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2" r:id="rId9"/>
    <p:sldId id="264" r:id="rId10"/>
    <p:sldId id="265" r:id="rId11"/>
    <p:sldId id="283" r:id="rId12"/>
    <p:sldId id="284" r:id="rId13"/>
    <p:sldId id="28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C147B-F7AC-41EE-84EC-3AD015341F97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0E530-A09E-4C12-8AF3-583F3AA0A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43E67-17DB-4C02-8E0E-534CCC902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706CF2-4599-48F8-B70B-952A0A4A8144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CDD40C-EA40-4C72-99DA-04B69A1FD58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UNIX FILE API’S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667512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Times New Roman" pitchFamily="18" charset="0"/>
              </a:rPr>
              <a:t>Shared and exclusive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read lock is also called a </a:t>
            </a:r>
            <a:r>
              <a:rPr lang="en-US" sz="2400" dirty="0" smtClean="0">
                <a:solidFill>
                  <a:schemeClr val="hlink"/>
                </a:solidFill>
              </a:rPr>
              <a:t>shared lock</a:t>
            </a:r>
            <a:r>
              <a:rPr lang="en-US" sz="2400" dirty="0" smtClean="0"/>
              <a:t> and a write lock is called an </a:t>
            </a:r>
            <a:r>
              <a:rPr lang="en-US" sz="2400" dirty="0" smtClean="0">
                <a:solidFill>
                  <a:schemeClr val="hlink"/>
                </a:solidFill>
              </a:rPr>
              <a:t>exclusive lock.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These locks can be imposed on the whole file or a portion of it.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When write lock is set it prevents other processes from setting any overlapping read or write locks on the locked regions of a file.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intention is to prevent other processes from both reading and writing the locked region while a process is modifying the region.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read lock allows processes to set overlapping read locks but not write locks. Other processes are allowed to lock and read data from the locked regions.</a:t>
            </a:r>
          </a:p>
          <a:p>
            <a:endParaRPr lang="en-US" dirty="0" smtClean="0"/>
          </a:p>
          <a:p>
            <a:r>
              <a:rPr lang="en-US" dirty="0" smtClean="0"/>
              <a:t>A lock is mandatory if it is enforced by the operating system kernel.</a:t>
            </a:r>
          </a:p>
          <a:p>
            <a:endParaRPr lang="en-US" dirty="0" smtClean="0"/>
          </a:p>
          <a:p>
            <a:r>
              <a:rPr lang="en-US" dirty="0" smtClean="0"/>
              <a:t>A mandatory locks can cause problems: If a runaway process sets a mandatory exclusive lock on a file and never unlocks it, no other processes can access the locked region of the file until either a runaway process is killed or the system is rebooted.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a file lock is not mandatory, it is an advisory. An advisory lock is not enforced by a kernel at the system call level</a:t>
            </a:r>
          </a:p>
          <a:p>
            <a:endParaRPr lang="en-US" dirty="0" smtClean="0"/>
          </a:p>
          <a:p>
            <a:r>
              <a:rPr lang="en-US" dirty="0" smtClean="0"/>
              <a:t>The following procedure is to be followed:</a:t>
            </a:r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Try to set a lock at the region to be accessed. if this fails, a process can either wait for the lock request to become successful or go to do something else and try to lock the file again later.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After a lock is acquired successfully, read or write the locked region.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Release the lock after read or write operation to the file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process should always release any lock that it imposes on a file as soon as it is done.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 advisory lock is considered safe, as no runaway processes can lock up any file forcefully. It can read or write after a fixed number of failed attempts to lock the file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</a:rPr>
              <a:t/>
            </a:r>
            <a:br>
              <a:rPr lang="en-US" sz="5400" dirty="0" smtClean="0">
                <a:latin typeface="Times New Roman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>
                <a:latin typeface="Times New Roman" pitchFamily="18" charset="0"/>
              </a:rPr>
              <a:t> FCNTL file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800" b="1" dirty="0" err="1" smtClean="0">
                <a:solidFill>
                  <a:srgbClr val="FF0000"/>
                </a:solidFill>
              </a:rPr>
              <a:t>int</a:t>
            </a:r>
            <a:r>
              <a:rPr lang="en-US" sz="3800" b="1" dirty="0" smtClean="0">
                <a:solidFill>
                  <a:srgbClr val="FF0000"/>
                </a:solidFill>
              </a:rPr>
              <a:t> </a:t>
            </a:r>
            <a:r>
              <a:rPr lang="en-US" sz="3800" b="1" dirty="0" err="1" smtClean="0">
                <a:solidFill>
                  <a:srgbClr val="FF0000"/>
                </a:solidFill>
              </a:rPr>
              <a:t>fcntl</a:t>
            </a:r>
            <a:r>
              <a:rPr lang="en-US" sz="3800" b="1" dirty="0" smtClean="0">
                <a:solidFill>
                  <a:srgbClr val="FF0000"/>
                </a:solidFill>
              </a:rPr>
              <a:t> (</a:t>
            </a:r>
            <a:r>
              <a:rPr lang="en-US" sz="3800" b="1" dirty="0" err="1" smtClean="0">
                <a:solidFill>
                  <a:srgbClr val="FF0000"/>
                </a:solidFill>
              </a:rPr>
              <a:t>int</a:t>
            </a:r>
            <a:r>
              <a:rPr lang="en-US" sz="3800" b="1" dirty="0" smtClean="0">
                <a:solidFill>
                  <a:srgbClr val="FF0000"/>
                </a:solidFill>
              </a:rPr>
              <a:t> </a:t>
            </a:r>
            <a:r>
              <a:rPr lang="en-US" sz="3800" b="1" dirty="0" err="1" smtClean="0">
                <a:solidFill>
                  <a:srgbClr val="FF0000"/>
                </a:solidFill>
              </a:rPr>
              <a:t>fdesc</a:t>
            </a:r>
            <a:r>
              <a:rPr lang="en-US" sz="3800" b="1" dirty="0" smtClean="0">
                <a:solidFill>
                  <a:srgbClr val="FF0000"/>
                </a:solidFill>
              </a:rPr>
              <a:t>, </a:t>
            </a:r>
            <a:r>
              <a:rPr lang="en-US" sz="3800" b="1" dirty="0" err="1" smtClean="0">
                <a:solidFill>
                  <a:srgbClr val="FF0000"/>
                </a:solidFill>
              </a:rPr>
              <a:t>int</a:t>
            </a:r>
            <a:r>
              <a:rPr lang="en-US" sz="3800" b="1" dirty="0" smtClean="0">
                <a:solidFill>
                  <a:srgbClr val="FF0000"/>
                </a:solidFill>
              </a:rPr>
              <a:t> </a:t>
            </a:r>
            <a:r>
              <a:rPr lang="en-US" sz="3800" b="1" dirty="0" err="1" smtClean="0">
                <a:solidFill>
                  <a:srgbClr val="FF0000"/>
                </a:solidFill>
              </a:rPr>
              <a:t>cmd_flag</a:t>
            </a:r>
            <a:r>
              <a:rPr lang="en-US" sz="3800" b="1" dirty="0" smtClean="0">
                <a:solidFill>
                  <a:srgbClr val="FF0000"/>
                </a:solidFill>
              </a:rPr>
              <a:t>, …);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dirty="0" smtClean="0"/>
              <a:t>The first argument is the file descriptor. </a:t>
            </a:r>
          </a:p>
          <a:p>
            <a:pPr>
              <a:buNone/>
            </a:pPr>
            <a:r>
              <a:rPr lang="en-US" sz="3400" dirty="0" smtClean="0"/>
              <a:t>The second argument </a:t>
            </a:r>
            <a:r>
              <a:rPr lang="en-US" sz="3400" dirty="0" err="1" smtClean="0"/>
              <a:t>cmd</a:t>
            </a:r>
            <a:r>
              <a:rPr lang="en-US" sz="3400" dirty="0" smtClean="0"/>
              <a:t> specifies what operation has to be performed. </a:t>
            </a:r>
          </a:p>
          <a:p>
            <a:pPr>
              <a:buNone/>
            </a:pPr>
            <a:r>
              <a:rPr lang="en-US" sz="3400" dirty="0" smtClean="0"/>
              <a:t>The third argument is dependent on the actual </a:t>
            </a:r>
            <a:r>
              <a:rPr lang="en-US" sz="3400" dirty="0" err="1" smtClean="0"/>
              <a:t>cmd</a:t>
            </a:r>
            <a:r>
              <a:rPr lang="en-US" sz="3400" dirty="0" smtClean="0"/>
              <a:t> value. 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endParaRPr lang="en-US" sz="2800" b="1" dirty="0" smtClean="0">
              <a:solidFill>
                <a:schemeClr val="accent2"/>
              </a:solidFill>
              <a:latin typeface="Georgia" pitchFamily="18" charset="0"/>
            </a:endParaRP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r>
              <a:rPr lang="en-US" sz="2800" b="1" dirty="0" err="1" smtClean="0">
                <a:solidFill>
                  <a:schemeClr val="accent2"/>
                </a:solidFill>
                <a:latin typeface="Georgia" pitchFamily="18" charset="0"/>
              </a:rPr>
              <a:t>Cmd_flag</a:t>
            </a:r>
            <a:r>
              <a:rPr lang="en-US" sz="2800" b="1" dirty="0" smtClean="0">
                <a:solidFill>
                  <a:schemeClr val="accent2"/>
                </a:solidFill>
                <a:latin typeface="Georgia" pitchFamily="18" charset="0"/>
              </a:rPr>
              <a:t>			Use</a:t>
            </a: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eorgia" pitchFamily="18" charset="0"/>
              </a:rPr>
              <a:t>F_SETLK		 	Sets a file lock. Do not block if this </a:t>
            </a: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eorgia" pitchFamily="18" charset="0"/>
              </a:rPr>
              <a:t>				cannot succeed immediately.</a:t>
            </a: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endParaRPr lang="en-US" sz="2800" b="1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eorgia" pitchFamily="18" charset="0"/>
              </a:rPr>
              <a:t>F_SETLKW		Sets a file lock and blocks the </a:t>
            </a: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eorgia" pitchFamily="18" charset="0"/>
              </a:rPr>
              <a:t>				calling process until the lock is </a:t>
            </a: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eorgia" pitchFamily="18" charset="0"/>
              </a:rPr>
              <a:t>				acquired.</a:t>
            </a: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endParaRPr lang="en-US" sz="2800" b="1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Georgia" pitchFamily="18" charset="0"/>
              </a:rPr>
              <a:t>F_GETLK		                    Queries as to which process locked a specified region of a file.</a:t>
            </a:r>
          </a:p>
          <a:p>
            <a:endParaRPr lang="en-US" sz="2400" dirty="0" smtClean="0"/>
          </a:p>
          <a:p>
            <a:endParaRPr lang="en-US" sz="3400" dirty="0" smtClean="0"/>
          </a:p>
          <a:p>
            <a:r>
              <a:rPr lang="en-US" sz="3400" dirty="0" smtClean="0"/>
              <a:t>Example</a:t>
            </a:r>
          </a:p>
          <a:p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    </a:t>
            </a:r>
            <a:r>
              <a:rPr lang="en-US" sz="3400" dirty="0" err="1" smtClean="0"/>
              <a:t>fd</a:t>
            </a:r>
            <a:r>
              <a:rPr lang="en-US" sz="3400" dirty="0" smtClean="0"/>
              <a:t>=open(“/pr/a.txt” ,O_RDWR|O_CREAT);</a:t>
            </a:r>
          </a:p>
          <a:p>
            <a:pPr>
              <a:buNone/>
            </a:pPr>
            <a:r>
              <a:rPr lang="en-US" sz="3400" dirty="0" smtClean="0"/>
              <a:t>     </a:t>
            </a:r>
          </a:p>
          <a:p>
            <a:pPr>
              <a:buNone/>
            </a:pPr>
            <a:r>
              <a:rPr lang="en-US" sz="3400" dirty="0" smtClean="0"/>
              <a:t>     </a:t>
            </a:r>
            <a:r>
              <a:rPr lang="en-US" sz="3400" dirty="0" err="1" smtClean="0"/>
              <a:t>fcntl</a:t>
            </a:r>
            <a:r>
              <a:rPr lang="en-US" sz="3400" dirty="0" smtClean="0"/>
              <a:t>(</a:t>
            </a:r>
            <a:r>
              <a:rPr lang="en-US" sz="3400" dirty="0" err="1" smtClean="0"/>
              <a:t>fd</a:t>
            </a:r>
            <a:r>
              <a:rPr lang="en-US" sz="3400" dirty="0" smtClean="0"/>
              <a:t> , F_SETLK, &amp;</a:t>
            </a:r>
            <a:r>
              <a:rPr lang="en-US" sz="3400" dirty="0" err="1" smtClean="0"/>
              <a:t>fvar</a:t>
            </a:r>
            <a:r>
              <a:rPr lang="en-US" sz="3400" dirty="0" smtClean="0"/>
              <a:t>);</a:t>
            </a: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endParaRPr lang="en-US" sz="2800" b="1" dirty="0" smtClean="0">
              <a:solidFill>
                <a:srgbClr val="FF0000"/>
              </a:solidFill>
              <a:latin typeface="Georgia" pitchFamily="18" charset="0"/>
            </a:endParaRPr>
          </a:p>
          <a:p>
            <a:pPr marL="342900" indent="-342900" algn="just" eaLnBrk="0" hangingPunct="0">
              <a:buClr>
                <a:srgbClr val="CC3300"/>
              </a:buClr>
              <a:buNone/>
            </a:pPr>
            <a:endParaRPr lang="en-US" sz="2800" b="1" dirty="0" smtClean="0">
              <a:solidFill>
                <a:schemeClr val="accent2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For file locking, the third argument is an address of a struct flock-typed variable.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This flock specifies a region of a file where the lock is to be set, unset or queried.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23268D"/>
                </a:solidFill>
              </a:rPr>
              <a:t>struct flock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23268D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23268D"/>
                </a:solidFill>
              </a:rPr>
              <a:t>		short   </a:t>
            </a:r>
            <a:r>
              <a:rPr lang="en-US" sz="2400" dirty="0" err="1" smtClean="0">
                <a:solidFill>
                  <a:srgbClr val="23268D"/>
                </a:solidFill>
              </a:rPr>
              <a:t>l_type</a:t>
            </a:r>
            <a:r>
              <a:rPr lang="en-US" sz="2400" dirty="0" smtClean="0">
                <a:solidFill>
                  <a:srgbClr val="23268D"/>
                </a:solidFill>
              </a:rPr>
              <a:t>; //what lock is to set read ,write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23268D"/>
                </a:solidFill>
              </a:rPr>
              <a:t>		short   </a:t>
            </a:r>
            <a:r>
              <a:rPr lang="en-US" sz="2400" dirty="0" err="1" smtClean="0">
                <a:solidFill>
                  <a:srgbClr val="23268D"/>
                </a:solidFill>
              </a:rPr>
              <a:t>l_whence</a:t>
            </a:r>
            <a:r>
              <a:rPr lang="en-US" sz="2400" dirty="0" smtClean="0">
                <a:solidFill>
                  <a:srgbClr val="23268D"/>
                </a:solidFill>
              </a:rPr>
              <a:t>;  //reference address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23268D"/>
                </a:solidFill>
              </a:rPr>
              <a:t>		</a:t>
            </a:r>
            <a:r>
              <a:rPr lang="en-US" sz="2400" dirty="0" err="1" smtClean="0">
                <a:solidFill>
                  <a:srgbClr val="23268D"/>
                </a:solidFill>
              </a:rPr>
              <a:t>off_t</a:t>
            </a:r>
            <a:r>
              <a:rPr lang="en-US" sz="2400" dirty="0" smtClean="0">
                <a:solidFill>
                  <a:srgbClr val="23268D"/>
                </a:solidFill>
              </a:rPr>
              <a:t>    </a:t>
            </a:r>
            <a:r>
              <a:rPr lang="en-US" sz="2400" dirty="0" err="1" smtClean="0">
                <a:solidFill>
                  <a:srgbClr val="23268D"/>
                </a:solidFill>
              </a:rPr>
              <a:t>l_start</a:t>
            </a:r>
            <a:r>
              <a:rPr lang="en-US" sz="2400" dirty="0" smtClean="0">
                <a:solidFill>
                  <a:srgbClr val="23268D"/>
                </a:solidFill>
              </a:rPr>
              <a:t>; //offset from </a:t>
            </a:r>
            <a:r>
              <a:rPr lang="en-US" sz="2400" dirty="0" err="1" smtClean="0">
                <a:solidFill>
                  <a:srgbClr val="23268D"/>
                </a:solidFill>
              </a:rPr>
              <a:t>l_whence</a:t>
            </a:r>
            <a:r>
              <a:rPr lang="en-US" sz="2400" dirty="0" smtClean="0">
                <a:solidFill>
                  <a:srgbClr val="23268D"/>
                </a:solidFill>
              </a:rPr>
              <a:t> reference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23268D"/>
                </a:solidFill>
              </a:rPr>
              <a:t>		</a:t>
            </a:r>
            <a:r>
              <a:rPr lang="en-US" sz="2400" dirty="0" err="1" smtClean="0">
                <a:solidFill>
                  <a:srgbClr val="23268D"/>
                </a:solidFill>
              </a:rPr>
              <a:t>off_t</a:t>
            </a:r>
            <a:r>
              <a:rPr lang="en-US" sz="2400" dirty="0" smtClean="0">
                <a:solidFill>
                  <a:srgbClr val="23268D"/>
                </a:solidFill>
              </a:rPr>
              <a:t>    </a:t>
            </a:r>
            <a:r>
              <a:rPr lang="en-US" sz="2400" dirty="0" err="1" smtClean="0">
                <a:solidFill>
                  <a:srgbClr val="23268D"/>
                </a:solidFill>
              </a:rPr>
              <a:t>l_len</a:t>
            </a:r>
            <a:r>
              <a:rPr lang="en-US" sz="2400" dirty="0" smtClean="0">
                <a:solidFill>
                  <a:srgbClr val="23268D"/>
                </a:solidFill>
              </a:rPr>
              <a:t>;    //how many bytes in the locked region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23268D"/>
                </a:solidFill>
              </a:rPr>
              <a:t>		</a:t>
            </a:r>
            <a:r>
              <a:rPr lang="en-US" sz="2400" dirty="0" err="1" smtClean="0">
                <a:solidFill>
                  <a:srgbClr val="23268D"/>
                </a:solidFill>
              </a:rPr>
              <a:t>pid_t</a:t>
            </a:r>
            <a:r>
              <a:rPr lang="en-US" sz="2400" dirty="0" smtClean="0">
                <a:solidFill>
                  <a:srgbClr val="23268D"/>
                </a:solidFill>
              </a:rPr>
              <a:t>   </a:t>
            </a:r>
            <a:r>
              <a:rPr lang="en-US" sz="2400" dirty="0" err="1" smtClean="0">
                <a:solidFill>
                  <a:srgbClr val="23268D"/>
                </a:solidFill>
              </a:rPr>
              <a:t>l_pid</a:t>
            </a:r>
            <a:r>
              <a:rPr lang="en-US" sz="2400" dirty="0" smtClean="0">
                <a:solidFill>
                  <a:srgbClr val="23268D"/>
                </a:solidFill>
              </a:rPr>
              <a:t>;   //PID of a process which has locked the 					file.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rgbClr val="23268D"/>
                </a:solidFill>
              </a:rPr>
              <a:t>};</a:t>
            </a:r>
          </a:p>
          <a:p>
            <a:pPr>
              <a:buNone/>
            </a:pPr>
            <a:r>
              <a:rPr lang="en-US" dirty="0" smtClean="0"/>
              <a:t>    struct flock </a:t>
            </a:r>
            <a:r>
              <a:rPr lang="en-US" dirty="0" err="1" smtClean="0"/>
              <a:t>fvar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Times New Roman" pitchFamily="18" charset="0"/>
              </a:rPr>
              <a:t>  </a:t>
            </a:r>
            <a:r>
              <a:rPr lang="en-US" sz="5400" dirty="0" err="1" smtClean="0">
                <a:latin typeface="Times New Roman" pitchFamily="18" charset="0"/>
              </a:rPr>
              <a:t>l_type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l_type</a:t>
            </a:r>
            <a:r>
              <a:rPr lang="en-US" dirty="0" smtClean="0"/>
              <a:t> field specifies lock type to be set or unset.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		</a:t>
            </a:r>
            <a:r>
              <a:rPr lang="en-US" sz="1800" b="1" dirty="0" err="1" smtClean="0">
                <a:solidFill>
                  <a:schemeClr val="hlink"/>
                </a:solidFill>
              </a:rPr>
              <a:t>l_type</a:t>
            </a:r>
            <a:r>
              <a:rPr lang="en-US" sz="1800" b="1" dirty="0" smtClean="0">
                <a:solidFill>
                  <a:schemeClr val="hlink"/>
                </a:solidFill>
              </a:rPr>
              <a:t> value                       Use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 b="1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		F_RDLCK   </a:t>
            </a:r>
            <a:r>
              <a:rPr lang="en-US" sz="1800" b="1" dirty="0" smtClean="0"/>
              <a:t>        	 Sets as a read (shared) lock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                            		 on a specified  region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		F_WRLCK   </a:t>
            </a:r>
            <a:r>
              <a:rPr lang="en-US" sz="1800" b="1" dirty="0" smtClean="0"/>
              <a:t>       	 Sets a write (exclusive) lock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/>
              <a:t>                           		  on a specified region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		F_UNLCK        </a:t>
            </a:r>
            <a:r>
              <a:rPr lang="en-US" sz="1800" b="1" dirty="0" smtClean="0"/>
              <a:t>    	Unlocks a specified region</a:t>
            </a:r>
            <a:endParaRPr lang="en-US" sz="1800" dirty="0" smtClean="0"/>
          </a:p>
          <a:p>
            <a:pPr>
              <a:buNone/>
            </a:pPr>
            <a:r>
              <a:rPr lang="en-US" dirty="0" err="1" smtClean="0"/>
              <a:t>ExAMPLE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fvar.l_type</a:t>
            </a:r>
            <a:r>
              <a:rPr lang="en-US" dirty="0" smtClean="0"/>
              <a:t>=F_WRLCK;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i="1" dirty="0" err="1" smtClean="0">
                <a:solidFill>
                  <a:srgbClr val="FF0000"/>
                </a:solidFill>
              </a:rPr>
              <a:t>l_whence</a:t>
            </a:r>
            <a:r>
              <a:rPr lang="en-US" sz="2200" i="1" dirty="0" smtClean="0">
                <a:solidFill>
                  <a:srgbClr val="FF0000"/>
                </a:solidFill>
              </a:rPr>
              <a:t> value	       	Use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endParaRPr lang="en-US" sz="2200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</a:rPr>
              <a:t>SEEK_CUR </a:t>
            </a:r>
            <a:r>
              <a:rPr lang="en-US" sz="2200" dirty="0" smtClean="0"/>
              <a:t> 	    	The </a:t>
            </a:r>
            <a:r>
              <a:rPr lang="en-US" sz="2200" dirty="0" err="1" smtClean="0"/>
              <a:t>l_start</a:t>
            </a:r>
            <a:r>
              <a:rPr lang="en-US" sz="2200" dirty="0" smtClean="0"/>
              <a:t> value is  added to the current file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                    	 pointer address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</a:rPr>
              <a:t>SEEK_SET	</a:t>
            </a:r>
            <a:r>
              <a:rPr lang="en-US" sz="2200" dirty="0" smtClean="0"/>
              <a:t>    	The </a:t>
            </a:r>
            <a:r>
              <a:rPr lang="en-US" sz="2200" dirty="0" err="1" smtClean="0"/>
              <a:t>l_start</a:t>
            </a:r>
            <a:r>
              <a:rPr lang="en-US" sz="2200" dirty="0" smtClean="0"/>
              <a:t> value is  added to byte 0 of file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</a:rPr>
              <a:t>SEEK_END	</a:t>
            </a:r>
            <a:r>
              <a:rPr lang="en-US" sz="2200" dirty="0" smtClean="0"/>
              <a:t>   	 The </a:t>
            </a:r>
            <a:r>
              <a:rPr lang="en-US" sz="2200" dirty="0" err="1" smtClean="0"/>
              <a:t>l_start</a:t>
            </a:r>
            <a:r>
              <a:rPr lang="en-US" sz="2200" dirty="0" smtClean="0"/>
              <a:t> value is added to the end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                       	(current size) of the file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Exapmle</a:t>
            </a:r>
            <a:r>
              <a:rPr lang="en-US" sz="2200" dirty="0" smtClean="0"/>
              <a:t>: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			</a:t>
            </a:r>
            <a:r>
              <a:rPr lang="en-US" sz="2200" dirty="0" err="1" smtClean="0"/>
              <a:t>fvar.l_whence</a:t>
            </a:r>
            <a:r>
              <a:rPr lang="en-US" sz="2200" dirty="0" smtClean="0"/>
              <a:t>=SEEK_SET;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Example: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fvar.l_start</a:t>
            </a:r>
            <a:r>
              <a:rPr lang="en-US" sz="2800" dirty="0" smtClean="0"/>
              <a:t>=50;</a:t>
            </a: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fvar.l_len</a:t>
            </a:r>
            <a:r>
              <a:rPr lang="en-US" sz="2800" dirty="0" smtClean="0"/>
              <a:t>=100;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The </a:t>
            </a:r>
            <a:r>
              <a:rPr lang="en-US" sz="2800" dirty="0" err="1" smtClean="0"/>
              <a:t>l_len</a:t>
            </a:r>
            <a:r>
              <a:rPr lang="en-US" sz="2800" dirty="0" smtClean="0"/>
              <a:t> specifies the size of a locked region beginning from the start address as defined by </a:t>
            </a:r>
            <a:r>
              <a:rPr lang="en-US" sz="2800" dirty="0" err="1" smtClean="0"/>
              <a:t>l_whence</a:t>
            </a:r>
            <a:r>
              <a:rPr lang="en-US" sz="2800" dirty="0" smtClean="0"/>
              <a:t> &amp; </a:t>
            </a:r>
            <a:r>
              <a:rPr lang="en-US" sz="2800" dirty="0" err="1" smtClean="0"/>
              <a:t>l_start</a:t>
            </a:r>
            <a:r>
              <a:rPr lang="en-US" sz="2800" dirty="0" smtClean="0"/>
              <a:t>. If </a:t>
            </a:r>
            <a:r>
              <a:rPr lang="en-US" sz="2800" dirty="0" err="1" smtClean="0"/>
              <a:t>l_len</a:t>
            </a:r>
            <a:r>
              <a:rPr lang="en-US" sz="2800" dirty="0" smtClean="0"/>
              <a:t> is positive integer greater than 0 ,it’s the length of the locked region in number of bytes.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 lvl="1"/>
            <a:r>
              <a:rPr lang="en-US" dirty="0" err="1" smtClean="0"/>
              <a:t>Psuedocode</a:t>
            </a:r>
            <a:r>
              <a:rPr lang="en-US" dirty="0" smtClean="0"/>
              <a:t> of file locking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fcntl</a:t>
            </a:r>
            <a:r>
              <a:rPr lang="en-US" dirty="0" smtClean="0"/>
              <a:t>(</a:t>
            </a:r>
            <a:r>
              <a:rPr lang="en-US" dirty="0" err="1" smtClean="0"/>
              <a:t>fd,F_SETLK,&amp;fvar</a:t>
            </a:r>
            <a:r>
              <a:rPr lang="en-US" dirty="0" smtClean="0"/>
              <a:t>)==-1)</a:t>
            </a:r>
          </a:p>
          <a:p>
            <a:pPr lvl="1">
              <a:buNone/>
            </a:pPr>
            <a:r>
              <a:rPr lang="en-US" dirty="0" smtClean="0"/>
              <a:t> //set lock </a:t>
            </a:r>
            <a:r>
              <a:rPr lang="en-US" dirty="0" err="1" smtClean="0"/>
              <a:t>fails,find</a:t>
            </a:r>
            <a:r>
              <a:rPr lang="en-US" dirty="0" smtClean="0"/>
              <a:t> out who has locked the file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fcntl</a:t>
            </a:r>
            <a:r>
              <a:rPr lang="en-US" dirty="0" smtClean="0"/>
              <a:t>(</a:t>
            </a:r>
            <a:r>
              <a:rPr lang="en-US" dirty="0" err="1" smtClean="0"/>
              <a:t>fd,F_GETLK,&amp;fvar</a:t>
            </a:r>
            <a:r>
              <a:rPr lang="en-US" dirty="0" smtClean="0"/>
              <a:t>)!=-1)</a:t>
            </a:r>
          </a:p>
          <a:p>
            <a:pPr lvl="1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&lt;&lt;“locked by”&lt;&lt;</a:t>
            </a:r>
            <a:r>
              <a:rPr lang="en-US" dirty="0" err="1" smtClean="0"/>
              <a:t>fvar.l_pid</a:t>
            </a:r>
            <a:r>
              <a:rPr lang="en-US" dirty="0" smtClean="0"/>
              <a:t>;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Open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used to establish a connection between a process and a file i.e. it is used to open an existing file for data transfer function or else it may be also be used to create a new file. </a:t>
            </a:r>
          </a:p>
          <a:p>
            <a:r>
              <a:rPr lang="en-US" dirty="0" smtClean="0"/>
              <a:t>#include&lt;sys/</a:t>
            </a:r>
            <a:r>
              <a:rPr lang="en-US" dirty="0" err="1" smtClean="0"/>
              <a:t>types.h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#include&lt;sys/</a:t>
            </a:r>
            <a:r>
              <a:rPr lang="en-US" dirty="0" err="1" smtClean="0"/>
              <a:t>fcntl.h</a:t>
            </a:r>
            <a:r>
              <a:rPr lang="en-US" dirty="0" smtClean="0"/>
              <a:t>&gt; 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b="1" i="1" dirty="0" smtClean="0"/>
              <a:t>open(const char *pathname, </a:t>
            </a:r>
            <a:r>
              <a:rPr lang="en-US" sz="2000" b="1" i="1" dirty="0" err="1" smtClean="0"/>
              <a:t>int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accessmode</a:t>
            </a:r>
            <a:r>
              <a:rPr lang="en-US" sz="2000" b="1" i="1" dirty="0" smtClean="0"/>
              <a:t>); 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If successful, open returns a non negative integer representing the open file descriptor. </a:t>
            </a:r>
          </a:p>
          <a:p>
            <a:r>
              <a:rPr lang="en-US" dirty="0" smtClean="0"/>
              <a:t>If unsuccessful, open returns –1.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	</a:t>
            </a:r>
            <a:r>
              <a:rPr lang="en-US" b="1" dirty="0" err="1" smtClean="0"/>
              <a:t>struct</a:t>
            </a:r>
            <a:r>
              <a:rPr lang="en-US" dirty="0" smtClean="0"/>
              <a:t> flock </a:t>
            </a:r>
            <a:r>
              <a:rPr lang="en-US" dirty="0" err="1" smtClean="0"/>
              <a:t>fvar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 lvl="2"/>
            <a:r>
              <a:rPr lang="en-US" dirty="0" err="1" smtClean="0"/>
              <a:t>fvar.l_type</a:t>
            </a:r>
            <a:r>
              <a:rPr lang="en-US" dirty="0" smtClean="0"/>
              <a:t>=F_WRLCK;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fvar.l_whence</a:t>
            </a:r>
            <a:r>
              <a:rPr lang="en-US" dirty="0" smtClean="0"/>
              <a:t>=SEEK_END;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fvar.l_start</a:t>
            </a:r>
            <a:r>
              <a:rPr lang="en-US" dirty="0" smtClean="0"/>
              <a:t>=SEEK_END-100;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fvar.l_len</a:t>
            </a:r>
            <a:r>
              <a:rPr lang="en-US" dirty="0" smtClean="0"/>
              <a:t>=100;</a:t>
            </a:r>
          </a:p>
          <a:p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if</a:t>
            </a:r>
            <a:r>
              <a:rPr lang="en-US" dirty="0" smtClean="0"/>
              <a:t>((</a:t>
            </a:r>
            <a:r>
              <a:rPr lang="en-US" dirty="0" err="1" smtClean="0"/>
              <a:t>fcntl</a:t>
            </a:r>
            <a:r>
              <a:rPr lang="en-US" dirty="0" smtClean="0"/>
              <a:t>(</a:t>
            </a:r>
            <a:r>
              <a:rPr lang="en-US" dirty="0" err="1" smtClean="0"/>
              <a:t>fd,F_SETLK,&amp;fvar</a:t>
            </a:r>
            <a:r>
              <a:rPr lang="en-US" dirty="0" smtClean="0"/>
              <a:t>))==-1)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762000"/>
          </a:xfrm>
        </p:spPr>
        <p:txBody>
          <a:bodyPr/>
          <a:lstStyle/>
          <a:p>
            <a:pPr algn="ctr"/>
            <a:r>
              <a:rPr lang="en-US" sz="2700" b="0" dirty="0" smtClean="0">
                <a:latin typeface="Times New Roman" pitchFamily="18" charset="0"/>
              </a:rPr>
              <a:t>UNIX KERNEL SUPPORT FOR FILES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Whenever a user executes a command, a process is created by the kernel to carry out the command execution.</a:t>
            </a:r>
          </a:p>
          <a:p>
            <a:endParaRPr lang="en-US" dirty="0" smtClean="0"/>
          </a:p>
          <a:p>
            <a:r>
              <a:rPr lang="en-US" dirty="0" smtClean="0"/>
              <a:t>Each process has its own data structures: file descriptor table is one among them.</a:t>
            </a:r>
          </a:p>
          <a:p>
            <a:endParaRPr lang="en-US" dirty="0" smtClean="0"/>
          </a:p>
          <a:p>
            <a:r>
              <a:rPr lang="en-US" dirty="0" smtClean="0"/>
              <a:t>File descriptor table has OPEN_MAX entries, and it records all files opened by the process.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latin typeface="Times New Roman" pitchFamily="18" charset="0"/>
              </a:rPr>
              <a:t>Kernel support to open system call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62575"/>
          </a:xfrm>
        </p:spPr>
        <p:txBody>
          <a:bodyPr>
            <a:normAutofit/>
          </a:bodyPr>
          <a:lstStyle/>
          <a:p>
            <a:pPr marL="381000" indent="-381000"/>
            <a:endParaRPr lang="en-US" sz="2000" dirty="0" smtClean="0"/>
          </a:p>
          <a:p>
            <a:pPr marL="381000" indent="-381000"/>
            <a:r>
              <a:rPr lang="en-US" sz="2000" dirty="0" smtClean="0"/>
              <a:t>Whenever open function is called the kernel will resolve the pathname to file inode and returns -1 if the file inode does not exist or the process lacks appropriate permissions.</a:t>
            </a:r>
          </a:p>
          <a:p>
            <a:pPr marL="381000" indent="-381000"/>
            <a:endParaRPr lang="en-US" sz="2000" dirty="0" smtClean="0"/>
          </a:p>
          <a:p>
            <a:pPr marL="381000" indent="-381000"/>
            <a:r>
              <a:rPr lang="en-US" sz="2000" dirty="0" smtClean="0"/>
              <a:t>Else a series of steps follow:</a:t>
            </a:r>
          </a:p>
          <a:p>
            <a:pPr marL="381000" indent="-381000">
              <a:buNone/>
            </a:pPr>
            <a:endParaRPr lang="en-US" sz="2000" dirty="0" smtClean="0"/>
          </a:p>
          <a:p>
            <a:pPr marL="381000" indent="-381000">
              <a:buFont typeface="Wingdings" pitchFamily="2" charset="2"/>
              <a:buAutoNum type="arabicPeriod"/>
            </a:pPr>
            <a:r>
              <a:rPr lang="en-US" sz="2000" dirty="0" smtClean="0"/>
              <a:t>The kernel will search the file descriptor table and look for first unused entry and index to the entry is returned to process as file descriptor of the opened file.</a:t>
            </a:r>
          </a:p>
          <a:p>
            <a:pPr marL="381000" indent="-381000">
              <a:buFont typeface="Wingdings" pitchFamily="2" charset="2"/>
              <a:buAutoNum type="arabicPeriod"/>
            </a:pPr>
            <a:r>
              <a:rPr lang="en-US" sz="2000" dirty="0" smtClean="0"/>
              <a:t>The kernel will scan the file table in its kernel space ,  to find an unused entry that can be assigned to reference the file</a:t>
            </a:r>
          </a:p>
          <a:p>
            <a:pPr marL="381000" indent="-381000">
              <a:buNone/>
            </a:pPr>
            <a:r>
              <a:rPr lang="en-US" sz="2000" dirty="0" smtClean="0"/>
              <a:t>If an unused entry is found  in the file table, then the following events</a:t>
            </a:r>
          </a:p>
          <a:p>
            <a:pPr marL="381000" indent="-381000">
              <a:buNone/>
            </a:pPr>
            <a:r>
              <a:rPr lang="en-US" sz="2000" dirty="0" smtClean="0"/>
              <a:t>will occur:</a:t>
            </a:r>
          </a:p>
          <a:p>
            <a:pPr marL="381000" indent="-381000"/>
            <a:endParaRPr lang="en-US" sz="2000" dirty="0" smtClean="0"/>
          </a:p>
          <a:p>
            <a:pPr marL="381000" indent="-381000"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136650"/>
            <a:ext cx="8229600" cy="5245100"/>
          </a:xfrm>
        </p:spPr>
        <p:txBody>
          <a:bodyPr/>
          <a:lstStyle/>
          <a:p>
            <a:pPr marL="571500" indent="-571500">
              <a:buFont typeface="Wingdings" pitchFamily="2" charset="2"/>
              <a:buAutoNum type="alphaLcPeriod"/>
            </a:pPr>
            <a:r>
              <a:rPr lang="en-US" sz="1900" b="1" dirty="0" smtClean="0"/>
              <a:t>The process’s file descriptor table entry will be set to point to file table entry.</a:t>
            </a:r>
          </a:p>
          <a:p>
            <a:pPr marL="571500" indent="-571500">
              <a:buFont typeface="Wingdings" pitchFamily="2" charset="2"/>
              <a:buAutoNum type="alphaLcPeriod"/>
            </a:pPr>
            <a:endParaRPr lang="en-US" sz="1900" b="1" dirty="0" smtClean="0"/>
          </a:p>
          <a:p>
            <a:pPr marL="571500" indent="-571500">
              <a:buFont typeface="Wingdings" pitchFamily="2" charset="2"/>
              <a:buNone/>
            </a:pPr>
            <a:r>
              <a:rPr lang="en-US" sz="1900" b="1" dirty="0" smtClean="0"/>
              <a:t>b. The file table entry will be set to point to inode table entry where the inode record of file is present.</a:t>
            </a:r>
          </a:p>
          <a:p>
            <a:pPr marL="571500" indent="-571500">
              <a:buFont typeface="Wingdings" pitchFamily="2" charset="2"/>
              <a:buNone/>
            </a:pPr>
            <a:endParaRPr lang="en-US" sz="1900" b="1" dirty="0" smtClean="0"/>
          </a:p>
          <a:p>
            <a:pPr marL="571500" indent="-571500">
              <a:buFont typeface="Wingdings" pitchFamily="2" charset="2"/>
              <a:buNone/>
            </a:pPr>
            <a:r>
              <a:rPr lang="en-US" sz="1900" b="1" dirty="0" smtClean="0"/>
              <a:t>c. The file table entry will contain the current file pointer of the open file, where next read &amp; write operation will occur.</a:t>
            </a:r>
          </a:p>
          <a:p>
            <a:pPr marL="571500" indent="-571500">
              <a:buFont typeface="Wingdings" pitchFamily="2" charset="2"/>
              <a:buNone/>
            </a:pPr>
            <a:endParaRPr lang="en-US" sz="1900" b="1" dirty="0" smtClean="0"/>
          </a:p>
          <a:p>
            <a:pPr marL="571500" indent="-571500">
              <a:buFont typeface="Wingdings" pitchFamily="2" charset="2"/>
              <a:buNone/>
            </a:pPr>
            <a:r>
              <a:rPr lang="en-US" sz="1900" b="1" dirty="0" smtClean="0"/>
              <a:t>d. The file table entry will contain an open mode which specifies the file is opened for read- only ,write-only etc,.</a:t>
            </a:r>
          </a:p>
          <a:p>
            <a:pPr marL="571500" indent="-571500">
              <a:buFont typeface="Wingdings" pitchFamily="2" charset="2"/>
              <a:buNone/>
            </a:pPr>
            <a:endParaRPr lang="en-US" sz="1900" b="1" dirty="0" smtClean="0"/>
          </a:p>
          <a:p>
            <a:pPr marL="571500" indent="-571500">
              <a:buFont typeface="Wingdings" pitchFamily="2" charset="2"/>
              <a:buNone/>
            </a:pPr>
            <a:r>
              <a:rPr lang="en-US" sz="1900" b="1" dirty="0" smtClean="0"/>
              <a:t>e. Reference count of file table is set to 1.</a:t>
            </a:r>
          </a:p>
          <a:p>
            <a:pPr marL="571500" indent="-571500">
              <a:buFont typeface="Wingdings" pitchFamily="2" charset="2"/>
              <a:buNone/>
            </a:pPr>
            <a:endParaRPr lang="en-US" sz="1900" b="1" dirty="0" smtClean="0"/>
          </a:p>
          <a:p>
            <a:pPr marL="571500" indent="-571500">
              <a:buFont typeface="Wingdings" pitchFamily="2" charset="2"/>
              <a:buNone/>
            </a:pPr>
            <a:r>
              <a:rPr lang="en-US" sz="1900" b="1" dirty="0" smtClean="0"/>
              <a:t>f. The reference count of the in-memory inode of file is increased by 1.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/>
              <a:t>Kernel support to open system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3151" name="Group 79"/>
          <p:cNvGraphicFramePr>
            <a:graphicFrameLocks noGrp="1"/>
          </p:cNvGraphicFramePr>
          <p:nvPr>
            <p:ph sz="half" idx="1"/>
          </p:nvPr>
        </p:nvGraphicFramePr>
        <p:xfrm>
          <a:off x="990600" y="2574925"/>
          <a:ext cx="457200" cy="2954973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3092" name="Group 20"/>
          <p:cNvGraphicFramePr>
            <a:graphicFrameLocks noGrp="1"/>
          </p:cNvGraphicFramePr>
          <p:nvPr>
            <p:ph sz="quarter" idx="2"/>
          </p:nvPr>
        </p:nvGraphicFramePr>
        <p:xfrm>
          <a:off x="7540625" y="1555750"/>
          <a:ext cx="884238" cy="5065713"/>
        </p:xfrm>
        <a:graphic>
          <a:graphicData uri="http://schemas.openxmlformats.org/drawingml/2006/table">
            <a:tbl>
              <a:tblPr/>
              <a:tblGrid>
                <a:gridCol w="884238"/>
              </a:tblGrid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rc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rc=2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3150" name="Group 78"/>
          <p:cNvGraphicFramePr>
            <a:graphicFrameLocks noGrp="1"/>
          </p:cNvGraphicFramePr>
          <p:nvPr>
            <p:ph sz="quarter" idx="3"/>
          </p:nvPr>
        </p:nvGraphicFramePr>
        <p:xfrm>
          <a:off x="4267200" y="1533525"/>
          <a:ext cx="990600" cy="5133978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6048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r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rc=1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67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rw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rc=1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w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Georgia" pitchFamily="18" charset="0"/>
                          <a:cs typeface="Arial" charset="0"/>
                        </a:rPr>
                        <a:t>rc=1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93300"/>
                        </a:solidFill>
                        <a:effectLst/>
                        <a:latin typeface="Georgia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68" name="Line 68"/>
          <p:cNvSpPr>
            <a:spLocks noChangeShapeType="1"/>
          </p:cNvSpPr>
          <p:nvPr/>
        </p:nvSpPr>
        <p:spPr bwMode="auto">
          <a:xfrm>
            <a:off x="1463675" y="3849688"/>
            <a:ext cx="283210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69" name="Line 69"/>
          <p:cNvSpPr>
            <a:spLocks noChangeShapeType="1"/>
          </p:cNvSpPr>
          <p:nvPr/>
        </p:nvSpPr>
        <p:spPr bwMode="auto">
          <a:xfrm>
            <a:off x="1460500" y="5195888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70" name="Line 70"/>
          <p:cNvSpPr>
            <a:spLocks noChangeShapeType="1"/>
          </p:cNvSpPr>
          <p:nvPr/>
        </p:nvSpPr>
        <p:spPr bwMode="auto">
          <a:xfrm flipV="1">
            <a:off x="5287963" y="3943350"/>
            <a:ext cx="2251075" cy="159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71" name="Line 71"/>
          <p:cNvSpPr>
            <a:spLocks noChangeShapeType="1"/>
          </p:cNvSpPr>
          <p:nvPr/>
        </p:nvSpPr>
        <p:spPr bwMode="auto">
          <a:xfrm flipV="1">
            <a:off x="5243513" y="3794125"/>
            <a:ext cx="23114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72" name="Line 72"/>
          <p:cNvSpPr>
            <a:spLocks noChangeShapeType="1"/>
          </p:cNvSpPr>
          <p:nvPr/>
        </p:nvSpPr>
        <p:spPr bwMode="auto">
          <a:xfrm flipV="1">
            <a:off x="5275263" y="1784350"/>
            <a:ext cx="2292350" cy="904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73" name="Text Box 73"/>
          <p:cNvSpPr txBox="1">
            <a:spLocks noChangeArrowheads="1"/>
          </p:cNvSpPr>
          <p:nvPr/>
        </p:nvSpPr>
        <p:spPr bwMode="auto">
          <a:xfrm>
            <a:off x="219075" y="1882775"/>
            <a:ext cx="2752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File descriptor table</a:t>
            </a:r>
          </a:p>
        </p:txBody>
      </p:sp>
      <p:sp>
        <p:nvSpPr>
          <p:cNvPr id="76874" name="Text Box 74"/>
          <p:cNvSpPr txBox="1">
            <a:spLocks noChangeArrowheads="1"/>
          </p:cNvSpPr>
          <p:nvPr/>
        </p:nvSpPr>
        <p:spPr bwMode="auto">
          <a:xfrm>
            <a:off x="4075113" y="981075"/>
            <a:ext cx="1503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File table</a:t>
            </a:r>
          </a:p>
        </p:txBody>
      </p:sp>
      <p:sp>
        <p:nvSpPr>
          <p:cNvPr id="76875" name="Text Box 75"/>
          <p:cNvSpPr txBox="1">
            <a:spLocks noChangeArrowheads="1"/>
          </p:cNvSpPr>
          <p:nvPr/>
        </p:nvSpPr>
        <p:spPr bwMode="auto">
          <a:xfrm>
            <a:off x="7146925" y="-268288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76" name="Text Box 76"/>
          <p:cNvSpPr txBox="1">
            <a:spLocks noChangeArrowheads="1"/>
          </p:cNvSpPr>
          <p:nvPr/>
        </p:nvSpPr>
        <p:spPr bwMode="auto">
          <a:xfrm>
            <a:off x="7029450" y="1042988"/>
            <a:ext cx="179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hlink"/>
                </a:solidFill>
              </a:rPr>
              <a:t>Inode table</a:t>
            </a:r>
          </a:p>
        </p:txBody>
      </p:sp>
      <p:sp>
        <p:nvSpPr>
          <p:cNvPr id="76877" name="Line 77"/>
          <p:cNvSpPr>
            <a:spLocks noChangeShapeType="1"/>
          </p:cNvSpPr>
          <p:nvPr/>
        </p:nvSpPr>
        <p:spPr bwMode="auto">
          <a:xfrm flipV="1">
            <a:off x="1463675" y="2573338"/>
            <a:ext cx="277812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78" name="Rectangle 8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ctr"/>
            <a:r>
              <a:rPr lang="en-US" b="0" smtClean="0"/>
              <a:t>Data Structure for File Manipulation</a:t>
            </a:r>
          </a:p>
        </p:txBody>
      </p:sp>
      <p:sp>
        <p:nvSpPr>
          <p:cNvPr id="16" name="Arc 15"/>
          <p:cNvSpPr/>
          <p:nvPr/>
        </p:nvSpPr>
        <p:spPr>
          <a:xfrm rot="4379545">
            <a:off x="-2731514" y="1547578"/>
            <a:ext cx="6182991" cy="36427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62600" y="1600200"/>
            <a:ext cx="14412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Kernel Space</a:t>
            </a:r>
            <a:endParaRPr lang="en-US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5638800"/>
            <a:ext cx="151419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Process Space</a:t>
            </a:r>
            <a:endParaRPr lang="en-US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58200" y="1600200"/>
            <a:ext cx="5725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XYZ</a:t>
            </a:r>
            <a:endParaRPr lang="en-US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58200" y="3733800"/>
            <a:ext cx="5196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abc</a:t>
            </a:r>
            <a:endParaRPr lang="en-US" sz="1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latin typeface="Times New Roman" pitchFamily="18" charset="0"/>
              </a:rPr>
              <a:t>Kernel support : close system call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066800"/>
            <a:ext cx="8316912" cy="5467350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dirty="0" smtClean="0"/>
              <a:t>	When a process calls close function ,the sequence of events are as follows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 dirty="0" smtClean="0"/>
              <a:t>1) The kernel will set the corresponding file descriptor table entry to unused.</a:t>
            </a:r>
          </a:p>
          <a:p>
            <a:pPr marL="571500" indent="-571500">
              <a:buNone/>
            </a:pPr>
            <a:r>
              <a:rPr lang="en-US" dirty="0" smtClean="0"/>
              <a:t>2) It decrements the reference count in file table entry by 1. if reference </a:t>
            </a:r>
            <a:r>
              <a:rPr lang="en-US" dirty="0" smtClean="0">
                <a:solidFill>
                  <a:schemeClr val="hlink"/>
                </a:solidFill>
              </a:rPr>
              <a:t>count !=0</a:t>
            </a:r>
            <a:r>
              <a:rPr lang="en-US" dirty="0" smtClean="0"/>
              <a:t> then go to 6</a:t>
            </a:r>
          </a:p>
          <a:p>
            <a:pPr marL="571500" indent="-571500">
              <a:buNone/>
            </a:pPr>
            <a:r>
              <a:rPr lang="en-US" dirty="0" smtClean="0"/>
              <a:t>3) File table entry is marked unused</a:t>
            </a:r>
          </a:p>
          <a:p>
            <a:pPr marL="571500" indent="-571500">
              <a:buNone/>
            </a:pPr>
            <a:r>
              <a:rPr lang="en-US" dirty="0" smtClean="0"/>
              <a:t>4) The reference count in file inode table entry is decremented by 1.if reference </a:t>
            </a:r>
            <a:r>
              <a:rPr lang="en-US" dirty="0" smtClean="0">
                <a:solidFill>
                  <a:schemeClr val="hlink"/>
                </a:solidFill>
              </a:rPr>
              <a:t>count !=0</a:t>
            </a:r>
            <a:r>
              <a:rPr lang="en-US" dirty="0" smtClean="0"/>
              <a:t> then go to 6</a:t>
            </a:r>
          </a:p>
          <a:p>
            <a:pPr marL="571500" indent="-571500">
              <a:buFont typeface="Wingdings" pitchFamily="2" charset="2"/>
              <a:buChar char="n"/>
            </a:pPr>
            <a:endParaRPr lang="en-US" dirty="0" smtClean="0"/>
          </a:p>
          <a:p>
            <a:pPr marL="571500" indent="-571500">
              <a:buNone/>
            </a:pPr>
            <a:r>
              <a:rPr lang="en-US" dirty="0" smtClean="0"/>
              <a:t>5) If hard link count of </a:t>
            </a:r>
            <a:r>
              <a:rPr lang="en-US" dirty="0" err="1" smtClean="0"/>
              <a:t>inode</a:t>
            </a:r>
            <a:r>
              <a:rPr lang="en-US" dirty="0" smtClean="0"/>
              <a:t> is not zero, it returns a success status, otherwise marks the inode table entry as unused and deallocates all the physical disk storage of file , as all file path names have been removed by process.</a:t>
            </a:r>
          </a:p>
          <a:p>
            <a:pPr marL="571500" indent="-571500">
              <a:buFont typeface="Wingdings" pitchFamily="2" charset="2"/>
              <a:buChar char="n"/>
            </a:pPr>
            <a:endParaRPr lang="en-US" dirty="0" smtClean="0"/>
          </a:p>
          <a:p>
            <a:pPr marL="571500" indent="-571500">
              <a:buNone/>
            </a:pPr>
            <a:r>
              <a:rPr lang="en-US" dirty="0" smtClean="0"/>
              <a:t>6) It returns the process with a 0 (success ) status.</a:t>
            </a:r>
          </a:p>
          <a:p>
            <a:pPr marL="571500" indent="-571500">
              <a:buFont typeface="Wingdings" pitchFamily="2" charset="2"/>
              <a:buNone/>
            </a:pPr>
            <a:endParaRPr lang="en-US" dirty="0" smtClean="0"/>
          </a:p>
          <a:p>
            <a:pPr marL="571500" indent="-571500">
              <a:buFont typeface="Wingdings" pitchFamily="2" charset="2"/>
              <a:buChar char="n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O_RDONLY - open for reading file only O_WRONLY - open for writing file only </a:t>
            </a:r>
          </a:p>
          <a:p>
            <a:r>
              <a:rPr lang="en-US" b="1" dirty="0" smtClean="0"/>
              <a:t>O_RDWR - opens for reading and writing file. There are other access modes, which are termed as access modifier </a:t>
            </a:r>
          </a:p>
          <a:p>
            <a:r>
              <a:rPr lang="en-US" b="1" dirty="0" smtClean="0"/>
              <a:t>O_APPEND - Append data to the end of file.</a:t>
            </a:r>
          </a:p>
          <a:p>
            <a:r>
              <a:rPr lang="en-US" b="1" dirty="0" smtClean="0"/>
              <a:t> O_CREAT - Create the file if it doesn’t exist </a:t>
            </a:r>
          </a:p>
          <a:p>
            <a:r>
              <a:rPr lang="en-US" b="1" dirty="0" smtClean="0"/>
              <a:t>O_TRUNC - If file exists discard the file content and set the file size to zero bytes.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read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read function fetches a fixed size of block of data from a file referenced by a given file descriptor. </a:t>
            </a:r>
          </a:p>
          <a:p>
            <a:r>
              <a:rPr lang="en-US" dirty="0" smtClean="0"/>
              <a:t>The prototype of read function is: </a:t>
            </a:r>
          </a:p>
          <a:p>
            <a:endParaRPr lang="en-US" dirty="0" smtClean="0"/>
          </a:p>
          <a:p>
            <a:r>
              <a:rPr lang="en-US" dirty="0" smtClean="0"/>
              <a:t>#include&lt;sys/</a:t>
            </a:r>
            <a:r>
              <a:rPr lang="en-US" dirty="0" err="1" smtClean="0"/>
              <a:t>types.h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unistd.h</a:t>
            </a:r>
            <a:r>
              <a:rPr lang="en-US" dirty="0" smtClean="0"/>
              <a:t>&gt; </a:t>
            </a:r>
          </a:p>
          <a:p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b="1" i="1" dirty="0" smtClean="0"/>
              <a:t>read(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fdesc</a:t>
            </a:r>
            <a:r>
              <a:rPr lang="en-US" b="1" i="1" dirty="0" smtClean="0"/>
              <a:t>, void *</a:t>
            </a:r>
            <a:r>
              <a:rPr lang="en-US" b="1" i="1" dirty="0" err="1" smtClean="0"/>
              <a:t>buf</a:t>
            </a:r>
            <a:r>
              <a:rPr lang="en-US" b="1" i="1" dirty="0" smtClean="0"/>
              <a:t>, </a:t>
            </a:r>
            <a:r>
              <a:rPr lang="en-US" b="1" i="1" dirty="0" err="1" smtClean="0"/>
              <a:t>size_t</a:t>
            </a:r>
            <a:r>
              <a:rPr lang="en-US" b="1" i="1" dirty="0" smtClean="0"/>
              <a:t> </a:t>
            </a:r>
            <a:r>
              <a:rPr lang="en-US" b="1" i="1" dirty="0" err="1" smtClean="0"/>
              <a:t>nbyte</a:t>
            </a:r>
            <a:r>
              <a:rPr lang="en-US" b="1" i="1" dirty="0" smtClean="0"/>
              <a:t>); </a:t>
            </a:r>
          </a:p>
          <a:p>
            <a:r>
              <a:rPr lang="en-US" dirty="0" smtClean="0"/>
              <a:t>If successful, read returns the number of bytes actually read. </a:t>
            </a:r>
          </a:p>
          <a:p>
            <a:r>
              <a:rPr lang="en-US" dirty="0" smtClean="0"/>
              <a:t>If unsuccessful, read returns –1. </a:t>
            </a:r>
          </a:p>
          <a:p>
            <a:r>
              <a:rPr lang="en-US" dirty="0" smtClean="0"/>
              <a:t>The first argument is an integer, </a:t>
            </a:r>
            <a:r>
              <a:rPr lang="en-US" dirty="0" err="1" smtClean="0"/>
              <a:t>fdesc</a:t>
            </a:r>
            <a:r>
              <a:rPr lang="en-US" dirty="0" smtClean="0"/>
              <a:t> that refers to an opened file. </a:t>
            </a:r>
          </a:p>
          <a:p>
            <a:r>
              <a:rPr lang="en-US" dirty="0" smtClean="0"/>
              <a:t>The second argument, </a:t>
            </a:r>
            <a:r>
              <a:rPr lang="en-US" dirty="0" err="1" smtClean="0"/>
              <a:t>buf</a:t>
            </a:r>
            <a:r>
              <a:rPr lang="en-US" dirty="0" smtClean="0"/>
              <a:t> is the address of a buffer holding any data read. </a:t>
            </a:r>
          </a:p>
          <a:p>
            <a:r>
              <a:rPr lang="en-US" dirty="0" smtClean="0"/>
              <a:t>The third argument specifies how many bytes of data are to be read from the file.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Write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write system call is used to write data into a file. </a:t>
            </a:r>
          </a:p>
          <a:p>
            <a:r>
              <a:rPr lang="en-US" dirty="0" smtClean="0"/>
              <a:t>The write function puts data to a file in the form of fixed block size referred by a given file descriptor. </a:t>
            </a:r>
          </a:p>
          <a:p>
            <a:r>
              <a:rPr lang="en-US" dirty="0" smtClean="0"/>
              <a:t>#include&lt;sys/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#include&lt;</a:t>
            </a:r>
            <a:r>
              <a:rPr lang="en-US" dirty="0" err="1" smtClean="0"/>
              <a:t>unistd.h</a:t>
            </a:r>
            <a:r>
              <a:rPr lang="en-US" dirty="0" smtClean="0"/>
              <a:t>&gt; </a:t>
            </a:r>
          </a:p>
          <a:p>
            <a:r>
              <a:rPr lang="en-US" dirty="0" err="1" smtClean="0"/>
              <a:t>ssize_t</a:t>
            </a:r>
            <a:r>
              <a:rPr lang="en-US" dirty="0" smtClean="0"/>
              <a:t> </a:t>
            </a:r>
            <a:r>
              <a:rPr lang="en-US" b="1" i="1" dirty="0" smtClean="0"/>
              <a:t>write(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fdesc</a:t>
            </a:r>
            <a:r>
              <a:rPr lang="en-US" b="1" i="1" dirty="0" smtClean="0"/>
              <a:t>, const void *</a:t>
            </a:r>
            <a:r>
              <a:rPr lang="en-US" b="1" i="1" dirty="0" err="1" smtClean="0"/>
              <a:t>buf</a:t>
            </a:r>
            <a:r>
              <a:rPr lang="en-US" b="1" i="1" dirty="0" smtClean="0"/>
              <a:t>, </a:t>
            </a:r>
            <a:r>
              <a:rPr lang="en-US" b="1" i="1" dirty="0" err="1" smtClean="0"/>
              <a:t>size_t</a:t>
            </a:r>
            <a:r>
              <a:rPr lang="en-US" b="1" i="1" dirty="0" smtClean="0"/>
              <a:t> size);</a:t>
            </a:r>
          </a:p>
          <a:p>
            <a:r>
              <a:rPr lang="en-US" b="1" i="1" dirty="0" smtClean="0"/>
              <a:t> </a:t>
            </a:r>
            <a:endParaRPr lang="en-US" dirty="0" smtClean="0"/>
          </a:p>
          <a:p>
            <a:r>
              <a:rPr lang="en-US" dirty="0" smtClean="0"/>
              <a:t>If successful, write returns the number of bytes actually written. </a:t>
            </a:r>
          </a:p>
          <a:p>
            <a:r>
              <a:rPr lang="en-US" dirty="0" smtClean="0"/>
              <a:t>If unsuccessful, write returns –1. </a:t>
            </a:r>
          </a:p>
          <a:p>
            <a:r>
              <a:rPr lang="en-US" dirty="0" smtClean="0"/>
              <a:t>The first argument, </a:t>
            </a:r>
            <a:r>
              <a:rPr lang="en-US" dirty="0" err="1" smtClean="0"/>
              <a:t>fdesc</a:t>
            </a:r>
            <a:r>
              <a:rPr lang="en-US" dirty="0" smtClean="0"/>
              <a:t> is an integer that refers to an opened file. </a:t>
            </a:r>
          </a:p>
          <a:p>
            <a:r>
              <a:rPr lang="en-US" dirty="0" smtClean="0"/>
              <a:t>The second argument, </a:t>
            </a:r>
            <a:r>
              <a:rPr lang="en-US" dirty="0" err="1" smtClean="0"/>
              <a:t>buf</a:t>
            </a:r>
            <a:r>
              <a:rPr lang="en-US" dirty="0" smtClean="0"/>
              <a:t> is the address of a buffer that contains data to be written. </a:t>
            </a:r>
          </a:p>
          <a:p>
            <a:r>
              <a:rPr lang="en-US" dirty="0" smtClean="0"/>
              <a:t>The third argument, size specifies how many bytes of data are in the </a:t>
            </a:r>
            <a:r>
              <a:rPr lang="en-US" dirty="0" err="1" smtClean="0"/>
              <a:t>buf</a:t>
            </a:r>
            <a:r>
              <a:rPr lang="en-US" dirty="0" smtClean="0"/>
              <a:t> argument.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prototype of the close is 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unistd.h</a:t>
            </a:r>
            <a:r>
              <a:rPr lang="en-US" dirty="0" smtClean="0"/>
              <a:t>&gt;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i="1" dirty="0" smtClean="0"/>
              <a:t>close(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</a:t>
            </a:r>
            <a:r>
              <a:rPr lang="en-US" b="1" i="1" dirty="0" err="1" smtClean="0"/>
              <a:t>fdesc</a:t>
            </a:r>
            <a:r>
              <a:rPr lang="en-US" b="1" i="1" dirty="0" smtClean="0"/>
              <a:t>); </a:t>
            </a:r>
          </a:p>
          <a:p>
            <a:r>
              <a:rPr lang="en-US" dirty="0" smtClean="0"/>
              <a:t>If successful, close returns 0. </a:t>
            </a:r>
          </a:p>
          <a:p>
            <a:r>
              <a:rPr lang="en-US" dirty="0" smtClean="0"/>
              <a:t>If unsuccessful, close returns –1. </a:t>
            </a:r>
          </a:p>
          <a:p>
            <a:r>
              <a:rPr lang="en-US" dirty="0" smtClean="0"/>
              <a:t>The argument </a:t>
            </a:r>
            <a:r>
              <a:rPr lang="en-US" dirty="0" err="1" smtClean="0"/>
              <a:t>fdesc</a:t>
            </a:r>
            <a:r>
              <a:rPr lang="en-US" dirty="0" smtClean="0"/>
              <a:t> refers to an opened file. </a:t>
            </a:r>
          </a:p>
          <a:p>
            <a:pPr>
              <a:buNone/>
            </a:pPr>
            <a:r>
              <a:rPr lang="en-US" dirty="0" smtClean="0"/>
              <a:t>   Close function frees the unused file descriptors so that they can be reused to reference other files.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lseek</a:t>
            </a:r>
            <a:r>
              <a:rPr lang="en-US" b="1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25000" lnSpcReduction="20000"/>
          </a:bodyPr>
          <a:lstStyle/>
          <a:p>
            <a:r>
              <a:rPr lang="en-US" sz="7400" dirty="0" smtClean="0"/>
              <a:t>The </a:t>
            </a:r>
            <a:r>
              <a:rPr lang="en-US" sz="7400" dirty="0" err="1" smtClean="0"/>
              <a:t>lseek</a:t>
            </a:r>
            <a:r>
              <a:rPr lang="en-US" sz="7400" dirty="0" smtClean="0"/>
              <a:t> function is also used to change the file offset to a different value. </a:t>
            </a:r>
          </a:p>
          <a:p>
            <a:r>
              <a:rPr lang="en-US" sz="7400" dirty="0" smtClean="0"/>
              <a:t>Thus </a:t>
            </a:r>
            <a:r>
              <a:rPr lang="en-US" sz="7400" dirty="0" err="1" smtClean="0"/>
              <a:t>lseek</a:t>
            </a:r>
            <a:r>
              <a:rPr lang="en-US" sz="7400" dirty="0" smtClean="0"/>
              <a:t> allows a process to perform random access of data on any opened file. </a:t>
            </a:r>
          </a:p>
          <a:p>
            <a:r>
              <a:rPr lang="en-US" sz="7400" dirty="0" smtClean="0"/>
              <a:t>The prototype of </a:t>
            </a:r>
            <a:r>
              <a:rPr lang="en-US" sz="7400" dirty="0" err="1" smtClean="0"/>
              <a:t>lseek</a:t>
            </a:r>
            <a:r>
              <a:rPr lang="en-US" sz="7400" dirty="0" smtClean="0"/>
              <a:t> is </a:t>
            </a:r>
          </a:p>
          <a:p>
            <a:endParaRPr lang="en-US" sz="7400" dirty="0" smtClean="0"/>
          </a:p>
          <a:p>
            <a:r>
              <a:rPr lang="en-US" sz="7400" dirty="0" smtClean="0"/>
              <a:t>#include &lt;sys/</a:t>
            </a:r>
            <a:r>
              <a:rPr lang="en-US" sz="7400" dirty="0" err="1" smtClean="0"/>
              <a:t>types.h</a:t>
            </a:r>
            <a:r>
              <a:rPr lang="en-US" sz="7400" dirty="0" smtClean="0"/>
              <a:t>&gt; #include &lt;</a:t>
            </a:r>
            <a:r>
              <a:rPr lang="en-US" sz="7400" dirty="0" err="1" smtClean="0"/>
              <a:t>unistd.h</a:t>
            </a:r>
            <a:r>
              <a:rPr lang="en-US" sz="7400" dirty="0" smtClean="0"/>
              <a:t>&gt; </a:t>
            </a:r>
          </a:p>
          <a:p>
            <a:r>
              <a:rPr lang="en-US" sz="7400" dirty="0" err="1" smtClean="0"/>
              <a:t>off_t</a:t>
            </a:r>
            <a:r>
              <a:rPr lang="en-US" sz="7400" dirty="0" smtClean="0"/>
              <a:t> </a:t>
            </a:r>
            <a:r>
              <a:rPr lang="en-US" sz="7400" b="1" i="1" dirty="0" err="1" smtClean="0"/>
              <a:t>lseek</a:t>
            </a:r>
            <a:r>
              <a:rPr lang="en-US" sz="7400" b="1" i="1" dirty="0" smtClean="0"/>
              <a:t>(</a:t>
            </a:r>
            <a:r>
              <a:rPr lang="en-US" sz="7400" b="1" i="1" dirty="0" err="1" smtClean="0"/>
              <a:t>int</a:t>
            </a:r>
            <a:r>
              <a:rPr lang="en-US" sz="7400" b="1" i="1" dirty="0" smtClean="0"/>
              <a:t> </a:t>
            </a:r>
            <a:r>
              <a:rPr lang="en-US" sz="7400" b="1" i="1" dirty="0" err="1" smtClean="0"/>
              <a:t>fdesc</a:t>
            </a:r>
            <a:r>
              <a:rPr lang="en-US" sz="7400" b="1" i="1" dirty="0" smtClean="0"/>
              <a:t>, </a:t>
            </a:r>
            <a:r>
              <a:rPr lang="en-US" sz="7400" b="1" i="1" dirty="0" err="1" smtClean="0"/>
              <a:t>off_t</a:t>
            </a:r>
            <a:r>
              <a:rPr lang="en-US" sz="7400" b="1" i="1" dirty="0" smtClean="0"/>
              <a:t> pos, </a:t>
            </a:r>
            <a:r>
              <a:rPr lang="en-US" sz="7400" b="1" i="1" dirty="0" err="1" smtClean="0"/>
              <a:t>int</a:t>
            </a:r>
            <a:r>
              <a:rPr lang="en-US" sz="7400" b="1" i="1" dirty="0" smtClean="0"/>
              <a:t> whence); </a:t>
            </a:r>
          </a:p>
          <a:p>
            <a:r>
              <a:rPr lang="en-US" sz="7400" dirty="0" smtClean="0"/>
              <a:t>On success it returns new file offset, and –1 on error. </a:t>
            </a:r>
          </a:p>
          <a:p>
            <a:r>
              <a:rPr lang="en-US" sz="7400" dirty="0" smtClean="0"/>
              <a:t>The first argument </a:t>
            </a:r>
            <a:r>
              <a:rPr lang="en-US" sz="7400" dirty="0" err="1" smtClean="0"/>
              <a:t>fdesc</a:t>
            </a:r>
            <a:r>
              <a:rPr lang="en-US" sz="7400" dirty="0" smtClean="0"/>
              <a:t>, is an integer file descriptor that refer to an opened file. </a:t>
            </a:r>
          </a:p>
          <a:p>
            <a:r>
              <a:rPr lang="en-US" sz="7400" dirty="0" smtClean="0"/>
              <a:t>The second argument pos, specifies a byte offset to be added to a reference location in deriving the new file offset value. </a:t>
            </a:r>
          </a:p>
          <a:p>
            <a:r>
              <a:rPr lang="en-US" sz="7400" dirty="0" smtClean="0"/>
              <a:t>The third argument whence, is the reference location. </a:t>
            </a:r>
          </a:p>
          <a:p>
            <a:r>
              <a:rPr lang="en-US" sz="7400" b="1" dirty="0" smtClean="0"/>
              <a:t>Whence value 	Reference location 	</a:t>
            </a:r>
          </a:p>
          <a:p>
            <a:r>
              <a:rPr lang="en-US" sz="7400" b="1" dirty="0" smtClean="0"/>
              <a:t>SEEK_CUR 	Current file pointer address  	</a:t>
            </a:r>
          </a:p>
          <a:p>
            <a:r>
              <a:rPr lang="en-US" sz="7400" b="1" dirty="0" smtClean="0"/>
              <a:t>SEEK_SET 	The beginning of a file 	</a:t>
            </a:r>
          </a:p>
          <a:p>
            <a:r>
              <a:rPr lang="en-US" sz="7400" b="1" dirty="0" smtClean="0"/>
              <a:t>SEEK_END 	The end of a file 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/>
          </a:bodyPr>
          <a:lstStyle/>
          <a:p>
            <a:r>
              <a:rPr lang="en-US" b="1" dirty="0" smtClean="0"/>
              <a:t>Whence value 	Reference location 	</a:t>
            </a:r>
          </a:p>
          <a:p>
            <a:r>
              <a:rPr lang="en-US" b="1" dirty="0" smtClean="0"/>
              <a:t>SEEK_CUR 	Current file pointer address  	</a:t>
            </a:r>
          </a:p>
          <a:p>
            <a:r>
              <a:rPr lang="en-US" b="1" dirty="0" smtClean="0"/>
              <a:t>SEEK_SET 	The beginning of a file 	</a:t>
            </a:r>
          </a:p>
          <a:p>
            <a:r>
              <a:rPr lang="en-US" b="1" dirty="0" smtClean="0"/>
              <a:t>SEEK_END 	The end of a file</a:t>
            </a:r>
          </a:p>
          <a:p>
            <a:endParaRPr lang="en-US" b="1" dirty="0" smtClean="0"/>
          </a:p>
          <a:p>
            <a:r>
              <a:rPr lang="en-US" b="1" dirty="0" err="1" smtClean="0"/>
              <a:t>Psuedocode</a:t>
            </a:r>
            <a:r>
              <a:rPr lang="en-US" b="1" dirty="0" smtClean="0"/>
              <a:t> to read the next 50 bytes from current position</a:t>
            </a:r>
          </a:p>
          <a:p>
            <a:r>
              <a:rPr lang="en-US" b="1" dirty="0" err="1" smtClean="0"/>
              <a:t>fd</a:t>
            </a:r>
            <a:r>
              <a:rPr lang="en-US" b="1" dirty="0" smtClean="0"/>
              <a:t>=open(“/pr/1.txt”, O_RDWR);</a:t>
            </a:r>
          </a:p>
          <a:p>
            <a:r>
              <a:rPr lang="en-US" b="1" dirty="0" err="1" smtClean="0"/>
              <a:t>Lseek</a:t>
            </a:r>
            <a:r>
              <a:rPr lang="en-US" b="1" dirty="0" smtClean="0"/>
              <a:t>(</a:t>
            </a:r>
            <a:r>
              <a:rPr lang="en-US" b="1" dirty="0" err="1" smtClean="0"/>
              <a:t>fd</a:t>
            </a:r>
            <a:r>
              <a:rPr lang="en-US" b="1" dirty="0" smtClean="0"/>
              <a:t>, 50, SEEK_CUR</a:t>
            </a:r>
            <a:r>
              <a:rPr lang="en-US" b="1" dirty="0" smtClean="0"/>
              <a:t>);</a:t>
            </a:r>
          </a:p>
          <a:p>
            <a:endParaRPr lang="en-US" b="1" dirty="0" smtClean="0"/>
          </a:p>
          <a:p>
            <a:r>
              <a:rPr lang="en-US" b="1" dirty="0" err="1" smtClean="0"/>
              <a:t>l</a:t>
            </a:r>
            <a:r>
              <a:rPr lang="en-US" b="1" dirty="0" err="1" smtClean="0"/>
              <a:t>seek</a:t>
            </a:r>
            <a:r>
              <a:rPr lang="en-US" b="1" dirty="0" smtClean="0"/>
              <a:t>(</a:t>
            </a:r>
            <a:r>
              <a:rPr lang="en-US" b="1" dirty="0" err="1" smtClean="0"/>
              <a:t>fd</a:t>
            </a:r>
            <a:r>
              <a:rPr lang="en-US" b="1" dirty="0" smtClean="0"/>
              <a:t>, 200, SEEK_SET);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Times New Roman" pitchFamily="18" charset="0"/>
              </a:rPr>
              <a:t>   </a:t>
            </a:r>
            <a:r>
              <a:rPr lang="en-US" sz="2900" dirty="0" smtClean="0">
                <a:latin typeface="Times New Roman" pitchFamily="18" charset="0"/>
              </a:rPr>
              <a:t>FILE AND RECORD LOCKING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UNIX systems allows multiple processes to read and write the same file concurrently.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It is a means of data sharing among processes.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Multiple processes at a time leads to inaccurate results.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Why we need to lock files?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It is needed in some applications like database access where no other process can write or read a file while a process is accessing a data base.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Unix and POSIX systems support a file-locking mechanism.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File locking is applicable only to regular files.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It allows process to impose lock on file so that other processes cant modify the file until its unlocked by the process.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262</TotalTime>
  <Words>1503</Words>
  <Application>Microsoft Office PowerPoint</Application>
  <PresentationFormat>On-screen Show (4:3)</PresentationFormat>
  <Paragraphs>249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UNIX FILE API’S</vt:lpstr>
      <vt:lpstr>Open API </vt:lpstr>
      <vt:lpstr>Slide 3</vt:lpstr>
      <vt:lpstr>        read API</vt:lpstr>
      <vt:lpstr>    Write API</vt:lpstr>
      <vt:lpstr>Slide 6</vt:lpstr>
      <vt:lpstr>   lseek API</vt:lpstr>
      <vt:lpstr>Slide 8</vt:lpstr>
      <vt:lpstr>   FILE AND RECORD LOCKING</vt:lpstr>
      <vt:lpstr>Shared and exclusive locks</vt:lpstr>
      <vt:lpstr>Slide 11</vt:lpstr>
      <vt:lpstr>Slide 12</vt:lpstr>
      <vt:lpstr>Slide 13</vt:lpstr>
      <vt:lpstr>      FCNTL file locking</vt:lpstr>
      <vt:lpstr>Slide 15</vt:lpstr>
      <vt:lpstr>  l_type</vt:lpstr>
      <vt:lpstr>Slide 17</vt:lpstr>
      <vt:lpstr>Slide 18</vt:lpstr>
      <vt:lpstr>Slide 19</vt:lpstr>
      <vt:lpstr>Example Program</vt:lpstr>
      <vt:lpstr>UNIX KERNEL SUPPORT FOR FILES</vt:lpstr>
      <vt:lpstr>Kernel support to open system call</vt:lpstr>
      <vt:lpstr>Kernel support to open system call</vt:lpstr>
      <vt:lpstr>Data Structure for File Manipulation</vt:lpstr>
      <vt:lpstr>Kernel support : close system call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FILE API’S</dc:title>
  <dc:creator>Prashant</dc:creator>
  <cp:lastModifiedBy>Windows User</cp:lastModifiedBy>
  <cp:revision>21</cp:revision>
  <dcterms:created xsi:type="dcterms:W3CDTF">2017-09-06T15:07:18Z</dcterms:created>
  <dcterms:modified xsi:type="dcterms:W3CDTF">2020-10-01T05:23:55Z</dcterms:modified>
</cp:coreProperties>
</file>