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diagrams/data3.xml" ContentType="application/vnd.openxmlformats-officedocument.drawingml.diagramData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8"/>
  </p:notesMasterIdLst>
  <p:handoutMasterIdLst>
    <p:handoutMasterId r:id="rId159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266" r:id="rId119"/>
    <p:sldId id="267" r:id="rId120"/>
    <p:sldId id="268" r:id="rId121"/>
    <p:sldId id="269" r:id="rId122"/>
    <p:sldId id="270" r:id="rId123"/>
    <p:sldId id="271" r:id="rId124"/>
    <p:sldId id="272" r:id="rId125"/>
    <p:sldId id="273" r:id="rId126"/>
    <p:sldId id="274" r:id="rId127"/>
    <p:sldId id="275" r:id="rId128"/>
    <p:sldId id="276" r:id="rId129"/>
    <p:sldId id="277" r:id="rId130"/>
    <p:sldId id="278" r:id="rId131"/>
    <p:sldId id="279" r:id="rId132"/>
    <p:sldId id="280" r:id="rId133"/>
    <p:sldId id="281" r:id="rId134"/>
    <p:sldId id="282" r:id="rId135"/>
    <p:sldId id="283" r:id="rId136"/>
    <p:sldId id="284" r:id="rId137"/>
    <p:sldId id="285" r:id="rId138"/>
    <p:sldId id="286" r:id="rId139"/>
    <p:sldId id="287" r:id="rId140"/>
    <p:sldId id="288" r:id="rId141"/>
    <p:sldId id="289" r:id="rId142"/>
    <p:sldId id="290" r:id="rId143"/>
    <p:sldId id="291" r:id="rId144"/>
    <p:sldId id="292" r:id="rId145"/>
    <p:sldId id="293" r:id="rId146"/>
    <p:sldId id="294" r:id="rId147"/>
    <p:sldId id="295" r:id="rId148"/>
    <p:sldId id="296" r:id="rId149"/>
    <p:sldId id="297" r:id="rId150"/>
    <p:sldId id="298" r:id="rId151"/>
    <p:sldId id="299" r:id="rId152"/>
    <p:sldId id="300" r:id="rId153"/>
    <p:sldId id="301" r:id="rId154"/>
    <p:sldId id="302" r:id="rId155"/>
    <p:sldId id="303" r:id="rId156"/>
    <p:sldId id="304" r:id="rId157"/>
  </p:sldIdLst>
  <p:sldSz cx="9144000" cy="6858000" type="screen4x3"/>
  <p:notesSz cx="681513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756FA-7175-4734-9D98-985884262169}" type="doc">
      <dgm:prSet loTypeId="urn:microsoft.com/office/officeart/2005/8/layout/hList1" loCatId="list" qsTypeId="urn:microsoft.com/office/officeart/2005/8/quickstyle/simple1#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5717E3-A86E-47CF-9068-94ADDB5370C6}">
      <dgm:prSet custT="1"/>
      <dgm:spPr/>
      <dgm:t>
        <a:bodyPr/>
        <a:lstStyle/>
        <a:p>
          <a:pPr rtl="0"/>
          <a:r>
            <a:rPr lang="en-US" sz="3200" smtClean="0"/>
            <a:t>Class model</a:t>
          </a:r>
          <a:endParaRPr lang="en-US" sz="3200" dirty="0"/>
        </a:p>
      </dgm:t>
    </dgm:pt>
    <dgm:pt modelId="{4F166E9D-83E6-4C24-AC00-07113E834531}" type="parTrans" cxnId="{7AA26AD5-C14B-4225-A7FE-A34887CA7468}">
      <dgm:prSet/>
      <dgm:spPr/>
      <dgm:t>
        <a:bodyPr/>
        <a:lstStyle/>
        <a:p>
          <a:endParaRPr lang="en-US"/>
        </a:p>
      </dgm:t>
    </dgm:pt>
    <dgm:pt modelId="{7AB261AC-F238-4044-8523-2712E7BE6411}" type="sibTrans" cxnId="{7AA26AD5-C14B-4225-A7FE-A34887CA7468}">
      <dgm:prSet/>
      <dgm:spPr/>
      <dgm:t>
        <a:bodyPr/>
        <a:lstStyle/>
        <a:p>
          <a:endParaRPr lang="en-US"/>
        </a:p>
      </dgm:t>
    </dgm:pt>
    <dgm:pt modelId="{42578664-9B6F-42FD-BD7E-37DE21B7E9A5}">
      <dgm:prSet/>
      <dgm:spPr/>
      <dgm:t>
        <a:bodyPr/>
        <a:lstStyle/>
        <a:p>
          <a:pPr rtl="0"/>
          <a:r>
            <a:rPr lang="en-US" dirty="0" smtClean="0"/>
            <a:t>Describe the static structure of the </a:t>
          </a:r>
          <a:r>
            <a:rPr lang="en-US" i="1" dirty="0" smtClean="0"/>
            <a:t>objects in a system &amp; their relationship </a:t>
          </a:r>
          <a:endParaRPr lang="en-US" dirty="0"/>
        </a:p>
      </dgm:t>
    </dgm:pt>
    <dgm:pt modelId="{B8CA9ADE-97E3-4844-8518-3CBD214E424E}" type="parTrans" cxnId="{8E24E6E8-E2B9-4E22-BF8B-D7147260E3DB}">
      <dgm:prSet/>
      <dgm:spPr/>
      <dgm:t>
        <a:bodyPr/>
        <a:lstStyle/>
        <a:p>
          <a:endParaRPr lang="en-US"/>
        </a:p>
      </dgm:t>
    </dgm:pt>
    <dgm:pt modelId="{85941824-12BD-43ED-A605-40679F390C1C}" type="sibTrans" cxnId="{8E24E6E8-E2B9-4E22-BF8B-D7147260E3DB}">
      <dgm:prSet/>
      <dgm:spPr/>
      <dgm:t>
        <a:bodyPr/>
        <a:lstStyle/>
        <a:p>
          <a:endParaRPr lang="en-US"/>
        </a:p>
      </dgm:t>
    </dgm:pt>
    <dgm:pt modelId="{B6A6283A-6E00-451D-A9F3-326DE4B04E5F}">
      <dgm:prSet/>
      <dgm:spPr/>
      <dgm:t>
        <a:bodyPr/>
        <a:lstStyle/>
        <a:p>
          <a:pPr rtl="0"/>
          <a:r>
            <a:rPr lang="en-US" dirty="0" smtClean="0"/>
            <a:t>It define the context for software development.</a:t>
          </a:r>
          <a:endParaRPr lang="en-US" dirty="0"/>
        </a:p>
      </dgm:t>
    </dgm:pt>
    <dgm:pt modelId="{66FBEE4F-6928-474F-8E6F-61CAA7100210}" type="parTrans" cxnId="{E922A28E-193D-46F4-AB16-A3D219433753}">
      <dgm:prSet/>
      <dgm:spPr/>
      <dgm:t>
        <a:bodyPr/>
        <a:lstStyle/>
        <a:p>
          <a:endParaRPr lang="en-US"/>
        </a:p>
      </dgm:t>
    </dgm:pt>
    <dgm:pt modelId="{D54C4440-963E-46FE-B0F8-D908AEAFB91E}" type="sibTrans" cxnId="{E922A28E-193D-46F4-AB16-A3D219433753}">
      <dgm:prSet/>
      <dgm:spPr/>
      <dgm:t>
        <a:bodyPr/>
        <a:lstStyle/>
        <a:p>
          <a:endParaRPr lang="en-US"/>
        </a:p>
      </dgm:t>
    </dgm:pt>
    <dgm:pt modelId="{9E569D3A-6C0B-4ADD-B1E1-8AB4D67EB4F4}">
      <dgm:prSet/>
      <dgm:spPr/>
      <dgm:t>
        <a:bodyPr/>
        <a:lstStyle/>
        <a:p>
          <a:pPr rtl="0"/>
          <a:r>
            <a:rPr lang="en-US" dirty="0" smtClean="0"/>
            <a:t>Class model contains class diagram to express it.</a:t>
          </a:r>
          <a:endParaRPr lang="en-US" dirty="0"/>
        </a:p>
      </dgm:t>
    </dgm:pt>
    <dgm:pt modelId="{D22E3BEB-CFB8-4FAE-92D3-0CB3998FD71C}" type="parTrans" cxnId="{B3E3A84D-3CFF-47D6-835A-4F3BC061A73A}">
      <dgm:prSet/>
      <dgm:spPr/>
      <dgm:t>
        <a:bodyPr/>
        <a:lstStyle/>
        <a:p>
          <a:endParaRPr lang="en-US"/>
        </a:p>
      </dgm:t>
    </dgm:pt>
    <dgm:pt modelId="{1794E456-391E-4BDE-9749-522CF4EA9A06}" type="sibTrans" cxnId="{B3E3A84D-3CFF-47D6-835A-4F3BC061A73A}">
      <dgm:prSet/>
      <dgm:spPr/>
      <dgm:t>
        <a:bodyPr/>
        <a:lstStyle/>
        <a:p>
          <a:endParaRPr lang="en-US"/>
        </a:p>
      </dgm:t>
    </dgm:pt>
    <dgm:pt modelId="{5D01FB8F-133E-4C71-B0DB-4A234C02F2C2}">
      <dgm:prSet/>
      <dgm:spPr/>
      <dgm:t>
        <a:bodyPr/>
        <a:lstStyle/>
        <a:p>
          <a:pPr rtl="0"/>
          <a:r>
            <a:rPr lang="en-US" dirty="0" smtClean="0"/>
            <a:t>A </a:t>
          </a:r>
          <a:r>
            <a:rPr lang="en-US" u="sng" dirty="0" smtClean="0"/>
            <a:t>class diagram </a:t>
          </a:r>
          <a:r>
            <a:rPr lang="en-US" dirty="0" smtClean="0"/>
            <a:t>is graph phase.</a:t>
          </a:r>
          <a:endParaRPr lang="en-US" dirty="0"/>
        </a:p>
      </dgm:t>
    </dgm:pt>
    <dgm:pt modelId="{235D961D-CB95-4880-9B0A-B9A2AF8F8207}" type="parTrans" cxnId="{D0058BEE-8797-43A9-B972-49B20A860FC8}">
      <dgm:prSet/>
      <dgm:spPr/>
      <dgm:t>
        <a:bodyPr/>
        <a:lstStyle/>
        <a:p>
          <a:endParaRPr lang="en-US"/>
        </a:p>
      </dgm:t>
    </dgm:pt>
    <dgm:pt modelId="{916DF732-E733-43E7-80D4-A33D08831B4E}" type="sibTrans" cxnId="{D0058BEE-8797-43A9-B972-49B20A860FC8}">
      <dgm:prSet/>
      <dgm:spPr/>
      <dgm:t>
        <a:bodyPr/>
        <a:lstStyle/>
        <a:p>
          <a:endParaRPr lang="en-US"/>
        </a:p>
      </dgm:t>
    </dgm:pt>
    <dgm:pt modelId="{428D1756-8692-4C27-A116-749B29C85FB1}">
      <dgm:prSet/>
      <dgm:spPr/>
      <dgm:t>
        <a:bodyPr/>
        <a:lstStyle/>
        <a:p>
          <a:pPr rtl="0"/>
          <a:r>
            <a:rPr lang="en-US" dirty="0" smtClean="0"/>
            <a:t>Nodes are classes.</a:t>
          </a:r>
          <a:endParaRPr lang="en-US" dirty="0"/>
        </a:p>
      </dgm:t>
    </dgm:pt>
    <dgm:pt modelId="{EDEF2962-D99E-46AF-B467-2473EA3F35BB}" type="parTrans" cxnId="{56111AE1-2159-4C26-A002-9D8226286A43}">
      <dgm:prSet/>
      <dgm:spPr/>
      <dgm:t>
        <a:bodyPr/>
        <a:lstStyle/>
        <a:p>
          <a:endParaRPr lang="en-US"/>
        </a:p>
      </dgm:t>
    </dgm:pt>
    <dgm:pt modelId="{CADB47F5-6D4A-4254-8C71-BD4490D8CC11}" type="sibTrans" cxnId="{56111AE1-2159-4C26-A002-9D8226286A43}">
      <dgm:prSet/>
      <dgm:spPr/>
      <dgm:t>
        <a:bodyPr/>
        <a:lstStyle/>
        <a:p>
          <a:endParaRPr lang="en-US"/>
        </a:p>
      </dgm:t>
    </dgm:pt>
    <dgm:pt modelId="{E34C1DD6-1C0F-4F4F-9E94-F443DE424C94}">
      <dgm:prSet/>
      <dgm:spPr/>
      <dgm:t>
        <a:bodyPr/>
        <a:lstStyle/>
        <a:p>
          <a:pPr rtl="0"/>
          <a:r>
            <a:rPr lang="en-US" dirty="0" smtClean="0"/>
            <a:t>Arcs are relationship  among classes.</a:t>
          </a:r>
          <a:endParaRPr lang="en-US" dirty="0"/>
        </a:p>
      </dgm:t>
    </dgm:pt>
    <dgm:pt modelId="{4A2CDC28-B3DB-4DD9-AD48-F27367B13CAA}" type="parTrans" cxnId="{6BDE29B3-907B-4E22-82B5-3304AAB4C6CA}">
      <dgm:prSet/>
      <dgm:spPr/>
      <dgm:t>
        <a:bodyPr/>
        <a:lstStyle/>
        <a:p>
          <a:endParaRPr lang="en-US"/>
        </a:p>
      </dgm:t>
    </dgm:pt>
    <dgm:pt modelId="{620BE8D0-FF11-471C-97A9-14F9352AA176}" type="sibTrans" cxnId="{6BDE29B3-907B-4E22-82B5-3304AAB4C6CA}">
      <dgm:prSet/>
      <dgm:spPr/>
      <dgm:t>
        <a:bodyPr/>
        <a:lstStyle/>
        <a:p>
          <a:endParaRPr lang="en-US"/>
        </a:p>
      </dgm:t>
    </dgm:pt>
    <dgm:pt modelId="{63A61E27-9FA5-4B35-A298-C695BC41740A}">
      <dgm:prSet/>
      <dgm:spPr/>
      <dgm:t>
        <a:bodyPr/>
        <a:lstStyle/>
        <a:p>
          <a:pPr rtl="0"/>
          <a:endParaRPr lang="en-US" dirty="0"/>
        </a:p>
      </dgm:t>
    </dgm:pt>
    <dgm:pt modelId="{421ED993-6F32-4176-BC6B-01F1DEA9B18D}" type="parTrans" cxnId="{2396E52F-0AD7-4070-BE06-E2242A536ED8}">
      <dgm:prSet/>
      <dgm:spPr/>
      <dgm:t>
        <a:bodyPr/>
        <a:lstStyle/>
        <a:p>
          <a:endParaRPr lang="en-US"/>
        </a:p>
      </dgm:t>
    </dgm:pt>
    <dgm:pt modelId="{EC6D75A7-18A0-47BB-89B9-686AF747CC7D}" type="sibTrans" cxnId="{2396E52F-0AD7-4070-BE06-E2242A536ED8}">
      <dgm:prSet/>
      <dgm:spPr/>
      <dgm:t>
        <a:bodyPr/>
        <a:lstStyle/>
        <a:p>
          <a:endParaRPr lang="en-US"/>
        </a:p>
      </dgm:t>
    </dgm:pt>
    <dgm:pt modelId="{85C13244-C280-47D6-85D4-B2053C490A7E}" type="pres">
      <dgm:prSet presAssocID="{53A756FA-7175-4734-9D98-985884262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965E1-203A-474A-AF48-14D52ECCDC83}" type="pres">
      <dgm:prSet presAssocID="{265717E3-A86E-47CF-9068-94ADDB5370C6}" presName="composite" presStyleCnt="0"/>
      <dgm:spPr/>
      <dgm:t>
        <a:bodyPr/>
        <a:lstStyle/>
        <a:p>
          <a:endParaRPr lang="en-US"/>
        </a:p>
      </dgm:t>
    </dgm:pt>
    <dgm:pt modelId="{B6FB5C02-9C84-4812-939C-38E1BF5DFF08}" type="pres">
      <dgm:prSet presAssocID="{265717E3-A86E-47CF-9068-94ADDB5370C6}" presName="parTx" presStyleLbl="alignNode1" presStyleIdx="0" presStyleCnt="1" custScaleY="136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E6285-0D94-47D0-A3AF-EE25B6593702}" type="pres">
      <dgm:prSet presAssocID="{265717E3-A86E-47CF-9068-94ADDB5370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BDDBA-9548-4870-B9AF-4CC649D9A125}" type="presOf" srcId="{42578664-9B6F-42FD-BD7E-37DE21B7E9A5}" destId="{4FDE6285-0D94-47D0-A3AF-EE25B6593702}" srcOrd="0" destOrd="0" presId="urn:microsoft.com/office/officeart/2005/8/layout/hList1"/>
    <dgm:cxn modelId="{1A97B684-FEC5-4230-8656-9E03C49F328F}" type="presOf" srcId="{53A756FA-7175-4734-9D98-985884262169}" destId="{85C13244-C280-47D6-85D4-B2053C490A7E}" srcOrd="0" destOrd="0" presId="urn:microsoft.com/office/officeart/2005/8/layout/hList1"/>
    <dgm:cxn modelId="{AF180F7B-DC8D-4FF7-A9C5-26ABF325E196}" type="presOf" srcId="{B6A6283A-6E00-451D-A9F3-326DE4B04E5F}" destId="{4FDE6285-0D94-47D0-A3AF-EE25B6593702}" srcOrd="0" destOrd="1" presId="urn:microsoft.com/office/officeart/2005/8/layout/hList1"/>
    <dgm:cxn modelId="{E922A28E-193D-46F4-AB16-A3D219433753}" srcId="{265717E3-A86E-47CF-9068-94ADDB5370C6}" destId="{B6A6283A-6E00-451D-A9F3-326DE4B04E5F}" srcOrd="1" destOrd="0" parTransId="{66FBEE4F-6928-474F-8E6F-61CAA7100210}" sibTransId="{D54C4440-963E-46FE-B0F8-D908AEAFB91E}"/>
    <dgm:cxn modelId="{B3E3A84D-3CFF-47D6-835A-4F3BC061A73A}" srcId="{265717E3-A86E-47CF-9068-94ADDB5370C6}" destId="{9E569D3A-6C0B-4ADD-B1E1-8AB4D67EB4F4}" srcOrd="2" destOrd="0" parTransId="{D22E3BEB-CFB8-4FAE-92D3-0CB3998FD71C}" sibTransId="{1794E456-391E-4BDE-9749-522CF4EA9A06}"/>
    <dgm:cxn modelId="{50519590-08B1-4481-B080-3813868AA688}" type="presOf" srcId="{E34C1DD6-1C0F-4F4F-9E94-F443DE424C94}" destId="{4FDE6285-0D94-47D0-A3AF-EE25B6593702}" srcOrd="0" destOrd="5" presId="urn:microsoft.com/office/officeart/2005/8/layout/hList1"/>
    <dgm:cxn modelId="{68A54DDE-0C52-40B2-A5D6-17E7A74C21C3}" type="presOf" srcId="{265717E3-A86E-47CF-9068-94ADDB5370C6}" destId="{B6FB5C02-9C84-4812-939C-38E1BF5DFF08}" srcOrd="0" destOrd="0" presId="urn:microsoft.com/office/officeart/2005/8/layout/hList1"/>
    <dgm:cxn modelId="{851D0016-1B9F-4AEE-924B-A8F3BC11A161}" type="presOf" srcId="{9E569D3A-6C0B-4ADD-B1E1-8AB4D67EB4F4}" destId="{4FDE6285-0D94-47D0-A3AF-EE25B6593702}" srcOrd="0" destOrd="2" presId="urn:microsoft.com/office/officeart/2005/8/layout/hList1"/>
    <dgm:cxn modelId="{2997ED92-85BE-4011-B4A3-4F0332F85CE7}" type="presOf" srcId="{428D1756-8692-4C27-A116-749B29C85FB1}" destId="{4FDE6285-0D94-47D0-A3AF-EE25B6593702}" srcOrd="0" destOrd="4" presId="urn:microsoft.com/office/officeart/2005/8/layout/hList1"/>
    <dgm:cxn modelId="{D0058BEE-8797-43A9-B972-49B20A860FC8}" srcId="{265717E3-A86E-47CF-9068-94ADDB5370C6}" destId="{5D01FB8F-133E-4C71-B0DB-4A234C02F2C2}" srcOrd="3" destOrd="0" parTransId="{235D961D-CB95-4880-9B0A-B9A2AF8F8207}" sibTransId="{916DF732-E733-43E7-80D4-A33D08831B4E}"/>
    <dgm:cxn modelId="{6BDE29B3-907B-4E22-82B5-3304AAB4C6CA}" srcId="{5D01FB8F-133E-4C71-B0DB-4A234C02F2C2}" destId="{E34C1DD6-1C0F-4F4F-9E94-F443DE424C94}" srcOrd="1" destOrd="0" parTransId="{4A2CDC28-B3DB-4DD9-AD48-F27367B13CAA}" sibTransId="{620BE8D0-FF11-471C-97A9-14F9352AA176}"/>
    <dgm:cxn modelId="{2396E52F-0AD7-4070-BE06-E2242A536ED8}" srcId="{5D01FB8F-133E-4C71-B0DB-4A234C02F2C2}" destId="{63A61E27-9FA5-4B35-A298-C695BC41740A}" srcOrd="2" destOrd="0" parTransId="{421ED993-6F32-4176-BC6B-01F1DEA9B18D}" sibTransId="{EC6D75A7-18A0-47BB-89B9-686AF747CC7D}"/>
    <dgm:cxn modelId="{7AA26AD5-C14B-4225-A7FE-A34887CA7468}" srcId="{53A756FA-7175-4734-9D98-985884262169}" destId="{265717E3-A86E-47CF-9068-94ADDB5370C6}" srcOrd="0" destOrd="0" parTransId="{4F166E9D-83E6-4C24-AC00-07113E834531}" sibTransId="{7AB261AC-F238-4044-8523-2712E7BE6411}"/>
    <dgm:cxn modelId="{56111AE1-2159-4C26-A002-9D8226286A43}" srcId="{5D01FB8F-133E-4C71-B0DB-4A234C02F2C2}" destId="{428D1756-8692-4C27-A116-749B29C85FB1}" srcOrd="0" destOrd="0" parTransId="{EDEF2962-D99E-46AF-B467-2473EA3F35BB}" sibTransId="{CADB47F5-6D4A-4254-8C71-BD4490D8CC11}"/>
    <dgm:cxn modelId="{0E8627CC-ED19-4587-BAD5-7369737C0BC1}" type="presOf" srcId="{63A61E27-9FA5-4B35-A298-C695BC41740A}" destId="{4FDE6285-0D94-47D0-A3AF-EE25B6593702}" srcOrd="0" destOrd="6" presId="urn:microsoft.com/office/officeart/2005/8/layout/hList1"/>
    <dgm:cxn modelId="{8E24E6E8-E2B9-4E22-BF8B-D7147260E3DB}" srcId="{265717E3-A86E-47CF-9068-94ADDB5370C6}" destId="{42578664-9B6F-42FD-BD7E-37DE21B7E9A5}" srcOrd="0" destOrd="0" parTransId="{B8CA9ADE-97E3-4844-8518-3CBD214E424E}" sibTransId="{85941824-12BD-43ED-A605-40679F390C1C}"/>
    <dgm:cxn modelId="{6A0B1A6F-2C56-42E7-96A0-7A70C7053CAE}" type="presOf" srcId="{5D01FB8F-133E-4C71-B0DB-4A234C02F2C2}" destId="{4FDE6285-0D94-47D0-A3AF-EE25B6593702}" srcOrd="0" destOrd="3" presId="urn:microsoft.com/office/officeart/2005/8/layout/hList1"/>
    <dgm:cxn modelId="{0D98CB17-B90F-4BEA-B4D1-64094763D966}" type="presParOf" srcId="{85C13244-C280-47D6-85D4-B2053C490A7E}" destId="{B85965E1-203A-474A-AF48-14D52ECCDC83}" srcOrd="0" destOrd="0" presId="urn:microsoft.com/office/officeart/2005/8/layout/hList1"/>
    <dgm:cxn modelId="{859B81F2-0C65-4A97-887E-B8DE506C5921}" type="presParOf" srcId="{B85965E1-203A-474A-AF48-14D52ECCDC83}" destId="{B6FB5C02-9C84-4812-939C-38E1BF5DFF08}" srcOrd="0" destOrd="0" presId="urn:microsoft.com/office/officeart/2005/8/layout/hList1"/>
    <dgm:cxn modelId="{BDF26829-2BA5-4698-9318-2C7AB8B283B9}" type="presParOf" srcId="{B85965E1-203A-474A-AF48-14D52ECCDC83}" destId="{4FDE6285-0D94-47D0-A3AF-EE25B65937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0A029-DFC6-4B04-B5A8-ABB4A8C974ED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31837E-C2AF-45DA-9373-14619E4C2CF3}">
      <dgm:prSet custT="1"/>
      <dgm:spPr/>
      <dgm:t>
        <a:bodyPr/>
        <a:lstStyle/>
        <a:p>
          <a:pPr rtl="0"/>
          <a:r>
            <a:rPr lang="en-US" sz="2800" smtClean="0"/>
            <a:t>State Model</a:t>
          </a:r>
          <a:endParaRPr lang="en-US" sz="2800" dirty="0"/>
        </a:p>
      </dgm:t>
    </dgm:pt>
    <dgm:pt modelId="{F2DA6AF4-B027-4C44-A33D-D324E06B8699}" type="parTrans" cxnId="{6D1D94F1-CA40-45C0-ABDC-ABD1664DA932}">
      <dgm:prSet/>
      <dgm:spPr/>
      <dgm:t>
        <a:bodyPr/>
        <a:lstStyle/>
        <a:p>
          <a:endParaRPr lang="en-US"/>
        </a:p>
      </dgm:t>
    </dgm:pt>
    <dgm:pt modelId="{FB6E1088-8395-420C-9163-21CA14A4838F}" type="sibTrans" cxnId="{6D1D94F1-CA40-45C0-ABDC-ABD1664DA932}">
      <dgm:prSet/>
      <dgm:spPr/>
      <dgm:t>
        <a:bodyPr/>
        <a:lstStyle/>
        <a:p>
          <a:endParaRPr lang="en-US"/>
        </a:p>
      </dgm:t>
    </dgm:pt>
    <dgm:pt modelId="{F95B85D1-7FAE-4AD0-88CE-93233A0FEA8E}">
      <dgm:prSet custT="1"/>
      <dgm:spPr/>
      <dgm:t>
        <a:bodyPr/>
        <a:lstStyle/>
        <a:p>
          <a:pPr rtl="0"/>
          <a:r>
            <a:rPr lang="en-US" sz="2400" dirty="0" smtClean="0"/>
            <a:t>Describe aspect of an object that change over time.</a:t>
          </a:r>
          <a:endParaRPr lang="en-US" sz="2400" dirty="0"/>
        </a:p>
      </dgm:t>
    </dgm:pt>
    <dgm:pt modelId="{8D4C3783-97C5-4B4D-98A1-992F9F72DB01}" type="parTrans" cxnId="{AD246B66-9181-4F6C-9F93-92F020D28A75}">
      <dgm:prSet/>
      <dgm:spPr/>
      <dgm:t>
        <a:bodyPr/>
        <a:lstStyle/>
        <a:p>
          <a:endParaRPr lang="en-US"/>
        </a:p>
      </dgm:t>
    </dgm:pt>
    <dgm:pt modelId="{AFAA4F3F-81E4-4520-9E83-276D842F1AFA}" type="sibTrans" cxnId="{AD246B66-9181-4F6C-9F93-92F020D28A75}">
      <dgm:prSet/>
      <dgm:spPr/>
      <dgm:t>
        <a:bodyPr/>
        <a:lstStyle/>
        <a:p>
          <a:endParaRPr lang="en-US"/>
        </a:p>
      </dgm:t>
    </dgm:pt>
    <dgm:pt modelId="{B5FB0796-BB25-4DA4-8BF0-3F812C1A3659}">
      <dgm:prSet custT="1"/>
      <dgm:spPr/>
      <dgm:t>
        <a:bodyPr/>
        <a:lstStyle/>
        <a:p>
          <a:pPr rtl="0"/>
          <a:r>
            <a:rPr lang="en-US" sz="2400" dirty="0" smtClean="0"/>
            <a:t>State model specifies &amp; implement control with state diagram</a:t>
          </a:r>
          <a:endParaRPr lang="en-US" sz="2400" dirty="0"/>
        </a:p>
      </dgm:t>
    </dgm:pt>
    <dgm:pt modelId="{4D3F47CA-C7ED-42CB-AA66-60B9195A1AE6}" type="parTrans" cxnId="{58357DE6-0EDB-4320-BF4C-6FA55F90F665}">
      <dgm:prSet/>
      <dgm:spPr/>
      <dgm:t>
        <a:bodyPr/>
        <a:lstStyle/>
        <a:p>
          <a:endParaRPr lang="en-US"/>
        </a:p>
      </dgm:t>
    </dgm:pt>
    <dgm:pt modelId="{90FEFD30-A089-4DAC-A6F0-9FB9216605CE}" type="sibTrans" cxnId="{58357DE6-0EDB-4320-BF4C-6FA55F90F665}">
      <dgm:prSet/>
      <dgm:spPr/>
      <dgm:t>
        <a:bodyPr/>
        <a:lstStyle/>
        <a:p>
          <a:endParaRPr lang="en-US"/>
        </a:p>
      </dgm:t>
    </dgm:pt>
    <dgm:pt modelId="{18DFBB52-358C-4F59-AD95-60EBE08D5F9C}">
      <dgm:prSet custT="1"/>
      <dgm:spPr/>
      <dgm:t>
        <a:bodyPr/>
        <a:lstStyle/>
        <a:p>
          <a:pPr rtl="0"/>
          <a:r>
            <a:rPr lang="en-US" sz="2400" dirty="0" smtClean="0"/>
            <a:t>A </a:t>
          </a:r>
          <a:r>
            <a:rPr lang="en-US" sz="2400" u="sng" dirty="0" smtClean="0"/>
            <a:t>state diagram </a:t>
          </a:r>
          <a:r>
            <a:rPr lang="en-US" sz="2400" dirty="0" smtClean="0"/>
            <a:t>is a graph whose</a:t>
          </a:r>
          <a:endParaRPr lang="en-US" sz="2400" dirty="0"/>
        </a:p>
      </dgm:t>
    </dgm:pt>
    <dgm:pt modelId="{037524D1-1016-4DCC-9615-2DF6D974397F}" type="parTrans" cxnId="{D465FCD4-E991-452F-BB91-36683AFE1A23}">
      <dgm:prSet/>
      <dgm:spPr/>
      <dgm:t>
        <a:bodyPr/>
        <a:lstStyle/>
        <a:p>
          <a:endParaRPr lang="en-US"/>
        </a:p>
      </dgm:t>
    </dgm:pt>
    <dgm:pt modelId="{9986FA52-7BF2-48B5-AC19-6A148F2733FB}" type="sibTrans" cxnId="{D465FCD4-E991-452F-BB91-36683AFE1A23}">
      <dgm:prSet/>
      <dgm:spPr/>
      <dgm:t>
        <a:bodyPr/>
        <a:lstStyle/>
        <a:p>
          <a:endParaRPr lang="en-US"/>
        </a:p>
      </dgm:t>
    </dgm:pt>
    <dgm:pt modelId="{C9170DA7-FA33-43C5-A410-B9350B315CD2}">
      <dgm:prSet custT="1"/>
      <dgm:spPr/>
      <dgm:t>
        <a:bodyPr/>
        <a:lstStyle/>
        <a:p>
          <a:pPr rtl="0"/>
          <a:r>
            <a:rPr lang="en-US" sz="2400" dirty="0" smtClean="0"/>
            <a:t>Nodes are state</a:t>
          </a:r>
          <a:endParaRPr lang="en-US" sz="2400" dirty="0"/>
        </a:p>
      </dgm:t>
    </dgm:pt>
    <dgm:pt modelId="{FF35F851-356A-4919-9FF1-D32BC62C6E5E}" type="parTrans" cxnId="{44E75BD5-19AF-49E4-AC94-957E86097D75}">
      <dgm:prSet/>
      <dgm:spPr/>
      <dgm:t>
        <a:bodyPr/>
        <a:lstStyle/>
        <a:p>
          <a:endParaRPr lang="en-US"/>
        </a:p>
      </dgm:t>
    </dgm:pt>
    <dgm:pt modelId="{858D7121-8152-4F13-AC41-222C845BFD54}" type="sibTrans" cxnId="{44E75BD5-19AF-49E4-AC94-957E86097D75}">
      <dgm:prSet/>
      <dgm:spPr/>
      <dgm:t>
        <a:bodyPr/>
        <a:lstStyle/>
        <a:p>
          <a:endParaRPr lang="en-US"/>
        </a:p>
      </dgm:t>
    </dgm:pt>
    <dgm:pt modelId="{FEB39AE0-5AD2-48B0-A61C-839101FD7619}">
      <dgm:prSet custT="1"/>
      <dgm:spPr/>
      <dgm:t>
        <a:bodyPr/>
        <a:lstStyle/>
        <a:p>
          <a:pPr rtl="0"/>
          <a:r>
            <a:rPr lang="en-US" sz="2400" dirty="0" smtClean="0"/>
            <a:t>Arcs are transitions between state caused by events</a:t>
          </a:r>
          <a:endParaRPr lang="en-US" sz="2400" dirty="0"/>
        </a:p>
      </dgm:t>
    </dgm:pt>
    <dgm:pt modelId="{19A16117-7BAB-4D06-9733-C84DE8243B26}" type="parTrans" cxnId="{9B14E398-CDAD-4708-8C65-CDB89152B683}">
      <dgm:prSet/>
      <dgm:spPr/>
      <dgm:t>
        <a:bodyPr/>
        <a:lstStyle/>
        <a:p>
          <a:endParaRPr lang="en-US"/>
        </a:p>
      </dgm:t>
    </dgm:pt>
    <dgm:pt modelId="{C5B67C32-F604-4B91-860F-DDD36AB88BF5}" type="sibTrans" cxnId="{9B14E398-CDAD-4708-8C65-CDB89152B683}">
      <dgm:prSet/>
      <dgm:spPr/>
      <dgm:t>
        <a:bodyPr/>
        <a:lstStyle/>
        <a:p>
          <a:endParaRPr lang="en-US"/>
        </a:p>
      </dgm:t>
    </dgm:pt>
    <dgm:pt modelId="{2AFD0E5B-CAF4-4B45-AC38-C5AB350269DD}" type="pres">
      <dgm:prSet presAssocID="{7910A029-DFC6-4B04-B5A8-ABB4A8C974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27B410-70A1-4AB4-B899-CCAC8725DEB1}" type="pres">
      <dgm:prSet presAssocID="{1D31837E-C2AF-45DA-9373-14619E4C2CF3}" presName="composite" presStyleCnt="0"/>
      <dgm:spPr/>
      <dgm:t>
        <a:bodyPr/>
        <a:lstStyle/>
        <a:p>
          <a:endParaRPr lang="en-US"/>
        </a:p>
      </dgm:t>
    </dgm:pt>
    <dgm:pt modelId="{72FDA17E-A2C1-43D3-A4E1-1CCB22023E04}" type="pres">
      <dgm:prSet presAssocID="{1D31837E-C2AF-45DA-9373-14619E4C2CF3}" presName="parTx" presStyleLbl="alignNode1" presStyleIdx="0" presStyleCnt="1" custScaleY="164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9DB05-B3FA-445F-B399-20783020A49D}" type="pres">
      <dgm:prSet presAssocID="{1D31837E-C2AF-45DA-9373-14619E4C2CF3}" presName="desTx" presStyleLbl="alignAccFollowNode1" presStyleIdx="0" presStyleCnt="1" custScaleY="957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AD5F1-22E4-43BF-B92C-B25561B4DE46}" type="presOf" srcId="{B5FB0796-BB25-4DA4-8BF0-3F812C1A3659}" destId="{FEF9DB05-B3FA-445F-B399-20783020A49D}" srcOrd="0" destOrd="1" presId="urn:microsoft.com/office/officeart/2005/8/layout/hList1"/>
    <dgm:cxn modelId="{9B14E398-CDAD-4708-8C65-CDB89152B683}" srcId="{18DFBB52-358C-4F59-AD95-60EBE08D5F9C}" destId="{FEB39AE0-5AD2-48B0-A61C-839101FD7619}" srcOrd="1" destOrd="0" parTransId="{19A16117-7BAB-4D06-9733-C84DE8243B26}" sibTransId="{C5B67C32-F604-4B91-860F-DDD36AB88BF5}"/>
    <dgm:cxn modelId="{7BEECE10-365F-4D71-A13C-5941EAA768CC}" type="presOf" srcId="{C9170DA7-FA33-43C5-A410-B9350B315CD2}" destId="{FEF9DB05-B3FA-445F-B399-20783020A49D}" srcOrd="0" destOrd="3" presId="urn:microsoft.com/office/officeart/2005/8/layout/hList1"/>
    <dgm:cxn modelId="{6D1D94F1-CA40-45C0-ABDC-ABD1664DA932}" srcId="{7910A029-DFC6-4B04-B5A8-ABB4A8C974ED}" destId="{1D31837E-C2AF-45DA-9373-14619E4C2CF3}" srcOrd="0" destOrd="0" parTransId="{F2DA6AF4-B027-4C44-A33D-D324E06B8699}" sibTransId="{FB6E1088-8395-420C-9163-21CA14A4838F}"/>
    <dgm:cxn modelId="{807BE38E-9DA0-4BF1-9B5C-05323D3FA833}" type="presOf" srcId="{FEB39AE0-5AD2-48B0-A61C-839101FD7619}" destId="{FEF9DB05-B3FA-445F-B399-20783020A49D}" srcOrd="0" destOrd="4" presId="urn:microsoft.com/office/officeart/2005/8/layout/hList1"/>
    <dgm:cxn modelId="{A8F9DC44-ACC9-473E-BDCB-FA1C8C6A4CBE}" type="presOf" srcId="{F95B85D1-7FAE-4AD0-88CE-93233A0FEA8E}" destId="{FEF9DB05-B3FA-445F-B399-20783020A49D}" srcOrd="0" destOrd="0" presId="urn:microsoft.com/office/officeart/2005/8/layout/hList1"/>
    <dgm:cxn modelId="{58357DE6-0EDB-4320-BF4C-6FA55F90F665}" srcId="{1D31837E-C2AF-45DA-9373-14619E4C2CF3}" destId="{B5FB0796-BB25-4DA4-8BF0-3F812C1A3659}" srcOrd="1" destOrd="0" parTransId="{4D3F47CA-C7ED-42CB-AA66-60B9195A1AE6}" sibTransId="{90FEFD30-A089-4DAC-A6F0-9FB9216605CE}"/>
    <dgm:cxn modelId="{44E75BD5-19AF-49E4-AC94-957E86097D75}" srcId="{18DFBB52-358C-4F59-AD95-60EBE08D5F9C}" destId="{C9170DA7-FA33-43C5-A410-B9350B315CD2}" srcOrd="0" destOrd="0" parTransId="{FF35F851-356A-4919-9FF1-D32BC62C6E5E}" sibTransId="{858D7121-8152-4F13-AC41-222C845BFD54}"/>
    <dgm:cxn modelId="{A37DAC99-3DD5-4693-A14C-5C1C6B896568}" type="presOf" srcId="{7910A029-DFC6-4B04-B5A8-ABB4A8C974ED}" destId="{2AFD0E5B-CAF4-4B45-AC38-C5AB350269DD}" srcOrd="0" destOrd="0" presId="urn:microsoft.com/office/officeart/2005/8/layout/hList1"/>
    <dgm:cxn modelId="{D465FCD4-E991-452F-BB91-36683AFE1A23}" srcId="{1D31837E-C2AF-45DA-9373-14619E4C2CF3}" destId="{18DFBB52-358C-4F59-AD95-60EBE08D5F9C}" srcOrd="2" destOrd="0" parTransId="{037524D1-1016-4DCC-9615-2DF6D974397F}" sibTransId="{9986FA52-7BF2-48B5-AC19-6A148F2733FB}"/>
    <dgm:cxn modelId="{AD246B66-9181-4F6C-9F93-92F020D28A75}" srcId="{1D31837E-C2AF-45DA-9373-14619E4C2CF3}" destId="{F95B85D1-7FAE-4AD0-88CE-93233A0FEA8E}" srcOrd="0" destOrd="0" parTransId="{8D4C3783-97C5-4B4D-98A1-992F9F72DB01}" sibTransId="{AFAA4F3F-81E4-4520-9E83-276D842F1AFA}"/>
    <dgm:cxn modelId="{7938B326-8B51-48FB-975B-525B29271111}" type="presOf" srcId="{18DFBB52-358C-4F59-AD95-60EBE08D5F9C}" destId="{FEF9DB05-B3FA-445F-B399-20783020A49D}" srcOrd="0" destOrd="2" presId="urn:microsoft.com/office/officeart/2005/8/layout/hList1"/>
    <dgm:cxn modelId="{0DF28720-2106-47AF-AF70-F7781A9793D0}" type="presOf" srcId="{1D31837E-C2AF-45DA-9373-14619E4C2CF3}" destId="{72FDA17E-A2C1-43D3-A4E1-1CCB22023E04}" srcOrd="0" destOrd="0" presId="urn:microsoft.com/office/officeart/2005/8/layout/hList1"/>
    <dgm:cxn modelId="{0CB2D7FF-92C2-4B6A-B92E-D7630B55A311}" type="presParOf" srcId="{2AFD0E5B-CAF4-4B45-AC38-C5AB350269DD}" destId="{1027B410-70A1-4AB4-B899-CCAC8725DEB1}" srcOrd="0" destOrd="0" presId="urn:microsoft.com/office/officeart/2005/8/layout/hList1"/>
    <dgm:cxn modelId="{96392FD3-260C-4BFD-BD00-A5982F53F8A0}" type="presParOf" srcId="{1027B410-70A1-4AB4-B899-CCAC8725DEB1}" destId="{72FDA17E-A2C1-43D3-A4E1-1CCB22023E04}" srcOrd="0" destOrd="0" presId="urn:microsoft.com/office/officeart/2005/8/layout/hList1"/>
    <dgm:cxn modelId="{B015D0C9-107F-49A2-9941-430B81C5F352}" type="presParOf" srcId="{1027B410-70A1-4AB4-B899-CCAC8725DEB1}" destId="{FEF9DB05-B3FA-445F-B399-20783020A4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97685F-BD7A-448A-B468-06A118CF265A}" type="doc">
      <dgm:prSet loTypeId="urn:microsoft.com/office/officeart/2005/8/layout/hList1" loCatId="list" qsTypeId="urn:microsoft.com/office/officeart/2005/8/quickstyle/simple1#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D159D5-31F3-4B64-A667-6B796882010C}">
      <dgm:prSet phldrT="[Text]" custT="1"/>
      <dgm:spPr/>
      <dgm:t>
        <a:bodyPr/>
        <a:lstStyle/>
        <a:p>
          <a:r>
            <a:rPr lang="en-US" sz="2800" smtClean="0"/>
            <a:t>Interaction model</a:t>
          </a:r>
          <a:endParaRPr lang="en-US" sz="2800" dirty="0"/>
        </a:p>
      </dgm:t>
    </dgm:pt>
    <dgm:pt modelId="{951C9F0E-33F8-48E3-96E2-A7099E589389}" type="parTrans" cxnId="{BC49BF03-379F-485B-87F5-09C74D9C4CBA}">
      <dgm:prSet/>
      <dgm:spPr/>
      <dgm:t>
        <a:bodyPr/>
        <a:lstStyle/>
        <a:p>
          <a:endParaRPr lang="en-US"/>
        </a:p>
      </dgm:t>
    </dgm:pt>
    <dgm:pt modelId="{BAC1453D-E59E-4CEF-9506-4DEDAC1DAB13}" type="sibTrans" cxnId="{BC49BF03-379F-485B-87F5-09C74D9C4CBA}">
      <dgm:prSet/>
      <dgm:spPr/>
      <dgm:t>
        <a:bodyPr/>
        <a:lstStyle/>
        <a:p>
          <a:endParaRPr lang="en-US"/>
        </a:p>
      </dgm:t>
    </dgm:pt>
    <dgm:pt modelId="{5731E30E-9B24-4A96-B476-977089358B76}">
      <dgm:prSet/>
      <dgm:spPr/>
      <dgm:t>
        <a:bodyPr/>
        <a:lstStyle/>
        <a:p>
          <a:r>
            <a:rPr lang="en-US" dirty="0" smtClean="0"/>
            <a:t>How the objects in a system co-operate to achieve broader results.</a:t>
          </a:r>
          <a:endParaRPr lang="en-US" dirty="0"/>
        </a:p>
      </dgm:t>
    </dgm:pt>
    <dgm:pt modelId="{531F9547-9C93-4D00-A5A0-642D231762CA}" type="parTrans" cxnId="{99999A09-DB69-4440-A52F-6BEE9217B374}">
      <dgm:prSet/>
      <dgm:spPr/>
      <dgm:t>
        <a:bodyPr/>
        <a:lstStyle/>
        <a:p>
          <a:endParaRPr lang="en-US"/>
        </a:p>
      </dgm:t>
    </dgm:pt>
    <dgm:pt modelId="{A4BF0415-E767-454C-8079-055C7F5991A2}" type="sibTrans" cxnId="{99999A09-DB69-4440-A52F-6BEE9217B374}">
      <dgm:prSet/>
      <dgm:spPr/>
      <dgm:t>
        <a:bodyPr/>
        <a:lstStyle/>
        <a:p>
          <a:endParaRPr lang="en-US"/>
        </a:p>
      </dgm:t>
    </dgm:pt>
    <dgm:pt modelId="{9CC609B9-E9D2-4CC9-B16A-2C89DE2C5898}">
      <dgm:prSet/>
      <dgm:spPr/>
      <dgm:t>
        <a:bodyPr/>
        <a:lstStyle/>
        <a:p>
          <a:r>
            <a:rPr lang="en-US" dirty="0" smtClean="0"/>
            <a:t>Interaction model start with</a:t>
          </a:r>
          <a:endParaRPr lang="en-US" dirty="0"/>
        </a:p>
      </dgm:t>
    </dgm:pt>
    <dgm:pt modelId="{760F5AB9-3506-42F0-928E-3B61B08BDE1F}" type="parTrans" cxnId="{9E2BA5EE-21A7-4ABD-97EB-2CC852904F89}">
      <dgm:prSet/>
      <dgm:spPr/>
      <dgm:t>
        <a:bodyPr/>
        <a:lstStyle/>
        <a:p>
          <a:endParaRPr lang="en-US"/>
        </a:p>
      </dgm:t>
    </dgm:pt>
    <dgm:pt modelId="{68F1E773-E392-40CB-B6C7-D8D9D2172A38}" type="sibTrans" cxnId="{9E2BA5EE-21A7-4ABD-97EB-2CC852904F89}">
      <dgm:prSet/>
      <dgm:spPr/>
      <dgm:t>
        <a:bodyPr/>
        <a:lstStyle/>
        <a:p>
          <a:endParaRPr lang="en-US"/>
        </a:p>
      </dgm:t>
    </dgm:pt>
    <dgm:pt modelId="{7A8FEC90-41E3-4D54-965F-F3D65ABB0A73}">
      <dgm:prSet/>
      <dgm:spPr/>
      <dgm:t>
        <a:bodyPr/>
        <a:lstStyle/>
        <a:p>
          <a:endParaRPr lang="en-US" dirty="0"/>
        </a:p>
      </dgm:t>
    </dgm:pt>
    <dgm:pt modelId="{715689AB-3C0C-4D6C-931E-C2F7FDFE1C2C}" type="parTrans" cxnId="{65758C75-3085-442A-B5BD-4B7564BCCE39}">
      <dgm:prSet/>
      <dgm:spPr/>
      <dgm:t>
        <a:bodyPr/>
        <a:lstStyle/>
        <a:p>
          <a:endParaRPr lang="en-US"/>
        </a:p>
      </dgm:t>
    </dgm:pt>
    <dgm:pt modelId="{8CFE66B0-D5E7-4A36-8102-7189D59CFE22}" type="sibTrans" cxnId="{65758C75-3085-442A-B5BD-4B7564BCCE39}">
      <dgm:prSet/>
      <dgm:spPr/>
      <dgm:t>
        <a:bodyPr/>
        <a:lstStyle/>
        <a:p>
          <a:endParaRPr lang="en-US"/>
        </a:p>
      </dgm:t>
    </dgm:pt>
    <dgm:pt modelId="{BF5409F8-D1EC-4855-A484-50322A479944}">
      <dgm:prSet/>
      <dgm:spPr/>
      <dgm:t>
        <a:bodyPr/>
        <a:lstStyle/>
        <a:p>
          <a:r>
            <a:rPr lang="en-US" dirty="0" smtClean="0"/>
            <a:t>Use case that are elaborate into with sequence and activity diagram. </a:t>
          </a:r>
          <a:endParaRPr lang="en-US" dirty="0"/>
        </a:p>
      </dgm:t>
    </dgm:pt>
    <dgm:pt modelId="{02FC9996-DF97-40B4-8B7E-D8EFFE57F49F}" type="parTrans" cxnId="{C59A04EA-0E4E-4FB5-9C00-3E93EB564D72}">
      <dgm:prSet/>
      <dgm:spPr/>
      <dgm:t>
        <a:bodyPr/>
        <a:lstStyle/>
        <a:p>
          <a:endParaRPr lang="en-US"/>
        </a:p>
      </dgm:t>
    </dgm:pt>
    <dgm:pt modelId="{E32F472E-C10E-4CCD-B269-DC5A161CF882}" type="sibTrans" cxnId="{C59A04EA-0E4E-4FB5-9C00-3E93EB564D72}">
      <dgm:prSet/>
      <dgm:spPr/>
      <dgm:t>
        <a:bodyPr/>
        <a:lstStyle/>
        <a:p>
          <a:endParaRPr lang="en-US"/>
        </a:p>
      </dgm:t>
    </dgm:pt>
    <dgm:pt modelId="{CEA9D1C2-50FF-484C-AEC6-5300923DCC6C}" type="pres">
      <dgm:prSet presAssocID="{B697685F-BD7A-448A-B468-06A118CF26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16F7B2-66FB-4C8C-9A8B-67A0643328A1}" type="pres">
      <dgm:prSet presAssocID="{58D159D5-31F3-4B64-A667-6B796882010C}" presName="composite" presStyleCnt="0"/>
      <dgm:spPr/>
      <dgm:t>
        <a:bodyPr/>
        <a:lstStyle/>
        <a:p>
          <a:endParaRPr lang="en-US"/>
        </a:p>
      </dgm:t>
    </dgm:pt>
    <dgm:pt modelId="{47CD5FE5-9589-4016-A901-4B32151BC3FD}" type="pres">
      <dgm:prSet presAssocID="{58D159D5-31F3-4B64-A667-6B796882010C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61F23-85CB-476F-B89A-DE00B47DF599}" type="pres">
      <dgm:prSet presAssocID="{58D159D5-31F3-4B64-A667-6B796882010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BA5EE-21A7-4ABD-97EB-2CC852904F89}" srcId="{58D159D5-31F3-4B64-A667-6B796882010C}" destId="{9CC609B9-E9D2-4CC9-B16A-2C89DE2C5898}" srcOrd="1" destOrd="0" parTransId="{760F5AB9-3506-42F0-928E-3B61B08BDE1F}" sibTransId="{68F1E773-E392-40CB-B6C7-D8D9D2172A38}"/>
    <dgm:cxn modelId="{A473F767-DBBC-40A3-9BC9-0082C260F208}" type="presOf" srcId="{B697685F-BD7A-448A-B468-06A118CF265A}" destId="{CEA9D1C2-50FF-484C-AEC6-5300923DCC6C}" srcOrd="0" destOrd="0" presId="urn:microsoft.com/office/officeart/2005/8/layout/hList1"/>
    <dgm:cxn modelId="{C59A04EA-0E4E-4FB5-9C00-3E93EB564D72}" srcId="{9CC609B9-E9D2-4CC9-B16A-2C89DE2C5898}" destId="{BF5409F8-D1EC-4855-A484-50322A479944}" srcOrd="0" destOrd="0" parTransId="{02FC9996-DF97-40B4-8B7E-D8EFFE57F49F}" sibTransId="{E32F472E-C10E-4CCD-B269-DC5A161CF882}"/>
    <dgm:cxn modelId="{68569DD0-84A3-47C4-B578-46F6ECF6A311}" type="presOf" srcId="{7A8FEC90-41E3-4D54-965F-F3D65ABB0A73}" destId="{CE161F23-85CB-476F-B89A-DE00B47DF599}" srcOrd="0" destOrd="3" presId="urn:microsoft.com/office/officeart/2005/8/layout/hList1"/>
    <dgm:cxn modelId="{BC49BF03-379F-485B-87F5-09C74D9C4CBA}" srcId="{B697685F-BD7A-448A-B468-06A118CF265A}" destId="{58D159D5-31F3-4B64-A667-6B796882010C}" srcOrd="0" destOrd="0" parTransId="{951C9F0E-33F8-48E3-96E2-A7099E589389}" sibTransId="{BAC1453D-E59E-4CEF-9506-4DEDAC1DAB13}"/>
    <dgm:cxn modelId="{4E0B159E-230D-4B9E-BFEF-A64A92BF0D08}" type="presOf" srcId="{5731E30E-9B24-4A96-B476-977089358B76}" destId="{CE161F23-85CB-476F-B89A-DE00B47DF599}" srcOrd="0" destOrd="0" presId="urn:microsoft.com/office/officeart/2005/8/layout/hList1"/>
    <dgm:cxn modelId="{65758C75-3085-442A-B5BD-4B7564BCCE39}" srcId="{9CC609B9-E9D2-4CC9-B16A-2C89DE2C5898}" destId="{7A8FEC90-41E3-4D54-965F-F3D65ABB0A73}" srcOrd="1" destOrd="0" parTransId="{715689AB-3C0C-4D6C-931E-C2F7FDFE1C2C}" sibTransId="{8CFE66B0-D5E7-4A36-8102-7189D59CFE22}"/>
    <dgm:cxn modelId="{3A055E51-5233-4F43-A2F0-40240911F3F8}" type="presOf" srcId="{BF5409F8-D1EC-4855-A484-50322A479944}" destId="{CE161F23-85CB-476F-B89A-DE00B47DF599}" srcOrd="0" destOrd="2" presId="urn:microsoft.com/office/officeart/2005/8/layout/hList1"/>
    <dgm:cxn modelId="{DF45B9A1-1098-4664-869D-4B7AF03D5600}" type="presOf" srcId="{9CC609B9-E9D2-4CC9-B16A-2C89DE2C5898}" destId="{CE161F23-85CB-476F-B89A-DE00B47DF599}" srcOrd="0" destOrd="1" presId="urn:microsoft.com/office/officeart/2005/8/layout/hList1"/>
    <dgm:cxn modelId="{1FF2A7FF-876D-4B88-BA47-EB70268903B8}" type="presOf" srcId="{58D159D5-31F3-4B64-A667-6B796882010C}" destId="{47CD5FE5-9589-4016-A901-4B32151BC3FD}" srcOrd="0" destOrd="0" presId="urn:microsoft.com/office/officeart/2005/8/layout/hList1"/>
    <dgm:cxn modelId="{99999A09-DB69-4440-A52F-6BEE9217B374}" srcId="{58D159D5-31F3-4B64-A667-6B796882010C}" destId="{5731E30E-9B24-4A96-B476-977089358B76}" srcOrd="0" destOrd="0" parTransId="{531F9547-9C93-4D00-A5A0-642D231762CA}" sibTransId="{A4BF0415-E767-454C-8079-055C7F5991A2}"/>
    <dgm:cxn modelId="{70D5CAD1-DDFB-460F-9F1D-2DDB39AB53A2}" type="presParOf" srcId="{CEA9D1C2-50FF-484C-AEC6-5300923DCC6C}" destId="{DD16F7B2-66FB-4C8C-9A8B-67A0643328A1}" srcOrd="0" destOrd="0" presId="urn:microsoft.com/office/officeart/2005/8/layout/hList1"/>
    <dgm:cxn modelId="{3BCA5262-2D62-43AA-9CCE-6AA990F8BB0B}" type="presParOf" srcId="{DD16F7B2-66FB-4C8C-9A8B-67A0643328A1}" destId="{47CD5FE5-9589-4016-A901-4B32151BC3FD}" srcOrd="0" destOrd="0" presId="urn:microsoft.com/office/officeart/2005/8/layout/hList1"/>
    <dgm:cxn modelId="{0E9829F6-DAF9-4632-83F1-1D5ADBE7EDE3}" type="presParOf" srcId="{DD16F7B2-66FB-4C8C-9A8B-67A0643328A1}" destId="{CE161F23-85CB-476F-B89A-DE00B47DF5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DCC5-B07D-4264-B3AD-77EA5977F5B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67C3-B7BE-42E8-B824-2214FC41B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85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4B2C3-BC60-47B5-AD60-1279A8AE253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AB75-FF6A-49E9-B589-FE3ABAB23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7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By: Ashwin Raiyani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AB75-FF6A-49E9-B589-FE3ABAB238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By: Ashwin Raiyani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976A-70D6-4671-9EF0-54EDB38C3670}" type="datetime1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1" y="6477000"/>
            <a:ext cx="5508381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689" y="6477000"/>
            <a:ext cx="73269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10110-5111-4F3F-9C2A-390E013B1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03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838200"/>
            <a:ext cx="7596554" cy="569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2597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C91E-0A20-4757-98A1-8AC136781978}" type="datetime1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1" y="6477000"/>
            <a:ext cx="5508381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689" y="6477000"/>
            <a:ext cx="73269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795B34-6D3B-43CD-A77A-363F57A1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3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031" y="1773936"/>
            <a:ext cx="3727938" cy="4623816"/>
          </a:xfrm>
          <a:prstGeom prst="rect">
            <a:avLst/>
          </a:prstGeo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0646" y="1773936"/>
            <a:ext cx="3727938" cy="46238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49C0-8F76-495B-89B0-7F1FA9AC4EE0}" type="datetime1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1" y="6477000"/>
            <a:ext cx="5508381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689" y="6477000"/>
            <a:ext cx="73269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82B3F-F1F3-4941-A149-0564D759C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 userDrawn="1"/>
        </p:nvSpPr>
        <p:spPr bwMode="auto">
          <a:xfrm rot="10800000" flipV="1">
            <a:off x="-1" y="6553200"/>
            <a:ext cx="7732387" cy="178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8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Freeform 1"/>
          <p:cNvSpPr>
            <a:spLocks/>
          </p:cNvSpPr>
          <p:nvPr userDrawn="1"/>
        </p:nvSpPr>
        <p:spPr bwMode="auto">
          <a:xfrm>
            <a:off x="658813" y="793750"/>
            <a:ext cx="1190625" cy="209550"/>
          </a:xfrm>
          <a:custGeom>
            <a:avLst/>
            <a:gdLst>
              <a:gd name="T0" fmla="*/ 0 w 21600"/>
              <a:gd name="T1" fmla="*/ 471488 h 9600"/>
              <a:gd name="T2" fmla="*/ 1190625 w 21600"/>
              <a:gd name="T3" fmla="*/ 471488 h 9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600">
                <a:moveTo>
                  <a:pt x="0" y="9600"/>
                </a:moveTo>
                <a:cubicBezTo>
                  <a:pt x="0" y="9600"/>
                  <a:pt x="10674" y="-12000"/>
                  <a:pt x="21600" y="9600"/>
                </a:cubicBezTo>
              </a:path>
            </a:pathLst>
          </a:custGeom>
          <a:noFill/>
          <a:ln w="1270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1" y="1003300"/>
            <a:ext cx="538619" cy="0"/>
          </a:xfrm>
          <a:prstGeom prst="line">
            <a:avLst/>
          </a:prstGeom>
          <a:noFill/>
          <a:ln w="1905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2016690" y="1003300"/>
            <a:ext cx="7127311" cy="0"/>
          </a:xfrm>
          <a:prstGeom prst="line">
            <a:avLst/>
          </a:prstGeom>
          <a:noFill/>
          <a:ln w="1905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" name="Picture 1" descr="Logo_Final Jpeg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2386" y="5872756"/>
            <a:ext cx="1411615" cy="9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 userDrawn="1"/>
        </p:nvSpPr>
        <p:spPr bwMode="auto">
          <a:xfrm>
            <a:off x="5257801" y="6528562"/>
            <a:ext cx="23455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ea typeface="ＭＳ Ｐゴシック" charset="-128"/>
              </a:rPr>
              <a:t>Prepared</a:t>
            </a:r>
            <a:r>
              <a:rPr lang="en-US" sz="1400" b="1" baseline="0" dirty="0" smtClean="0">
                <a:solidFill>
                  <a:srgbClr val="FFFFFF"/>
                </a:solidFill>
                <a:ea typeface="ＭＳ Ｐゴシック" charset="-128"/>
              </a:rPr>
              <a:t> By Jay Dave</a:t>
            </a:r>
            <a:endParaRPr lang="en-US" sz="1400" b="1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2" name="Rectangle 6"/>
          <p:cNvSpPr>
            <a:spLocks/>
          </p:cNvSpPr>
          <p:nvPr userDrawn="1"/>
        </p:nvSpPr>
        <p:spPr bwMode="auto">
          <a:xfrm>
            <a:off x="203200" y="6528562"/>
            <a:ext cx="105092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ea typeface="ＭＳ Ｐゴシック" charset="-128"/>
              </a:rPr>
              <a:t>© RKU </a:t>
            </a:r>
            <a:r>
              <a:rPr lang="en-US" sz="1400" dirty="0" smtClean="0">
                <a:solidFill>
                  <a:srgbClr val="FFFFFF"/>
                </a:solidFill>
                <a:ea typeface="ＭＳ Ｐゴシック" charset="-128"/>
              </a:rPr>
              <a:t>2014</a:t>
            </a:r>
            <a:endParaRPr lang="en-US" sz="14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849438" y="159778"/>
            <a:ext cx="6989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Object-Oriented Analysis and Design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Process</a:t>
            </a:r>
            <a:r>
              <a:rPr lang="en-IN" sz="2400" baseline="0" dirty="0" smtClean="0">
                <a:solidFill>
                  <a:schemeClr val="tx1"/>
                </a:solidFill>
              </a:rPr>
              <a:t> overview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4E4EB-0976-4F7A-84A0-1889B246FE4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492369" y="1752600"/>
            <a:ext cx="8077200" cy="3657600"/>
          </a:xfrm>
          <a:prstGeom prst="rect">
            <a:avLst/>
          </a:prstGeom>
        </p:spPr>
        <p:txBody>
          <a:bodyPr lIns="118872" tIns="0" rIns="45720" bIns="0" anchor="b"/>
          <a:lstStyle/>
          <a:p>
            <a:pPr marL="0" indent="0" algn="ctr" eaLnBrk="1" hangingPunct="1">
              <a:buFont typeface="Wingdings 2" pitchFamily="18" charset="2"/>
              <a:buNone/>
            </a:pPr>
            <a:r>
              <a:rPr lang="en-US" sz="4400" b="1" smtClean="0">
                <a:latin typeface="Calibri" pitchFamily="34" charset="0"/>
              </a:rPr>
              <a:t>Chapter 13</a:t>
            </a: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sz="6600" b="1" smtClean="0">
                <a:latin typeface="Calibri" pitchFamily="34" charset="0"/>
              </a:rPr>
              <a:t>Application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similar level of detail for use cases</a:t>
            </a:r>
          </a:p>
          <a:p>
            <a:pPr lvl="1"/>
            <a:r>
              <a:rPr lang="en-US" smtClean="0"/>
              <a:t>“Apply for loan”</a:t>
            </a:r>
          </a:p>
          <a:p>
            <a:pPr lvl="1"/>
            <a:r>
              <a:rPr lang="en-US" smtClean="0"/>
              <a:t>It should not be “Withdraw cash from saving account using ATM” . Restate with “Make Withdrawal”</a:t>
            </a:r>
          </a:p>
          <a:p>
            <a:r>
              <a:rPr lang="en-US" smtClean="0"/>
              <a:t>Now draw preliminary use case diagram. </a:t>
            </a:r>
          </a:p>
          <a:p>
            <a:r>
              <a:rPr lang="en-US" smtClean="0"/>
              <a:t>Show actors and use cases, connect actors to use cases.</a:t>
            </a:r>
          </a:p>
          <a:p>
            <a:r>
              <a:rPr lang="en-US" smtClean="0"/>
              <a:t>Usually, you can associate a use case with the actor that initiates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E13E1-087B-4673-99DB-35518698A4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997DD-495E-46C2-94CC-959ABE73ECC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38200"/>
            <a:ext cx="9144000" cy="601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9.Testing Access Paths</a:t>
            </a:r>
          </a:p>
          <a:p>
            <a:r>
              <a:rPr lang="en-US" smtClean="0"/>
              <a:t>Verify that access paths exist for likely queries.</a:t>
            </a:r>
          </a:p>
          <a:p>
            <a:r>
              <a:rPr lang="en-US" smtClean="0"/>
              <a:t>Trace access paths through the class model to see if they yield sensible results. </a:t>
            </a:r>
          </a:p>
          <a:p>
            <a:r>
              <a:rPr lang="en-US" smtClean="0"/>
              <a:t>Make sure you have not overlooked any associations. 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4F689-A781-46B3-826E-19E319B165C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10. Iterating a Class model</a:t>
            </a:r>
          </a:p>
          <a:p>
            <a:r>
              <a:rPr lang="en-US" smtClean="0"/>
              <a:t>A class model is rarely correct after a single pass.</a:t>
            </a:r>
          </a:p>
          <a:p>
            <a:r>
              <a:rPr lang="en-US" smtClean="0"/>
              <a:t>If you find any deficiency, go back to an earlier stage if necessary to correct it. So iterate and refine the model. </a:t>
            </a:r>
          </a:p>
          <a:p>
            <a:r>
              <a:rPr lang="en-US" smtClean="0"/>
              <a:t>There are some sing of missing classes.</a:t>
            </a:r>
          </a:p>
          <a:p>
            <a:pPr lvl="1"/>
            <a:r>
              <a:rPr lang="en-US" smtClean="0"/>
              <a:t>Asymmetries in association and generalization.</a:t>
            </a:r>
          </a:p>
          <a:p>
            <a:pPr lvl="1"/>
            <a:r>
              <a:rPr lang="en-US" smtClean="0"/>
              <a:t>Disparate attributes and operation on a class.</a:t>
            </a:r>
          </a:p>
          <a:p>
            <a:pPr lvl="1"/>
            <a:r>
              <a:rPr lang="en-US" smtClean="0"/>
              <a:t>Difficulty in generalizing cleanly.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5D78A-454A-4F85-BEC0-9A686586F71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6"/>
          <p:cNvSpPr>
            <a:spLocks noGrp="1"/>
          </p:cNvSpPr>
          <p:nvPr>
            <p:ph idx="1"/>
          </p:nvPr>
        </p:nvSpPr>
        <p:spPr>
          <a:xfrm>
            <a:off x="140677" y="1698626"/>
            <a:ext cx="8792308" cy="4625975"/>
          </a:xfrm>
        </p:spPr>
        <p:txBody>
          <a:bodyPr/>
          <a:lstStyle/>
          <a:p>
            <a:pPr lvl="1"/>
            <a:r>
              <a:rPr lang="en-US" smtClean="0"/>
              <a:t>Duplicate association with same name and purpose.</a:t>
            </a:r>
          </a:p>
          <a:p>
            <a:pPr lvl="1"/>
            <a:r>
              <a:rPr lang="en-US" smtClean="0"/>
              <a:t>A role that substantially shapes the semantics of a class. Ex. It mean converting association into a class. </a:t>
            </a:r>
          </a:p>
          <a:p>
            <a:r>
              <a:rPr lang="en-US" smtClean="0"/>
              <a:t>Look out for missing associations</a:t>
            </a:r>
          </a:p>
          <a:p>
            <a:pPr lvl="1"/>
            <a:r>
              <a:rPr lang="en-US" smtClean="0"/>
              <a:t>Missing access paths for operations</a:t>
            </a:r>
          </a:p>
          <a:p>
            <a:pPr lvl="1"/>
            <a:r>
              <a:rPr lang="en-US" smtClean="0"/>
              <a:t>Lack of attributes, operations and association on a class.</a:t>
            </a:r>
          </a:p>
          <a:p>
            <a:pPr lvl="1"/>
            <a:r>
              <a:rPr lang="en-US" smtClean="0"/>
              <a:t>Redundant information:</a:t>
            </a:r>
          </a:p>
          <a:p>
            <a:r>
              <a:rPr lang="en-US" sz="2800" smtClean="0"/>
              <a:t>Adjust the placement of attributes and associations</a:t>
            </a:r>
          </a:p>
          <a:p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332FC-97F7-41E7-8EB9-9C20EFCC5434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8FE5B-DE0F-4283-9BA3-E3CF4EF1F0BA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pic>
        <p:nvPicPr>
          <p:cNvPr id="542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762000"/>
            <a:ext cx="9144000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11.Shifting the level of abstraction</a:t>
            </a:r>
          </a:p>
          <a:p>
            <a:r>
              <a:rPr lang="en-US" smtClean="0"/>
              <a:t>Abstraction makes a model more complex but can increase flexibility and reduce the number of classes.</a:t>
            </a:r>
          </a:p>
          <a:p>
            <a:r>
              <a:rPr lang="en-US" smtClean="0"/>
              <a:t>In case of abstraction, we need to think in terms of pattern.</a:t>
            </a:r>
          </a:p>
          <a:p>
            <a:r>
              <a:rPr lang="en-US" smtClean="0"/>
              <a:t>A pattern distills the knowledge of experts and provide a proven solutions to a general problem.</a:t>
            </a:r>
          </a:p>
          <a:p>
            <a:pPr lvl="1"/>
            <a:r>
              <a:rPr lang="en-US" smtClean="0"/>
              <a:t>Ex. Management hierarchy.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3AFE8-13B5-444C-83CB-0FE32FA39A3C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8786A-8D3C-489B-9C21-8AC9E5B02890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2708" y="1600200"/>
            <a:ext cx="7807569" cy="4953000"/>
          </a:xfrm>
          <a:noFill/>
        </p:spPr>
      </p:pic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12.Group classes into packages.</a:t>
            </a:r>
          </a:p>
          <a:p>
            <a:r>
              <a:rPr lang="en-US" smtClean="0"/>
              <a:t>The last step of class modeling is to group classes into packages. </a:t>
            </a:r>
          </a:p>
          <a:p>
            <a:r>
              <a:rPr lang="en-US" smtClean="0"/>
              <a:t>A package is a group of elements(classes, association, generalizations and  lesser packages) with common theme.</a:t>
            </a:r>
          </a:p>
          <a:p>
            <a:r>
              <a:rPr lang="en-US" smtClean="0"/>
              <a:t>When you place classes and association in a package, you are making semantic statement.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3EBEC-11A8-434C-9C0F-1A12F0D4D52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Therefore, package might be:</a:t>
            </a:r>
          </a:p>
          <a:p>
            <a:pPr lvl="1"/>
            <a:r>
              <a:rPr lang="en-US" smtClean="0"/>
              <a:t>Tellers – Cashier, Entry Station, Cashier Station, ATM</a:t>
            </a:r>
          </a:p>
          <a:p>
            <a:pPr lvl="1"/>
            <a:r>
              <a:rPr lang="en-US" smtClean="0"/>
              <a:t>Accounts – Account, cash card, card authorization, customer, transactions, update, cashier transaction, remote transaction.</a:t>
            </a:r>
          </a:p>
          <a:p>
            <a:pPr lvl="1"/>
            <a:r>
              <a:rPr lang="en-US" smtClean="0"/>
              <a:t>Bank- consortium, bank</a:t>
            </a:r>
          </a:p>
          <a:p>
            <a:r>
              <a:rPr lang="en-US" smtClean="0"/>
              <a:t>Each package can add details to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A6120-C5BA-48BB-900D-28D65B2BE60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steps are performed in constructing a domain state model</a:t>
            </a:r>
          </a:p>
          <a:p>
            <a:pPr lvl="1"/>
            <a:r>
              <a:rPr lang="en-US" smtClean="0"/>
              <a:t>Identifying classes with states </a:t>
            </a:r>
          </a:p>
          <a:p>
            <a:pPr lvl="1"/>
            <a:r>
              <a:rPr lang="en-US" smtClean="0"/>
              <a:t>Finding states </a:t>
            </a:r>
          </a:p>
          <a:p>
            <a:pPr lvl="1"/>
            <a:r>
              <a:rPr lang="en-US" smtClean="0"/>
              <a:t>Finding Events </a:t>
            </a:r>
          </a:p>
          <a:p>
            <a:pPr lvl="1"/>
            <a:r>
              <a:rPr lang="en-US" smtClean="0"/>
              <a:t>Building state diagrams </a:t>
            </a:r>
          </a:p>
          <a:p>
            <a:pPr lvl="1"/>
            <a:r>
              <a:rPr lang="en-US" smtClean="0"/>
              <a:t>Evaluating state diagrams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3AF25-9E78-4F18-AE36-DF729D78C4D0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should also write a one or more sentence for each use case.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3D436-7D1E-450A-B639-0D004714FC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2292" name="Picture 5" descr="C:\Documents and Settings\A\Desktop\OOAD Slide 2012\13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9816" y="2743200"/>
            <a:ext cx="55567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1. Identifying Classes with states</a:t>
            </a:r>
          </a:p>
          <a:p>
            <a:r>
              <a:rPr lang="en-US" smtClean="0"/>
              <a:t>Study list of domain classes.</a:t>
            </a:r>
          </a:p>
          <a:p>
            <a:r>
              <a:rPr lang="en-US" smtClean="0"/>
              <a:t>Look for classes that can be characterized by a </a:t>
            </a:r>
            <a:r>
              <a:rPr lang="en-US" i="1" smtClean="0"/>
              <a:t>progressive history or represent cyclic behavior</a:t>
            </a:r>
            <a:r>
              <a:rPr lang="en-US" smtClean="0"/>
              <a:t>. </a:t>
            </a:r>
          </a:p>
          <a:p>
            <a:r>
              <a:rPr lang="en-US" smtClean="0"/>
              <a:t>Identify significant states in the life cycle of an Object. Not every state occurs in every cycle.</a:t>
            </a:r>
          </a:p>
          <a:p>
            <a:pPr lvl="1"/>
            <a:r>
              <a:rPr lang="en-US" smtClean="0"/>
              <a:t>ATM Example, </a:t>
            </a:r>
            <a:r>
              <a:rPr lang="en-US" i="1" smtClean="0"/>
              <a:t>Account</a:t>
            </a:r>
            <a:r>
              <a:rPr lang="en-US" smtClean="0"/>
              <a:t> is appropriate behavior for ATM. Life cycle of </a:t>
            </a:r>
            <a:r>
              <a:rPr lang="en-US" i="1" smtClean="0"/>
              <a:t>Account</a:t>
            </a:r>
            <a:r>
              <a:rPr lang="en-US" smtClean="0"/>
              <a:t> is progressive and cycling to and from problem states. 	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4ECD8-3053-4FA2-98E1-8F09FA707250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4000" u="sng" smtClean="0"/>
              <a:t>Finding States</a:t>
            </a:r>
          </a:p>
          <a:p>
            <a:r>
              <a:rPr lang="en-US" smtClean="0"/>
              <a:t>List the state for each class.</a:t>
            </a:r>
          </a:p>
          <a:p>
            <a:r>
              <a:rPr lang="en-US" smtClean="0"/>
              <a:t>Characterized the object by their</a:t>
            </a:r>
          </a:p>
          <a:p>
            <a:pPr lvl="1"/>
            <a:r>
              <a:rPr lang="en-US" smtClean="0"/>
              <a:t>Attributes Values</a:t>
            </a:r>
          </a:p>
          <a:p>
            <a:pPr lvl="1"/>
            <a:r>
              <a:rPr lang="en-US" smtClean="0"/>
              <a:t>Associations that may participants </a:t>
            </a:r>
          </a:p>
          <a:p>
            <a:pPr lvl="1"/>
            <a:r>
              <a:rPr lang="en-US" smtClean="0"/>
              <a:t>Attributes and association that are meaningful in certain states only.</a:t>
            </a:r>
          </a:p>
          <a:p>
            <a:r>
              <a:rPr lang="en-US" smtClean="0"/>
              <a:t>Avoid names that indicate how the state came.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F9EF4-0451-4C9A-9A6A-7B5A57929C9C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looking at events and considering transitions among states, missing states will become clear.</a:t>
            </a:r>
          </a:p>
          <a:p>
            <a:r>
              <a:rPr lang="en-US" smtClean="0"/>
              <a:t>Ex. Some states for Account</a:t>
            </a:r>
          </a:p>
          <a:p>
            <a:pPr lvl="1"/>
            <a:r>
              <a:rPr lang="en-US" smtClean="0"/>
              <a:t>Normal (Normal access)</a:t>
            </a:r>
          </a:p>
          <a:p>
            <a:pPr lvl="1"/>
            <a:r>
              <a:rPr lang="en-US" smtClean="0"/>
              <a:t>Closed ( Closed by customer)</a:t>
            </a:r>
          </a:p>
          <a:p>
            <a:pPr lvl="1"/>
            <a:r>
              <a:rPr lang="en-US" smtClean="0"/>
              <a:t>Overdrawn ( withdrawal exceeds the balance)</a:t>
            </a:r>
          </a:p>
          <a:p>
            <a:pPr lvl="1"/>
            <a:r>
              <a:rPr lang="en-US" smtClean="0"/>
              <a:t>Suspended ( blocked for some reason)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3F8A3-4BEE-4C26-B949-A6623D6783E3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Finding Events</a:t>
            </a:r>
          </a:p>
          <a:p>
            <a:r>
              <a:rPr lang="en-US" smtClean="0"/>
              <a:t>Now find events that cause transitions among states.</a:t>
            </a:r>
          </a:p>
          <a:p>
            <a:r>
              <a:rPr lang="en-US" smtClean="0"/>
              <a:t>Think about stimuli (input) that cause a state to change.</a:t>
            </a:r>
          </a:p>
          <a:p>
            <a:r>
              <a:rPr lang="en-US" smtClean="0"/>
              <a:t>Find other events that takes object into a specific states</a:t>
            </a:r>
          </a:p>
          <a:p>
            <a:pPr lvl="1"/>
            <a:r>
              <a:rPr lang="en-US" smtClean="0"/>
              <a:t>Ex. Pickup receiver on telephone, it enters into </a:t>
            </a:r>
            <a:r>
              <a:rPr lang="en-US" i="1" smtClean="0"/>
              <a:t>Dialing</a:t>
            </a:r>
            <a:r>
              <a:rPr lang="en-US" smtClean="0"/>
              <a:t> State.</a:t>
            </a:r>
          </a:p>
          <a:p>
            <a:pPr lvl="1"/>
            <a:r>
              <a:rPr lang="en-US" smtClean="0"/>
              <a:t>But many telephone has pushbuttons that invoke specific functions.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65020-865D-46E0-BD83-7460A6FBF9AB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there are some additional event that occur within a state and don’t cause a transitions.</a:t>
            </a:r>
          </a:p>
          <a:p>
            <a:r>
              <a:rPr lang="en-US" smtClean="0"/>
              <a:t>For Domain State model, make </a:t>
            </a:r>
            <a:r>
              <a:rPr lang="en-US" i="1" smtClean="0"/>
              <a:t>focus on events that cause transition among states.</a:t>
            </a:r>
          </a:p>
          <a:p>
            <a:r>
              <a:rPr lang="en-US" smtClean="0"/>
              <a:t>Ex. Event includes: </a:t>
            </a:r>
            <a:r>
              <a:rPr lang="en-US" i="1" smtClean="0"/>
              <a:t>close account, withdraw excess funds, repeated incorrect PIN, suspected fraud and Administrative action.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2F41E-F18B-4F69-87FC-845AB1B2A69C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Building State diagrams</a:t>
            </a:r>
            <a:endParaRPr lang="en-US" u="sng" smtClean="0"/>
          </a:p>
          <a:p>
            <a:r>
              <a:rPr lang="en-US" smtClean="0"/>
              <a:t>Determine for which state, each event applies.</a:t>
            </a:r>
          </a:p>
          <a:p>
            <a:r>
              <a:rPr lang="en-US" smtClean="0"/>
              <a:t>Add transitions to show the change in state caused by the occurrence of an event when an object is in particular state. </a:t>
            </a:r>
          </a:p>
          <a:p>
            <a:r>
              <a:rPr lang="en-US" smtClean="0"/>
              <a:t>Once you have specified the transitions, check does it represent an error or not? If yes then add transitions to error state.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F2703-B2DB-4BEF-A426-FC0A22AC664F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1A48A-43AF-4F80-BFD5-3E1D16176656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pic>
        <p:nvPicPr>
          <p:cNvPr id="665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1693" y="1600200"/>
            <a:ext cx="8440615" cy="4800600"/>
          </a:xfrm>
          <a:noFill/>
        </p:spPr>
      </p:pic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Evaluating State Diagram</a:t>
            </a:r>
          </a:p>
          <a:p>
            <a:r>
              <a:rPr lang="en-US" smtClean="0"/>
              <a:t>Examine each state model. Are all states connected? </a:t>
            </a:r>
          </a:p>
          <a:p>
            <a:r>
              <a:rPr lang="en-US" smtClean="0"/>
              <a:t>Path from initial state to the final state?</a:t>
            </a:r>
          </a:p>
          <a:p>
            <a:r>
              <a:rPr lang="en-US" smtClean="0"/>
              <a:t>Are the expected variations represent it?</a:t>
            </a:r>
          </a:p>
          <a:p>
            <a:r>
              <a:rPr lang="en-US" smtClean="0"/>
              <a:t>Are there any dead states that terminate the cycle?</a:t>
            </a:r>
          </a:p>
          <a:p>
            <a:r>
              <a:rPr lang="en-US" smtClean="0"/>
              <a:t>Find missing path and states from it.</a:t>
            </a:r>
          </a:p>
          <a:p>
            <a:r>
              <a:rPr lang="en-US" smtClean="0"/>
              <a:t>When complete, it should indicate life cycle of the class.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B1AF3-1FCB-4402-9E5B-651B2375C98A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State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1670539"/>
            <a:ext cx="8686800" cy="4270131"/>
          </a:xfrm>
        </p:spPr>
        <p:txBody>
          <a:bodyPr/>
          <a:lstStyle/>
          <a:p>
            <a:pPr eaLnBrk="1" hangingPunct="1"/>
            <a:r>
              <a:rPr lang="en-US" sz="2862" dirty="0">
                <a:latin typeface="Verdana" panose="020B0604030504040204" pitchFamily="34" charset="0"/>
              </a:rPr>
              <a:t>Each objects is said to be </a:t>
            </a:r>
            <a:r>
              <a:rPr lang="en-US" sz="2862" i="1" dirty="0">
                <a:latin typeface="Verdana" panose="020B0604030504040204" pitchFamily="34" charset="0"/>
              </a:rPr>
              <a:t>instance of its class.</a:t>
            </a:r>
          </a:p>
          <a:p>
            <a:pPr eaLnBrk="1" hangingPunct="1"/>
            <a:r>
              <a:rPr lang="en-US" sz="2862" dirty="0">
                <a:latin typeface="Verdana" panose="020B0604030504040204" pitchFamily="34" charset="0"/>
              </a:rPr>
              <a:t>Objects has its own value for each attributes but shares the attributes names &amp; operations.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862" dirty="0">
                <a:latin typeface="Verdana" panose="020B0604030504040204" pitchFamily="34" charset="0"/>
              </a:rPr>
              <a:t>Example : Class Name : Circle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862" dirty="0">
                <a:latin typeface="Verdana" panose="020B0604030504040204" pitchFamily="34" charset="0"/>
              </a:rPr>
              <a:t>		      Attributes : radius, center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862" dirty="0">
                <a:latin typeface="Verdana" panose="020B0604030504040204" pitchFamily="34" charset="0"/>
              </a:rPr>
              <a:t>		      Operation : </a:t>
            </a:r>
            <a:r>
              <a:rPr lang="en-US" sz="2862" dirty="0" err="1">
                <a:latin typeface="Verdana" panose="020B0604030504040204" pitchFamily="34" charset="0"/>
              </a:rPr>
              <a:t>setCenter</a:t>
            </a:r>
            <a:r>
              <a:rPr lang="en-US" sz="2862" dirty="0">
                <a:latin typeface="Verdana" panose="020B0604030504040204" pitchFamily="34" charset="0"/>
              </a:rPr>
              <a:t>(), </a:t>
            </a:r>
            <a:r>
              <a:rPr lang="en-US" sz="2862" dirty="0" err="1">
                <a:latin typeface="Verdana" panose="020B0604030504040204" pitchFamily="34" charset="0"/>
              </a:rPr>
              <a:t>setRadius</a:t>
            </a:r>
            <a:r>
              <a:rPr lang="en-US" sz="2862" dirty="0">
                <a:latin typeface="Verdana" panose="020B0604030504040204" pitchFamily="34" charset="0"/>
              </a:rPr>
              <a:t>()</a:t>
            </a:r>
          </a:p>
          <a:p>
            <a:endParaRPr lang="en-US" dirty="0" smtClean="0"/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211015" y="4695092"/>
            <a:ext cx="1828800" cy="1477108"/>
            <a:chOff x="4176" y="3024"/>
            <a:chExt cx="1248" cy="1008"/>
          </a:xfrm>
        </p:grpSpPr>
        <p:sp>
          <p:nvSpPr>
            <p:cNvPr id="11270" name="Oval 4"/>
            <p:cNvSpPr>
              <a:spLocks noChangeArrowheads="1"/>
            </p:cNvSpPr>
            <p:nvPr/>
          </p:nvSpPr>
          <p:spPr bwMode="auto">
            <a:xfrm>
              <a:off x="4992" y="3120"/>
              <a:ext cx="432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sz="2215">
                <a:latin typeface="Verdana" panose="020B0604030504040204" pitchFamily="34" charset="0"/>
              </a:endParaRPr>
            </a:p>
          </p:txBody>
        </p:sp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4896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sz="2215">
                <a:latin typeface="Verdana" panose="020B0604030504040204" pitchFamily="34" charset="0"/>
              </a:endParaRPr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4176" y="3024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sz="2215">
                <a:latin typeface="Verdana" panose="020B0604030504040204" pitchFamily="34" charset="0"/>
              </a:endParaRPr>
            </a:p>
          </p:txBody>
        </p:sp>
      </p:grp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-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397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1670539"/>
            <a:ext cx="8229600" cy="4783015"/>
          </a:xfrm>
        </p:spPr>
        <p:txBody>
          <a:bodyPr/>
          <a:lstStyle/>
          <a:p>
            <a:pPr eaLnBrk="1" hangingPunct="1"/>
            <a:r>
              <a:rPr lang="en-US" smtClean="0"/>
              <a:t>Definition: Sharing of attributes &amp; operations (features) among classes based on hierarchical relationship.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b="1" i="1" smtClean="0"/>
              <a:t>superclass</a:t>
            </a:r>
            <a:r>
              <a:rPr lang="en-US" smtClean="0"/>
              <a:t> has general information that </a:t>
            </a:r>
            <a:r>
              <a:rPr lang="en-US" b="1" i="1" smtClean="0"/>
              <a:t>subclass</a:t>
            </a:r>
            <a:r>
              <a:rPr lang="en-US" smtClean="0"/>
              <a:t> refine and elaborate.</a:t>
            </a:r>
          </a:p>
          <a:p>
            <a:pPr lvl="1" eaLnBrk="1" hangingPunct="1"/>
            <a:r>
              <a:rPr lang="en-US" smtClean="0"/>
              <a:t>Each </a:t>
            </a:r>
            <a:r>
              <a:rPr lang="en-US" i="1" smtClean="0"/>
              <a:t>subclass</a:t>
            </a:r>
            <a:r>
              <a:rPr lang="en-US" smtClean="0"/>
              <a:t> incorporates all the features of its </a:t>
            </a:r>
            <a:r>
              <a:rPr lang="en-US" i="1" smtClean="0"/>
              <a:t>superclass</a:t>
            </a:r>
            <a:r>
              <a:rPr lang="en-US" smtClean="0"/>
              <a:t> and adds its own features.</a:t>
            </a:r>
          </a:p>
          <a:p>
            <a:pPr lvl="1" eaLnBrk="1" hangingPunct="1"/>
            <a:r>
              <a:rPr lang="en-US" smtClean="0"/>
              <a:t>In other words, defining new classes from the existing one. 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-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332892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u="sng" smtClean="0"/>
              <a:t>Initiate session: </a:t>
            </a:r>
            <a:r>
              <a:rPr lang="en-US" sz="3000" smtClean="0"/>
              <a:t>ATM establish the identity of the user and make a list of accounts and actions.</a:t>
            </a:r>
          </a:p>
          <a:p>
            <a:r>
              <a:rPr lang="en-US" sz="3000" u="sng" smtClean="0"/>
              <a:t>Query Account: </a:t>
            </a:r>
            <a:r>
              <a:rPr lang="en-US" sz="3000" smtClean="0"/>
              <a:t>System provides general data for an account, such as current balance, date of last transaction etc.</a:t>
            </a:r>
          </a:p>
          <a:p>
            <a:r>
              <a:rPr lang="en-US" sz="3000" u="sng" smtClean="0"/>
              <a:t>Process Transaction</a:t>
            </a:r>
            <a:r>
              <a:rPr lang="en-US" sz="3000" smtClean="0"/>
              <a:t>: transaction like deposit, withdraw and transfer.</a:t>
            </a:r>
          </a:p>
          <a:p>
            <a:r>
              <a:rPr lang="en-US" sz="3000" u="sng" smtClean="0"/>
              <a:t>Transmit Data:</a:t>
            </a:r>
            <a:r>
              <a:rPr lang="en-US" sz="3000" smtClean="0"/>
              <a:t> ATM uses the consortium’s facilities to communicate with the appropriate bank computers.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725CB-4744-442C-98AA-97D966264E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u="sng" smtClean="0"/>
              <a:t>Note</a:t>
            </a:r>
            <a:r>
              <a:rPr lang="en-US" smtClean="0"/>
              <a:t>: </a:t>
            </a:r>
            <a:r>
              <a:rPr lang="en-US" i="1" smtClean="0"/>
              <a:t>subclasses</a:t>
            </a:r>
            <a:r>
              <a:rPr lang="en-US" smtClean="0"/>
              <a:t> need not repeat the features of the </a:t>
            </a:r>
            <a:r>
              <a:rPr lang="en-US" i="1" smtClean="0"/>
              <a:t>superclass</a:t>
            </a:r>
            <a:r>
              <a:rPr lang="en-US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b="1" u="sng" smtClean="0"/>
              <a:t>Advantage</a:t>
            </a:r>
            <a:r>
              <a:rPr lang="en-US" smtClean="0"/>
              <a:t>: common features of several classes into a superclass can reduce repetition within design and programs.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-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5919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22031" y="2162908"/>
            <a:ext cx="3516923" cy="28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585" b="0" dirty="0">
                <a:latin typeface="Trebuchet MS" panose="020B0603020202020204" pitchFamily="34" charset="0"/>
              </a:rPr>
              <a:t>class Person {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String name;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String age;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void birthday () {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   age = age + 1;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}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}</a:t>
            </a:r>
            <a:endParaRPr lang="en-US" sz="2215" b="0" dirty="0">
              <a:latin typeface="Times New Roman" panose="02020603050405020304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149969" y="2233247"/>
            <a:ext cx="4009292" cy="20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585" b="0" dirty="0">
                <a:latin typeface="Trebuchet MS" panose="020B0603020202020204" pitchFamily="34" charset="0"/>
              </a:rPr>
              <a:t>class Employee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      extends Person {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double salary;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   void pay () { ...}</a:t>
            </a:r>
          </a:p>
          <a:p>
            <a:pPr algn="l"/>
            <a:r>
              <a:rPr lang="en-US" sz="2585" b="0" dirty="0">
                <a:latin typeface="Trebuchet MS" panose="020B0603020202020204" pitchFamily="34" charset="0"/>
              </a:rPr>
              <a:t>}</a:t>
            </a:r>
            <a:endParaRPr lang="en-US" sz="2215" b="0" dirty="0">
              <a:latin typeface="Times New Roman" panose="02020603050405020304" pitchFamily="18" charset="0"/>
            </a:endParaRP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3798277" y="2373923"/>
            <a:ext cx="0" cy="23915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22031" y="5046785"/>
            <a:ext cx="4923692" cy="12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585" b="0" dirty="0">
                <a:latin typeface="Times New Roman" panose="02020603050405020304" pitchFamily="18" charset="0"/>
              </a:rPr>
              <a:t>Every </a:t>
            </a:r>
            <a:r>
              <a:rPr lang="en-US" sz="2585" b="0" dirty="0">
                <a:latin typeface="Trebuchet MS" panose="020B0603020202020204" pitchFamily="34" charset="0"/>
              </a:rPr>
              <a:t>Employee</a:t>
            </a:r>
            <a:r>
              <a:rPr lang="en-US" sz="2585" b="0" dirty="0">
                <a:latin typeface="Times New Roman" panose="02020603050405020304" pitchFamily="18" charset="0"/>
              </a:rPr>
              <a:t> has a </a:t>
            </a:r>
            <a:r>
              <a:rPr lang="en-US" sz="2585" b="0" dirty="0">
                <a:latin typeface="Trebuchet MS" panose="020B0603020202020204" pitchFamily="34" charset="0"/>
              </a:rPr>
              <a:t>name</a:t>
            </a:r>
            <a:r>
              <a:rPr lang="en-US" sz="2585" b="0" dirty="0">
                <a:latin typeface="Times New Roman" panose="02020603050405020304" pitchFamily="18" charset="0"/>
              </a:rPr>
              <a:t>, </a:t>
            </a:r>
            <a:r>
              <a:rPr lang="en-US" sz="2585" b="0" dirty="0">
                <a:latin typeface="Trebuchet MS" panose="020B0603020202020204" pitchFamily="34" charset="0"/>
              </a:rPr>
              <a:t>age</a:t>
            </a:r>
            <a:r>
              <a:rPr lang="en-US" sz="2585" b="0" dirty="0">
                <a:latin typeface="Times New Roman" panose="02020603050405020304" pitchFamily="18" charset="0"/>
              </a:rPr>
              <a:t>, and </a:t>
            </a:r>
            <a:r>
              <a:rPr lang="en-US" sz="2585" b="0" dirty="0">
                <a:latin typeface="Trebuchet MS" panose="020B0603020202020204" pitchFamily="34" charset="0"/>
              </a:rPr>
              <a:t>birthday</a:t>
            </a:r>
            <a:r>
              <a:rPr lang="en-US" sz="2585" b="0" dirty="0">
                <a:latin typeface="Times New Roman" panose="02020603050405020304" pitchFamily="18" charset="0"/>
              </a:rPr>
              <a:t> method </a:t>
            </a:r>
            <a:r>
              <a:rPr lang="en-US" sz="2585" b="0" i="1" dirty="0">
                <a:latin typeface="Times New Roman" panose="02020603050405020304" pitchFamily="18" charset="0"/>
              </a:rPr>
              <a:t>as well as</a:t>
            </a:r>
            <a:r>
              <a:rPr lang="en-US" sz="2585" b="0" dirty="0">
                <a:latin typeface="Times New Roman" panose="02020603050405020304" pitchFamily="18" charset="0"/>
              </a:rPr>
              <a:t> a </a:t>
            </a:r>
            <a:r>
              <a:rPr lang="en-US" sz="2585" b="0" dirty="0">
                <a:latin typeface="Trebuchet MS" panose="020B0603020202020204" pitchFamily="34" charset="0"/>
              </a:rPr>
              <a:t>salary</a:t>
            </a:r>
            <a:r>
              <a:rPr lang="en-US" sz="2585" b="0" dirty="0">
                <a:latin typeface="Times New Roman" panose="02020603050405020304" pitchFamily="18" charset="0"/>
              </a:rPr>
              <a:t> and a </a:t>
            </a:r>
            <a:r>
              <a:rPr lang="en-US" sz="2585" b="0" dirty="0">
                <a:latin typeface="Trebuchet MS" panose="020B0603020202020204" pitchFamily="34" charset="0"/>
              </a:rPr>
              <a:t>pay</a:t>
            </a:r>
            <a:r>
              <a:rPr lang="en-US" sz="2585" b="0" dirty="0">
                <a:latin typeface="Times New Roman" panose="02020603050405020304" pitchFamily="18" charset="0"/>
              </a:rPr>
              <a:t> method.</a:t>
            </a:r>
            <a:endParaRPr lang="en-US" sz="2215" b="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5978769" y="4273062"/>
            <a:ext cx="2110154" cy="6330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>
                <a:solidFill>
                  <a:schemeClr val="bg1"/>
                </a:solidFill>
                <a:latin typeface="Verdana" panose="020B0604030504040204" pitchFamily="34" charset="0"/>
              </a:rPr>
              <a:t>Person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5978769" y="5328139"/>
            <a:ext cx="2110154" cy="6330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>
                <a:solidFill>
                  <a:schemeClr val="bg1"/>
                </a:solidFill>
                <a:latin typeface="Verdana" panose="020B0604030504040204" pitchFamily="34" charset="0"/>
              </a:rPr>
              <a:t>Employee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V="1">
            <a:off x="7033846" y="4906108"/>
            <a:ext cx="0" cy="4220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351693" y="1740878"/>
            <a:ext cx="75408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846" i="1">
                <a:latin typeface="Verdana" panose="020B0604030504040204" pitchFamily="34" charset="0"/>
                <a:cs typeface="Times New Roman" panose="02020603050405020304" pitchFamily="18" charset="0"/>
              </a:rPr>
              <a:t>Inheritance is implied by </a:t>
            </a:r>
            <a:r>
              <a:rPr lang="en-US" sz="1846" i="1"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is-a or kind-of relationship.</a:t>
            </a:r>
            <a:r>
              <a:rPr lang="en-US" sz="1846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215" b="0">
                <a:latin typeface="Comic Sans MS" panose="030F0702030302020204" pitchFamily="66" charset="0"/>
              </a:rPr>
              <a:t>Characteristics of Objects – Example of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688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6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1"/>
          </p:nvPr>
        </p:nvSpPr>
        <p:spPr>
          <a:xfrm>
            <a:off x="457200" y="1670538"/>
            <a:ext cx="8229600" cy="47126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69">
                <a:latin typeface="Verdana" panose="020B0604030504040204" pitchFamily="34" charset="0"/>
              </a:rPr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Same </a:t>
            </a:r>
            <a:r>
              <a:rPr lang="en-US" sz="2400" i="1">
                <a:latin typeface="Verdana" panose="020B0604030504040204" pitchFamily="34" charset="0"/>
              </a:rPr>
              <a:t>operation </a:t>
            </a:r>
            <a:r>
              <a:rPr lang="en-US" sz="2400">
                <a:latin typeface="Verdana" panose="020B0604030504040204" pitchFamily="34" charset="0"/>
              </a:rPr>
              <a:t>may behave differently for different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In simple words, “ One name multiple form”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Here operation mean – it’s a procedure or transformation that an object perform or is subject to.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Verdana" panose="020B0604030504040204" pitchFamily="34" charset="0"/>
              </a:rPr>
              <a:t>For example ,  Class name is POLYGON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754">
                <a:latin typeface="Verdana" panose="020B0604030504040204" pitchFamily="34" charset="0"/>
              </a:rPr>
              <a:t>Attributes -  vertices, border color, fill color.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754">
                <a:latin typeface="Verdana" panose="020B0604030504040204" pitchFamily="34" charset="0"/>
              </a:rPr>
              <a:t>Operations – Draw, erase, fill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92">
                <a:latin typeface="Verdana" panose="020B0604030504040204" pitchFamily="34" charset="0"/>
              </a:rPr>
              <a:t>An implementation of an operation by a specific class is called </a:t>
            </a:r>
            <a:r>
              <a:rPr lang="en-US" sz="2492" i="1" u="sng">
                <a:latin typeface="Verdana" panose="020B0604030504040204" pitchFamily="34" charset="0"/>
              </a:rPr>
              <a:t>Method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Characteristics of Objects – Polymorphism</a:t>
            </a:r>
          </a:p>
        </p:txBody>
      </p:sp>
    </p:spTree>
    <p:extLst>
      <p:ext uri="{BB962C8B-B14F-4D97-AF65-F5344CB8AC3E}">
        <p14:creationId xmlns:p14="http://schemas.microsoft.com/office/powerpoint/2010/main" xmlns="" val="8876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OO Development refers to the software life cycle.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mtClean="0"/>
              <a:t>	i.e. Planning, Analysis, Design &amp; Implementation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Why OO Development?</a:t>
            </a:r>
          </a:p>
          <a:p>
            <a:pPr eaLnBrk="1" hangingPunct="1"/>
            <a:r>
              <a:rPr lang="en-US" smtClean="0"/>
              <a:t>In essence of OO development is the identification &amp; organization  of application concepts, rather than in a programming language.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81F0B5-B836-444C-9FC6-45109D99E7F9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123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What is OO Development?</a:t>
            </a:r>
          </a:p>
        </p:txBody>
      </p:sp>
    </p:spTree>
    <p:extLst>
      <p:ext uri="{BB962C8B-B14F-4D97-AF65-F5344CB8AC3E}">
        <p14:creationId xmlns:p14="http://schemas.microsoft.com/office/powerpoint/2010/main" xmlns="" val="14956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Earlier, OO community focused on implementation part rather than analysis and design.</a:t>
            </a:r>
          </a:p>
          <a:p>
            <a:pPr eaLnBrk="1" hangingPunct="1"/>
            <a:r>
              <a:rPr lang="en-US" smtClean="0"/>
              <a:t>It focuses excessively on implementation mechanisms rather than the underlying thought process that support.</a:t>
            </a:r>
          </a:p>
          <a:p>
            <a:pPr eaLnBrk="1" hangingPunct="1"/>
            <a:r>
              <a:rPr lang="en-US" smtClean="0"/>
              <a:t>An OO development approach encourage software developers </a:t>
            </a:r>
            <a:r>
              <a:rPr lang="en-US" i="1" smtClean="0"/>
              <a:t>to work &amp;  thinks in</a:t>
            </a:r>
            <a:r>
              <a:rPr lang="en-US" smtClean="0"/>
              <a:t> terms of the application throughout software life cycle.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B2ED52-E6DC-43FE-B9A1-C4C5A259A175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124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585" b="0" dirty="0">
                <a:latin typeface="Comic Sans MS" panose="030F0702030302020204" pitchFamily="66" charset="0"/>
              </a:rPr>
              <a:t>OO Dev – Modeling Concept, Not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951174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OO development is a </a:t>
            </a:r>
            <a:r>
              <a:rPr lang="en-US" i="1" smtClean="0"/>
              <a:t>conceptual process independent</a:t>
            </a:r>
            <a:r>
              <a:rPr lang="en-US" smtClean="0"/>
              <a:t> of a programming language until the final stage.</a:t>
            </a:r>
          </a:p>
          <a:p>
            <a:pPr eaLnBrk="1" hangingPunct="1"/>
            <a:r>
              <a:rPr lang="en-US" smtClean="0"/>
              <a:t>OO development is </a:t>
            </a:r>
            <a:r>
              <a:rPr lang="en-US" i="1" smtClean="0"/>
              <a:t>fundamentally a way of thinking</a:t>
            </a:r>
            <a:r>
              <a:rPr lang="en-US" smtClean="0"/>
              <a:t> &amp; </a:t>
            </a:r>
            <a:r>
              <a:rPr lang="en-US" u="sng" smtClean="0"/>
              <a:t>not a programming technique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It can serve as a medium for specification, analysis, documentation &amp; interfacing as well as for programming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E25E86-1594-440B-8768-8E4FB1E54293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125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585" b="0" dirty="0">
                <a:latin typeface="Comic Sans MS" panose="030F0702030302020204" pitchFamily="66" charset="0"/>
              </a:rPr>
              <a:t>OO Dev – Modeling Concept, Not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617587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OO Development &amp; Graphical notation represents OO concept.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OO process consists of building a model of an application &amp; then adding details to it during design.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Same notation is used from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15"/>
              <a:t>Analysis  </a:t>
            </a:r>
            <a:r>
              <a:rPr lang="en-US" sz="2215">
                <a:sym typeface="Wingdings" panose="05000000000000000000" pitchFamily="2" charset="2"/>
              </a:rPr>
              <a:t> Design  Implementation.</a:t>
            </a:r>
          </a:p>
          <a:p>
            <a:r>
              <a:rPr lang="en-US" smtClean="0"/>
              <a:t>So information is not lost or translated into the next stage [Reusability].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43A684-70CC-4569-B756-A8A269F647BD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126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585" b="0" dirty="0">
                <a:latin typeface="Comic Sans MS" panose="030F0702030302020204" pitchFamily="66" charset="0"/>
              </a:rPr>
              <a:t>OO Dev – Modeling Concept, Not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281669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System Conception</a:t>
            </a:r>
          </a:p>
          <a:p>
            <a:pPr>
              <a:defRPr/>
            </a:pPr>
            <a:r>
              <a:rPr lang="en-US" dirty="0" smtClean="0"/>
              <a:t>Analysis</a:t>
            </a:r>
          </a:p>
          <a:p>
            <a:pPr>
              <a:defRPr/>
            </a:pPr>
            <a:r>
              <a:rPr lang="en-US" dirty="0" smtClean="0"/>
              <a:t>System Design </a:t>
            </a:r>
          </a:p>
          <a:p>
            <a:pPr>
              <a:defRPr/>
            </a:pPr>
            <a:r>
              <a:rPr lang="en-US" dirty="0" smtClean="0"/>
              <a:t>Class Design </a:t>
            </a:r>
          </a:p>
          <a:p>
            <a:pPr>
              <a:defRPr/>
            </a:pP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9C882F-0F21-4D24-9F2E-C145D341E607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127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:p14="http://schemas.microsoft.com/office/powerpoint/2010/main" xmlns="" val="1656949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Conception means origin of the system.</a:t>
            </a:r>
          </a:p>
          <a:p>
            <a:r>
              <a:rPr lang="en-US" smtClean="0"/>
              <a:t>S/W development begins with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mtClean="0"/>
              <a:t>	- 	business analyst or users conceiving an 	application &amp; formulating tentative 	requirement.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3EC666-1843-4837-B307-64246674EE37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128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System Conception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4768420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System Conception</a:t>
            </a:r>
          </a:p>
          <a:p>
            <a:pPr>
              <a:defRPr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Analysis</a:t>
            </a:r>
          </a:p>
          <a:p>
            <a:pPr>
              <a:defRPr/>
            </a:pPr>
            <a:r>
              <a:rPr lang="en-US" dirty="0" smtClean="0"/>
              <a:t>System Design </a:t>
            </a:r>
          </a:p>
          <a:p>
            <a:pPr>
              <a:defRPr/>
            </a:pPr>
            <a:r>
              <a:rPr lang="en-US" dirty="0" smtClean="0"/>
              <a:t>Class Design </a:t>
            </a:r>
          </a:p>
          <a:p>
            <a:pPr>
              <a:defRPr/>
            </a:pP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635D9F-871F-4CDD-B4FD-7352FD831B5E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129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:p14="http://schemas.microsoft.com/office/powerpoint/2010/main" xmlns="" val="38829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mtClean="0"/>
              <a:t>Finding Initial and Final Events</a:t>
            </a:r>
          </a:p>
          <a:p>
            <a:r>
              <a:rPr lang="en-US" smtClean="0"/>
              <a:t>Use case diagram does not show behavior clearly.</a:t>
            </a:r>
          </a:p>
          <a:p>
            <a:r>
              <a:rPr lang="en-US" smtClean="0"/>
              <a:t>To Understand behavior, you must understand the execution sequences of each use cases. </a:t>
            </a:r>
          </a:p>
          <a:p>
            <a:r>
              <a:rPr lang="en-US" smtClean="0"/>
              <a:t>Determine which actor initiate the use case.</a:t>
            </a:r>
          </a:p>
          <a:p>
            <a:r>
              <a:rPr lang="en-US" smtClean="0"/>
              <a:t>In may case, initial event is request for services that use case provides.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5EF1F-C237-4D55-971D-6B75385A66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2722" indent="-562722">
              <a:defRPr/>
            </a:pPr>
            <a:r>
              <a:rPr lang="en-US" dirty="0" smtClean="0"/>
              <a:t>Task of Analyst</a:t>
            </a:r>
          </a:p>
          <a:p>
            <a:pPr marL="927612" lvl="1" indent="-492382">
              <a:buFontTx/>
              <a:buChar char="-"/>
              <a:defRPr/>
            </a:pPr>
            <a:r>
              <a:rPr lang="en-US" dirty="0" smtClean="0"/>
              <a:t>Must work with the requester (client) to understand the problem, because problem statement are rarely complete or correct.</a:t>
            </a:r>
          </a:p>
          <a:p>
            <a:pPr marL="927612" lvl="1" indent="-492382">
              <a:buFontTx/>
              <a:buChar char="-"/>
              <a:defRPr/>
            </a:pPr>
            <a:r>
              <a:rPr lang="en-US" dirty="0" smtClean="0"/>
              <a:t>To design the Analysis model which demonstrates </a:t>
            </a:r>
            <a:r>
              <a:rPr lang="en-US" i="1" u="sng" dirty="0" smtClean="0"/>
              <a:t>what </a:t>
            </a:r>
            <a:r>
              <a:rPr lang="en-US" u="sng" dirty="0" smtClean="0"/>
              <a:t>the desired system must do</a:t>
            </a:r>
            <a:r>
              <a:rPr lang="en-US" dirty="0" smtClean="0"/>
              <a:t>, </a:t>
            </a:r>
            <a:r>
              <a:rPr lang="en-US" u="sng" dirty="0" smtClean="0"/>
              <a:t>not </a:t>
            </a:r>
            <a:r>
              <a:rPr lang="en-US" i="1" u="sng" dirty="0" smtClean="0"/>
              <a:t>how </a:t>
            </a:r>
            <a:r>
              <a:rPr lang="en-US" u="sng" dirty="0" smtClean="0"/>
              <a:t>it will be done</a:t>
            </a:r>
            <a:r>
              <a:rPr lang="en-US" dirty="0" smtClean="0"/>
              <a:t>.</a:t>
            </a:r>
          </a:p>
          <a:p>
            <a:pPr marL="927612" lvl="1" indent="-492382">
              <a:buFontTx/>
              <a:buChar char="-"/>
              <a:defRPr/>
            </a:pPr>
            <a:r>
              <a:rPr lang="en-US" dirty="0" smtClean="0"/>
              <a:t>Analyst is not concerned about implementation decision.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AE0902-497F-4BE6-A59E-567B8CAF4C61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130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>
                <a:latin typeface="Comic Sans MS" panose="030F07020303020202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7158561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F0ACBF-2213-4BE9-8473-269E6BC29C40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131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672862" y="1740877"/>
            <a:ext cx="2883877" cy="4923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Analysis model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914400" y="3006969"/>
            <a:ext cx="2883877" cy="4923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Domain model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572000" y="2936631"/>
            <a:ext cx="2883877" cy="4923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Application model</a:t>
            </a:r>
          </a:p>
        </p:txBody>
      </p:sp>
      <p:cxnSp>
        <p:nvCxnSpPr>
          <p:cNvPr id="11" name="AutoShape 8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2356338" y="2233246"/>
            <a:ext cx="1758462" cy="773723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AutoShape 9"/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4114800" y="2233246"/>
            <a:ext cx="1899138" cy="703385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914400" y="3701562"/>
            <a:ext cx="2883877" cy="168812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Description of </a:t>
            </a:r>
          </a:p>
          <a:p>
            <a:pPr algn="ctr" eaLnBrk="1" hangingPunct="1"/>
            <a:r>
              <a:rPr lang="en-US" sz="2215" b="0"/>
              <a:t>real-world </a:t>
            </a:r>
          </a:p>
          <a:p>
            <a:pPr algn="ctr" eaLnBrk="1" hangingPunct="1"/>
            <a:r>
              <a:rPr lang="en-US" sz="2215" b="0"/>
              <a:t>objects reflected </a:t>
            </a:r>
          </a:p>
          <a:p>
            <a:pPr algn="ctr" eaLnBrk="1" hangingPunct="1"/>
            <a:r>
              <a:rPr lang="en-US" sz="2215" b="0"/>
              <a:t>Within the system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572000" y="3710354"/>
            <a:ext cx="3165231" cy="161778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15" b="0"/>
              <a:t>Description of the </a:t>
            </a:r>
          </a:p>
          <a:p>
            <a:pPr algn="ctr" eaLnBrk="1" hangingPunct="1"/>
            <a:r>
              <a:rPr lang="en-US" sz="2215" b="0"/>
              <a:t>parts of application </a:t>
            </a:r>
          </a:p>
          <a:p>
            <a:pPr algn="ctr" eaLnBrk="1" hangingPunct="1"/>
            <a:r>
              <a:rPr lang="en-US" sz="2215" b="0"/>
              <a:t>system itself that are</a:t>
            </a:r>
          </a:p>
          <a:p>
            <a:pPr algn="ctr" eaLnBrk="1" hangingPunct="1"/>
            <a:r>
              <a:rPr lang="en-US" sz="2215" b="0"/>
              <a:t>visible to the user.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0" y="5468816"/>
            <a:ext cx="8204689" cy="11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215" b="0" dirty="0"/>
              <a:t>Ex. Bank account is domain model. </a:t>
            </a:r>
          </a:p>
          <a:p>
            <a:pPr algn="l" eaLnBrk="1" hangingPunct="1"/>
            <a:r>
              <a:rPr lang="en-US" sz="2215" b="0" dirty="0"/>
              <a:t>Application model includes Saving accounts, current account, </a:t>
            </a:r>
            <a:r>
              <a:rPr lang="en-US" sz="2215" b="0" dirty="0" err="1"/>
              <a:t>demat</a:t>
            </a:r>
            <a:r>
              <a:rPr lang="en-US" sz="2215" b="0" dirty="0"/>
              <a:t> account etc.</a:t>
            </a:r>
          </a:p>
        </p:txBody>
      </p:sp>
      <p:sp>
        <p:nvSpPr>
          <p:cNvPr id="2458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552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6"/>
          <p:cNvSpPr>
            <a:spLocks noGrp="1"/>
          </p:cNvSpPr>
          <p:nvPr>
            <p:ph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System Conception</a:t>
            </a:r>
          </a:p>
          <a:p>
            <a:r>
              <a:rPr lang="en-US" smtClean="0"/>
              <a:t>Analysis</a:t>
            </a:r>
          </a:p>
          <a:p>
            <a:r>
              <a:rPr lang="en-US" smtClean="0">
                <a:solidFill>
                  <a:srgbClr val="FF0000"/>
                </a:solidFill>
              </a:rPr>
              <a:t>System Design </a:t>
            </a:r>
          </a:p>
          <a:p>
            <a:r>
              <a:rPr lang="en-US" smtClean="0"/>
              <a:t>Class Design </a:t>
            </a:r>
          </a:p>
          <a:p>
            <a:r>
              <a:rPr lang="en-US" smtClean="0"/>
              <a:t>Implementation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204689" y="6242538"/>
            <a:ext cx="732692" cy="253512"/>
          </a:xfrm>
          <a:prstGeom prst="rect">
            <a:avLst/>
          </a:prstGeom>
          <a:noFill/>
        </p:spPr>
        <p:txBody>
          <a:bodyPr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7484A5-A31D-4AC6-8DB3-EBADFF6CEDA9}" type="slidenum">
              <a:rPr lang="en-US" sz="1108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132</a:t>
            </a:fld>
            <a:endParaRPr lang="en-US" sz="1108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:p14="http://schemas.microsoft.com/office/powerpoint/2010/main" xmlns="" val="40126048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 of system designer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must decide what performance      	characteristics to optimize.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choose strategy to attack the problem.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making tentative resource allocation.</a:t>
            </a:r>
          </a:p>
          <a:p>
            <a:r>
              <a:rPr lang="en-US" sz="2769">
                <a:latin typeface="Verdana" panose="020B0604030504040204" pitchFamily="34" charset="0"/>
              </a:rPr>
              <a:t>Ex. Designer might decide to </a:t>
            </a:r>
            <a:r>
              <a:rPr lang="en-US" sz="2769" i="1" u="sng">
                <a:latin typeface="Verdana" panose="020B0604030504040204" pitchFamily="34" charset="0"/>
              </a:rPr>
              <a:t>change</a:t>
            </a:r>
            <a:r>
              <a:rPr lang="en-US" sz="2769">
                <a:latin typeface="Verdana" panose="020B0604030504040204" pitchFamily="34" charset="0"/>
              </a:rPr>
              <a:t> the window screen for </a:t>
            </a:r>
            <a:r>
              <a:rPr lang="en-US" sz="2769" i="1">
                <a:latin typeface="Verdana" panose="020B0604030504040204" pitchFamily="34" charset="0"/>
              </a:rPr>
              <a:t>fast &amp; smooth</a:t>
            </a:r>
            <a:r>
              <a:rPr lang="en-US" sz="2769">
                <a:latin typeface="Verdana" panose="020B0604030504040204" pitchFamily="34" charset="0"/>
              </a:rPr>
              <a:t> working, even when windows are </a:t>
            </a:r>
            <a:r>
              <a:rPr lang="en-US" sz="2769" i="1">
                <a:latin typeface="Verdana" panose="020B0604030504040204" pitchFamily="34" charset="0"/>
              </a:rPr>
              <a:t>moved or erased</a:t>
            </a:r>
            <a:r>
              <a:rPr lang="en-US" sz="2769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2833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6"/>
          <p:cNvSpPr>
            <a:spLocks noGrp="1"/>
          </p:cNvSpPr>
          <p:nvPr>
            <p:ph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System Conception</a:t>
            </a:r>
          </a:p>
          <a:p>
            <a:r>
              <a:rPr lang="en-US" smtClean="0"/>
              <a:t>Analysis</a:t>
            </a:r>
          </a:p>
          <a:p>
            <a:r>
              <a:rPr lang="en-US" smtClean="0"/>
              <a:t>System Design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r>
              <a:rPr lang="en-US" smtClean="0">
                <a:solidFill>
                  <a:srgbClr val="FF0000"/>
                </a:solidFill>
              </a:rPr>
              <a:t>Class Design</a:t>
            </a:r>
            <a:r>
              <a:rPr lang="en-US" smtClean="0"/>
              <a:t> </a:t>
            </a:r>
          </a:p>
          <a:p>
            <a:r>
              <a:rPr lang="en-US" smtClean="0"/>
              <a:t>Implementation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204689" y="6242538"/>
            <a:ext cx="732692" cy="253512"/>
          </a:xfrm>
          <a:prstGeom prst="rect">
            <a:avLst/>
          </a:prstGeom>
          <a:noFill/>
        </p:spPr>
        <p:txBody>
          <a:bodyPr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A658FF-1835-4F6F-B6DA-BFB9CDE0A90C}" type="slidenum">
              <a:rPr lang="en-US" sz="1108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134</a:t>
            </a:fld>
            <a:endParaRPr lang="en-US" sz="1108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9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 of class designer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add details to analysis model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They determine </a:t>
            </a:r>
            <a:r>
              <a:rPr lang="en-US" i="1" smtClean="0"/>
              <a:t>data structures &amp; algorithm </a:t>
            </a:r>
            <a:r>
              <a:rPr lang="en-US" smtClean="0"/>
              <a:t>for each of the operation of window class.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- They elaborate both domain &amp; application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mtClean="0"/>
              <a:t>		objects using same OO concept &amp; notation.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34829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6"/>
          <p:cNvSpPr>
            <a:spLocks noGrp="1"/>
          </p:cNvSpPr>
          <p:nvPr>
            <p:ph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System Conception</a:t>
            </a:r>
          </a:p>
          <a:p>
            <a:r>
              <a:rPr lang="en-US" smtClean="0"/>
              <a:t>Analysis</a:t>
            </a:r>
          </a:p>
          <a:p>
            <a:r>
              <a:rPr lang="en-US" smtClean="0"/>
              <a:t>System Design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r>
              <a:rPr lang="en-US" smtClean="0"/>
              <a:t>Class Design </a:t>
            </a:r>
          </a:p>
          <a:p>
            <a:r>
              <a:rPr lang="en-US" smtClean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204689" y="6242538"/>
            <a:ext cx="732692" cy="253512"/>
          </a:xfrm>
          <a:prstGeom prst="rect">
            <a:avLst/>
          </a:prstGeom>
          <a:noFill/>
        </p:spPr>
        <p:txBody>
          <a:bodyPr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5C3F5-C1EE-439B-9FB0-536DF65E1070}" type="slidenum">
              <a:rPr lang="en-US" sz="1108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136</a:t>
            </a:fld>
            <a:endParaRPr lang="en-US" sz="1108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Development Stages</a:t>
            </a:r>
          </a:p>
        </p:txBody>
      </p:sp>
    </p:spTree>
    <p:extLst>
      <p:ext uri="{BB962C8B-B14F-4D97-AF65-F5344CB8AC3E}">
        <p14:creationId xmlns:p14="http://schemas.microsoft.com/office/powerpoint/2010/main" xmlns="" val="3368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mtClean="0"/>
              <a:t>Task of Implementers :-</a:t>
            </a:r>
          </a:p>
          <a:p>
            <a:r>
              <a:rPr lang="en-US" smtClean="0"/>
              <a:t>Translates the classes &amp; relationships developed during class design into particular programming language, database or hardware</a:t>
            </a:r>
          </a:p>
          <a:p>
            <a:r>
              <a:rPr lang="en-US" smtClean="0"/>
              <a:t>During implementation, follow good software engineering practice so that traceability to the design is apparent (i.e. clear).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659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70538"/>
            <a:ext cx="8229600" cy="47126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85"/>
              <a:t>OO concepts apply throughout the System Development Life Cycle (SDLC)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15"/>
              <a:t>i.e. Analysis </a:t>
            </a:r>
            <a:r>
              <a:rPr lang="en-US" sz="2215">
                <a:sym typeface="Wingdings" panose="05000000000000000000" pitchFamily="2" charset="2"/>
              </a:rPr>
              <a:t> design 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Use same classes from </a:t>
            </a:r>
            <a:r>
              <a:rPr lang="en-US" sz="2585" i="1"/>
              <a:t>stage to stage without a change</a:t>
            </a:r>
            <a:r>
              <a:rPr lang="en-US" sz="2585"/>
              <a:t> of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Some classes </a:t>
            </a:r>
            <a:r>
              <a:rPr lang="en-US" sz="2585" i="1"/>
              <a:t>are not part of analysis</a:t>
            </a:r>
            <a:r>
              <a:rPr lang="en-US" sz="2585"/>
              <a:t> but are introduced during design or implementation.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585"/>
              <a:t>Ex. Data structure such trees, hash table &amp; linked list are not visible to users at the time of analysis.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15"/>
              <a:t>but designers introduce them to support particular algorithms.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Summary of OO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526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24554" y="2233246"/>
            <a:ext cx="1547446" cy="56270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Models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055077" y="3077307"/>
            <a:ext cx="844062" cy="8440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Class Model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376246" y="3077307"/>
            <a:ext cx="844062" cy="8440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State model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697415" y="3077307"/>
            <a:ext cx="1336431" cy="8440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6" b="0"/>
              <a:t>Interaction model</a:t>
            </a:r>
          </a:p>
        </p:txBody>
      </p:sp>
      <p:cxnSp>
        <p:nvCxnSpPr>
          <p:cNvPr id="32776" name="Straight Arrow Connector 8"/>
          <p:cNvCxnSpPr>
            <a:cxnSpLocks noChangeShapeType="1"/>
            <a:stCxn id="32772" idx="2"/>
            <a:endCxn id="32773" idx="0"/>
          </p:cNvCxnSpPr>
          <p:nvPr/>
        </p:nvCxnSpPr>
        <p:spPr bwMode="auto">
          <a:xfrm rot="5400000">
            <a:off x="2497015" y="1776046"/>
            <a:ext cx="281354" cy="2321169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7" name="Straight Arrow Connector 10"/>
          <p:cNvCxnSpPr>
            <a:cxnSpLocks noChangeShapeType="1"/>
            <a:stCxn id="32772" idx="2"/>
            <a:endCxn id="32774" idx="0"/>
          </p:cNvCxnSpPr>
          <p:nvPr/>
        </p:nvCxnSpPr>
        <p:spPr bwMode="auto">
          <a:xfrm rot="5400000">
            <a:off x="3657601" y="2936631"/>
            <a:ext cx="281354" cy="293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8" name="Straight Arrow Connector 12"/>
          <p:cNvCxnSpPr>
            <a:cxnSpLocks noChangeShapeType="1"/>
            <a:stCxn id="32772" idx="2"/>
          </p:cNvCxnSpPr>
          <p:nvPr/>
        </p:nvCxnSpPr>
        <p:spPr bwMode="auto">
          <a:xfrm rot="16200000" flipH="1">
            <a:off x="4888523" y="1705708"/>
            <a:ext cx="281354" cy="2461846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9" name="TextBox 14"/>
          <p:cNvSpPr txBox="1">
            <a:spLocks noChangeArrowheads="1"/>
          </p:cNvSpPr>
          <p:nvPr/>
        </p:nvSpPr>
        <p:spPr bwMode="auto">
          <a:xfrm>
            <a:off x="703385" y="4202724"/>
            <a:ext cx="1828800" cy="859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62" b="0">
                <a:latin typeface="Century Schoolbook" panose="02040604050505020304" pitchFamily="18" charset="0"/>
              </a:rPr>
              <a:t>Objects in the system and their relationship</a:t>
            </a:r>
          </a:p>
        </p:txBody>
      </p:sp>
      <p:sp>
        <p:nvSpPr>
          <p:cNvPr id="32780" name="TextBox 15"/>
          <p:cNvSpPr txBox="1">
            <a:spLocks noChangeArrowheads="1"/>
          </p:cNvSpPr>
          <p:nvPr/>
        </p:nvSpPr>
        <p:spPr bwMode="auto">
          <a:xfrm>
            <a:off x="3165231" y="4202724"/>
            <a:ext cx="1828800" cy="859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62" b="0">
                <a:latin typeface="Century Schoolbook" panose="02040604050505020304" pitchFamily="18" charset="0"/>
              </a:rPr>
              <a:t>Life history of objects in the system</a:t>
            </a:r>
          </a:p>
        </p:txBody>
      </p:sp>
      <p:sp>
        <p:nvSpPr>
          <p:cNvPr id="32781" name="TextBox 16"/>
          <p:cNvSpPr txBox="1">
            <a:spLocks noChangeArrowheads="1"/>
          </p:cNvSpPr>
          <p:nvPr/>
        </p:nvSpPr>
        <p:spPr bwMode="auto">
          <a:xfrm>
            <a:off x="5627077" y="4202724"/>
            <a:ext cx="1828800" cy="603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62" b="0">
                <a:latin typeface="Century Schoolbook" panose="02040604050505020304" pitchFamily="18" charset="0"/>
              </a:rPr>
              <a:t>Interaction among objects</a:t>
            </a:r>
          </a:p>
        </p:txBody>
      </p:sp>
      <p:sp>
        <p:nvSpPr>
          <p:cNvPr id="32782" name="Rectangle 2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Three Software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13219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many cases, initial event is occurrence that triggers a chain of activity.</a:t>
            </a:r>
          </a:p>
          <a:p>
            <a:r>
              <a:rPr lang="en-US" smtClean="0"/>
              <a:t>Similar, determine final event(s).</a:t>
            </a:r>
          </a:p>
          <a:p>
            <a:pPr lvl="1"/>
            <a:r>
              <a:rPr lang="en-US" smtClean="0"/>
              <a:t>For ex. For “apply of loan” would continue until</a:t>
            </a:r>
          </a:p>
          <a:p>
            <a:pPr lvl="2"/>
            <a:r>
              <a:rPr lang="en-US" sz="3200" smtClean="0"/>
              <a:t>Application submit</a:t>
            </a:r>
          </a:p>
          <a:p>
            <a:pPr lvl="2"/>
            <a:r>
              <a:rPr lang="en-US" sz="3200" smtClean="0"/>
              <a:t>Loan grant or reject</a:t>
            </a:r>
          </a:p>
          <a:p>
            <a:pPr lvl="2"/>
            <a:r>
              <a:rPr lang="en-US" sz="3200" smtClean="0"/>
              <a:t>Loan is delivered.</a:t>
            </a:r>
          </a:p>
          <a:p>
            <a:pPr lvl="2"/>
            <a:r>
              <a:rPr lang="en-US" sz="3200" smtClean="0"/>
              <a:t>Paid off and Closed.</a:t>
            </a:r>
          </a:p>
          <a:p>
            <a:r>
              <a:rPr lang="en-US" smtClean="0"/>
              <a:t>User must define the scope for termination.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CECAC-CB78-4907-9839-2507B10C09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30"/>
          <p:cNvGraphicFramePr>
            <a:graphicFrameLocks noGrp="1"/>
          </p:cNvGraphicFramePr>
          <p:nvPr>
            <p:ph sz="quarter" idx="4294967295"/>
          </p:nvPr>
        </p:nvGraphicFramePr>
        <p:xfrm>
          <a:off x="973015" y="1037492"/>
          <a:ext cx="7467600" cy="407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1905000" y="5257800"/>
            <a:ext cx="5105400" cy="1336431"/>
            <a:chOff x="1770" y="1680"/>
            <a:chExt cx="5415" cy="1110"/>
          </a:xfrm>
          <a:solidFill>
            <a:schemeClr val="bg1"/>
          </a:solidFill>
        </p:grpSpPr>
        <p:grpSp>
          <p:nvGrpSpPr>
            <p:cNvPr id="33801" name="Group 3"/>
            <p:cNvGrpSpPr>
              <a:grpSpLocks/>
            </p:cNvGrpSpPr>
            <p:nvPr/>
          </p:nvGrpSpPr>
          <p:grpSpPr bwMode="auto">
            <a:xfrm>
              <a:off x="1770" y="1680"/>
              <a:ext cx="1080" cy="1110"/>
              <a:chOff x="1770" y="1680"/>
              <a:chExt cx="1080" cy="1110"/>
            </a:xfrm>
            <a:grpFill/>
          </p:grpSpPr>
          <p:sp>
            <p:nvSpPr>
              <p:cNvPr id="33807" name="Rectangle 4"/>
              <p:cNvSpPr>
                <a:spLocks noChangeArrowheads="1"/>
              </p:cNvSpPr>
              <p:nvPr/>
            </p:nvSpPr>
            <p:spPr bwMode="auto">
              <a:xfrm>
                <a:off x="1770" y="1680"/>
                <a:ext cx="1080" cy="111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923"/>
                  </a:spcAft>
                </a:pPr>
                <a:r>
                  <a:rPr lang="en-US" sz="1846" b="0">
                    <a:latin typeface="Calibri" panose="020F0502020204030204" pitchFamily="34" charset="0"/>
                  </a:rPr>
                  <a:t>Book</a:t>
                </a:r>
                <a:endParaRPr lang="en-US" sz="1846" b="0"/>
              </a:p>
            </p:txBody>
          </p:sp>
          <p:cxnSp>
            <p:nvCxnSpPr>
              <p:cNvPr id="33808" name="AutoShape 5"/>
              <p:cNvCxnSpPr>
                <a:cxnSpLocks noChangeShapeType="1"/>
              </p:cNvCxnSpPr>
              <p:nvPr/>
            </p:nvCxnSpPr>
            <p:spPr bwMode="auto">
              <a:xfrm>
                <a:off x="1770" y="2100"/>
                <a:ext cx="108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33802" name="Group 6"/>
            <p:cNvGrpSpPr>
              <a:grpSpLocks/>
            </p:cNvGrpSpPr>
            <p:nvPr/>
          </p:nvGrpSpPr>
          <p:grpSpPr bwMode="auto">
            <a:xfrm>
              <a:off x="6105" y="1680"/>
              <a:ext cx="1080" cy="1110"/>
              <a:chOff x="1770" y="1680"/>
              <a:chExt cx="1080" cy="1110"/>
            </a:xfrm>
            <a:grpFill/>
          </p:grpSpPr>
          <p:sp>
            <p:nvSpPr>
              <p:cNvPr id="33805" name="Rectangle 7"/>
              <p:cNvSpPr>
                <a:spLocks noChangeArrowheads="1"/>
              </p:cNvSpPr>
              <p:nvPr/>
            </p:nvSpPr>
            <p:spPr bwMode="auto">
              <a:xfrm>
                <a:off x="1770" y="1680"/>
                <a:ext cx="1080" cy="111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923"/>
                  </a:spcAft>
                </a:pPr>
                <a:r>
                  <a:rPr lang="en-US" sz="1846" b="0">
                    <a:latin typeface="Calibri" panose="020F0502020204030204" pitchFamily="34" charset="0"/>
                  </a:rPr>
                  <a:t>Store</a:t>
                </a:r>
                <a:endParaRPr lang="en-US" sz="1846" b="0"/>
              </a:p>
            </p:txBody>
          </p:sp>
          <p:cxnSp>
            <p:nvCxnSpPr>
              <p:cNvPr id="33806" name="AutoShape 8"/>
              <p:cNvCxnSpPr>
                <a:cxnSpLocks noChangeShapeType="1"/>
              </p:cNvCxnSpPr>
              <p:nvPr/>
            </p:nvCxnSpPr>
            <p:spPr bwMode="auto">
              <a:xfrm>
                <a:off x="1770" y="2100"/>
                <a:ext cx="108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</p:cxnSp>
        </p:grpSp>
        <p:cxnSp>
          <p:nvCxnSpPr>
            <p:cNvPr id="33803" name="AutoShape 9"/>
            <p:cNvCxnSpPr>
              <a:cxnSpLocks noChangeShapeType="1"/>
            </p:cNvCxnSpPr>
            <p:nvPr/>
          </p:nvCxnSpPr>
          <p:spPr bwMode="auto">
            <a:xfrm>
              <a:off x="2850" y="2220"/>
              <a:ext cx="32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>
              <a:off x="3548" y="2381"/>
              <a:ext cx="2070" cy="383"/>
            </a:xfrm>
            <a:prstGeom prst="rect">
              <a:avLst/>
            </a:prstGeom>
            <a:grpFill/>
            <a:ln w="9525">
              <a:solidFill>
                <a:srgbClr val="EEECE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923"/>
                </a:spcAft>
              </a:pPr>
              <a:r>
                <a:rPr lang="en-US" sz="1846" b="0">
                  <a:latin typeface="Calibri" panose="020F0502020204030204" pitchFamily="34" charset="0"/>
                </a:rPr>
                <a:t>Relationship</a:t>
              </a:r>
            </a:p>
            <a:p>
              <a:pPr eaLnBrk="1" hangingPunct="1">
                <a:spcAft>
                  <a:spcPts val="923"/>
                </a:spcAft>
              </a:pPr>
              <a:r>
                <a:rPr lang="en-US" sz="1015" b="0">
                  <a:latin typeface="Calibri" panose="020F0502020204030204" pitchFamily="34" charset="0"/>
                </a:rPr>
                <a:t>	</a:t>
              </a:r>
            </a:p>
            <a:p>
              <a:pPr eaLnBrk="1" hangingPunct="1"/>
              <a:endParaRPr lang="en-US" sz="1662" b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4459166" y="5989027"/>
            <a:ext cx="211015" cy="14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3276600" y="5187462"/>
            <a:ext cx="914400" cy="461597"/>
          </a:xfrm>
          <a:prstGeom prst="rect">
            <a:avLst/>
          </a:prstGeom>
          <a:solidFill>
            <a:srgbClr val="EEECE1"/>
          </a:solidFill>
          <a:ln w="9525">
            <a:solidFill>
              <a:srgbClr val="EEECE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923"/>
              </a:spcAft>
            </a:pPr>
            <a:r>
              <a:rPr lang="en-US" sz="1846" b="0" dirty="0">
                <a:latin typeface="Calibri" panose="020F0502020204030204" pitchFamily="34" charset="0"/>
              </a:rPr>
              <a:t>classes</a:t>
            </a:r>
            <a:r>
              <a:rPr lang="en-US" sz="1015" b="0" dirty="0">
                <a:latin typeface="Calibri" panose="020F0502020204030204" pitchFamily="34" charset="0"/>
              </a:rPr>
              <a:t>	</a:t>
            </a:r>
          </a:p>
          <a:p>
            <a:pPr eaLnBrk="1" hangingPunct="1"/>
            <a:endParaRPr lang="en-US" sz="1662" b="0" dirty="0"/>
          </a:p>
        </p:txBody>
      </p:sp>
      <p:cxnSp>
        <p:nvCxnSpPr>
          <p:cNvPr id="20" name="Straight Arrow Connector 19"/>
          <p:cNvCxnSpPr>
            <a:stCxn id="33797" idx="1"/>
          </p:cNvCxnSpPr>
          <p:nvPr/>
        </p:nvCxnSpPr>
        <p:spPr>
          <a:xfrm rot="10800000" flipV="1">
            <a:off x="2895600" y="5417527"/>
            <a:ext cx="381000" cy="191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3797" idx="3"/>
          </p:cNvCxnSpPr>
          <p:nvPr/>
        </p:nvCxnSpPr>
        <p:spPr>
          <a:xfrm>
            <a:off x="4191000" y="5417527"/>
            <a:ext cx="1828800" cy="191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3443" y="5926015"/>
            <a:ext cx="3068515" cy="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93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914400" y="1178170"/>
          <a:ext cx="7620000" cy="362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819" name="Group 10"/>
          <p:cNvGrpSpPr>
            <a:grpSpLocks/>
          </p:cNvGrpSpPr>
          <p:nvPr/>
        </p:nvGrpSpPr>
        <p:grpSpPr bwMode="auto">
          <a:xfrm>
            <a:off x="1547447" y="5080489"/>
            <a:ext cx="5887915" cy="1513742"/>
            <a:chOff x="899" y="3191"/>
            <a:chExt cx="3709" cy="1033"/>
          </a:xfrm>
        </p:grpSpPr>
        <p:sp>
          <p:nvSpPr>
            <p:cNvPr id="5" name="Rectangle 4"/>
            <p:cNvSpPr/>
            <p:nvPr/>
          </p:nvSpPr>
          <p:spPr>
            <a:xfrm>
              <a:off x="912" y="3264"/>
              <a:ext cx="3696" cy="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62"/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1344" y="3744"/>
              <a:ext cx="864" cy="288"/>
            </a:xfrm>
            <a:prstGeom prst="flowChartAlternateProcess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State 1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3024" y="3744"/>
              <a:ext cx="864" cy="288"/>
            </a:xfrm>
            <a:prstGeom prst="flowChartAlternateProcess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State 2</a:t>
              </a:r>
            </a:p>
          </p:txBody>
        </p:sp>
        <p:cxnSp>
          <p:nvCxnSpPr>
            <p:cNvPr id="9" name="Elbow Connector 8"/>
            <p:cNvCxnSpPr>
              <a:stCxn id="6" idx="3"/>
              <a:endCxn id="7" idx="1"/>
            </p:cNvCxnSpPr>
            <p:nvPr/>
          </p:nvCxnSpPr>
          <p:spPr>
            <a:xfrm>
              <a:off x="2208" y="3888"/>
              <a:ext cx="816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ingle Corner Rectangle 9"/>
            <p:cNvSpPr/>
            <p:nvPr/>
          </p:nvSpPr>
          <p:spPr>
            <a:xfrm rot="5400000">
              <a:off x="1128" y="3048"/>
              <a:ext cx="384" cy="816"/>
            </a:xfrm>
            <a:prstGeom prst="snip1Rect">
              <a:avLst>
                <a:gd name="adj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662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State Diagram</a:t>
              </a: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2352" y="3552"/>
              <a:ext cx="624" cy="24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 dirty="0">
                  <a:solidFill>
                    <a:schemeClr val="tx1"/>
                  </a:solidFill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233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</p:nvPr>
        </p:nvGraphicFramePr>
        <p:xfrm>
          <a:off x="703385" y="1107831"/>
          <a:ext cx="7467600" cy="323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5843" name="Group 17"/>
          <p:cNvGrpSpPr>
            <a:grpSpLocks/>
          </p:cNvGrpSpPr>
          <p:nvPr/>
        </p:nvGrpSpPr>
        <p:grpSpPr bwMode="auto">
          <a:xfrm>
            <a:off x="703385" y="4976446"/>
            <a:ext cx="7543800" cy="1266092"/>
            <a:chOff x="609600" y="3276600"/>
            <a:chExt cx="7543800" cy="13716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609600" y="3733800"/>
              <a:ext cx="1371600" cy="4572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Use Cases</a:t>
              </a: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5029200" y="4191000"/>
              <a:ext cx="3124200" cy="4572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Activity Diagram</a:t>
              </a: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5029200" y="3276600"/>
              <a:ext cx="3124200" cy="4572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Sequence Diagram</a:t>
              </a:r>
            </a:p>
          </p:txBody>
        </p:sp>
        <p:cxnSp>
          <p:nvCxnSpPr>
            <p:cNvPr id="11" name="Elbow Connector 10"/>
            <p:cNvCxnSpPr>
              <a:stCxn id="6" idx="3"/>
              <a:endCxn id="9" idx="1"/>
            </p:cNvCxnSpPr>
            <p:nvPr/>
          </p:nvCxnSpPr>
          <p:spPr>
            <a:xfrm flipV="1">
              <a:off x="1981200" y="3505200"/>
              <a:ext cx="3048000" cy="457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8" idx="1"/>
            </p:cNvCxnSpPr>
            <p:nvPr/>
          </p:nvCxnSpPr>
          <p:spPr>
            <a:xfrm>
              <a:off x="1981200" y="3962400"/>
              <a:ext cx="3048000" cy="457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69" name="Rectangle 16"/>
            <p:cNvSpPr>
              <a:spLocks noChangeArrowheads="1"/>
            </p:cNvSpPr>
            <p:nvPr/>
          </p:nvSpPr>
          <p:spPr bwMode="auto">
            <a:xfrm>
              <a:off x="2057400" y="3581400"/>
              <a:ext cx="1268296" cy="3667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n w="18415" cmpd="sng">
                    <a:solidFill>
                      <a:srgbClr val="FFFFFF"/>
                    </a:solidFill>
                    <a:prstDash val="solid"/>
                  </a:ln>
                  <a:latin typeface="Bookman Old Style" panose="02050604050505020204" pitchFamily="18" charset="0"/>
                </a:rPr>
                <a:t>Elaborate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737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2052" indent="-252052">
              <a:defRPr/>
            </a:pPr>
            <a:r>
              <a:rPr lang="en-US" dirty="0" smtClean="0"/>
              <a:t>Use cases:</a:t>
            </a:r>
          </a:p>
          <a:p>
            <a:pPr marL="590565" lvl="1">
              <a:defRPr/>
            </a:pPr>
            <a:r>
              <a:rPr lang="en-US" dirty="0" smtClean="0"/>
              <a:t>Focus on functioning of system</a:t>
            </a:r>
          </a:p>
          <a:p>
            <a:pPr marL="590565" lvl="1">
              <a:defRPr/>
            </a:pPr>
            <a:r>
              <a:rPr lang="en-US" dirty="0" smtClean="0"/>
              <a:t>Simple mean, </a:t>
            </a:r>
            <a:r>
              <a:rPr lang="en-US" b="1" i="1" dirty="0" smtClean="0"/>
              <a:t>what a system does for users</a:t>
            </a:r>
          </a:p>
          <a:p>
            <a:pPr marL="252052" indent="-252052">
              <a:defRPr/>
            </a:pPr>
            <a:r>
              <a:rPr lang="en-US" dirty="0" smtClean="0"/>
              <a:t>Sequence diagram</a:t>
            </a:r>
          </a:p>
          <a:p>
            <a:pPr marL="590565" lvl="1">
              <a:defRPr/>
            </a:pPr>
            <a:r>
              <a:rPr lang="en-US" dirty="0" smtClean="0"/>
              <a:t>Shows the object that interact </a:t>
            </a:r>
          </a:p>
          <a:p>
            <a:pPr marL="590565" lvl="1">
              <a:defRPr/>
            </a:pPr>
            <a:r>
              <a:rPr lang="en-US" dirty="0" smtClean="0"/>
              <a:t>Time sequence of their interactions</a:t>
            </a:r>
          </a:p>
          <a:p>
            <a:pPr marL="252052" indent="-252052">
              <a:defRPr/>
            </a:pPr>
            <a:r>
              <a:rPr lang="en-US" dirty="0" smtClean="0"/>
              <a:t>Activity diagram</a:t>
            </a:r>
          </a:p>
          <a:p>
            <a:pPr marL="590565" lvl="1">
              <a:defRPr/>
            </a:pPr>
            <a:r>
              <a:rPr lang="en-US" dirty="0" smtClean="0"/>
              <a:t>Elaborate important processing steps.</a:t>
            </a:r>
          </a:p>
          <a:p>
            <a:pPr marL="590565" lvl="1">
              <a:defRPr/>
            </a:pPr>
            <a:r>
              <a:rPr lang="en-US" dirty="0" smtClean="0"/>
              <a:t>Activity diagrams can be used to describe the business and operational step-by-step workflows of components in a system</a:t>
            </a:r>
          </a:p>
          <a:p>
            <a:pPr marL="590565" lvl="1">
              <a:defRPr/>
            </a:pPr>
            <a:endParaRPr lang="en-US" dirty="0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1037493"/>
            <a:ext cx="8229600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Interaction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27628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285766-3041-42D9-9E64-CEAFB4F274A8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144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Grady </a:t>
            </a:r>
            <a:r>
              <a:rPr lang="en-US" b="1" dirty="0" err="1" smtClean="0"/>
              <a:t>Booch</a:t>
            </a:r>
            <a:endParaRPr lang="en-US" b="1" dirty="0" smtClean="0"/>
          </a:p>
          <a:p>
            <a:r>
              <a:rPr lang="en-US" b="1" dirty="0" smtClean="0"/>
              <a:t>James </a:t>
            </a:r>
            <a:r>
              <a:rPr lang="en-US" b="1" dirty="0" err="1" smtClean="0"/>
              <a:t>Rumbaugh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Ivar Jacobson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   Are the man behind Invention of  OO Modeling Technique.</a:t>
            </a:r>
          </a:p>
          <a:p>
            <a:r>
              <a:rPr lang="en-US" dirty="0" smtClean="0"/>
              <a:t>Object Modeling Technique (OMT) concept evolved in  1991.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29949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7EFF87-B40B-47D0-A452-3C802A42A82A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145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1994 James Rumbaugh joined Rational (now the part of IBM) in 1994 &amp; began working with Grady Booch on UML Notations.</a:t>
            </a:r>
          </a:p>
          <a:p>
            <a:r>
              <a:rPr lang="en-US" smtClean="0"/>
              <a:t>In 1995, Ivar Jacobson also joined Rational &amp; added his concept to the unification work.</a:t>
            </a:r>
          </a:p>
        </p:txBody>
      </p:sp>
      <p:sp>
        <p:nvSpPr>
          <p:cNvPr id="38916" name="Title 4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31615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3525FC-54BB-4C3B-86C4-D3BAF2FD0848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146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1996 the Object Management Group issued a request for proposals for standard OO modeling notation.</a:t>
            </a:r>
          </a:p>
          <a:p>
            <a:r>
              <a:rPr lang="en-US" smtClean="0"/>
              <a:t>Later Rational led the final proposal team, with Booch, Rumbaugh &amp; Jacobson deeply involved.</a:t>
            </a:r>
          </a:p>
        </p:txBody>
      </p:sp>
      <p:sp>
        <p:nvSpPr>
          <p:cNvPr id="39940" name="Title 4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2532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5491C5-D669-493C-89C8-0CF168CD5CB2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147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19200" y="1951892"/>
            <a:ext cx="6324600" cy="400929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</p:pic>
      <p:sp>
        <p:nvSpPr>
          <p:cNvPr id="40964" name="Title 4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modeling History</a:t>
            </a:r>
          </a:p>
        </p:txBody>
      </p:sp>
    </p:spTree>
    <p:extLst>
      <p:ext uri="{BB962C8B-B14F-4D97-AF65-F5344CB8AC3E}">
        <p14:creationId xmlns:p14="http://schemas.microsoft.com/office/powerpoint/2010/main" xmlns="" val="17865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70539"/>
            <a:ext cx="8229600" cy="4270131"/>
          </a:xfrm>
          <a:prstGeom prst="rect">
            <a:avLst/>
          </a:prstGeom>
        </p:spPr>
        <p:txBody>
          <a:bodyPr/>
          <a:lstStyle/>
          <a:p>
            <a:pPr marL="252052" indent="-252052"/>
            <a:r>
              <a:rPr lang="en-US" smtClean="0"/>
              <a:t>OO themes are not unique  to OO systems, they are particularly well supported.</a:t>
            </a:r>
          </a:p>
          <a:p>
            <a:pPr marL="590565" lvl="1"/>
            <a:r>
              <a:rPr lang="en-US" smtClean="0"/>
              <a:t>Abstraction</a:t>
            </a:r>
          </a:p>
          <a:p>
            <a:pPr marL="590565" lvl="1"/>
            <a:r>
              <a:rPr lang="en-US" smtClean="0"/>
              <a:t>Encapsulation</a:t>
            </a:r>
          </a:p>
          <a:p>
            <a:pPr marL="590565" lvl="1"/>
            <a:r>
              <a:rPr lang="en-US" smtClean="0"/>
              <a:t>Combining data and behavior</a:t>
            </a:r>
          </a:p>
          <a:p>
            <a:pPr marL="590565" lvl="1"/>
            <a:r>
              <a:rPr lang="en-US" smtClean="0"/>
              <a:t>Sharing</a:t>
            </a:r>
          </a:p>
          <a:p>
            <a:pPr marL="590565" lvl="1"/>
            <a:r>
              <a:rPr lang="en-US" smtClean="0"/>
              <a:t>Emphasis on the essence of an object</a:t>
            </a:r>
          </a:p>
          <a:p>
            <a:pPr marL="590565" lvl="1"/>
            <a:r>
              <a:rPr lang="en-US" smtClean="0"/>
              <a:t>Synergy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57200" y="1037493"/>
            <a:ext cx="8229600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5217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1354" y="1740877"/>
            <a:ext cx="8862646" cy="4572000"/>
          </a:xfrm>
          <a:prstGeom prst="rect">
            <a:avLst/>
          </a:prstGeom>
        </p:spPr>
        <p:txBody>
          <a:bodyPr/>
          <a:lstStyle/>
          <a:p>
            <a:pPr marL="252052" indent="-252052"/>
            <a:r>
              <a:rPr lang="en-US" b="1" u="sng" smtClean="0"/>
              <a:t>Abstraction</a:t>
            </a:r>
            <a:r>
              <a:rPr lang="en-US" sz="2308" u="sng"/>
              <a:t>:</a:t>
            </a:r>
          </a:p>
          <a:p>
            <a:pPr marL="590565" lvl="1"/>
            <a:r>
              <a:rPr lang="en-US" sz="2215"/>
              <a:t>Focus on </a:t>
            </a:r>
            <a:r>
              <a:rPr lang="en-US" sz="2215" i="1"/>
              <a:t>essential aspects of an application </a:t>
            </a:r>
            <a:r>
              <a:rPr lang="en-US" sz="2215"/>
              <a:t>while ignoring details.</a:t>
            </a:r>
          </a:p>
          <a:p>
            <a:pPr marL="844083" lvl="2" indent="-168524"/>
            <a:r>
              <a:rPr lang="en-US"/>
              <a:t>i.e. focusing on </a:t>
            </a:r>
            <a:r>
              <a:rPr lang="en-US" i="1" u="sng"/>
              <a:t>what an object is and does</a:t>
            </a:r>
            <a:r>
              <a:rPr lang="en-US"/>
              <a:t>, before deciding how to implement it.</a:t>
            </a:r>
          </a:p>
          <a:p>
            <a:pPr marL="590565" lvl="1"/>
            <a:r>
              <a:rPr lang="en-US" smtClean="0"/>
              <a:t>Use of Abstraction:</a:t>
            </a:r>
          </a:p>
          <a:p>
            <a:pPr marL="844083" lvl="2" indent="-168524"/>
            <a:r>
              <a:rPr lang="en-US"/>
              <a:t>Freedom to make decisions as long as possible by avoiding premature commitment to details.</a:t>
            </a:r>
          </a:p>
          <a:p>
            <a:pPr marL="590565" lvl="1"/>
            <a:r>
              <a:rPr lang="en-US" smtClean="0"/>
              <a:t>Ability to abstract is probably the most important skill required for OO development.</a:t>
            </a:r>
            <a:endParaRPr lang="en-US" sz="2677"/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20571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422031" y="1447801"/>
            <a:ext cx="8229600" cy="4625975"/>
          </a:xfrm>
        </p:spPr>
        <p:txBody>
          <a:bodyPr/>
          <a:lstStyle/>
          <a:p>
            <a:r>
              <a:rPr lang="en-US" smtClean="0"/>
              <a:t>For ATM Example:</a:t>
            </a:r>
          </a:p>
          <a:p>
            <a:pPr lvl="1"/>
            <a:r>
              <a:rPr lang="en-US" smtClean="0"/>
              <a:t>Initiate session: </a:t>
            </a:r>
          </a:p>
          <a:p>
            <a:pPr lvl="2"/>
            <a:r>
              <a:rPr lang="en-US" sz="2800" smtClean="0"/>
              <a:t>Initial Event is customer’s insertion of a cash card.</a:t>
            </a:r>
          </a:p>
          <a:p>
            <a:pPr lvl="2"/>
            <a:r>
              <a:rPr lang="en-US" sz="2800" smtClean="0"/>
              <a:t>Two Final Event: system keeps cash card and system returns the cash card.</a:t>
            </a:r>
          </a:p>
          <a:p>
            <a:pPr lvl="1"/>
            <a:r>
              <a:rPr lang="en-US" sz="3200" smtClean="0"/>
              <a:t>Query Account:</a:t>
            </a:r>
          </a:p>
          <a:p>
            <a:pPr lvl="2"/>
            <a:r>
              <a:rPr lang="en-US" sz="2800" smtClean="0"/>
              <a:t>Initial Event is customer’s request for account data.</a:t>
            </a:r>
          </a:p>
          <a:p>
            <a:pPr lvl="2"/>
            <a:r>
              <a:rPr lang="en-US" sz="2800" smtClean="0"/>
              <a:t>Final event is system retrieve data for customer.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6E54C-A0B0-46B9-AF08-80DF3E0AE73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44035" name="Content Placeholder 3"/>
          <p:cNvSpPr>
            <a:spLocks noGrp="1"/>
          </p:cNvSpPr>
          <p:nvPr>
            <p:ph idx="1"/>
          </p:nvPr>
        </p:nvSpPr>
        <p:spPr>
          <a:xfrm>
            <a:off x="422031" y="1670539"/>
            <a:ext cx="8229600" cy="4270131"/>
          </a:xfrm>
        </p:spPr>
        <p:txBody>
          <a:bodyPr/>
          <a:lstStyle/>
          <a:p>
            <a:pPr marL="252052" indent="-252052"/>
            <a:r>
              <a:rPr lang="en-US" sz="2585" b="1" u="sng">
                <a:latin typeface="Verdana" panose="020B0604030504040204" pitchFamily="34" charset="0"/>
              </a:rPr>
              <a:t>Encapsulations</a:t>
            </a:r>
            <a:r>
              <a:rPr lang="en-US" sz="2585" u="sng">
                <a:latin typeface="Verdana" panose="020B0604030504040204" pitchFamily="34" charset="0"/>
              </a:rPr>
              <a:t> ( Information Hiding):</a:t>
            </a:r>
          </a:p>
          <a:p>
            <a:pPr marL="590565" lvl="1"/>
            <a:r>
              <a:rPr lang="en-US" sz="2215">
                <a:latin typeface="Verdana" panose="020B0604030504040204" pitchFamily="34" charset="0"/>
              </a:rPr>
              <a:t>It is separates the external ( accessible to objects) aspects of an objects from the internal ( hidden from other objects) implementation details.</a:t>
            </a:r>
          </a:p>
          <a:p>
            <a:pPr marL="590565" lvl="1"/>
            <a:r>
              <a:rPr lang="en-US" sz="2215">
                <a:latin typeface="Verdana" panose="020B0604030504040204" pitchFamily="34" charset="0"/>
              </a:rPr>
              <a:t>It prevents portions of a program from becoming so interdependent that a small change has massive ripple effects.</a:t>
            </a:r>
          </a:p>
          <a:p>
            <a:pPr marL="590565" lvl="1"/>
            <a:r>
              <a:rPr lang="en-US" sz="2215">
                <a:latin typeface="Verdana" panose="020B0604030504040204" pitchFamily="34" charset="0"/>
              </a:rPr>
              <a:t>For ex. You may want to change the objects to </a:t>
            </a:r>
          </a:p>
          <a:p>
            <a:pPr marL="1055103" lvl="2"/>
            <a:r>
              <a:rPr lang="en-US" smtClean="0">
                <a:latin typeface="Verdana" panose="020B0604030504040204" pitchFamily="34" charset="0"/>
              </a:rPr>
              <a:t>Improve performance,  Fix a bug, Consolidate code, Support porting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7459A7-B0E9-409C-A999-BDB45DCA0C71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150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5694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Encapsulation is not unique to OO language but ability to combine data structure &amp; behavior in a single entity makes encapsulation cleaner &amp; powerful.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AFD213-69D9-4705-9DFF-B04331B5AA06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151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39103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0538"/>
            <a:ext cx="8229600" cy="4712677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3600" u="sng" dirty="0"/>
              <a:t>Combining data &amp; Behavior</a:t>
            </a:r>
          </a:p>
          <a:p>
            <a:pPr>
              <a:defRPr/>
            </a:pPr>
            <a:r>
              <a:rPr lang="en-US" dirty="0" smtClean="0"/>
              <a:t>In non-OO code, to display the content of a window must distinguish the type of each figure, such as circle, polygon etc &amp; call the appropriate procedure to display it.</a:t>
            </a:r>
          </a:p>
          <a:p>
            <a:pPr>
              <a:defRPr/>
            </a:pPr>
            <a:r>
              <a:rPr lang="en-US" dirty="0" smtClean="0"/>
              <a:t>In OO code, program invoke the “Draw” operations on each figure and each object implicitly decide which procedure to use, based on its class.</a:t>
            </a:r>
          </a:p>
          <a:p>
            <a:pPr>
              <a:defRPr/>
            </a:pPr>
            <a:r>
              <a:rPr lang="en-US" dirty="0" smtClean="0"/>
              <a:t>So caller of an operation need not consider how many implementation exist.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5F77FE-AF2F-41FA-9277-9F125FEA7AB5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152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  </a:t>
            </a:r>
          </a:p>
        </p:txBody>
      </p:sp>
    </p:spTree>
    <p:extLst>
      <p:ext uri="{BB962C8B-B14F-4D97-AF65-F5344CB8AC3E}">
        <p14:creationId xmlns:p14="http://schemas.microsoft.com/office/powerpoint/2010/main" xmlns="" val="5129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85"/>
              <a:t>So, maintenance is easier, because the calling code need not be modified when a new class is added.</a:t>
            </a:r>
          </a:p>
          <a:p>
            <a:r>
              <a:rPr lang="en-US" sz="2585"/>
              <a:t>In an OO system, the data structure hierarchy matches the operation inheritance hierarchy</a:t>
            </a:r>
            <a:r>
              <a:rPr lang="en-US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904945-CB81-4762-83FD-21CB5F639D16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153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grpSp>
        <p:nvGrpSpPr>
          <p:cNvPr id="47109" name="Group 15"/>
          <p:cNvGrpSpPr>
            <a:grpSpLocks/>
          </p:cNvGrpSpPr>
          <p:nvPr/>
        </p:nvGrpSpPr>
        <p:grpSpPr bwMode="auto">
          <a:xfrm>
            <a:off x="1406769" y="4062046"/>
            <a:ext cx="5697415" cy="2250831"/>
            <a:chOff x="1676400" y="2895600"/>
            <a:chExt cx="6172200" cy="24384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1676400" y="2895600"/>
              <a:ext cx="1676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Data structure Hierarchy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4419600"/>
              <a:ext cx="1676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 dirty="0">
                  <a:solidFill>
                    <a:schemeClr val="tx1"/>
                  </a:solidFill>
                  <a:latin typeface="Century Schoolbook" pitchFamily="18" charset="0"/>
                </a:rPr>
                <a:t>Procedure Hierarchy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200" y="3505200"/>
              <a:ext cx="1676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62">
                  <a:solidFill>
                    <a:schemeClr val="tx1"/>
                  </a:solidFill>
                  <a:latin typeface="Century Schoolbook" pitchFamily="18" charset="0"/>
                </a:rPr>
                <a:t>Class Hierarchy</a:t>
              </a:r>
            </a:p>
          </p:txBody>
        </p:sp>
        <p:cxnSp>
          <p:nvCxnSpPr>
            <p:cNvPr id="12" name="Straight Arrow Connector 11"/>
            <p:cNvCxnSpPr>
              <a:stCxn id="9" idx="3"/>
              <a:endCxn id="11" idx="1"/>
            </p:cNvCxnSpPr>
            <p:nvPr/>
          </p:nvCxnSpPr>
          <p:spPr>
            <a:xfrm>
              <a:off x="3352800" y="3352800"/>
              <a:ext cx="2819400" cy="6096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 flipV="1">
              <a:off x="3429000" y="3962400"/>
              <a:ext cx="2743200" cy="9144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3420469" y="3616083"/>
              <a:ext cx="1295400" cy="10002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ln>
                    <a:solidFill>
                      <a:schemeClr val="bg1"/>
                    </a:solidFill>
                  </a:ln>
                </a:rPr>
                <a:t>Is replaced by</a:t>
              </a:r>
            </a:p>
          </p:txBody>
        </p:sp>
      </p:grp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1577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 bwMode="auto">
          <a:xfrm>
            <a:off x="422031" y="1037493"/>
            <a:ext cx="7596554" cy="5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4813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z="3323" u="sng"/>
              <a:t>Sharing</a:t>
            </a:r>
          </a:p>
          <a:p>
            <a:r>
              <a:rPr lang="en-US" sz="2585"/>
              <a:t>OO technique promote sharing at different levels.</a:t>
            </a:r>
          </a:p>
          <a:p>
            <a:r>
              <a:rPr lang="en-US" sz="2585"/>
              <a:t>Sharing via inheritance is one of the main advantage of OO language.</a:t>
            </a:r>
          </a:p>
          <a:p>
            <a:r>
              <a:rPr lang="en-US" sz="2585"/>
              <a:t>OO development not only lets you share information within an application, but also offers the aspects of reusing designs &amp; code on future projects.</a:t>
            </a:r>
          </a:p>
          <a:p>
            <a:r>
              <a:rPr lang="en-US" sz="2585"/>
              <a:t>OO provides the tools  to build libraries ( or collection) of reusable component.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D64254-2925-4C95-B190-467CBC523A23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154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18660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u="sng" dirty="0" smtClean="0"/>
              <a:t>Emphasis on the essence of an object:</a:t>
            </a:r>
          </a:p>
          <a:p>
            <a:pPr lvl="1">
              <a:defRPr/>
            </a:pPr>
            <a:r>
              <a:rPr lang="en-US" dirty="0" smtClean="0"/>
              <a:t>In OO technology, focus is on what an objects is rather than how it is used.</a:t>
            </a:r>
          </a:p>
          <a:p>
            <a:pPr marL="590565" lvl="1">
              <a:defRPr/>
            </a:pPr>
            <a:r>
              <a:rPr lang="en-US" dirty="0" smtClean="0">
                <a:latin typeface="Verdana" pitchFamily="34" charset="0"/>
              </a:rPr>
              <a:t>Use of an object depend on the details of application and often change during development.</a:t>
            </a:r>
          </a:p>
          <a:p>
            <a:pPr marL="590565" lvl="1">
              <a:defRPr/>
            </a:pPr>
            <a:r>
              <a:rPr lang="en-US" dirty="0" smtClean="0">
                <a:latin typeface="Verdana" pitchFamily="34" charset="0"/>
              </a:rPr>
              <a:t>OO development greater emphasis on data structure &amp; lesser emphasis on procedure structure.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5EB73B-8C00-4530-87A0-8EB5BCFBDCBC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155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 dirty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2569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z="3692" u="sng"/>
              <a:t>Synergy :</a:t>
            </a:r>
            <a:r>
              <a:rPr lang="en-US" smtClean="0"/>
              <a:t> </a:t>
            </a:r>
          </a:p>
          <a:p>
            <a:r>
              <a:rPr lang="en-US" smtClean="0"/>
              <a:t>OO concepts can be used in isolation but together they complement each other synergistically.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D59732-BA19-4E53-ABD4-709028B8E964}" type="slidenum">
              <a:rPr lang="en-US" b="0">
                <a:solidFill>
                  <a:srgbClr val="3F3F3F"/>
                </a:solidFill>
                <a:latin typeface="Corbel" panose="020B0503020204020204" pitchFamily="34" charset="0"/>
              </a:rPr>
              <a:pPr eaLnBrk="1" hangingPunct="1"/>
              <a:t>156</a:t>
            </a:fld>
            <a:endParaRPr lang="en-US" b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57200" y="1065336"/>
            <a:ext cx="8229600" cy="4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954" b="0">
                <a:latin typeface="Comic Sans MS" panose="030F0702030302020204" pitchFamily="66" charset="0"/>
              </a:rPr>
              <a:t>OO THEME</a:t>
            </a:r>
          </a:p>
        </p:txBody>
      </p:sp>
    </p:spTree>
    <p:extLst>
      <p:ext uri="{BB962C8B-B14F-4D97-AF65-F5344CB8AC3E}">
        <p14:creationId xmlns:p14="http://schemas.microsoft.com/office/powerpoint/2010/main" xmlns="" val="37904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Transaction:</a:t>
            </a:r>
          </a:p>
          <a:p>
            <a:pPr lvl="1"/>
            <a:r>
              <a:rPr lang="en-US" smtClean="0"/>
              <a:t>Initial event is customer’s initiation of transaction.</a:t>
            </a:r>
          </a:p>
          <a:p>
            <a:pPr lvl="1"/>
            <a:r>
              <a:rPr lang="en-US" smtClean="0"/>
              <a:t>Two final event : committing or aborting it.</a:t>
            </a:r>
          </a:p>
          <a:p>
            <a:r>
              <a:rPr lang="en-US" smtClean="0"/>
              <a:t>Transmit Data:</a:t>
            </a:r>
          </a:p>
          <a:p>
            <a:pPr lvl="1"/>
            <a:r>
              <a:rPr lang="en-US" smtClean="0"/>
              <a:t>Initial event: </a:t>
            </a:r>
          </a:p>
          <a:p>
            <a:pPr lvl="2"/>
            <a:r>
              <a:rPr lang="en-US" sz="2800" smtClean="0"/>
              <a:t>customer’s request for account data.</a:t>
            </a:r>
          </a:p>
          <a:p>
            <a:pPr lvl="2"/>
            <a:r>
              <a:rPr lang="en-US" sz="2800" smtClean="0"/>
              <a:t>Recovery from network, power or kind of failure.</a:t>
            </a:r>
          </a:p>
          <a:p>
            <a:pPr lvl="1"/>
            <a:r>
              <a:rPr lang="en-US" smtClean="0"/>
              <a:t>Final event: successful transmission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E888-C6B6-4B6C-88C2-1B166FEF0C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6"/>
          <p:cNvSpPr>
            <a:spLocks noGrp="1"/>
          </p:cNvSpPr>
          <p:nvPr>
            <p:ph idx="1"/>
          </p:nvPr>
        </p:nvSpPr>
        <p:spPr>
          <a:xfrm>
            <a:off x="246185" y="1447800"/>
            <a:ext cx="8651631" cy="5334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Preparing Normal Scenarios</a:t>
            </a:r>
          </a:p>
          <a:p>
            <a:r>
              <a:rPr lang="en-US" smtClean="0"/>
              <a:t>For each use case, prepare one or more story base scenarios.</a:t>
            </a:r>
          </a:p>
          <a:p>
            <a:r>
              <a:rPr lang="en-US" smtClean="0"/>
              <a:t>Scenario illustrate the major interactions, external display and information exchange.</a:t>
            </a:r>
          </a:p>
          <a:p>
            <a:r>
              <a:rPr lang="en-US" smtClean="0"/>
              <a:t>Scenario is a sequence of events among a set of interacting objects.</a:t>
            </a:r>
          </a:p>
          <a:p>
            <a:r>
              <a:rPr lang="en-US" smtClean="0"/>
              <a:t>Think in terms of sample interactions.</a:t>
            </a:r>
          </a:p>
          <a:p>
            <a:r>
              <a:rPr lang="en-US" smtClean="0"/>
              <a:t>Sometime problem statement describes full interaction sequences, but most of time you will have invent.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4EEFF-4491-4114-AC38-9ABDE000AFD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prepare scenarios for “normal” cases – interaction without any unusual inputs or error conditions.</a:t>
            </a:r>
          </a:p>
          <a:p>
            <a:r>
              <a:rPr lang="en-US" smtClean="0"/>
              <a:t>Information values exchanged are event parameters.</a:t>
            </a:r>
          </a:p>
          <a:p>
            <a:pPr lvl="1"/>
            <a:r>
              <a:rPr lang="en-US" smtClean="0"/>
              <a:t>Ex. Entered password has password value as a parameter.</a:t>
            </a:r>
          </a:p>
          <a:p>
            <a:r>
              <a:rPr lang="en-US" smtClean="0"/>
              <a:t>So for each event, identify the actor that caused the event and the parameters of the events.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31DB1-A6E0-4986-96A9-FC3E4BC372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3C1B2-5EB6-4AFF-8716-CE1D1B82F31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483" name="Picture 5" descr="C:\Documents and Settings\A\Desktop\OOAD Slide 2012\13.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33046" y="762000"/>
            <a:ext cx="7244862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smtClean="0"/>
              <a:t>Application Interaction Model</a:t>
            </a:r>
          </a:p>
          <a:p>
            <a:r>
              <a:rPr lang="en-US" dirty="0" smtClean="0"/>
              <a:t>Application Class Model</a:t>
            </a:r>
          </a:p>
          <a:p>
            <a:r>
              <a:rPr lang="en-US" dirty="0" smtClean="0"/>
              <a:t>Overview of class Design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200" y="868364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0">
                <a:solidFill>
                  <a:schemeClr val="bg1"/>
                </a:solidFill>
                <a:latin typeface="Comic Sans MS" pitchFamily="66" charset="0"/>
              </a:rPr>
              <a:t>Topic Covered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mtClean="0"/>
              <a:t>Adding variations and Exception Scenarios</a:t>
            </a:r>
          </a:p>
          <a:p>
            <a:r>
              <a:rPr lang="en-US" smtClean="0"/>
              <a:t>Once normal scenarios prepared, consider “Special” cases, such as omitted input, maximum and minimum values and repeated values.</a:t>
            </a:r>
          </a:p>
          <a:p>
            <a:r>
              <a:rPr lang="en-US" smtClean="0"/>
              <a:t>Then consider “error” cases, including invalid values and failures to respond.</a:t>
            </a:r>
          </a:p>
          <a:p>
            <a:r>
              <a:rPr lang="en-US" smtClean="0"/>
              <a:t>Consider various other kind of interactions also such as help request and status inquiries.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DCC81-2C2B-4B4B-B239-CA3BE5FE15E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ATM Example:</a:t>
            </a:r>
          </a:p>
          <a:p>
            <a:pPr lvl="1"/>
            <a:r>
              <a:rPr lang="en-US" smtClean="0"/>
              <a:t>ATM can’t read the card</a:t>
            </a:r>
          </a:p>
          <a:p>
            <a:pPr lvl="1"/>
            <a:r>
              <a:rPr lang="en-US" smtClean="0"/>
              <a:t>Card has expired</a:t>
            </a:r>
          </a:p>
          <a:p>
            <a:pPr lvl="1"/>
            <a:r>
              <a:rPr lang="en-US" smtClean="0"/>
              <a:t>ATM times out waiting for a response</a:t>
            </a:r>
          </a:p>
          <a:p>
            <a:pPr lvl="1"/>
            <a:r>
              <a:rPr lang="en-US" smtClean="0"/>
              <a:t>Amount is invalid</a:t>
            </a:r>
          </a:p>
          <a:p>
            <a:pPr lvl="1"/>
            <a:r>
              <a:rPr lang="en-US" smtClean="0"/>
              <a:t>Machine is out of cash or paper.</a:t>
            </a:r>
          </a:p>
          <a:p>
            <a:pPr lvl="1"/>
            <a:r>
              <a:rPr lang="en-US" smtClean="0"/>
              <a:t>Communication lines are down.</a:t>
            </a:r>
          </a:p>
          <a:p>
            <a:pPr lvl="1"/>
            <a:r>
              <a:rPr lang="en-US" smtClean="0"/>
              <a:t>Transaction rejected because of suspicious patterns of card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0CD8F-1BB4-4D8F-B44B-7878206F9F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457200" y="1524001"/>
            <a:ext cx="8405446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Finding External Events</a:t>
            </a:r>
          </a:p>
          <a:p>
            <a:r>
              <a:rPr lang="en-US" smtClean="0"/>
              <a:t>To find all external events – includes all inputs, decisions, interrupts, and interaction to or from users or external devices.</a:t>
            </a:r>
          </a:p>
          <a:p>
            <a:r>
              <a:rPr lang="en-US" smtClean="0"/>
              <a:t>An Event can execute effects for a target object.</a:t>
            </a:r>
          </a:p>
          <a:p>
            <a:r>
              <a:rPr lang="en-US" smtClean="0"/>
              <a:t>Use scenario to find out normal events, unusual event and error conditions.</a:t>
            </a:r>
          </a:p>
          <a:p>
            <a:r>
              <a:rPr lang="en-US" smtClean="0"/>
              <a:t>In simple words, transmission of information to an object is Event.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01DCD-DD46-4E97-B246-B849DCD217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ex. </a:t>
            </a:r>
            <a:r>
              <a:rPr lang="en-US" i="1" smtClean="0"/>
              <a:t>Enter password </a:t>
            </a:r>
            <a:r>
              <a:rPr lang="en-US" smtClean="0"/>
              <a:t>is message from external </a:t>
            </a:r>
            <a:r>
              <a:rPr lang="en-US" i="1" smtClean="0"/>
              <a:t>User</a:t>
            </a:r>
            <a:r>
              <a:rPr lang="en-US" smtClean="0"/>
              <a:t> to application object </a:t>
            </a:r>
            <a:r>
              <a:rPr lang="en-US" i="1" smtClean="0"/>
              <a:t>ATM.</a:t>
            </a:r>
          </a:p>
          <a:p>
            <a:r>
              <a:rPr lang="en-US" smtClean="0"/>
              <a:t>Event instances whose values affect the flow of control should be different kinds of events.</a:t>
            </a:r>
          </a:p>
          <a:p>
            <a:pPr lvl="1"/>
            <a:r>
              <a:rPr lang="en-US" smtClean="0"/>
              <a:t>Account OK, Bad Account and Bad Password are different events.</a:t>
            </a:r>
          </a:p>
          <a:p>
            <a:r>
              <a:rPr lang="en-US" smtClean="0"/>
              <a:t>Based on event entered, prepared sequence diagram for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BDDA-4520-4EB3-B5A5-54301E923F5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Prepare a sequence diagram for each scenario. </a:t>
            </a:r>
          </a:p>
          <a:p>
            <a:r>
              <a:rPr lang="en-US" smtClean="0"/>
              <a:t>It shows participation in an interaction and sequences of message among them.</a:t>
            </a:r>
          </a:p>
          <a:p>
            <a:r>
              <a:rPr lang="en-US" smtClean="0"/>
              <a:t>From sequence diagram, you can then summarize the events that each class sends and receives.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C3D88-FD65-40CB-9CD2-6FD33135827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E7BAA-559E-465E-8B85-E0998D30E9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6628" name="Picture 5" descr="E:\OOAD 2012\13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31" y="1524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92369" y="6172201"/>
            <a:ext cx="844061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Sequence diagram for the process Transaction Scenario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B8C52-0C4F-4A13-85EB-4033DB4385D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7651" name="Picture 2" descr="E:\OOAD 2012\13.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2031" y="1447800"/>
            <a:ext cx="8370277" cy="4953000"/>
          </a:xfrm>
          <a:noFill/>
        </p:spPr>
      </p:pic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Preparing Activity diagrams for </a:t>
            </a:r>
          </a:p>
          <a:p>
            <a:pPr algn="ctr">
              <a:buFont typeface="Wingdings 2" pitchFamily="18" charset="2"/>
              <a:buNone/>
            </a:pPr>
            <a:r>
              <a:rPr lang="en-US" b="1" u="sng" smtClean="0"/>
              <a:t>Complex use Cases</a:t>
            </a:r>
          </a:p>
          <a:p>
            <a:r>
              <a:rPr lang="en-US" smtClean="0"/>
              <a:t>Sequence diagram capture dialog and interplay between actors.</a:t>
            </a:r>
          </a:p>
          <a:p>
            <a:r>
              <a:rPr lang="en-US" smtClean="0"/>
              <a:t>Do not clearly show alternatives and decisions.</a:t>
            </a:r>
          </a:p>
          <a:p>
            <a:r>
              <a:rPr lang="en-US" smtClean="0"/>
              <a:t>Activity diagram let you consolidate all the behavior by documenting forks and merges in the control flow.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2767-E459-4962-BEB6-B43CCD2B69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65222-5C75-42B5-9AA1-7E3ABD5937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97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38200"/>
            <a:ext cx="9144000" cy="60198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Organizing Actors and Use cases</a:t>
            </a:r>
          </a:p>
          <a:p>
            <a:r>
              <a:rPr lang="en-US" smtClean="0"/>
              <a:t>Next step to organize use cases with relationship (includes, extend and generalization) </a:t>
            </a:r>
          </a:p>
          <a:p>
            <a:r>
              <a:rPr lang="en-US" smtClean="0"/>
              <a:t>It will helpful for large and complex systems.</a:t>
            </a:r>
          </a:p>
          <a:p>
            <a:r>
              <a:rPr lang="en-US" smtClean="0"/>
              <a:t>For. Admin might be an operator with additional privileges.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D88EC-D437-4D12-B95D-46AE823A63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mtClean="0"/>
              <a:t>Most domain model focus on building a model of intrinsic concepts.</a:t>
            </a:r>
          </a:p>
          <a:p>
            <a:pPr algn="just"/>
            <a:r>
              <a:rPr lang="en-US" smtClean="0"/>
              <a:t>While Application model focus on the details of the application and consider interaction.</a:t>
            </a:r>
          </a:p>
          <a:p>
            <a:pPr algn="just"/>
            <a:r>
              <a:rPr lang="en-US" smtClean="0"/>
              <a:t>You can construct application interaction model with following steps:</a:t>
            </a:r>
          </a:p>
          <a:p>
            <a:pPr lvl="1" algn="just"/>
            <a:r>
              <a:rPr lang="en-US" smtClean="0"/>
              <a:t>Determine the system boundary</a:t>
            </a:r>
          </a:p>
          <a:p>
            <a:pPr lvl="1" algn="just"/>
            <a:r>
              <a:rPr lang="en-US" smtClean="0"/>
              <a:t>Find actor</a:t>
            </a:r>
          </a:p>
          <a:p>
            <a:pPr lvl="1" algn="just"/>
            <a:r>
              <a:rPr lang="en-US" smtClean="0"/>
              <a:t>Find use cases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7E12-0174-495A-A2FF-DD3CF37B33A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1747" name="Picture 2" descr="E:\OOAD 2012\13.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1354" y="990600"/>
            <a:ext cx="8581292" cy="5867400"/>
          </a:xfrm>
          <a:noFill/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Checking Against the Domain Class model</a:t>
            </a:r>
          </a:p>
          <a:p>
            <a:r>
              <a:rPr lang="en-US" smtClean="0"/>
              <a:t>Application and domain models should be mostly consistent.</a:t>
            </a:r>
          </a:p>
          <a:p>
            <a:r>
              <a:rPr lang="en-US" smtClean="0"/>
              <a:t>The actors, use cases and scenarios are all based on classes and concept from domain model.</a:t>
            </a:r>
          </a:p>
          <a:p>
            <a:r>
              <a:rPr lang="en-US" smtClean="0"/>
              <a:t>Cross check the application and domain models to ensure that there are no inconsistencies. 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D03A7-58CA-4A85-8746-F0881D241F1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Construct an application class model with following steps:</a:t>
            </a:r>
          </a:p>
          <a:p>
            <a:pPr lvl="1"/>
            <a:r>
              <a:rPr lang="en-US" sz="3600" dirty="0" smtClean="0"/>
              <a:t>Specify User Interfaces</a:t>
            </a:r>
          </a:p>
          <a:p>
            <a:pPr lvl="1"/>
            <a:r>
              <a:rPr lang="en-US" sz="3600" dirty="0" smtClean="0"/>
              <a:t>Define Boundary classes.</a:t>
            </a:r>
          </a:p>
          <a:p>
            <a:pPr lvl="1"/>
            <a:r>
              <a:rPr lang="en-US" sz="3600" dirty="0" smtClean="0"/>
              <a:t>Determine controllers.</a:t>
            </a:r>
          </a:p>
          <a:p>
            <a:pPr lvl="1"/>
            <a:r>
              <a:rPr lang="en-US" sz="3600" dirty="0" smtClean="0"/>
              <a:t>Check against the interaction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FC94F-6405-4350-9A85-2F7A78D932D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6"/>
          <p:cNvSpPr>
            <a:spLocks noGrp="1"/>
          </p:cNvSpPr>
          <p:nvPr>
            <p:ph idx="1"/>
          </p:nvPr>
        </p:nvSpPr>
        <p:spPr>
          <a:xfrm>
            <a:off x="281354" y="1524001"/>
            <a:ext cx="8405446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dirty="0" smtClean="0"/>
              <a:t>Specifying User Interface</a:t>
            </a:r>
          </a:p>
          <a:p>
            <a:r>
              <a:rPr lang="en-US" dirty="0" smtClean="0"/>
              <a:t>Most interaction divided into two parts</a:t>
            </a:r>
          </a:p>
          <a:p>
            <a:pPr lvl="1"/>
            <a:r>
              <a:rPr lang="en-US" dirty="0" smtClean="0"/>
              <a:t>Application Logic</a:t>
            </a:r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 smtClean="0"/>
              <a:t>A </a:t>
            </a:r>
            <a:r>
              <a:rPr lang="en-US" i="1" u="sng" dirty="0" smtClean="0"/>
              <a:t>user interface </a:t>
            </a:r>
            <a:r>
              <a:rPr lang="en-US" dirty="0" smtClean="0"/>
              <a:t>provides the user with way to access its objects, command (function/Features) and application options.</a:t>
            </a:r>
          </a:p>
          <a:p>
            <a:r>
              <a:rPr lang="en-US" dirty="0" smtClean="0"/>
              <a:t>Same </a:t>
            </a:r>
            <a:r>
              <a:rPr lang="en-US" i="1" u="sng" dirty="0" smtClean="0"/>
              <a:t>program logic </a:t>
            </a:r>
            <a:r>
              <a:rPr lang="en-US" dirty="0" smtClean="0"/>
              <a:t>can accept input from command lines, files, mouse buttons, touch pane, physical push buttons, or remote links.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51155-A504-45CA-BBE8-50957495C6C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acceptable to sketch out a sample interface to help you visualize the operation of an application.</a:t>
            </a:r>
          </a:p>
          <a:p>
            <a:r>
              <a:rPr lang="en-US" smtClean="0"/>
              <a:t>Might need mock up the interface so that user can try it.</a:t>
            </a:r>
          </a:p>
          <a:p>
            <a:r>
              <a:rPr lang="en-US" smtClean="0"/>
              <a:t>Dummy procedure can simulate application logic. It will help you to evaluate the “look and feel” of the user interface.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8A239-93E8-4918-A71E-381F1E17DF0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EF4C5-1654-4624-B6F8-74201DBD8CE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998" t="36240" r="30232" b="17639"/>
          <a:stretch>
            <a:fillRect/>
          </a:stretch>
        </p:blipFill>
        <p:spPr>
          <a:xfrm>
            <a:off x="1125415" y="1600200"/>
            <a:ext cx="7174523" cy="5257800"/>
          </a:xfrm>
          <a:noFill/>
        </p:spPr>
      </p:pic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6"/>
          <p:cNvSpPr>
            <a:spLocks noGrp="1"/>
          </p:cNvSpPr>
          <p:nvPr>
            <p:ph idx="1"/>
          </p:nvPr>
        </p:nvSpPr>
        <p:spPr>
          <a:xfrm>
            <a:off x="211015" y="1524001"/>
            <a:ext cx="8932985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Defining Boundary Classes</a:t>
            </a:r>
          </a:p>
          <a:p>
            <a:r>
              <a:rPr lang="en-US" smtClean="0"/>
              <a:t>It is always helpful to define boundary classes to isolate the inside of a system from the external world.</a:t>
            </a:r>
          </a:p>
          <a:p>
            <a:r>
              <a:rPr lang="en-US" smtClean="0"/>
              <a:t>A </a:t>
            </a:r>
            <a:r>
              <a:rPr lang="en-US" i="1" u="sng" smtClean="0"/>
              <a:t>boundary class </a:t>
            </a:r>
            <a:r>
              <a:rPr lang="en-US" smtClean="0"/>
              <a:t>is a class that provides a staging area for communication between a system and an external source.</a:t>
            </a:r>
          </a:p>
          <a:p>
            <a:r>
              <a:rPr lang="en-US" smtClean="0"/>
              <a:t>It understand the format of one or more external sources and converts information  for transmission to and from the internal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98718-13BF-4C40-A9FA-68066E096CC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ex. To summarize the communication between ATM and consortium, we need to define boundary classes (CashCardBoundary, AccountBoundary).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3214-1AF4-4754-A1C5-FAB1224E293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Determining Controllers</a:t>
            </a:r>
          </a:p>
          <a:p>
            <a:r>
              <a:rPr lang="en-US" smtClean="0"/>
              <a:t>A controller is active object that manages control within the application.</a:t>
            </a:r>
          </a:p>
          <a:p>
            <a:pPr lvl="1"/>
            <a:r>
              <a:rPr lang="en-US" smtClean="0"/>
              <a:t>It receives signal from outside world.</a:t>
            </a:r>
          </a:p>
          <a:p>
            <a:pPr lvl="1"/>
            <a:r>
              <a:rPr lang="en-US" smtClean="0"/>
              <a:t>Reacts to them</a:t>
            </a:r>
          </a:p>
          <a:p>
            <a:pPr lvl="1"/>
            <a:r>
              <a:rPr lang="en-US" smtClean="0"/>
              <a:t>Invokes operation on the objects in the system.</a:t>
            </a:r>
          </a:p>
          <a:p>
            <a:pPr lvl="1"/>
            <a:r>
              <a:rPr lang="en-US" smtClean="0"/>
              <a:t>Send signals to outside world.</a:t>
            </a:r>
          </a:p>
          <a:p>
            <a:r>
              <a:rPr lang="en-US" smtClean="0"/>
              <a:t>A controller is piece of reified behavior captured in form of object.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EA017-66D0-4515-8C52-EC3A6D0776F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Ex. ATM has two major control loops.</a:t>
            </a:r>
          </a:p>
          <a:p>
            <a:pPr lvl="1"/>
            <a:r>
              <a:rPr lang="en-US" smtClean="0"/>
              <a:t>Outer loop verifies customer and account.</a:t>
            </a:r>
          </a:p>
          <a:p>
            <a:pPr lvl="1"/>
            <a:r>
              <a:rPr lang="en-US" smtClean="0"/>
              <a:t>Inner loop services transactions.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EDBCB-ACAF-4A39-9DD4-2AF131A0AB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Find initial and final events</a:t>
            </a:r>
          </a:p>
          <a:p>
            <a:pPr lvl="1"/>
            <a:r>
              <a:rPr lang="en-US" smtClean="0"/>
              <a:t>Prepare normal scenarios</a:t>
            </a:r>
          </a:p>
          <a:p>
            <a:pPr lvl="1"/>
            <a:r>
              <a:rPr lang="en-US" smtClean="0"/>
              <a:t>Add variation and exception scenarios</a:t>
            </a:r>
          </a:p>
          <a:p>
            <a:pPr lvl="1"/>
            <a:r>
              <a:rPr lang="en-US" smtClean="0"/>
              <a:t>Find external events.</a:t>
            </a:r>
          </a:p>
          <a:p>
            <a:pPr lvl="1"/>
            <a:r>
              <a:rPr lang="en-US" smtClean="0"/>
              <a:t>Prepare activity diagram for complex use cases.</a:t>
            </a:r>
          </a:p>
          <a:p>
            <a:pPr lvl="1"/>
            <a:r>
              <a:rPr lang="en-US" smtClean="0"/>
              <a:t>Organize actors and use cases</a:t>
            </a:r>
          </a:p>
          <a:p>
            <a:pPr lvl="1"/>
            <a:r>
              <a:rPr lang="en-US" smtClean="0"/>
              <a:t>Check against the domain class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F0DB0-662F-482E-87A3-9EA3EC9C6B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u="sng" smtClean="0"/>
              <a:t>Checking against the Interaction Model</a:t>
            </a:r>
          </a:p>
          <a:p>
            <a:r>
              <a:rPr lang="en-US" smtClean="0"/>
              <a:t>Once you build class model, go over the use cases and think about how they would work.</a:t>
            </a:r>
          </a:p>
          <a:p>
            <a:r>
              <a:rPr lang="en-US" smtClean="0"/>
              <a:t>For Examples</a:t>
            </a:r>
          </a:p>
          <a:p>
            <a:pPr lvl="1"/>
            <a:r>
              <a:rPr lang="en-US" smtClean="0"/>
              <a:t>user sends a command</a:t>
            </a:r>
          </a:p>
          <a:p>
            <a:pPr lvl="1"/>
            <a:r>
              <a:rPr lang="en-US" smtClean="0"/>
              <a:t>Parameters of command must come from UI object.</a:t>
            </a:r>
          </a:p>
          <a:p>
            <a:pPr lvl="1"/>
            <a:r>
              <a:rPr lang="en-US" smtClean="0"/>
              <a:t>Requesting a command itself must come from some controller.</a:t>
            </a:r>
          </a:p>
          <a:p>
            <a:r>
              <a:rPr lang="en-US" smtClean="0"/>
              <a:t>Finally, simulate use case with the 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3F0E9-093D-41F4-9515-3412B3E5E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68D70-414F-4D1D-8FD7-59BD3D0DC0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3011" name="Picture 2" descr="C:\Documents and Settings\A\Desktop\OOAD Slide 2012\13.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1692" y="1600200"/>
            <a:ext cx="8510954" cy="5029200"/>
          </a:xfrm>
          <a:noFill/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914399"/>
            <a:ext cx="80224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Overview of Class</a:t>
            </a:r>
            <a:r>
              <a:rPr spc="-88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8077200" cy="4002080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251102" marR="23384" indent="-240524">
              <a:spcBef>
                <a:spcPts val="88"/>
              </a:spcBef>
            </a:pPr>
            <a:r>
              <a:rPr sz="1600" spc="-96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100" dirty="0">
                <a:latin typeface="Gill Sans MT"/>
                <a:cs typeface="Gill Sans MT"/>
              </a:rPr>
              <a:t>In </a:t>
            </a:r>
            <a:r>
              <a:rPr sz="2100" spc="-4" dirty="0">
                <a:latin typeface="Gill Sans MT"/>
                <a:cs typeface="Gill Sans MT"/>
              </a:rPr>
              <a:t>general class design is a </a:t>
            </a:r>
            <a:r>
              <a:rPr sz="2100" spc="-9" dirty="0">
                <a:latin typeface="Gill Sans MT"/>
                <a:cs typeface="Gill Sans MT"/>
              </a:rPr>
              <a:t>process </a:t>
            </a:r>
            <a:r>
              <a:rPr sz="2100" dirty="0">
                <a:latin typeface="Gill Sans MT"/>
                <a:cs typeface="Gill Sans MT"/>
              </a:rPr>
              <a:t>to </a:t>
            </a:r>
            <a:r>
              <a:rPr sz="2100" spc="-13" dirty="0">
                <a:latin typeface="Gill Sans MT"/>
                <a:cs typeface="Gill Sans MT"/>
              </a:rPr>
              <a:t>add </a:t>
            </a:r>
            <a:r>
              <a:rPr sz="2100" spc="-4" dirty="0">
                <a:latin typeface="Gill Sans MT"/>
                <a:cs typeface="Gill Sans MT"/>
              </a:rPr>
              <a:t>details </a:t>
            </a:r>
            <a:r>
              <a:rPr sz="2100" dirty="0">
                <a:latin typeface="Gill Sans MT"/>
                <a:cs typeface="Gill Sans MT"/>
              </a:rPr>
              <a:t>to the </a:t>
            </a:r>
            <a:r>
              <a:rPr sz="2100" spc="-4" dirty="0">
                <a:latin typeface="Gill Sans MT"/>
                <a:cs typeface="Gill Sans MT"/>
              </a:rPr>
              <a:t>class  diagrams defined in </a:t>
            </a:r>
            <a:r>
              <a:rPr sz="2100" dirty="0">
                <a:latin typeface="Gill Sans MT"/>
                <a:cs typeface="Gill Sans MT"/>
              </a:rPr>
              <a:t>the </a:t>
            </a:r>
            <a:r>
              <a:rPr sz="2100" spc="-4" dirty="0">
                <a:latin typeface="Gill Sans MT"/>
                <a:cs typeface="Gill Sans MT"/>
              </a:rPr>
              <a:t>analysis phase and making fine</a:t>
            </a:r>
            <a:r>
              <a:rPr sz="2100" spc="53" dirty="0">
                <a:latin typeface="Gill Sans MT"/>
                <a:cs typeface="Gill Sans MT"/>
              </a:rPr>
              <a:t> </a:t>
            </a:r>
            <a:r>
              <a:rPr sz="2100" spc="-4" dirty="0">
                <a:latin typeface="Gill Sans MT"/>
                <a:cs typeface="Gill Sans MT"/>
              </a:rPr>
              <a:t>decisions</a:t>
            </a:r>
            <a:endParaRPr sz="21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600" spc="-96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100" spc="-100" dirty="0">
                <a:latin typeface="Gill Sans MT"/>
                <a:cs typeface="Gill Sans MT"/>
              </a:rPr>
              <a:t>You </a:t>
            </a:r>
            <a:r>
              <a:rPr sz="2100" spc="-4" dirty="0">
                <a:latin typeface="Gill Sans MT"/>
                <a:cs typeface="Gill Sans MT"/>
              </a:rPr>
              <a:t>choose </a:t>
            </a:r>
            <a:r>
              <a:rPr sz="2100" spc="-9" dirty="0">
                <a:latin typeface="Gill Sans MT"/>
                <a:cs typeface="Gill Sans MT"/>
              </a:rPr>
              <a:t>how </a:t>
            </a:r>
            <a:r>
              <a:rPr sz="2100" dirty="0">
                <a:latin typeface="Gill Sans MT"/>
                <a:cs typeface="Gill Sans MT"/>
              </a:rPr>
              <a:t>to </a:t>
            </a:r>
            <a:r>
              <a:rPr sz="2100" spc="-4" dirty="0">
                <a:latin typeface="Gill Sans MT"/>
                <a:cs typeface="Gill Sans MT"/>
              </a:rPr>
              <a:t>implement </a:t>
            </a:r>
            <a:r>
              <a:rPr sz="2100" spc="-13" dirty="0">
                <a:latin typeface="Gill Sans MT"/>
                <a:cs typeface="Gill Sans MT"/>
              </a:rPr>
              <a:t>your </a:t>
            </a:r>
            <a:r>
              <a:rPr sz="2100" spc="-4" dirty="0">
                <a:latin typeface="Gill Sans MT"/>
                <a:cs typeface="Gill Sans MT"/>
              </a:rPr>
              <a:t>classes</a:t>
            </a:r>
            <a:r>
              <a:rPr sz="2100" spc="294" dirty="0">
                <a:latin typeface="Gill Sans MT"/>
                <a:cs typeface="Gill Sans MT"/>
              </a:rPr>
              <a:t> </a:t>
            </a:r>
            <a:r>
              <a:rPr sz="2100" spc="-4" dirty="0">
                <a:latin typeface="Gill Sans MT"/>
                <a:cs typeface="Gill Sans MT"/>
              </a:rPr>
              <a:t>considering</a:t>
            </a:r>
            <a:endParaRPr sz="2100">
              <a:latin typeface="Gill Sans MT"/>
              <a:cs typeface="Gill Sans MT"/>
            </a:endParaRPr>
          </a:p>
          <a:p>
            <a:pPr marL="251102">
              <a:spcBef>
                <a:spcPts val="452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Minimization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execution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time, </a:t>
            </a:r>
            <a:r>
              <a:rPr spc="4" dirty="0">
                <a:solidFill>
                  <a:srgbClr val="454552"/>
                </a:solidFill>
                <a:latin typeface="Gill Sans MT"/>
                <a:cs typeface="Gill Sans MT"/>
              </a:rPr>
              <a:t>memory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and other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cost</a:t>
            </a:r>
            <a:r>
              <a:rPr spc="320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measures</a:t>
            </a:r>
            <a:endParaRPr>
              <a:latin typeface="Gill Sans MT"/>
              <a:cs typeface="Gill Sans MT"/>
            </a:endParaRPr>
          </a:p>
          <a:p>
            <a:pPr marL="251102">
              <a:spcBef>
                <a:spcPts val="443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Choice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algorithms implementing</a:t>
            </a:r>
            <a:r>
              <a:rPr spc="-27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methods</a:t>
            </a:r>
            <a:endParaRPr>
              <a:latin typeface="Gill Sans MT"/>
              <a:cs typeface="Gill Sans MT"/>
            </a:endParaRPr>
          </a:p>
          <a:p>
            <a:pPr marL="251102">
              <a:spcBef>
                <a:spcPts val="430"/>
              </a:spcBef>
            </a:pPr>
            <a:r>
              <a:rPr sz="1400" spc="-11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mtClean="0">
                <a:solidFill>
                  <a:srgbClr val="454552"/>
                </a:solidFill>
                <a:latin typeface="Gill Sans MT"/>
                <a:cs typeface="Gill Sans MT"/>
              </a:rPr>
              <a:t>Br</a:t>
            </a:r>
            <a:r>
              <a:rPr lang="en-US" dirty="0" smtClean="0">
                <a:solidFill>
                  <a:srgbClr val="454552"/>
                </a:solidFill>
                <a:latin typeface="Gill Sans MT"/>
                <a:cs typeface="Gill Sans MT"/>
              </a:rPr>
              <a:t>e</a:t>
            </a:r>
            <a:r>
              <a:rPr smtClean="0">
                <a:solidFill>
                  <a:srgbClr val="454552"/>
                </a:solidFill>
                <a:latin typeface="Gill Sans MT"/>
                <a:cs typeface="Gill Sans MT"/>
              </a:rPr>
              <a:t>aking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complex </a:t>
            </a:r>
            <a:r>
              <a:rPr spc="-4">
                <a:solidFill>
                  <a:srgbClr val="454552"/>
                </a:solidFill>
                <a:latin typeface="Gill Sans MT"/>
                <a:cs typeface="Gill Sans MT"/>
              </a:rPr>
              <a:t>operation </a:t>
            </a:r>
            <a:r>
              <a:rPr spc="-4" smtClean="0">
                <a:solidFill>
                  <a:srgbClr val="454552"/>
                </a:solidFill>
                <a:latin typeface="Gill Sans MT"/>
                <a:cs typeface="Gill Sans MT"/>
              </a:rPr>
              <a:t>i</a:t>
            </a:r>
            <a:r>
              <a:rPr lang="en-US" spc="-4" dirty="0" smtClean="0">
                <a:solidFill>
                  <a:srgbClr val="454552"/>
                </a:solidFill>
                <a:latin typeface="Gill Sans MT"/>
                <a:cs typeface="Gill Sans MT"/>
              </a:rPr>
              <a:t>n</a:t>
            </a:r>
            <a:r>
              <a:rPr spc="-4" smtClean="0">
                <a:solidFill>
                  <a:srgbClr val="454552"/>
                </a:solidFill>
                <a:latin typeface="Gill Sans MT"/>
                <a:cs typeface="Gill Sans MT"/>
              </a:rPr>
              <a:t>to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simpler</a:t>
            </a:r>
            <a:r>
              <a:rPr spc="-267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operations</a:t>
            </a:r>
            <a:endParaRPr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600" spc="-96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100" dirty="0">
                <a:latin typeface="Gill Sans MT"/>
                <a:cs typeface="Gill Sans MT"/>
              </a:rPr>
              <a:t>OO </a:t>
            </a:r>
            <a:r>
              <a:rPr sz="2100" spc="-4" dirty="0">
                <a:latin typeface="Gill Sans MT"/>
                <a:cs typeface="Gill Sans MT"/>
              </a:rPr>
              <a:t>design is an iterative</a:t>
            </a:r>
            <a:r>
              <a:rPr sz="2100" spc="145" dirty="0">
                <a:latin typeface="Gill Sans MT"/>
                <a:cs typeface="Gill Sans MT"/>
              </a:rPr>
              <a:t> </a:t>
            </a:r>
            <a:r>
              <a:rPr sz="2100" spc="-9" dirty="0">
                <a:latin typeface="Gill Sans MT"/>
                <a:cs typeface="Gill Sans MT"/>
              </a:rPr>
              <a:t>process</a:t>
            </a:r>
            <a:endParaRPr sz="2100">
              <a:latin typeface="Gill Sans MT"/>
              <a:cs typeface="Gill Sans MT"/>
            </a:endParaRPr>
          </a:p>
          <a:p>
            <a:pPr marL="491626" marR="4454" indent="-240524">
              <a:spcBef>
                <a:spcPts val="452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When one </a:t>
            </a:r>
            <a:r>
              <a:rPr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 abstraction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is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complete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pc="-4" dirty="0">
                <a:solidFill>
                  <a:srgbClr val="454552"/>
                </a:solidFill>
                <a:latin typeface="Gill Sans MT"/>
                <a:cs typeface="Gill Sans MT"/>
              </a:rPr>
              <a:t>should design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the next  </a:t>
            </a:r>
            <a:r>
              <a:rPr spc="-13" dirty="0">
                <a:solidFill>
                  <a:srgbClr val="454552"/>
                </a:solidFill>
                <a:latin typeface="Gill Sans MT"/>
                <a:cs typeface="Gill Sans MT"/>
              </a:rPr>
              <a:t>lower </a:t>
            </a:r>
            <a:r>
              <a:rPr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of</a:t>
            </a:r>
            <a:r>
              <a:rPr spc="2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abstraction</a:t>
            </a:r>
            <a:endParaRPr>
              <a:latin typeface="Gill Sans MT"/>
              <a:cs typeface="Gill Sans MT"/>
            </a:endParaRPr>
          </a:p>
          <a:p>
            <a:pPr marL="251102">
              <a:spcBef>
                <a:spcPts val="443"/>
              </a:spcBef>
            </a:pPr>
            <a:r>
              <a:rPr sz="1400" spc="-110" dirty="0">
                <a:solidFill>
                  <a:srgbClr val="9FB8CD"/>
                </a:solidFill>
                <a:latin typeface="Courier New"/>
                <a:cs typeface="Courier New"/>
              </a:rPr>
              <a:t>› </a:t>
            </a:r>
            <a:r>
              <a:rPr spc="-13" dirty="0">
                <a:solidFill>
                  <a:srgbClr val="454552"/>
                </a:solidFill>
                <a:latin typeface="Gill Sans MT"/>
                <a:cs typeface="Gill Sans MT"/>
              </a:rPr>
              <a:t>For </a:t>
            </a:r>
            <a:r>
              <a:rPr dirty="0">
                <a:solidFill>
                  <a:srgbClr val="454552"/>
                </a:solidFill>
                <a:latin typeface="Gill Sans MT"/>
                <a:cs typeface="Gill Sans MT"/>
              </a:rPr>
              <a:t>each </a:t>
            </a:r>
            <a:r>
              <a:rPr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spc="-9" dirty="0">
                <a:solidFill>
                  <a:srgbClr val="454552"/>
                </a:solidFill>
                <a:latin typeface="Gill Sans MT"/>
                <a:cs typeface="Gill Sans MT"/>
              </a:rPr>
              <a:t>you</a:t>
            </a:r>
            <a:r>
              <a:rPr spc="-28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pc="-26" dirty="0">
                <a:solidFill>
                  <a:srgbClr val="454552"/>
                </a:solidFill>
                <a:latin typeface="Gill Sans MT"/>
                <a:cs typeface="Gill Sans MT"/>
              </a:rPr>
              <a:t>may</a:t>
            </a:r>
            <a:endParaRPr>
              <a:latin typeface="Gill Sans MT"/>
              <a:cs typeface="Gill Sans MT"/>
            </a:endParaRPr>
          </a:p>
          <a:p>
            <a:pPr marL="732707" indent="-200993">
              <a:spcBef>
                <a:spcPts val="438"/>
              </a:spcBef>
              <a:buClr>
                <a:srgbClr val="BCBCBC"/>
              </a:buClr>
              <a:buSzPct val="73684"/>
              <a:buFont typeface="Lucida Sans Unicode"/>
              <a:buChar char="◗"/>
              <a:tabLst>
                <a:tab pos="732150" algn="l"/>
                <a:tab pos="732707" algn="l"/>
              </a:tabLst>
            </a:pPr>
            <a:r>
              <a:rPr sz="1700" spc="-9" dirty="0">
                <a:latin typeface="Gill Sans MT"/>
                <a:cs typeface="Gill Sans MT"/>
              </a:rPr>
              <a:t>add new </a:t>
            </a:r>
            <a:r>
              <a:rPr sz="1700" spc="-4" dirty="0">
                <a:latin typeface="Gill Sans MT"/>
                <a:cs typeface="Gill Sans MT"/>
              </a:rPr>
              <a:t>operations, attributes,</a:t>
            </a:r>
            <a:r>
              <a:rPr sz="1700" spc="-355" dirty="0">
                <a:latin typeface="Gill Sans MT"/>
                <a:cs typeface="Gill Sans MT"/>
              </a:rPr>
              <a:t> </a:t>
            </a:r>
            <a:r>
              <a:rPr sz="1700" spc="-4" dirty="0">
                <a:latin typeface="Gill Sans MT"/>
                <a:cs typeface="Gill Sans MT"/>
              </a:rPr>
              <a:t>and classes</a:t>
            </a:r>
            <a:endParaRPr sz="1700">
              <a:latin typeface="Gill Sans MT"/>
              <a:cs typeface="Gill Sans MT"/>
            </a:endParaRPr>
          </a:p>
          <a:p>
            <a:pPr marL="732707" indent="-200993">
              <a:spcBef>
                <a:spcPts val="438"/>
              </a:spcBef>
              <a:buClr>
                <a:srgbClr val="BCBCBC"/>
              </a:buClr>
              <a:buSzPct val="73684"/>
              <a:buFont typeface="Lucida Sans Unicode"/>
              <a:buChar char="◗"/>
              <a:tabLst>
                <a:tab pos="732150" algn="l"/>
                <a:tab pos="732707" algn="l"/>
              </a:tabLst>
            </a:pPr>
            <a:r>
              <a:rPr sz="1700" spc="-9" dirty="0">
                <a:latin typeface="Gill Sans MT"/>
                <a:cs typeface="Gill Sans MT"/>
              </a:rPr>
              <a:t>Revise relations between</a:t>
            </a:r>
            <a:r>
              <a:rPr sz="1700" spc="-13" dirty="0">
                <a:latin typeface="Gill Sans MT"/>
                <a:cs typeface="Gill Sans MT"/>
              </a:rPr>
              <a:t> </a:t>
            </a:r>
            <a:r>
              <a:rPr sz="1700" spc="-4" dirty="0">
                <a:latin typeface="Gill Sans MT"/>
                <a:cs typeface="Gill Sans MT"/>
              </a:rPr>
              <a:t>classes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6414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dirty="0" smtClean="0"/>
              <a:t>1.</a:t>
            </a:r>
            <a:r>
              <a:rPr smtClean="0"/>
              <a:t>The </a:t>
            </a:r>
            <a:r>
              <a:rPr dirty="0"/>
              <a:t>Essence of Design</a:t>
            </a:r>
            <a:r>
              <a:rPr spc="-127" dirty="0"/>
              <a:t> </a:t>
            </a:r>
            <a:r>
              <a:rPr dirty="0"/>
              <a:t>is…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2"/>
            <a:ext cx="6041292" cy="3485085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167" dirty="0">
                <a:latin typeface="Gill Sans MT"/>
                <a:cs typeface="Gill Sans MT"/>
              </a:rPr>
              <a:t>To </a:t>
            </a:r>
            <a:r>
              <a:rPr sz="2300" dirty="0">
                <a:latin typeface="Gill Sans MT"/>
                <a:cs typeface="Gill Sans MT"/>
              </a:rPr>
              <a:t>build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dirty="0">
                <a:latin typeface="Gill Sans MT"/>
                <a:cs typeface="Gill Sans MT"/>
              </a:rPr>
              <a:t>bridge </a:t>
            </a:r>
            <a:r>
              <a:rPr sz="2300" spc="-13" dirty="0">
                <a:latin typeface="Gill Sans MT"/>
                <a:cs typeface="Gill Sans MT"/>
              </a:rPr>
              <a:t>across </a:t>
            </a:r>
            <a:r>
              <a:rPr sz="2300" dirty="0">
                <a:latin typeface="Gill Sans MT"/>
                <a:cs typeface="Gill Sans MT"/>
              </a:rPr>
              <a:t>the </a:t>
            </a:r>
            <a:r>
              <a:rPr sz="2300" spc="-4" dirty="0">
                <a:latin typeface="Gill Sans MT"/>
                <a:cs typeface="Gill Sans MT"/>
              </a:rPr>
              <a:t>gap</a:t>
            </a:r>
            <a:r>
              <a:rPr sz="2300" spc="-324" dirty="0">
                <a:latin typeface="Gill Sans MT"/>
                <a:cs typeface="Gill Sans MT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between: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Desired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features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2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Use</a:t>
            </a:r>
            <a:r>
              <a:rPr spc="-9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cases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4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Application</a:t>
            </a:r>
            <a:r>
              <a:rPr spc="-53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commands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22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operations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22" dirty="0">
                <a:latin typeface="Gill Sans MT"/>
                <a:cs typeface="Gill Sans MT"/>
              </a:rPr>
              <a:t> </a:t>
            </a:r>
            <a:r>
              <a:rPr spc="4" dirty="0">
                <a:latin typeface="Gill Sans MT"/>
                <a:cs typeface="Gill Sans MT"/>
              </a:rPr>
              <a:t>services</a:t>
            </a:r>
            <a:endParaRPr>
              <a:latin typeface="Gill Sans MT"/>
              <a:cs typeface="Gill Sans MT"/>
            </a:endParaRPr>
          </a:p>
          <a:p>
            <a:pPr marL="492183" indent="-241081">
              <a:spcBef>
                <a:spcPts val="421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Available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resources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6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Operating </a:t>
            </a: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53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infrastructure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Class</a:t>
            </a:r>
            <a:r>
              <a:rPr spc="-13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libraries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4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9" dirty="0">
                <a:latin typeface="Gill Sans MT"/>
                <a:cs typeface="Gill Sans MT"/>
              </a:rPr>
              <a:t>Previous</a:t>
            </a:r>
            <a:r>
              <a:rPr spc="-22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applications</a:t>
            </a:r>
            <a:endParaRPr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346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spc="4" dirty="0"/>
              <a:t>C</a:t>
            </a:r>
            <a:r>
              <a:rPr spc="-4" dirty="0"/>
              <a:t>r</a:t>
            </a:r>
            <a:r>
              <a:rPr dirty="0"/>
              <a:t>ea</a:t>
            </a:r>
            <a:r>
              <a:rPr spc="-9" dirty="0"/>
              <a:t>t</a:t>
            </a:r>
            <a:r>
              <a:rPr dirty="0"/>
              <a:t>ivi</a:t>
            </a:r>
            <a:r>
              <a:rPr spc="-9" dirty="0"/>
              <a:t>t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306"/>
            <a:ext cx="2821391" cy="4639911"/>
          </a:xfrm>
          <a:prstGeom prst="rect">
            <a:avLst/>
          </a:prstGeom>
        </p:spPr>
        <p:txBody>
          <a:bodyPr vert="horz" wrap="square" lIns="0" tIns="48438" rIns="0" bIns="0" rtlCol="0">
            <a:spAutoFit/>
          </a:bodyPr>
          <a:lstStyle/>
          <a:p>
            <a:pPr marL="251659" indent="-240524">
              <a:spcBef>
                <a:spcPts val="381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102" algn="l"/>
                <a:tab pos="251659" algn="l"/>
              </a:tabLst>
            </a:pPr>
            <a:r>
              <a:rPr sz="1900" spc="-4" dirty="0">
                <a:latin typeface="Gill Sans MT"/>
                <a:cs typeface="Gill Sans MT"/>
              </a:rPr>
              <a:t>Design is a </a:t>
            </a:r>
            <a:r>
              <a:rPr sz="1900" spc="-18" dirty="0">
                <a:latin typeface="Gill Sans MT"/>
                <a:cs typeface="Gill Sans MT"/>
              </a:rPr>
              <a:t>creative</a:t>
            </a:r>
            <a:r>
              <a:rPr sz="1900" spc="39" dirty="0">
                <a:latin typeface="Gill Sans MT"/>
                <a:cs typeface="Gill Sans MT"/>
              </a:rPr>
              <a:t> </a:t>
            </a:r>
            <a:r>
              <a:rPr sz="1900" spc="-9" dirty="0">
                <a:latin typeface="Gill Sans MT"/>
                <a:cs typeface="Gill Sans MT"/>
              </a:rPr>
              <a:t>task</a:t>
            </a:r>
            <a:endParaRPr sz="1900">
              <a:latin typeface="Gill Sans MT"/>
              <a:cs typeface="Gill Sans MT"/>
            </a:endParaRPr>
          </a:p>
          <a:p>
            <a:pPr marL="491626" marR="227160" lvl="1" indent="-240524">
              <a:lnSpc>
                <a:spcPts val="1797"/>
              </a:lnSpc>
              <a:spcBef>
                <a:spcPts val="478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83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can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only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be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provided 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with</a:t>
            </a:r>
            <a:r>
              <a:rPr sz="17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guidelines</a:t>
            </a:r>
            <a:endParaRPr sz="1700">
              <a:latin typeface="Gill Sans MT"/>
              <a:cs typeface="Gill Sans MT"/>
            </a:endParaRPr>
          </a:p>
          <a:p>
            <a:pPr marL="251102" marR="4454" indent="-240524">
              <a:lnSpc>
                <a:spcPts val="2087"/>
              </a:lnSpc>
              <a:spcBef>
                <a:spcPts val="522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102" algn="l"/>
                <a:tab pos="251659" algn="l"/>
              </a:tabLst>
            </a:pPr>
            <a:r>
              <a:rPr sz="1900" spc="-4" dirty="0">
                <a:latin typeface="Gill Sans MT"/>
                <a:cs typeface="Gill Sans MT"/>
              </a:rPr>
              <a:t>The tools </a:t>
            </a:r>
            <a:r>
              <a:rPr sz="1900" spc="-18" dirty="0">
                <a:latin typeface="Gill Sans MT"/>
                <a:cs typeface="Gill Sans MT"/>
              </a:rPr>
              <a:t>you </a:t>
            </a:r>
            <a:r>
              <a:rPr sz="1900" spc="-31" dirty="0">
                <a:latin typeface="Gill Sans MT"/>
                <a:cs typeface="Gill Sans MT"/>
              </a:rPr>
              <a:t>have </a:t>
            </a:r>
            <a:r>
              <a:rPr sz="1900" spc="-4" dirty="0">
                <a:latin typeface="Gill Sans MT"/>
                <a:cs typeface="Gill Sans MT"/>
              </a:rPr>
              <a:t>to fill  the </a:t>
            </a:r>
            <a:r>
              <a:rPr sz="1900" spc="-13" dirty="0">
                <a:latin typeface="Gill Sans MT"/>
                <a:cs typeface="Gill Sans MT"/>
              </a:rPr>
              <a:t>gap </a:t>
            </a:r>
            <a:r>
              <a:rPr sz="1900" spc="-9" dirty="0">
                <a:latin typeface="Gill Sans MT"/>
                <a:cs typeface="Gill Sans MT"/>
              </a:rPr>
              <a:t>between  </a:t>
            </a:r>
            <a:r>
              <a:rPr sz="1900" spc="-18" dirty="0">
                <a:latin typeface="Gill Sans MT"/>
                <a:cs typeface="Gill Sans MT"/>
              </a:rPr>
              <a:t>resources </a:t>
            </a:r>
            <a:r>
              <a:rPr sz="1900" spc="-4" dirty="0">
                <a:latin typeface="Gill Sans MT"/>
                <a:cs typeface="Gill Sans MT"/>
              </a:rPr>
              <a:t>and </a:t>
            </a:r>
            <a:r>
              <a:rPr sz="1900" spc="-13" dirty="0">
                <a:latin typeface="Gill Sans MT"/>
                <a:cs typeface="Gill Sans MT"/>
              </a:rPr>
              <a:t>features</a:t>
            </a:r>
            <a:r>
              <a:rPr sz="1900" spc="26" dirty="0">
                <a:latin typeface="Gill Sans MT"/>
                <a:cs typeface="Gill Sans MT"/>
              </a:rPr>
              <a:t> </a:t>
            </a:r>
            <a:r>
              <a:rPr sz="1900" spc="-22" dirty="0">
                <a:latin typeface="Gill Sans MT"/>
                <a:cs typeface="Gill Sans MT"/>
              </a:rPr>
              <a:t>are</a:t>
            </a:r>
            <a:endParaRPr sz="1900">
              <a:latin typeface="Gill Sans MT"/>
              <a:cs typeface="Gill Sans MT"/>
            </a:endParaRPr>
          </a:p>
          <a:p>
            <a:pPr marL="492183" lvl="1" indent="-241081">
              <a:spcBef>
                <a:spcPts val="214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Classes</a:t>
            </a:r>
            <a:endParaRPr sz="1700">
              <a:latin typeface="Gill Sans MT"/>
              <a:cs typeface="Gill Sans MT"/>
            </a:endParaRPr>
          </a:p>
          <a:p>
            <a:pPr marL="492183" lvl="1" indent="-241081">
              <a:spcBef>
                <a:spcPts val="228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Operations</a:t>
            </a:r>
            <a:endParaRPr sz="1700">
              <a:latin typeface="Gill Sans MT"/>
              <a:cs typeface="Gill Sans MT"/>
            </a:endParaRPr>
          </a:p>
          <a:p>
            <a:pPr marL="492183" lvl="1" indent="-241081">
              <a:spcBef>
                <a:spcPts val="246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Other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UML</a:t>
            </a:r>
            <a:r>
              <a:rPr sz="1700" spc="4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constructs</a:t>
            </a:r>
            <a:endParaRPr sz="1700">
              <a:latin typeface="Gill Sans MT"/>
              <a:cs typeface="Gill Sans MT"/>
            </a:endParaRPr>
          </a:p>
          <a:p>
            <a:pPr marL="251102" marR="1012761" indent="-240524">
              <a:lnSpc>
                <a:spcPts val="2087"/>
              </a:lnSpc>
              <a:spcBef>
                <a:spcPts val="544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102" algn="l"/>
                <a:tab pos="251659" algn="l"/>
              </a:tabLst>
            </a:pPr>
            <a:r>
              <a:rPr sz="1900" spc="-92" dirty="0">
                <a:latin typeface="Gill Sans MT"/>
                <a:cs typeface="Gill Sans MT"/>
              </a:rPr>
              <a:t>You </a:t>
            </a:r>
            <a:r>
              <a:rPr sz="1900" spc="-31" dirty="0">
                <a:latin typeface="Gill Sans MT"/>
                <a:cs typeface="Gill Sans MT"/>
              </a:rPr>
              <a:t>may have </a:t>
            </a:r>
            <a:r>
              <a:rPr sz="1900" spc="-4" dirty="0">
                <a:latin typeface="Gill Sans MT"/>
                <a:cs typeface="Gill Sans MT"/>
              </a:rPr>
              <a:t>to  </a:t>
            </a:r>
            <a:r>
              <a:rPr sz="1900" spc="-9" dirty="0">
                <a:latin typeface="Gill Sans MT"/>
                <a:cs typeface="Gill Sans MT"/>
              </a:rPr>
              <a:t>compromise</a:t>
            </a:r>
            <a:endParaRPr sz="1900">
              <a:latin typeface="Gill Sans MT"/>
              <a:cs typeface="Gill Sans MT"/>
            </a:endParaRPr>
          </a:p>
          <a:p>
            <a:pPr marL="491626" marR="183733" lvl="1" indent="-240524">
              <a:lnSpc>
                <a:spcPts val="1797"/>
              </a:lnSpc>
              <a:spcBef>
                <a:spcPts val="443"/>
              </a:spcBef>
              <a:buClr>
                <a:srgbClr val="9FB8CD"/>
              </a:buClr>
              <a:buSzPct val="73684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The final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goal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is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not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to 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choose the best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for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single  </a:t>
            </a:r>
            <a:r>
              <a:rPr sz="1700" dirty="0">
                <a:solidFill>
                  <a:srgbClr val="454552"/>
                </a:solidFill>
                <a:latin typeface="Gill Sans MT"/>
                <a:cs typeface="Gill Sans MT"/>
              </a:rPr>
              <a:t>decisions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but to optimize  the </a:t>
            </a:r>
            <a:r>
              <a:rPr sz="1700" spc="-9" dirty="0">
                <a:solidFill>
                  <a:srgbClr val="454552"/>
                </a:solidFill>
                <a:latin typeface="Gill Sans MT"/>
                <a:cs typeface="Gill Sans MT"/>
              </a:rPr>
              <a:t>entire</a:t>
            </a:r>
            <a:r>
              <a:rPr sz="17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1700" spc="-4" dirty="0">
                <a:solidFill>
                  <a:srgbClr val="454552"/>
                </a:solidFill>
                <a:latin typeface="Gill Sans MT"/>
                <a:cs typeface="Gill Sans MT"/>
              </a:rPr>
              <a:t>system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3910" y="1533887"/>
            <a:ext cx="4072446" cy="4305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5652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2.</a:t>
            </a:r>
            <a:r>
              <a:rPr spc="-4" smtClean="0"/>
              <a:t>Realizing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626094"/>
            <a:ext cx="6876462" cy="3939405"/>
          </a:xfrm>
          <a:prstGeom prst="rect">
            <a:avLst/>
          </a:prstGeom>
        </p:spPr>
        <p:txBody>
          <a:bodyPr vert="horz" wrap="square" lIns="0" tIns="50666" rIns="0" bIns="0" rtlCol="0">
            <a:spAutoFit/>
          </a:bodyPr>
          <a:lstStyle/>
          <a:p>
            <a:pPr marL="251102" marR="269476" indent="-240524">
              <a:lnSpc>
                <a:spcPts val="2464"/>
              </a:lnSpc>
              <a:spcBef>
                <a:spcPts val="399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Use Cases </a:t>
            </a:r>
            <a:r>
              <a:rPr sz="2300" dirty="0">
                <a:latin typeface="Gill Sans MT"/>
                <a:cs typeface="Gill Sans MT"/>
              </a:rPr>
              <a:t>define the </a:t>
            </a:r>
            <a:r>
              <a:rPr sz="2300" spc="-4" dirty="0">
                <a:latin typeface="Gill Sans MT"/>
                <a:cs typeface="Gill Sans MT"/>
              </a:rPr>
              <a:t>functionalities of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9" dirty="0">
                <a:latin typeface="Gill Sans MT"/>
                <a:cs typeface="Gill Sans MT"/>
              </a:rPr>
              <a:t>system </a:t>
            </a:r>
            <a:r>
              <a:rPr sz="2300" dirty="0">
                <a:latin typeface="Gill Sans MT"/>
                <a:cs typeface="Gill Sans MT"/>
              </a:rPr>
              <a:t>but not  </a:t>
            </a:r>
            <a:r>
              <a:rPr sz="2300" spc="-9" dirty="0">
                <a:latin typeface="Gill Sans MT"/>
                <a:cs typeface="Gill Sans MT"/>
              </a:rPr>
              <a:t>how </a:t>
            </a:r>
            <a:r>
              <a:rPr sz="2300" spc="-4" dirty="0">
                <a:latin typeface="Gill Sans MT"/>
                <a:cs typeface="Gill Sans MT"/>
              </a:rPr>
              <a:t>to </a:t>
            </a:r>
            <a:r>
              <a:rPr sz="2300" spc="-9" dirty="0">
                <a:latin typeface="Gill Sans MT"/>
                <a:cs typeface="Gill Sans MT"/>
              </a:rPr>
              <a:t>realize </a:t>
            </a:r>
            <a:r>
              <a:rPr sz="2300" spc="-4" dirty="0">
                <a:latin typeface="Gill Sans MT"/>
                <a:cs typeface="Gill Sans MT"/>
              </a:rPr>
              <a:t>them</a:t>
            </a:r>
            <a:endParaRPr sz="2300">
              <a:latin typeface="Gill Sans MT"/>
              <a:cs typeface="Gill Sans MT"/>
            </a:endParaRPr>
          </a:p>
          <a:p>
            <a:pPr marL="491626" marR="52893" indent="-240524">
              <a:lnSpc>
                <a:spcPts val="2174"/>
              </a:lnSpc>
              <a:spcBef>
                <a:spcPts val="446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One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goal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 design phase is to choose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among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different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possible realizations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(finding a balance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between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advantages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and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disadvantages)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219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Implement </a:t>
            </a:r>
            <a:r>
              <a:rPr sz="2300" dirty="0">
                <a:latin typeface="Gill Sans MT"/>
                <a:cs typeface="Gill Sans MT"/>
              </a:rPr>
              <a:t>the </a:t>
            </a:r>
            <a:r>
              <a:rPr sz="2300" spc="-13" dirty="0">
                <a:latin typeface="Gill Sans MT"/>
                <a:cs typeface="Gill Sans MT"/>
              </a:rPr>
              <a:t>required behavior </a:t>
            </a:r>
            <a:r>
              <a:rPr sz="2300" spc="-4" dirty="0">
                <a:latin typeface="Gill Sans MT"/>
                <a:cs typeface="Gill Sans MT"/>
              </a:rPr>
              <a:t>is </a:t>
            </a:r>
            <a:r>
              <a:rPr sz="2300" dirty="0">
                <a:latin typeface="Gill Sans MT"/>
                <a:cs typeface="Gill Sans MT"/>
              </a:rPr>
              <a:t>not</a:t>
            </a:r>
            <a:r>
              <a:rPr sz="2300" spc="22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sufficient</a:t>
            </a:r>
            <a:endParaRPr sz="2300">
              <a:latin typeface="Gill Sans MT"/>
              <a:cs typeface="Gill Sans MT"/>
            </a:endParaRPr>
          </a:p>
          <a:p>
            <a:pPr marL="491626" marR="462674" indent="-240524">
              <a:lnSpc>
                <a:spcPts val="2174"/>
              </a:lnSpc>
              <a:spcBef>
                <a:spcPts val="487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96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should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take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into consideration performance,</a:t>
            </a:r>
            <a:r>
              <a:rPr sz="2000" spc="-171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reliability, 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facilitating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possible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future</a:t>
            </a:r>
            <a:r>
              <a:rPr sz="2000" spc="-3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enhancements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215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Use Cases </a:t>
            </a:r>
            <a:r>
              <a:rPr sz="2300" dirty="0">
                <a:latin typeface="Gill Sans MT"/>
                <a:cs typeface="Gill Sans MT"/>
              </a:rPr>
              <a:t>define </a:t>
            </a:r>
            <a:r>
              <a:rPr sz="2300" spc="-9" dirty="0">
                <a:latin typeface="Gill Sans MT"/>
                <a:cs typeface="Gill Sans MT"/>
              </a:rPr>
              <a:t>system </a:t>
            </a:r>
            <a:r>
              <a:rPr sz="2300" spc="-18" dirty="0">
                <a:latin typeface="Gill Sans MT"/>
                <a:cs typeface="Gill Sans MT"/>
              </a:rPr>
              <a:t>level</a:t>
            </a:r>
            <a:r>
              <a:rPr sz="2300" spc="48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operations</a:t>
            </a:r>
            <a:endParaRPr sz="2300">
              <a:latin typeface="Gill Sans MT"/>
              <a:cs typeface="Gill Sans MT"/>
            </a:endParaRPr>
          </a:p>
          <a:p>
            <a:pPr marL="491626" marR="4454" indent="-240524">
              <a:lnSpc>
                <a:spcPts val="2174"/>
              </a:lnSpc>
              <a:spcBef>
                <a:spcPts val="478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During design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invent new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objects and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new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(at a 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lower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of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abstraction) to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provide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this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behavior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171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Again: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Bridge the</a:t>
            </a:r>
            <a:r>
              <a:rPr sz="2000" spc="-22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gap!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5584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dirty="0"/>
              <a:t>Responsibilities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3452"/>
            <a:ext cx="7074654" cy="4513257"/>
          </a:xfrm>
          <a:prstGeom prst="rect">
            <a:avLst/>
          </a:prstGeom>
        </p:spPr>
        <p:txBody>
          <a:bodyPr vert="horz" wrap="square" lIns="0" tIns="77948" rIns="0" bIns="0" rtlCol="0">
            <a:spAutoFit/>
          </a:bodyPr>
          <a:lstStyle/>
          <a:p>
            <a:pPr marL="11135">
              <a:spcBef>
                <a:spcPts val="614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First step </a:t>
            </a:r>
            <a:r>
              <a:rPr sz="2300" spc="-9" dirty="0">
                <a:latin typeface="Gill Sans MT"/>
                <a:cs typeface="Gill Sans MT"/>
              </a:rPr>
              <a:t>for </a:t>
            </a:r>
            <a:r>
              <a:rPr sz="2300" spc="-4" dirty="0">
                <a:latin typeface="Gill Sans MT"/>
                <a:cs typeface="Gill Sans MT"/>
              </a:rPr>
              <a:t>realizing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4" dirty="0">
                <a:latin typeface="Gill Sans MT"/>
                <a:cs typeface="Gill Sans MT"/>
              </a:rPr>
              <a:t>use case is to list its</a:t>
            </a:r>
            <a:r>
              <a:rPr sz="2300" spc="105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responsibilities</a:t>
            </a:r>
            <a:endParaRPr sz="2300">
              <a:latin typeface="Gill Sans MT"/>
              <a:cs typeface="Gill Sans MT"/>
            </a:endParaRPr>
          </a:p>
          <a:p>
            <a:pPr marL="251102" marR="225491" indent="-240524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4" dirty="0">
                <a:latin typeface="Gill Sans MT"/>
                <a:cs typeface="Gill Sans MT"/>
              </a:rPr>
              <a:t>responsibility is something </a:t>
            </a:r>
            <a:r>
              <a:rPr sz="2300" dirty="0">
                <a:latin typeface="Gill Sans MT"/>
                <a:cs typeface="Gill Sans MT"/>
              </a:rPr>
              <a:t>that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spc="-4" dirty="0">
                <a:latin typeface="Gill Sans MT"/>
                <a:cs typeface="Gill Sans MT"/>
              </a:rPr>
              <a:t>us case </a:t>
            </a:r>
            <a:r>
              <a:rPr sz="2300" spc="-9" dirty="0">
                <a:latin typeface="Gill Sans MT"/>
                <a:cs typeface="Gill Sans MT"/>
              </a:rPr>
              <a:t>must </a:t>
            </a:r>
            <a:r>
              <a:rPr sz="2300" spc="4" dirty="0">
                <a:latin typeface="Gill Sans MT"/>
                <a:cs typeface="Gill Sans MT"/>
              </a:rPr>
              <a:t>do </a:t>
            </a:r>
            <a:r>
              <a:rPr sz="2300" spc="-4" dirty="0">
                <a:latin typeface="Gill Sans MT"/>
                <a:cs typeface="Gill Sans MT"/>
              </a:rPr>
              <a:t>to </a:t>
            </a:r>
            <a:r>
              <a:rPr sz="2300" spc="18" dirty="0">
                <a:latin typeface="Gill Sans MT"/>
                <a:cs typeface="Gill Sans MT"/>
              </a:rPr>
              <a:t>be  </a:t>
            </a:r>
            <a:r>
              <a:rPr sz="2300" spc="-4" dirty="0">
                <a:latin typeface="Gill Sans MT"/>
                <a:cs typeface="Gill Sans MT"/>
              </a:rPr>
              <a:t>implemented</a:t>
            </a:r>
            <a:endParaRPr sz="23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Example: Online </a:t>
            </a:r>
            <a:r>
              <a:rPr sz="2300" spc="-4" dirty="0">
                <a:latin typeface="Gill Sans MT"/>
                <a:cs typeface="Gill Sans MT"/>
              </a:rPr>
              <a:t>theater </a:t>
            </a:r>
            <a:r>
              <a:rPr sz="2300" spc="-13" dirty="0">
                <a:latin typeface="Gill Sans MT"/>
                <a:cs typeface="Gill Sans MT"/>
              </a:rPr>
              <a:t>ticket</a:t>
            </a:r>
            <a:r>
              <a:rPr sz="2300" spc="-237" dirty="0">
                <a:latin typeface="Gill Sans MT"/>
                <a:cs typeface="Gill Sans MT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system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Use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case: Making</a:t>
            </a:r>
            <a:r>
              <a:rPr sz="2000" spc="-22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Reservation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443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Responsibilities: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Finding unoccupied </a:t>
            </a:r>
            <a:r>
              <a:rPr spc="-4" dirty="0">
                <a:latin typeface="Gill Sans MT"/>
                <a:cs typeface="Gill Sans MT"/>
              </a:rPr>
              <a:t>seats </a:t>
            </a:r>
            <a:r>
              <a:rPr spc="-9" dirty="0">
                <a:latin typeface="Gill Sans MT"/>
                <a:cs typeface="Gill Sans MT"/>
              </a:rPr>
              <a:t>for </a:t>
            </a:r>
            <a:r>
              <a:rPr dirty="0">
                <a:latin typeface="Gill Sans MT"/>
                <a:cs typeface="Gill Sans MT"/>
              </a:rPr>
              <a:t>the </a:t>
            </a:r>
            <a:r>
              <a:rPr spc="-9" dirty="0">
                <a:latin typeface="Gill Sans MT"/>
                <a:cs typeface="Gill Sans MT"/>
              </a:rPr>
              <a:t>desired</a:t>
            </a:r>
            <a:r>
              <a:rPr spc="-88" dirty="0">
                <a:latin typeface="Gill Sans MT"/>
                <a:cs typeface="Gill Sans MT"/>
              </a:rPr>
              <a:t> </a:t>
            </a:r>
            <a:r>
              <a:rPr spc="-9" dirty="0">
                <a:latin typeface="Gill Sans MT"/>
                <a:cs typeface="Gill Sans MT"/>
              </a:rPr>
              <a:t>show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Marking the </a:t>
            </a:r>
            <a:r>
              <a:rPr spc="-4" dirty="0">
                <a:latin typeface="Gill Sans MT"/>
                <a:cs typeface="Gill Sans MT"/>
              </a:rPr>
              <a:t>seats as</a:t>
            </a:r>
            <a:r>
              <a:rPr spc="-61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occupied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dirty="0">
                <a:latin typeface="Gill Sans MT"/>
                <a:cs typeface="Gill Sans MT"/>
              </a:rPr>
              <a:t>Obtaining </a:t>
            </a:r>
            <a:r>
              <a:rPr spc="-9" dirty="0">
                <a:latin typeface="Gill Sans MT"/>
                <a:cs typeface="Gill Sans MT"/>
              </a:rPr>
              <a:t>payment </a:t>
            </a:r>
            <a:r>
              <a:rPr spc="-13" dirty="0">
                <a:latin typeface="Gill Sans MT"/>
                <a:cs typeface="Gill Sans MT"/>
              </a:rPr>
              <a:t>from </a:t>
            </a:r>
            <a:r>
              <a:rPr dirty="0">
                <a:latin typeface="Gill Sans MT"/>
                <a:cs typeface="Gill Sans MT"/>
              </a:rPr>
              <a:t>the</a:t>
            </a:r>
            <a:r>
              <a:rPr spc="-11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customer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0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Arranging </a:t>
            </a:r>
            <a:r>
              <a:rPr dirty="0">
                <a:latin typeface="Gill Sans MT"/>
                <a:cs typeface="Gill Sans MT"/>
              </a:rPr>
              <a:t>delivery of the</a:t>
            </a:r>
            <a:r>
              <a:rPr spc="-88" dirty="0">
                <a:latin typeface="Gill Sans MT"/>
                <a:cs typeface="Gill Sans MT"/>
              </a:rPr>
              <a:t> </a:t>
            </a:r>
            <a:r>
              <a:rPr spc="-9" dirty="0">
                <a:latin typeface="Gill Sans MT"/>
                <a:cs typeface="Gill Sans MT"/>
              </a:rPr>
              <a:t>tickets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Crediting </a:t>
            </a:r>
            <a:r>
              <a:rPr spc="-9" dirty="0">
                <a:latin typeface="Gill Sans MT"/>
                <a:cs typeface="Gill Sans MT"/>
              </a:rPr>
              <a:t>payment </a:t>
            </a:r>
            <a:r>
              <a:rPr dirty="0">
                <a:latin typeface="Gill Sans MT"/>
                <a:cs typeface="Gill Sans MT"/>
              </a:rPr>
              <a:t>to the </a:t>
            </a:r>
            <a:r>
              <a:rPr spc="-9" dirty="0">
                <a:latin typeface="Gill Sans MT"/>
                <a:cs typeface="Gill Sans MT"/>
              </a:rPr>
              <a:t>proper</a:t>
            </a:r>
            <a:r>
              <a:rPr spc="-14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account</a:t>
            </a:r>
            <a:endParaRPr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9462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4.</a:t>
            </a:r>
            <a:r>
              <a:rPr spc="-4" smtClean="0"/>
              <a:t>Designing</a:t>
            </a:r>
            <a:r>
              <a:rPr spc="-26" smtClean="0"/>
              <a:t> </a:t>
            </a:r>
            <a:r>
              <a:rPr spc="-4" dirty="0"/>
              <a:t>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2"/>
            <a:ext cx="6797728" cy="3272206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Choosing data</a:t>
            </a:r>
            <a:r>
              <a:rPr sz="2300" spc="22" dirty="0">
                <a:latin typeface="Gill Sans MT"/>
                <a:cs typeface="Gill Sans MT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structures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Data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structures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do not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add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information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to the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analysis</a:t>
            </a:r>
            <a:r>
              <a:rPr sz="2000" spc="-5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model</a:t>
            </a:r>
            <a:endParaRPr sz="2000">
              <a:latin typeface="Gill Sans MT"/>
              <a:cs typeface="Gill Sans MT"/>
            </a:endParaRPr>
          </a:p>
          <a:p>
            <a:pPr marL="491626" marR="677587" indent="-240524">
              <a:spcBef>
                <a:spcPts val="443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Data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structures organize information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to permit efficient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algorithms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430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Data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structures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include:</a:t>
            </a:r>
            <a:r>
              <a:rPr sz="2000" spc="-41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Arrays,</a:t>
            </a:r>
            <a:r>
              <a:rPr sz="2000" spc="-210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Lists,Trees,</a:t>
            </a:r>
            <a:r>
              <a:rPr sz="2000" spc="-21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Sets,</a:t>
            </a:r>
            <a:r>
              <a:rPr sz="2000" spc="-22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9" dirty="0">
                <a:solidFill>
                  <a:srgbClr val="454552"/>
                </a:solidFill>
                <a:latin typeface="Gill Sans MT"/>
                <a:cs typeface="Gill Sans MT"/>
              </a:rPr>
              <a:t>etc.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Defining internal </a:t>
            </a:r>
            <a:r>
              <a:rPr sz="2300" spc="-4" dirty="0">
                <a:latin typeface="Gill Sans MT"/>
                <a:cs typeface="Gill Sans MT"/>
              </a:rPr>
              <a:t>classes </a:t>
            </a:r>
            <a:r>
              <a:rPr sz="2300" spc="4" dirty="0">
                <a:latin typeface="Gill Sans MT"/>
                <a:cs typeface="Gill Sans MT"/>
              </a:rPr>
              <a:t>and</a:t>
            </a:r>
            <a:r>
              <a:rPr sz="2300" spc="-9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operations</a:t>
            </a:r>
            <a:endParaRPr sz="2300">
              <a:latin typeface="Gill Sans MT"/>
              <a:cs typeface="Gill Sans MT"/>
            </a:endParaRPr>
          </a:p>
          <a:p>
            <a:pPr marL="491626" marR="4454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Expanding high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level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operation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through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algorithms 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may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lead to 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create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new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(low-level)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classes and operations to hold  intermediate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results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72604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dirty="0" smtClean="0"/>
              <a:t>5.</a:t>
            </a:r>
            <a:r>
              <a:rPr smtClean="0"/>
              <a:t>Recursing</a:t>
            </a:r>
            <a:r>
              <a:rPr spc="-92" smtClean="0"/>
              <a:t> </a:t>
            </a:r>
            <a:r>
              <a:rPr dirty="0"/>
              <a:t>Downward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3"/>
            <a:ext cx="6648948" cy="4505877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Organize operations as</a:t>
            </a:r>
            <a:r>
              <a:rPr sz="2300" spc="9" dirty="0">
                <a:latin typeface="Gill Sans MT"/>
                <a:cs typeface="Gill Sans MT"/>
              </a:rPr>
              <a:t> </a:t>
            </a:r>
            <a:r>
              <a:rPr sz="2300" spc="-26" dirty="0">
                <a:latin typeface="Gill Sans MT"/>
                <a:cs typeface="Gill Sans MT"/>
              </a:rPr>
              <a:t>layers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in higher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 </a:t>
            </a:r>
            <a:r>
              <a:rPr sz="2000" spc="-26" dirty="0">
                <a:solidFill>
                  <a:srgbClr val="454552"/>
                </a:solidFill>
                <a:latin typeface="Gill Sans MT"/>
                <a:cs typeface="Gill Sans MT"/>
              </a:rPr>
              <a:t>invoke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in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lower</a:t>
            </a:r>
            <a:r>
              <a:rPr sz="2000" spc="-61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In general, the design </a:t>
            </a:r>
            <a:r>
              <a:rPr sz="2300" spc="-13" dirty="0">
                <a:latin typeface="Gill Sans MT"/>
                <a:cs typeface="Gill Sans MT"/>
              </a:rPr>
              <a:t>process works </a:t>
            </a:r>
            <a:r>
              <a:rPr sz="2300" dirty="0">
                <a:latin typeface="Gill Sans MT"/>
                <a:cs typeface="Gill Sans MT"/>
              </a:rPr>
              <a:t>top</a:t>
            </a:r>
            <a:r>
              <a:rPr sz="2300" spc="-215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down</a:t>
            </a:r>
            <a:endParaRPr sz="2300">
              <a:latin typeface="Gill Sans MT"/>
              <a:cs typeface="Gill Sans MT"/>
            </a:endParaRPr>
          </a:p>
          <a:p>
            <a:pPr marL="491626" marR="103002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Start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with the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higher-level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 and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proceed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to define  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lower-level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operations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430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Functionality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6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9" dirty="0">
                <a:latin typeface="Gill Sans MT"/>
                <a:cs typeface="Gill Sans MT"/>
              </a:rPr>
              <a:t>High-level </a:t>
            </a:r>
            <a:r>
              <a:rPr spc="-4" dirty="0">
                <a:latin typeface="Gill Sans MT"/>
                <a:cs typeface="Gill Sans MT"/>
              </a:rPr>
              <a:t>functionalities </a:t>
            </a:r>
            <a:r>
              <a:rPr spc="-13" dirty="0">
                <a:latin typeface="Gill Sans MT"/>
                <a:cs typeface="Gill Sans MT"/>
              </a:rPr>
              <a:t>are </a:t>
            </a:r>
            <a:r>
              <a:rPr dirty="0">
                <a:latin typeface="Gill Sans MT"/>
                <a:cs typeface="Gill Sans MT"/>
              </a:rPr>
              <a:t>decomposed into lesser</a:t>
            </a:r>
            <a:r>
              <a:rPr spc="-75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operations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38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Implementation </a:t>
            </a:r>
            <a:r>
              <a:rPr dirty="0">
                <a:latin typeface="Gill Sans MT"/>
                <a:cs typeface="Gill Sans MT"/>
              </a:rPr>
              <a:t>of the</a:t>
            </a:r>
            <a:r>
              <a:rPr spc="-79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responsibilities</a:t>
            </a:r>
            <a:endParaRPr>
              <a:latin typeface="Gill Sans MT"/>
              <a:cs typeface="Gill Sans MT"/>
            </a:endParaRPr>
          </a:p>
          <a:p>
            <a:pPr marL="492183" indent="-241081">
              <a:spcBef>
                <a:spcPts val="421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Mechanism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Layers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56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4" dirty="0">
                <a:latin typeface="Gill Sans MT"/>
                <a:cs typeface="Gill Sans MT"/>
              </a:rPr>
              <a:t>Support </a:t>
            </a:r>
            <a:r>
              <a:rPr dirty="0">
                <a:latin typeface="Gill Sans MT"/>
                <a:cs typeface="Gill Sans MT"/>
              </a:rPr>
              <a:t>mechanisms to </a:t>
            </a:r>
            <a:r>
              <a:rPr spc="-18" dirty="0">
                <a:latin typeface="Gill Sans MT"/>
                <a:cs typeface="Gill Sans MT"/>
              </a:rPr>
              <a:t>make </a:t>
            </a:r>
            <a:r>
              <a:rPr dirty="0">
                <a:latin typeface="Gill Sans MT"/>
                <a:cs typeface="Gill Sans MT"/>
              </a:rPr>
              <a:t>the </a:t>
            </a:r>
            <a:r>
              <a:rPr spc="-4" dirty="0">
                <a:latin typeface="Gill Sans MT"/>
                <a:cs typeface="Gill Sans MT"/>
              </a:rPr>
              <a:t>system</a:t>
            </a:r>
            <a:r>
              <a:rPr spc="-140" dirty="0">
                <a:latin typeface="Gill Sans MT"/>
                <a:cs typeface="Gill Sans MT"/>
              </a:rPr>
              <a:t> </a:t>
            </a:r>
            <a:r>
              <a:rPr spc="-4" dirty="0">
                <a:latin typeface="Gill Sans MT"/>
                <a:cs typeface="Gill Sans MT"/>
              </a:rPr>
              <a:t>working</a:t>
            </a:r>
            <a:endParaRPr>
              <a:latin typeface="Gill Sans MT"/>
              <a:cs typeface="Gill Sans MT"/>
            </a:endParaRPr>
          </a:p>
          <a:p>
            <a:pPr marL="972674" marR="565676" indent="-200436">
              <a:spcBef>
                <a:spcPts val="351"/>
              </a:spcBef>
            </a:pPr>
            <a:r>
              <a:rPr sz="1100" spc="324" dirty="0">
                <a:solidFill>
                  <a:srgbClr val="8BA2B4"/>
                </a:solidFill>
                <a:latin typeface="Times New Roman"/>
                <a:cs typeface="Times New Roman"/>
              </a:rPr>
              <a:t>□</a:t>
            </a:r>
            <a:r>
              <a:rPr sz="1100" spc="311" dirty="0">
                <a:solidFill>
                  <a:srgbClr val="8BA2B4"/>
                </a:solidFill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Gill Sans MT"/>
                <a:cs typeface="Gill Sans MT"/>
              </a:rPr>
              <a:t>Store </a:t>
            </a:r>
            <a:r>
              <a:rPr sz="1600" spc="-4" dirty="0">
                <a:latin typeface="Gill Sans MT"/>
                <a:cs typeface="Gill Sans MT"/>
              </a:rPr>
              <a:t>information,</a:t>
            </a:r>
            <a:r>
              <a:rPr sz="1600" spc="-179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coordinate</a:t>
            </a:r>
            <a:r>
              <a:rPr sz="1600" spc="-18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objects,</a:t>
            </a:r>
            <a:r>
              <a:rPr sz="1600" spc="-179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sequence</a:t>
            </a:r>
            <a:r>
              <a:rPr sz="1600" spc="-18" dirty="0">
                <a:latin typeface="Gill Sans MT"/>
                <a:cs typeface="Gill Sans MT"/>
              </a:rPr>
              <a:t> </a:t>
            </a:r>
            <a:r>
              <a:rPr sz="1600" spc="-9" dirty="0">
                <a:latin typeface="Gill Sans MT"/>
                <a:cs typeface="Gill Sans MT"/>
              </a:rPr>
              <a:t>control,</a:t>
            </a:r>
            <a:r>
              <a:rPr sz="1600" spc="-167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transmit  information,</a:t>
            </a:r>
            <a:r>
              <a:rPr sz="1600" spc="-179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perform</a:t>
            </a:r>
            <a:r>
              <a:rPr sz="1600" spc="-22" dirty="0">
                <a:latin typeface="Gill Sans MT"/>
                <a:cs typeface="Gill Sans MT"/>
              </a:rPr>
              <a:t> </a:t>
            </a:r>
            <a:r>
              <a:rPr sz="1600" spc="-4" dirty="0">
                <a:latin typeface="Gill Sans MT"/>
                <a:cs typeface="Gill Sans MT"/>
              </a:rPr>
              <a:t>computations,</a:t>
            </a:r>
            <a:r>
              <a:rPr sz="1600" spc="-189" dirty="0">
                <a:latin typeface="Gill Sans MT"/>
                <a:cs typeface="Gill Sans MT"/>
              </a:rPr>
              <a:t> </a:t>
            </a:r>
            <a:r>
              <a:rPr sz="1600" spc="4" dirty="0">
                <a:latin typeface="Gill Sans MT"/>
                <a:cs typeface="Gill Sans MT"/>
              </a:rPr>
              <a:t>etc.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727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6.</a:t>
            </a:r>
            <a:r>
              <a:rPr spc="-4" smtClean="0"/>
              <a:t>Refactoring</a:t>
            </a:r>
            <a:endParaRPr spc="-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62056"/>
            <a:ext cx="7543800" cy="3006936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251102" marR="764442" indent="-240524">
              <a:spcBef>
                <a:spcPts val="88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The initial design </a:t>
            </a:r>
            <a:r>
              <a:rPr sz="2300" spc="-22" dirty="0">
                <a:latin typeface="Gill Sans MT"/>
                <a:cs typeface="Gill Sans MT"/>
              </a:rPr>
              <a:t>always </a:t>
            </a:r>
            <a:r>
              <a:rPr sz="2300" dirty="0">
                <a:latin typeface="Gill Sans MT"/>
                <a:cs typeface="Gill Sans MT"/>
              </a:rPr>
              <a:t>contains </a:t>
            </a:r>
            <a:r>
              <a:rPr sz="2300" spc="-4" dirty="0">
                <a:latin typeface="Gill Sans MT"/>
                <a:cs typeface="Gill Sans MT"/>
              </a:rPr>
              <a:t>inconsistencies,  redundancies,</a:t>
            </a:r>
            <a:r>
              <a:rPr sz="2300" spc="-250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inefficiencies</a:t>
            </a:r>
            <a:endParaRPr sz="23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It is impossible to </a:t>
            </a:r>
            <a:r>
              <a:rPr sz="2300" dirty="0">
                <a:latin typeface="Gill Sans MT"/>
                <a:cs typeface="Gill Sans MT"/>
              </a:rPr>
              <a:t>get </a:t>
            </a:r>
            <a:r>
              <a:rPr sz="2300" spc="4" dirty="0">
                <a:latin typeface="Gill Sans MT"/>
                <a:cs typeface="Gill Sans MT"/>
              </a:rPr>
              <a:t>a </a:t>
            </a:r>
            <a:r>
              <a:rPr sz="2300" dirty="0">
                <a:latin typeface="Gill Sans MT"/>
                <a:cs typeface="Gill Sans MT"/>
              </a:rPr>
              <a:t>large </a:t>
            </a:r>
            <a:r>
              <a:rPr sz="2300" spc="-13" dirty="0">
                <a:latin typeface="Gill Sans MT"/>
                <a:cs typeface="Gill Sans MT"/>
              </a:rPr>
              <a:t>correct </a:t>
            </a:r>
            <a:r>
              <a:rPr sz="2300" dirty="0">
                <a:latin typeface="Gill Sans MT"/>
                <a:cs typeface="Gill Sans MT"/>
              </a:rPr>
              <a:t>design in one</a:t>
            </a:r>
            <a:r>
              <a:rPr sz="2300" spc="26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pass</a:t>
            </a:r>
            <a:endParaRPr sz="2300">
              <a:latin typeface="Gill Sans MT"/>
              <a:cs typeface="Gill Sans MT"/>
            </a:endParaRPr>
          </a:p>
          <a:p>
            <a:pPr marL="251102" marR="44541" indent="-240524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Refactoring </a:t>
            </a:r>
            <a:r>
              <a:rPr sz="2300" spc="-4" dirty="0">
                <a:latin typeface="Gill Sans MT"/>
                <a:cs typeface="Gill Sans MT"/>
              </a:rPr>
              <a:t>is </a:t>
            </a:r>
            <a:r>
              <a:rPr sz="2300" spc="4" dirty="0">
                <a:latin typeface="Gill Sans MT"/>
                <a:cs typeface="Gill Sans MT"/>
              </a:rPr>
              <a:t>an </a:t>
            </a:r>
            <a:r>
              <a:rPr sz="2300" spc="-4" dirty="0">
                <a:latin typeface="Gill Sans MT"/>
                <a:cs typeface="Gill Sans MT"/>
              </a:rPr>
              <a:t>essential </a:t>
            </a:r>
            <a:r>
              <a:rPr sz="2300" spc="9" dirty="0">
                <a:latin typeface="Gill Sans MT"/>
                <a:cs typeface="Gill Sans MT"/>
              </a:rPr>
              <a:t>part </a:t>
            </a:r>
            <a:r>
              <a:rPr sz="2300" spc="-4" dirty="0">
                <a:latin typeface="Gill Sans MT"/>
                <a:cs typeface="Gill Sans MT"/>
              </a:rPr>
              <a:t>of </a:t>
            </a:r>
            <a:r>
              <a:rPr sz="2300" spc="-13" dirty="0">
                <a:latin typeface="Gill Sans MT"/>
                <a:cs typeface="Gill Sans MT"/>
              </a:rPr>
              <a:t>any </a:t>
            </a:r>
            <a:r>
              <a:rPr sz="2300" spc="-4" dirty="0">
                <a:latin typeface="Gill Sans MT"/>
                <a:cs typeface="Gill Sans MT"/>
              </a:rPr>
              <a:t>good </a:t>
            </a:r>
            <a:r>
              <a:rPr sz="2300" dirty="0">
                <a:latin typeface="Gill Sans MT"/>
                <a:cs typeface="Gill Sans MT"/>
              </a:rPr>
              <a:t>engineering  </a:t>
            </a:r>
            <a:r>
              <a:rPr sz="2300" spc="-13" dirty="0">
                <a:latin typeface="Gill Sans MT"/>
                <a:cs typeface="Gill Sans MT"/>
              </a:rPr>
              <a:t>process</a:t>
            </a:r>
            <a:endParaRPr sz="2300">
              <a:latin typeface="Gill Sans MT"/>
              <a:cs typeface="Gill Sans MT"/>
            </a:endParaRPr>
          </a:p>
          <a:p>
            <a:pPr marL="11135">
              <a:spcBef>
                <a:spcPts val="52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8" dirty="0">
                <a:latin typeface="Gill Sans MT"/>
                <a:cs typeface="Gill Sans MT"/>
              </a:rPr>
              <a:t>It’s </a:t>
            </a:r>
            <a:r>
              <a:rPr sz="2300" dirty="0">
                <a:latin typeface="Gill Sans MT"/>
                <a:cs typeface="Gill Sans MT"/>
              </a:rPr>
              <a:t>not enough </a:t>
            </a:r>
            <a:r>
              <a:rPr sz="2300" spc="-4" dirty="0">
                <a:latin typeface="Gill Sans MT"/>
                <a:cs typeface="Gill Sans MT"/>
              </a:rPr>
              <a:t>to </a:t>
            </a:r>
            <a:r>
              <a:rPr sz="2300" spc="-9" dirty="0">
                <a:latin typeface="Gill Sans MT"/>
                <a:cs typeface="Gill Sans MT"/>
              </a:rPr>
              <a:t>deliver </a:t>
            </a:r>
            <a:r>
              <a:rPr sz="2300" spc="4" dirty="0">
                <a:latin typeface="Gill Sans MT"/>
                <a:cs typeface="Gill Sans MT"/>
              </a:rPr>
              <a:t>a</a:t>
            </a:r>
            <a:r>
              <a:rPr sz="2300" spc="57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functionality</a:t>
            </a:r>
            <a:endParaRPr sz="2300">
              <a:latin typeface="Gill Sans MT"/>
              <a:cs typeface="Gill Sans MT"/>
            </a:endParaRPr>
          </a:p>
          <a:p>
            <a:pPr marL="491626" marR="224377" indent="-240524">
              <a:spcBef>
                <a:spcPts val="456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If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expect to maintain a design, then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you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must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keep</a:t>
            </a:r>
            <a:r>
              <a:rPr sz="2000" spc="-27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  design clean,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modular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and</a:t>
            </a:r>
            <a:r>
              <a:rPr sz="2000" spc="-23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understandable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mtClean="0"/>
              <a:t>Determine the system boundary</a:t>
            </a:r>
          </a:p>
          <a:p>
            <a:r>
              <a:rPr lang="en-US" smtClean="0"/>
              <a:t>Must know scope of an application </a:t>
            </a:r>
            <a:r>
              <a:rPr lang="en-US" i="1" smtClean="0"/>
              <a:t>to specify functionality</a:t>
            </a:r>
            <a:r>
              <a:rPr lang="en-US" smtClean="0"/>
              <a:t>.</a:t>
            </a:r>
          </a:p>
          <a:p>
            <a:r>
              <a:rPr lang="en-US" smtClean="0"/>
              <a:t>It means, you must decide </a:t>
            </a:r>
            <a:r>
              <a:rPr lang="en-US" i="1" smtClean="0"/>
              <a:t>what system includes</a:t>
            </a:r>
            <a:r>
              <a:rPr lang="en-US" smtClean="0"/>
              <a:t> and </a:t>
            </a:r>
            <a:r>
              <a:rPr lang="en-US" i="1" smtClean="0"/>
              <a:t>what it omits.</a:t>
            </a:r>
          </a:p>
          <a:p>
            <a:r>
              <a:rPr lang="en-US" smtClean="0"/>
              <a:t>If boundary is correct,  you can treat system as box where internal details are hidden and changeable. </a:t>
            </a:r>
          </a:p>
          <a:p>
            <a:r>
              <a:rPr lang="en-US" smtClean="0"/>
              <a:t>At this state, </a:t>
            </a:r>
            <a:r>
              <a:rPr lang="en-US" i="1" smtClean="0"/>
              <a:t>determine purpose of 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B5D92-F30C-4273-9422-F9E3B04A9A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990601"/>
            <a:ext cx="6955692" cy="626797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z="2000" b="1" spc="4" dirty="0" smtClean="0"/>
              <a:t>7.</a:t>
            </a:r>
            <a:r>
              <a:rPr sz="2000" b="1" spc="4" smtClean="0"/>
              <a:t>Design</a:t>
            </a:r>
            <a:r>
              <a:rPr sz="2000" b="1" spc="-35" smtClean="0"/>
              <a:t> </a:t>
            </a:r>
            <a:r>
              <a:rPr sz="2000" b="1" dirty="0"/>
              <a:t>Optimization:</a:t>
            </a:r>
            <a:endParaRPr sz="2000" b="1"/>
          </a:p>
          <a:p>
            <a:pPr marL="11135"/>
            <a:r>
              <a:rPr sz="2000" b="1" dirty="0"/>
              <a:t>Provide efficient access</a:t>
            </a:r>
            <a:r>
              <a:rPr sz="2000" b="1" spc="-66" dirty="0"/>
              <a:t> </a:t>
            </a:r>
            <a:r>
              <a:rPr sz="2000" b="1" dirty="0"/>
              <a:t>paths</a:t>
            </a:r>
            <a:endParaRPr sz="2000" b="1"/>
          </a:p>
        </p:txBody>
      </p:sp>
      <p:sp>
        <p:nvSpPr>
          <p:cNvPr id="3" name="object 3"/>
          <p:cNvSpPr txBox="1"/>
          <p:nvPr/>
        </p:nvSpPr>
        <p:spPr>
          <a:xfrm>
            <a:off x="1121508" y="1626095"/>
            <a:ext cx="6445868" cy="692362"/>
          </a:xfrm>
          <a:prstGeom prst="rect">
            <a:avLst/>
          </a:prstGeom>
        </p:spPr>
        <p:txBody>
          <a:bodyPr vert="horz" wrap="square" lIns="0" tIns="50666" rIns="0" bIns="0" rtlCol="0">
            <a:spAutoFit/>
          </a:bodyPr>
          <a:lstStyle/>
          <a:p>
            <a:pPr marL="251102" marR="4454" indent="-240524">
              <a:lnSpc>
                <a:spcPts val="2464"/>
              </a:lnSpc>
              <a:spcBef>
                <a:spcPts val="399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dirty="0">
                <a:latin typeface="Gill Sans MT"/>
                <a:cs typeface="Gill Sans MT"/>
              </a:rPr>
              <a:t>Adjusting the </a:t>
            </a:r>
            <a:r>
              <a:rPr sz="2300" spc="-9" dirty="0">
                <a:latin typeface="Gill Sans MT"/>
                <a:cs typeface="Gill Sans MT"/>
              </a:rPr>
              <a:t>structure </a:t>
            </a:r>
            <a:r>
              <a:rPr sz="2300" spc="-4" dirty="0">
                <a:latin typeface="Gill Sans MT"/>
                <a:cs typeface="Gill Sans MT"/>
              </a:rPr>
              <a:t>of </a:t>
            </a:r>
            <a:r>
              <a:rPr sz="2300" dirty="0">
                <a:latin typeface="Gill Sans MT"/>
                <a:cs typeface="Gill Sans MT"/>
              </a:rPr>
              <a:t>the </a:t>
            </a:r>
            <a:r>
              <a:rPr sz="2300" spc="-4" dirty="0">
                <a:latin typeface="Gill Sans MT"/>
                <a:cs typeface="Gill Sans MT"/>
              </a:rPr>
              <a:t>class </a:t>
            </a:r>
            <a:r>
              <a:rPr sz="2300" dirty="0">
                <a:latin typeface="Gill Sans MT"/>
                <a:cs typeface="Gill Sans MT"/>
              </a:rPr>
              <a:t>model </a:t>
            </a:r>
            <a:r>
              <a:rPr sz="2300" spc="-4" dirty="0">
                <a:latin typeface="Gill Sans MT"/>
                <a:cs typeface="Gill Sans MT"/>
              </a:rPr>
              <a:t>to optimize  </a:t>
            </a:r>
            <a:r>
              <a:rPr sz="2300" spc="-9" dirty="0">
                <a:latin typeface="Gill Sans MT"/>
                <a:cs typeface="Gill Sans MT"/>
              </a:rPr>
              <a:t>frequent</a:t>
            </a:r>
            <a:r>
              <a:rPr sz="2300" spc="-31" dirty="0">
                <a:latin typeface="Gill Sans MT"/>
                <a:cs typeface="Gill Sans MT"/>
              </a:rPr>
              <a:t> </a:t>
            </a:r>
            <a:r>
              <a:rPr sz="2300" spc="-18" dirty="0">
                <a:latin typeface="Gill Sans MT"/>
                <a:cs typeface="Gill Sans MT"/>
              </a:rPr>
              <a:t>traversals</a:t>
            </a:r>
            <a:endParaRPr sz="23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508" y="4275953"/>
            <a:ext cx="6565870" cy="1749763"/>
          </a:xfrm>
          <a:prstGeom prst="rect">
            <a:avLst/>
          </a:prstGeom>
        </p:spPr>
        <p:txBody>
          <a:bodyPr vert="horz" wrap="square" lIns="0" tIns="41201" rIns="0" bIns="0" rtlCol="0">
            <a:spAutoFit/>
          </a:bodyPr>
          <a:lstStyle/>
          <a:p>
            <a:pPr marL="11135">
              <a:spcBef>
                <a:spcPts val="324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</a:t>
            </a:r>
            <a:r>
              <a:rPr sz="1700" spc="-53" dirty="0">
                <a:solidFill>
                  <a:srgbClr val="717BA3"/>
                </a:solidFill>
                <a:latin typeface="Courier New"/>
                <a:cs typeface="Courier New"/>
              </a:rPr>
              <a:t> </a:t>
            </a:r>
            <a:r>
              <a:rPr sz="2300" spc="-9" dirty="0">
                <a:latin typeface="Gill Sans MT"/>
                <a:cs typeface="Gill Sans MT"/>
              </a:rPr>
              <a:t>Company.findSkill(</a:t>
            </a:r>
            <a:r>
              <a:rPr sz="2300" i="1" spc="-9" dirty="0">
                <a:latin typeface="Gill Sans MT"/>
                <a:cs typeface="Gill Sans MT"/>
              </a:rPr>
              <a:t>speakJapanese</a:t>
            </a:r>
            <a:r>
              <a:rPr sz="2300" spc="-9" dirty="0">
                <a:latin typeface="Gill Sans MT"/>
                <a:cs typeface="Gill Sans MT"/>
              </a:rPr>
              <a:t>)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210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Frequency of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access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197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Fan out </a:t>
            </a: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(e.g.,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1000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employees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with on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average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10</a:t>
            </a:r>
            <a:r>
              <a:rPr sz="2000" spc="-294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skills)</a:t>
            </a:r>
            <a:endParaRPr sz="2000">
              <a:latin typeface="Gill Sans MT"/>
              <a:cs typeface="Gill Sans MT"/>
            </a:endParaRPr>
          </a:p>
          <a:p>
            <a:pPr marL="492183" indent="-241081">
              <a:spcBef>
                <a:spcPts val="189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  <a:tab pos="2204801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Selectivity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4" dirty="0">
                <a:solidFill>
                  <a:srgbClr val="454552"/>
                </a:solidFill>
                <a:latin typeface="Gill Sans MT"/>
                <a:cs typeface="Gill Sans MT"/>
              </a:rPr>
              <a:t>(e.g.,	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if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only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5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employees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actually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speak</a:t>
            </a:r>
            <a:r>
              <a:rPr sz="2000" spc="-3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Japanese)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3798" y="2697136"/>
            <a:ext cx="3388906" cy="110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727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dirty="0" smtClean="0"/>
              <a:t>8.</a:t>
            </a:r>
            <a:r>
              <a:rPr smtClean="0"/>
              <a:t>Adjustment </a:t>
            </a:r>
            <a:r>
              <a:rPr dirty="0"/>
              <a:t>of</a:t>
            </a:r>
            <a:r>
              <a:rPr spc="-61" dirty="0"/>
              <a:t> </a:t>
            </a:r>
            <a:r>
              <a:rPr spc="-4" dirty="0"/>
              <a:t>Inheritance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1081"/>
            <a:ext cx="6817276" cy="3900583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251659" indent="-240524">
              <a:spcBef>
                <a:spcPts val="596"/>
              </a:spcBef>
              <a:buClr>
                <a:srgbClr val="717BA3"/>
              </a:buClr>
              <a:buSzPct val="75000"/>
              <a:buFont typeface="Lucida Sans Unicode"/>
              <a:buChar char="◗"/>
              <a:tabLst>
                <a:tab pos="251659" algn="l"/>
              </a:tabLst>
            </a:pPr>
            <a:r>
              <a:rPr sz="3200" spc="-13" dirty="0">
                <a:latin typeface="Gill Sans MT"/>
                <a:cs typeface="Gill Sans MT"/>
              </a:rPr>
              <a:t>Through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9" dirty="0">
                <a:latin typeface="Gill Sans MT"/>
                <a:cs typeface="Gill Sans MT"/>
              </a:rPr>
              <a:t>following</a:t>
            </a:r>
            <a:r>
              <a:rPr sz="3200" spc="-31" dirty="0">
                <a:latin typeface="Gill Sans MT"/>
                <a:cs typeface="Gill Sans MT"/>
              </a:rPr>
              <a:t> </a:t>
            </a:r>
            <a:r>
              <a:rPr sz="3200" spc="-4" dirty="0">
                <a:latin typeface="Gill Sans MT"/>
                <a:cs typeface="Gill Sans MT"/>
              </a:rPr>
              <a:t>steps:</a:t>
            </a:r>
            <a:endParaRPr sz="3200">
              <a:latin typeface="Gill Sans MT"/>
              <a:cs typeface="Gill Sans MT"/>
            </a:endParaRPr>
          </a:p>
          <a:p>
            <a:pPr marL="491626" marR="4454" lvl="1" indent="-240524">
              <a:spcBef>
                <a:spcPts val="456"/>
              </a:spcBef>
              <a:buClr>
                <a:srgbClr val="9FB8CD"/>
              </a:buClr>
              <a:buSzPct val="75000"/>
              <a:buFont typeface="Lucida Sans Unicode"/>
              <a:buChar char="◗"/>
              <a:tabLst>
                <a:tab pos="492183" algn="l"/>
              </a:tabLst>
            </a:pP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Rearrange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classes and operations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to</a:t>
            </a:r>
            <a:r>
              <a:rPr sz="2800" spc="-136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increase 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inheritance</a:t>
            </a:r>
            <a:endParaRPr sz="2800">
              <a:latin typeface="Gill Sans MT"/>
              <a:cs typeface="Gill Sans MT"/>
            </a:endParaRPr>
          </a:p>
          <a:p>
            <a:pPr marL="491626" marR="109683" lvl="1" indent="-240524">
              <a:spcBef>
                <a:spcPts val="438"/>
              </a:spcBef>
              <a:buClr>
                <a:srgbClr val="9FB8CD"/>
              </a:buClr>
              <a:buSzPct val="75000"/>
              <a:buFont typeface="Lucida Sans Unicode"/>
              <a:buChar char="◗"/>
              <a:tabLst>
                <a:tab pos="492183" algn="l"/>
              </a:tabLst>
            </a:pP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Abstract common </a:t>
            </a:r>
            <a:r>
              <a:rPr sz="2800" spc="-13" dirty="0">
                <a:solidFill>
                  <a:srgbClr val="454552"/>
                </a:solidFill>
                <a:latin typeface="Gill Sans MT"/>
                <a:cs typeface="Gill Sans MT"/>
              </a:rPr>
              <a:t>behavior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out of </a:t>
            </a:r>
            <a:r>
              <a:rPr sz="2800" spc="-13" dirty="0">
                <a:solidFill>
                  <a:srgbClr val="454552"/>
                </a:solidFill>
                <a:latin typeface="Gill Sans MT"/>
                <a:cs typeface="Gill Sans MT"/>
              </a:rPr>
              <a:t>groups</a:t>
            </a:r>
            <a:r>
              <a:rPr sz="2800" spc="-17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of  classes</a:t>
            </a:r>
            <a:endParaRPr sz="2800">
              <a:latin typeface="Gill Sans MT"/>
              <a:cs typeface="Gill Sans MT"/>
            </a:endParaRPr>
          </a:p>
          <a:p>
            <a:pPr marL="491626" marR="850742" lvl="1" indent="-240524">
              <a:spcBef>
                <a:spcPts val="434"/>
              </a:spcBef>
              <a:buClr>
                <a:srgbClr val="9FB8CD"/>
              </a:buClr>
              <a:buSzPct val="75000"/>
              <a:buFont typeface="Lucida Sans Unicode"/>
              <a:buChar char="◗"/>
              <a:tabLst>
                <a:tab pos="492183" algn="l"/>
              </a:tabLst>
            </a:pP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Use delegation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to </a:t>
            </a:r>
            <a:r>
              <a:rPr sz="2800" spc="-9" dirty="0">
                <a:solidFill>
                  <a:srgbClr val="454552"/>
                </a:solidFill>
                <a:latin typeface="Gill Sans MT"/>
                <a:cs typeface="Gill Sans MT"/>
              </a:rPr>
              <a:t>share </a:t>
            </a:r>
            <a:r>
              <a:rPr sz="2800" spc="-13" dirty="0">
                <a:solidFill>
                  <a:srgbClr val="454552"/>
                </a:solidFill>
                <a:latin typeface="Gill Sans MT"/>
                <a:cs typeface="Gill Sans MT"/>
              </a:rPr>
              <a:t>behavior</a:t>
            </a:r>
            <a:r>
              <a:rPr sz="2800" spc="-149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54552"/>
                </a:solidFill>
                <a:latin typeface="Gill Sans MT"/>
                <a:cs typeface="Gill Sans MT"/>
              </a:rPr>
              <a:t>when  inheritance is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semantically</a:t>
            </a:r>
            <a:r>
              <a:rPr sz="2800" spc="-10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800" spc="-4" dirty="0">
                <a:solidFill>
                  <a:srgbClr val="454552"/>
                </a:solidFill>
                <a:latin typeface="Gill Sans MT"/>
                <a:cs typeface="Gill Sans MT"/>
              </a:rPr>
              <a:t>invalid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508" y="841862"/>
            <a:ext cx="6727092" cy="688352"/>
          </a:xfrm>
          <a:prstGeom prst="rect">
            <a:avLst/>
          </a:prstGeom>
        </p:spPr>
        <p:txBody>
          <a:bodyPr vert="horz" wrap="square" lIns="0" tIns="11135" rIns="0" bIns="0" rtlCol="0">
            <a:spAutoFit/>
          </a:bodyPr>
          <a:lstStyle/>
          <a:p>
            <a:pPr marL="11135">
              <a:spcBef>
                <a:spcPts val="88"/>
              </a:spcBef>
            </a:pPr>
            <a:r>
              <a:rPr lang="en-US" spc="-4" dirty="0" smtClean="0"/>
              <a:t>9.</a:t>
            </a:r>
            <a:r>
              <a:rPr spc="-4" smtClean="0"/>
              <a:t>Organizing </a:t>
            </a:r>
            <a:r>
              <a:rPr dirty="0"/>
              <a:t>a Class</a:t>
            </a:r>
            <a:r>
              <a:rPr spc="-39" dirty="0"/>
              <a:t> </a:t>
            </a:r>
            <a:r>
              <a:rPr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2713" y="6150556"/>
            <a:ext cx="21936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6">
              <a:lnSpc>
                <a:spcPts val="1258"/>
              </a:lnSpc>
            </a:pPr>
            <a:r>
              <a:rPr spc="4" dirty="0"/>
              <a:t>26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381225" y="6150556"/>
            <a:ext cx="25156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5">
              <a:lnSpc>
                <a:spcPts val="1258"/>
              </a:lnSpc>
            </a:pPr>
            <a:r>
              <a:rPr spc="-4" dirty="0"/>
              <a:t>System </a:t>
            </a:r>
            <a:r>
              <a:rPr dirty="0"/>
              <a:t>modelling </a:t>
            </a:r>
            <a:r>
              <a:rPr spc="4" dirty="0"/>
              <a:t>– </a:t>
            </a:r>
            <a:r>
              <a:rPr dirty="0"/>
              <a:t>Fabrizio </a:t>
            </a:r>
            <a:r>
              <a:rPr spc="-4" dirty="0"/>
              <a:t>Maria</a:t>
            </a:r>
            <a:r>
              <a:rPr spc="-83" dirty="0"/>
              <a:t> </a:t>
            </a:r>
            <a:r>
              <a:rPr spc="-4" dirty="0"/>
              <a:t>Maggi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508" y="1595463"/>
            <a:ext cx="7063251" cy="4321211"/>
          </a:xfrm>
          <a:prstGeom prst="rect">
            <a:avLst/>
          </a:prstGeom>
        </p:spPr>
        <p:txBody>
          <a:bodyPr vert="horz" wrap="square" lIns="0" tIns="75720" rIns="0" bIns="0" rtlCol="0">
            <a:spAutoFit/>
          </a:bodyPr>
          <a:lstStyle/>
          <a:p>
            <a:pPr marL="11135">
              <a:spcBef>
                <a:spcPts val="596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Information</a:t>
            </a:r>
            <a:r>
              <a:rPr sz="2300" spc="22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hiding</a:t>
            </a:r>
            <a:endParaRPr sz="2300">
              <a:latin typeface="Gill Sans MT"/>
              <a:cs typeface="Gill Sans MT"/>
            </a:endParaRPr>
          </a:p>
          <a:p>
            <a:pPr marL="492183" indent="-241081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Separating external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specification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from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internal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implementation</a:t>
            </a:r>
            <a:endParaRPr sz="2000">
              <a:latin typeface="Gill Sans MT"/>
              <a:cs typeface="Gill Sans MT"/>
            </a:endParaRPr>
          </a:p>
          <a:p>
            <a:pPr marL="11135">
              <a:spcBef>
                <a:spcPts val="517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4" dirty="0">
                <a:latin typeface="Gill Sans MT"/>
                <a:cs typeface="Gill Sans MT"/>
              </a:rPr>
              <a:t>Coherence of</a:t>
            </a:r>
            <a:r>
              <a:rPr sz="2300" spc="31" dirty="0">
                <a:latin typeface="Gill Sans MT"/>
                <a:cs typeface="Gill Sans MT"/>
              </a:rPr>
              <a:t> </a:t>
            </a:r>
            <a:r>
              <a:rPr sz="2300" spc="-4" dirty="0">
                <a:latin typeface="Gill Sans MT"/>
                <a:cs typeface="Gill Sans MT"/>
              </a:rPr>
              <a:t>Entities</a:t>
            </a:r>
            <a:endParaRPr sz="2300">
              <a:latin typeface="Gill Sans MT"/>
              <a:cs typeface="Gill Sans MT"/>
            </a:endParaRPr>
          </a:p>
          <a:p>
            <a:pPr marL="491626" marR="619126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An entity (a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class, an operation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or a package) should </a:t>
            </a:r>
            <a:r>
              <a:rPr sz="2000" spc="-31" dirty="0">
                <a:solidFill>
                  <a:srgbClr val="454552"/>
                </a:solidFill>
                <a:latin typeface="Gill Sans MT"/>
                <a:cs typeface="Gill Sans MT"/>
              </a:rPr>
              <a:t>have</a:t>
            </a:r>
            <a:r>
              <a:rPr sz="2000" spc="-237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  single major</a:t>
            </a:r>
            <a:r>
              <a:rPr sz="2000" spc="-22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theme</a:t>
            </a:r>
            <a:endParaRPr sz="2000"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A </a:t>
            </a:r>
            <a:r>
              <a:rPr dirty="0">
                <a:latin typeface="Gill Sans MT"/>
                <a:cs typeface="Gill Sans MT"/>
              </a:rPr>
              <a:t>method should do </a:t>
            </a:r>
            <a:r>
              <a:rPr spc="-4" dirty="0">
                <a:latin typeface="Gill Sans MT"/>
                <a:cs typeface="Gill Sans MT"/>
              </a:rPr>
              <a:t>only </a:t>
            </a:r>
            <a:r>
              <a:rPr spc="4" dirty="0">
                <a:latin typeface="Gill Sans MT"/>
                <a:cs typeface="Gill Sans MT"/>
              </a:rPr>
              <a:t>1</a:t>
            </a:r>
            <a:r>
              <a:rPr spc="-92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thing</a:t>
            </a:r>
            <a:endParaRPr>
              <a:latin typeface="Gill Sans MT"/>
              <a:cs typeface="Gill Sans MT"/>
            </a:endParaRPr>
          </a:p>
          <a:p>
            <a:pPr marL="732707" lvl="1" indent="-200993">
              <a:spcBef>
                <a:spcPts val="443"/>
              </a:spcBef>
              <a:buClr>
                <a:srgbClr val="BCBCBC"/>
              </a:buClr>
              <a:buSzPct val="75000"/>
              <a:buFont typeface="Lucida Sans Unicode"/>
              <a:buChar char="◗"/>
              <a:tabLst>
                <a:tab pos="732707" algn="l"/>
              </a:tabLst>
            </a:pPr>
            <a:r>
              <a:rPr spc="-4" dirty="0">
                <a:latin typeface="Gill Sans MT"/>
                <a:cs typeface="Gill Sans MT"/>
              </a:rPr>
              <a:t>A class </a:t>
            </a:r>
            <a:r>
              <a:rPr dirty="0">
                <a:latin typeface="Gill Sans MT"/>
                <a:cs typeface="Gill Sans MT"/>
              </a:rPr>
              <a:t>should not serve </a:t>
            </a:r>
            <a:r>
              <a:rPr spc="-9" dirty="0">
                <a:latin typeface="Gill Sans MT"/>
                <a:cs typeface="Gill Sans MT"/>
              </a:rPr>
              <a:t>many </a:t>
            </a:r>
            <a:r>
              <a:rPr dirty="0">
                <a:latin typeface="Gill Sans MT"/>
                <a:cs typeface="Gill Sans MT"/>
              </a:rPr>
              <a:t>purposes at</a:t>
            </a:r>
            <a:r>
              <a:rPr spc="-118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once</a:t>
            </a:r>
            <a:endParaRPr>
              <a:latin typeface="Gill Sans MT"/>
              <a:cs typeface="Gill Sans MT"/>
            </a:endParaRPr>
          </a:p>
          <a:p>
            <a:pPr marL="11135">
              <a:spcBef>
                <a:spcPts val="504"/>
              </a:spcBef>
            </a:pPr>
            <a:r>
              <a:rPr sz="1700" spc="-114" dirty="0">
                <a:solidFill>
                  <a:srgbClr val="717BA3"/>
                </a:solidFill>
                <a:latin typeface="Courier New"/>
                <a:cs typeface="Courier New"/>
              </a:rPr>
              <a:t>› </a:t>
            </a:r>
            <a:r>
              <a:rPr sz="2300" spc="-31" dirty="0">
                <a:latin typeface="Gill Sans MT"/>
                <a:cs typeface="Gill Sans MT"/>
              </a:rPr>
              <a:t>Fine-Tuning</a:t>
            </a:r>
            <a:r>
              <a:rPr sz="2300" spc="26" dirty="0">
                <a:latin typeface="Gill Sans MT"/>
                <a:cs typeface="Gill Sans MT"/>
              </a:rPr>
              <a:t> </a:t>
            </a:r>
            <a:r>
              <a:rPr sz="2300" dirty="0">
                <a:latin typeface="Gill Sans MT"/>
                <a:cs typeface="Gill Sans MT"/>
              </a:rPr>
              <a:t>Packages</a:t>
            </a:r>
            <a:endParaRPr sz="2300">
              <a:latin typeface="Gill Sans MT"/>
              <a:cs typeface="Gill Sans MT"/>
            </a:endParaRPr>
          </a:p>
          <a:p>
            <a:pPr marL="491626" marR="4454" indent="-240524">
              <a:spcBef>
                <a:spcPts val="452"/>
              </a:spcBef>
              <a:buClr>
                <a:srgbClr val="9FB8CD"/>
              </a:buClr>
              <a:buSzPct val="76086"/>
              <a:buFont typeface="Lucida Sans Unicode"/>
              <a:buChar char="◗"/>
              <a:tabLst>
                <a:tab pos="491626" algn="l"/>
                <a:tab pos="492183" algn="l"/>
              </a:tabLst>
            </a:pP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The interface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between </a:t>
            </a:r>
            <a:r>
              <a:rPr sz="2000" spc="-18" dirty="0">
                <a:solidFill>
                  <a:srgbClr val="454552"/>
                </a:solidFill>
                <a:latin typeface="Gill Sans MT"/>
                <a:cs typeface="Gill Sans MT"/>
              </a:rPr>
              <a:t>two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packages (the associations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that </a:t>
            </a:r>
            <a:r>
              <a:rPr sz="2000" spc="-9" dirty="0">
                <a:solidFill>
                  <a:srgbClr val="454552"/>
                </a:solidFill>
                <a:latin typeface="Gill Sans MT"/>
                <a:cs typeface="Gill Sans MT"/>
              </a:rPr>
              <a:t>relate 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classes in one package to classes in the other and operations  </a:t>
            </a:r>
            <a:r>
              <a:rPr sz="2000" spc="-4" dirty="0">
                <a:solidFill>
                  <a:srgbClr val="454552"/>
                </a:solidFill>
                <a:latin typeface="Gill Sans MT"/>
                <a:cs typeface="Gill Sans MT"/>
              </a:rPr>
              <a:t>that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access classes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across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package boundaries) should be  minimal and </a:t>
            </a:r>
            <a:r>
              <a:rPr sz="2000" spc="-13" dirty="0">
                <a:solidFill>
                  <a:srgbClr val="454552"/>
                </a:solidFill>
                <a:latin typeface="Gill Sans MT"/>
                <a:cs typeface="Gill Sans MT"/>
              </a:rPr>
              <a:t>well</a:t>
            </a:r>
            <a:r>
              <a:rPr sz="2000" spc="-35" dirty="0">
                <a:solidFill>
                  <a:srgbClr val="454552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54552"/>
                </a:solidFill>
                <a:latin typeface="Gill Sans MT"/>
                <a:cs typeface="Gill Sans MT"/>
              </a:rPr>
              <a:t>defined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0C7B6-4560-46DC-8D0E-F50484DD9B6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492369" y="1752600"/>
            <a:ext cx="8077200" cy="3657600"/>
          </a:xfrm>
          <a:prstGeom prst="rect">
            <a:avLst/>
          </a:prstGeom>
        </p:spPr>
        <p:txBody>
          <a:bodyPr lIns="118872" tIns="0" rIns="45720" bIns="0" anchor="b"/>
          <a:lstStyle/>
          <a:p>
            <a:pPr marL="0" indent="0" algn="ctr" eaLnBrk="1" hangingPunct="1">
              <a:buFont typeface="Wingdings 2" pitchFamily="18" charset="2"/>
              <a:buNone/>
            </a:pPr>
            <a:r>
              <a:rPr lang="en-US" sz="4400" b="1" smtClean="0">
                <a:latin typeface="Calibri" pitchFamily="34" charset="0"/>
              </a:rPr>
              <a:t>Chapter 12</a:t>
            </a: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sz="4400" b="1" smtClean="0">
              <a:latin typeface="Calibri" pitchFamily="34" charset="0"/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sz="6600" b="1" smtClean="0">
                <a:latin typeface="Calibri" pitchFamily="34" charset="0"/>
              </a:rPr>
              <a:t>Domain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Overview of Analysis</a:t>
            </a:r>
          </a:p>
          <a:p>
            <a:r>
              <a:rPr lang="en-US" smtClean="0"/>
              <a:t>Domain Class Model</a:t>
            </a:r>
          </a:p>
          <a:p>
            <a:r>
              <a:rPr lang="en-US" smtClean="0"/>
              <a:t>Domain State Model</a:t>
            </a:r>
          </a:p>
          <a:p>
            <a:r>
              <a:rPr lang="en-US" smtClean="0"/>
              <a:t>Domain Interaction Model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57200" y="868364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0">
                <a:solidFill>
                  <a:schemeClr val="bg1"/>
                </a:solidFill>
                <a:latin typeface="Comic Sans MS" pitchFamily="66" charset="0"/>
              </a:rPr>
              <a:t>Topic Covered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mtClean="0"/>
              <a:t>During analysis, we build models and begin to understand the requirements deeply.</a:t>
            </a:r>
          </a:p>
          <a:p>
            <a:pPr algn="just"/>
            <a:r>
              <a:rPr lang="en-US" smtClean="0"/>
              <a:t>To build a domain model, you must interview business expert, examine requirements statements, and study related requirements.</a:t>
            </a:r>
          </a:p>
          <a:p>
            <a:pPr algn="just"/>
            <a:r>
              <a:rPr lang="en-US" smtClean="0"/>
              <a:t>Successful analysis model states what must be done, without restricting how it is done and avoid implementation decisions.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Introduction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369" y="1600200"/>
            <a:ext cx="81592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211015" y="1524000"/>
            <a:ext cx="8475785" cy="4876800"/>
          </a:xfrm>
        </p:spPr>
        <p:txBody>
          <a:bodyPr/>
          <a:lstStyle/>
          <a:p>
            <a:r>
              <a:rPr lang="en-US" smtClean="0"/>
              <a:t>As fig. shows, analysis begin with </a:t>
            </a:r>
            <a:r>
              <a:rPr lang="en-US" i="1" smtClean="0"/>
              <a:t>problem statement </a:t>
            </a:r>
            <a:r>
              <a:rPr lang="en-US" smtClean="0"/>
              <a:t>during system conception.</a:t>
            </a:r>
          </a:p>
          <a:p>
            <a:r>
              <a:rPr lang="en-US" smtClean="0"/>
              <a:t>Problem statement can be </a:t>
            </a:r>
            <a:r>
              <a:rPr lang="en-US" i="1" smtClean="0"/>
              <a:t>incomplete or informal</a:t>
            </a:r>
            <a:r>
              <a:rPr lang="en-US" smtClean="0"/>
              <a:t> but analysis makes it more </a:t>
            </a:r>
            <a:r>
              <a:rPr lang="en-US" i="1" smtClean="0"/>
              <a:t>precise and expose ambiguities.</a:t>
            </a:r>
          </a:p>
          <a:p>
            <a:r>
              <a:rPr lang="en-US" smtClean="0"/>
              <a:t>You must understand real-world  system described by the problem statement, and </a:t>
            </a:r>
            <a:r>
              <a:rPr lang="en-US" i="1" smtClean="0"/>
              <a:t>abstract its essential features into a model</a:t>
            </a:r>
            <a:r>
              <a:rPr lang="en-US" smtClean="0"/>
              <a:t>.</a:t>
            </a:r>
          </a:p>
          <a:p>
            <a:r>
              <a:rPr lang="en-US" smtClean="0"/>
              <a:t>Sequence can be problem statement </a:t>
            </a:r>
            <a:r>
              <a:rPr lang="en-US" smtClean="0">
                <a:sym typeface="Wingdings" pitchFamily="2" charset="2"/>
              </a:rPr>
              <a:t> build model (Domain)   build model(application).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>
                <a:sym typeface="Wingdings" pitchFamily="2" charset="2"/>
              </a:rPr>
              <a:t>Analysis model addresses the three aspects of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ym typeface="Wingdings" pitchFamily="2" charset="2"/>
              </a:rPr>
              <a:t>Static structure of objects (Class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ym typeface="Wingdings" pitchFamily="2" charset="2"/>
              </a:rPr>
              <a:t>Interaction among objects ( Interaction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ym typeface="Wingdings" pitchFamily="2" charset="2"/>
              </a:rPr>
              <a:t>Life-cycle histories of objects (State Model)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sym typeface="Wingdings" pitchFamily="2" charset="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 step in analyzing the requirements is to construct a domain model. </a:t>
            </a:r>
          </a:p>
          <a:p>
            <a:r>
              <a:rPr lang="en-US" smtClean="0"/>
              <a:t>Static structure of the real world system is captured. </a:t>
            </a:r>
          </a:p>
          <a:p>
            <a:r>
              <a:rPr lang="en-US" smtClean="0"/>
              <a:t>The domain model describes real-world classes and their relationships to each other.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80415-77C2-4E5C-AFD5-0D8B1110C68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Overview of Analysis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Don’t consider humans as part of system, </a:t>
            </a:r>
          </a:p>
          <a:p>
            <a:r>
              <a:rPr lang="en-US" smtClean="0"/>
              <a:t>Ex. From problem statement (Chap 11), mentioned “ design system for human cashiers and Automatic Teller machine (ATM)..”</a:t>
            </a:r>
          </a:p>
          <a:p>
            <a:r>
              <a:rPr lang="en-US" smtClean="0"/>
              <a:t>So here there will two different system is going to be design.</a:t>
            </a:r>
          </a:p>
          <a:p>
            <a:pPr lvl="1"/>
            <a:r>
              <a:rPr lang="en-US" smtClean="0"/>
              <a:t>Human Cashier (Will be used at Bank)</a:t>
            </a:r>
          </a:p>
          <a:p>
            <a:pPr lvl="1"/>
            <a:r>
              <a:rPr lang="en-US" smtClean="0"/>
              <a:t>ATM ( At ATM location). </a:t>
            </a:r>
          </a:p>
          <a:p>
            <a:pPr>
              <a:buFont typeface="Wingdings 2" pitchFamily="18" charset="2"/>
              <a:buNone/>
            </a:pPr>
            <a:r>
              <a:rPr lang="en-US" b="1" u="sng" smtClean="0"/>
              <a:t>Note:</a:t>
            </a:r>
            <a:r>
              <a:rPr lang="en-US" smtClean="0"/>
              <a:t> Will focus on ATM behavior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19CDC-279F-47DF-9FED-6FFC1A96B8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for the domain model comes from the </a:t>
            </a:r>
          </a:p>
          <a:p>
            <a:pPr lvl="1">
              <a:defRPr/>
            </a:pPr>
            <a:r>
              <a:rPr lang="en-US" dirty="0" smtClean="0"/>
              <a:t>Problem statement, </a:t>
            </a:r>
          </a:p>
          <a:p>
            <a:pPr lvl="1">
              <a:defRPr/>
            </a:pPr>
            <a:r>
              <a:rPr lang="en-US" dirty="0" smtClean="0"/>
              <a:t>Artifacts from related systems, </a:t>
            </a:r>
          </a:p>
          <a:p>
            <a:pPr lvl="1">
              <a:defRPr/>
            </a:pPr>
            <a:r>
              <a:rPr lang="en-US" dirty="0" smtClean="0"/>
              <a:t>Expert knowledge of the application domain  and</a:t>
            </a:r>
          </a:p>
          <a:p>
            <a:pPr lvl="1">
              <a:defRPr/>
            </a:pPr>
            <a:r>
              <a:rPr lang="en-US" dirty="0" smtClean="0"/>
              <a:t>General knowledge of the real world.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The steps to be performed to construct a domain class model: </a:t>
            </a:r>
          </a:p>
          <a:p>
            <a:pPr marL="633412" indent="-514350">
              <a:buFont typeface="+mj-lt"/>
              <a:buAutoNum type="arabicPeriod"/>
              <a:defRPr/>
            </a:pPr>
            <a:r>
              <a:rPr lang="en-US" dirty="0" smtClean="0"/>
              <a:t>Find Classes. </a:t>
            </a:r>
          </a:p>
          <a:p>
            <a:pPr marL="633412" indent="-514350">
              <a:buFont typeface="+mj-lt"/>
              <a:buAutoNum type="arabicPeriod"/>
              <a:defRPr/>
            </a:pPr>
            <a:r>
              <a:rPr lang="en-US" dirty="0" smtClean="0"/>
              <a:t>Prepare a data dictionary.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93941-73CA-4537-B038-EC2592414A2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Find associations.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Find attributes of objects and links.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Organize and simplify classes using inheritance.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Verify that access paths exist for likely queries.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Iterate and refine the model.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Reconsider the level of abstraction. </a:t>
            </a:r>
          </a:p>
          <a:p>
            <a:pPr marL="631825" indent="-514350">
              <a:buFont typeface="Corbel" pitchFamily="34" charset="0"/>
              <a:buAutoNum type="arabicPeriod" startAt="3"/>
            </a:pPr>
            <a:r>
              <a:rPr lang="en-US" smtClean="0"/>
              <a:t>Group classes into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FEF54-62D1-407C-90D7-1D6BD54B787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1. Finding Classes</a:t>
            </a:r>
          </a:p>
          <a:p>
            <a:r>
              <a:rPr lang="en-US" smtClean="0"/>
              <a:t>First Step, find relevant classes for objects from application domain.</a:t>
            </a:r>
          </a:p>
          <a:p>
            <a:pPr lvl="1"/>
            <a:r>
              <a:rPr lang="en-US" smtClean="0"/>
              <a:t>It includes houses, person, machines etc.</a:t>
            </a:r>
          </a:p>
          <a:p>
            <a:r>
              <a:rPr lang="en-US" smtClean="0"/>
              <a:t>Classes often correspond to nouns.</a:t>
            </a:r>
          </a:p>
          <a:p>
            <a:r>
              <a:rPr lang="en-US" smtClean="0"/>
              <a:t>Eg- ” a reservation system sell tickets to performances at various theater”-</a:t>
            </a:r>
          </a:p>
          <a:p>
            <a:pPr lvl="1"/>
            <a:r>
              <a:rPr lang="en-US" smtClean="0"/>
              <a:t>Tentative classes would be Reservation, System, Tickets, Performance and  Theaters.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354CD-CE90-4429-9375-837EA9BE7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 is to capture concepts. not all nouns are concepts, and concepts are also expressed in other parts of speech.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For the Case study of the ATM: The following are the classes extracted from problem statement nouns.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3B4A3-003F-44DC-A16B-BDA7E65CC6A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3276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E4686-8741-46D0-934F-7AC0BD59928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1016" y="1600200"/>
            <a:ext cx="8581292" cy="4343400"/>
          </a:xfrm>
          <a:noFill/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092" y="6248400"/>
            <a:ext cx="611944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Additional classes that do not appear directly in the statement but can be  identified from our knowledge    of the problem domain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3F297-9423-4396-90C7-8CF2E5839DA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508" y="3733800"/>
            <a:ext cx="42203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1508" y="4724400"/>
            <a:ext cx="40092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400" b="1" u="sng" smtClean="0"/>
              <a:t>2.Keeping the Right classes</a:t>
            </a:r>
          </a:p>
          <a:p>
            <a:r>
              <a:rPr lang="en-US" sz="3400" smtClean="0"/>
              <a:t>Discard unnecessary and incorrect classes according to the following criteria.</a:t>
            </a:r>
          </a:p>
          <a:p>
            <a:r>
              <a:rPr lang="en-US" sz="3400" b="1" u="sng" smtClean="0"/>
              <a:t>Redundant classes:</a:t>
            </a:r>
            <a:r>
              <a:rPr lang="en-US" sz="3400" smtClean="0"/>
              <a:t> If two classes express the same concept, you should keep the most </a:t>
            </a:r>
            <a:r>
              <a:rPr lang="en-US" sz="3400" i="1" smtClean="0"/>
              <a:t>descriptive name</a:t>
            </a:r>
            <a:r>
              <a:rPr lang="en-US" sz="3400" smtClean="0"/>
              <a:t>. </a:t>
            </a:r>
          </a:p>
          <a:p>
            <a:pPr lvl="1"/>
            <a:r>
              <a:rPr lang="en-US" sz="3400" smtClean="0"/>
              <a:t>ATM example. </a:t>
            </a:r>
            <a:r>
              <a:rPr lang="en-US" sz="3400" b="1" i="1" smtClean="0"/>
              <a:t>Customer</a:t>
            </a:r>
            <a:r>
              <a:rPr lang="en-US" sz="3400" smtClean="0"/>
              <a:t> and </a:t>
            </a:r>
            <a:r>
              <a:rPr lang="en-US" sz="3400" b="1" i="1" smtClean="0"/>
              <a:t>user</a:t>
            </a:r>
            <a:r>
              <a:rPr lang="en-US" sz="3400" smtClean="0"/>
              <a:t> are redundant; we retain </a:t>
            </a:r>
            <a:r>
              <a:rPr lang="en-US" sz="3400" b="1" i="1" smtClean="0"/>
              <a:t>customer</a:t>
            </a:r>
            <a:r>
              <a:rPr lang="en-US" sz="3400" smtClean="0"/>
              <a:t> because it is more descriptive.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630A3-ABCA-47FE-9195-70B9BEBAA22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Irrelevant classes:  </a:t>
            </a:r>
            <a:r>
              <a:rPr lang="en-US" smtClean="0"/>
              <a:t>If class has little or nothing do with application, eliminate it.</a:t>
            </a:r>
          </a:p>
          <a:p>
            <a:pPr lvl="1"/>
            <a:r>
              <a:rPr lang="en-US" smtClean="0"/>
              <a:t>ATM Ex. </a:t>
            </a:r>
            <a:r>
              <a:rPr lang="en-US" i="1" u="sng" smtClean="0"/>
              <a:t>cost</a:t>
            </a:r>
            <a:r>
              <a:rPr lang="en-US" smtClean="0"/>
              <a:t> is outside the scope of the ATM software.</a:t>
            </a:r>
          </a:p>
          <a:p>
            <a:r>
              <a:rPr lang="en-US" b="1" u="sng" smtClean="0"/>
              <a:t>Vague classes</a:t>
            </a:r>
            <a:r>
              <a:rPr lang="en-US" smtClean="0"/>
              <a:t>: class should be specific.</a:t>
            </a:r>
          </a:p>
          <a:p>
            <a:pPr lvl="1"/>
            <a:r>
              <a:rPr lang="en-US" smtClean="0"/>
              <a:t>ATM Example, System, Security provision, Banking network etc are not specific thing.</a:t>
            </a:r>
          </a:p>
          <a:p>
            <a:r>
              <a:rPr lang="en-US" b="1" u="sng" smtClean="0"/>
              <a:t>Attributes:</a:t>
            </a:r>
            <a:r>
              <a:rPr lang="en-US" smtClean="0"/>
              <a:t> Names that primarily describe individual objects should be restated as attributes.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22184-8E8B-4B91-9917-6B0CB12B102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ATM Example,  Account Data, Cash, Transaction data are purely indicating attributes not a class.</a:t>
            </a:r>
          </a:p>
          <a:p>
            <a:r>
              <a:rPr lang="en-US" b="1" u="sng" smtClean="0"/>
              <a:t>Operations:</a:t>
            </a:r>
            <a:r>
              <a:rPr lang="en-US" smtClean="0"/>
              <a:t> If a name describes an operation that is applied to objects and not manipulated in its own right, then it is not a class. </a:t>
            </a:r>
          </a:p>
          <a:p>
            <a:pPr lvl="1"/>
            <a:r>
              <a:rPr lang="en-US" smtClean="0"/>
              <a:t>Eg-if we are simply building telephones, then call is part of the state model and not a class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60261-EA8F-4874-A56C-C1A51768A4C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But Billings system for telephone calls a Call would be important class with attributes date, time, origin and destination.</a:t>
            </a:r>
          </a:p>
          <a:p>
            <a:r>
              <a:rPr lang="en-US" b="1" u="sng" smtClean="0"/>
              <a:t>Roles:</a:t>
            </a:r>
            <a:r>
              <a:rPr lang="en-US" smtClean="0"/>
              <a:t> The name of a class should reflect its intrinsic nature and not a role that it plays in an association.</a:t>
            </a:r>
          </a:p>
          <a:p>
            <a:pPr lvl="1"/>
            <a:r>
              <a:rPr lang="en-US" smtClean="0"/>
              <a:t>Ex.Owner of a car in a car manufacturing database, not correct as a class. It can be a person( owner, driver, lessee)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BF2A4-6A8F-40CE-A894-1A81DF47A59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Finding Actors</a:t>
            </a:r>
          </a:p>
          <a:p>
            <a:r>
              <a:rPr lang="en-US" smtClean="0"/>
              <a:t>Identify the external object that interact directly with the system called </a:t>
            </a:r>
            <a:r>
              <a:rPr lang="en-US" i="1" u="sng" smtClean="0"/>
              <a:t>Actors</a:t>
            </a:r>
          </a:p>
          <a:p>
            <a:r>
              <a:rPr lang="en-US" smtClean="0"/>
              <a:t>Actors includes</a:t>
            </a:r>
          </a:p>
          <a:p>
            <a:pPr lvl="1"/>
            <a:r>
              <a:rPr lang="en-US" smtClean="0"/>
              <a:t>Humans, external devices and other software systems.</a:t>
            </a:r>
          </a:p>
          <a:p>
            <a:r>
              <a:rPr lang="en-US" smtClean="0"/>
              <a:t>In finding actors, we are not searching for individual but for </a:t>
            </a:r>
            <a:r>
              <a:rPr lang="en-US" i="1" smtClean="0"/>
              <a:t>standard behavior.</a:t>
            </a:r>
          </a:p>
          <a:p>
            <a:r>
              <a:rPr lang="en-US" smtClean="0"/>
              <a:t>Each actor should be idealized.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9DF5E-8149-430F-B1C6-418A05C209D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Implementation Constructs:</a:t>
            </a:r>
            <a:r>
              <a:rPr lang="en-US" smtClean="0"/>
              <a:t> Eliminate constructs from the analysis model that are irrelevant to the real world. </a:t>
            </a:r>
          </a:p>
          <a:p>
            <a:pPr lvl="1"/>
            <a:r>
              <a:rPr lang="en-US" smtClean="0"/>
              <a:t>We may need them during design and not now.</a:t>
            </a:r>
          </a:p>
          <a:p>
            <a:pPr lvl="1"/>
            <a:r>
              <a:rPr lang="en-US" smtClean="0"/>
              <a:t>Ex. Transaction Log class.</a:t>
            </a:r>
          </a:p>
          <a:p>
            <a:r>
              <a:rPr lang="en-US" b="1" u="sng" smtClean="0"/>
              <a:t>Derived classes: </a:t>
            </a:r>
            <a:r>
              <a:rPr lang="en-US" smtClean="0"/>
              <a:t>As a general rule, omit classes that can be derived from other classes.</a:t>
            </a:r>
          </a:p>
          <a:p>
            <a:pPr lvl="1"/>
            <a:r>
              <a:rPr lang="en-US" smtClean="0"/>
              <a:t>Mark all derived classes with a preceding slash(‘/’)in the class name.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1B10-E2D7-458A-AB44-8B37525EA54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 bwMode="auto">
          <a:xfrm>
            <a:off x="422031" y="838201"/>
            <a:ext cx="7596554" cy="569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AA95F-5B5D-456C-B670-A12323F52C3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762000"/>
            <a:ext cx="9144000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492369" y="1524001"/>
            <a:ext cx="8299938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3600" b="1" u="sng" smtClean="0"/>
              <a:t>3. Preparing a Data Dictionary</a:t>
            </a:r>
          </a:p>
          <a:p>
            <a:r>
              <a:rPr lang="en-US" sz="3600" smtClean="0"/>
              <a:t>Prepare a data dictionary for all modeling elements.</a:t>
            </a:r>
          </a:p>
          <a:p>
            <a:r>
              <a:rPr lang="en-US" sz="3600" smtClean="0"/>
              <a:t>Describe the scope of the class within the current problem, including all assumptions or restrictions on its use.</a:t>
            </a:r>
          </a:p>
          <a:p>
            <a:r>
              <a:rPr lang="en-US" sz="3600" smtClean="0"/>
              <a:t>It also describes associations, attributes, operations and enumeration values.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9DE20-E666-485E-AD21-398163AB1A1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half" idx="1"/>
          </p:nvPr>
        </p:nvSpPr>
        <p:spPr>
          <a:xfrm>
            <a:off x="422031" y="2209801"/>
            <a:ext cx="3727938" cy="4187825"/>
          </a:xfrm>
        </p:spPr>
        <p:txBody>
          <a:bodyPr/>
          <a:lstStyle/>
          <a:p>
            <a:r>
              <a:rPr lang="en-US" sz="3600" smtClean="0"/>
              <a:t>Account, </a:t>
            </a:r>
          </a:p>
          <a:p>
            <a:r>
              <a:rPr lang="en-US" sz="3600" smtClean="0"/>
              <a:t>ATM, </a:t>
            </a:r>
          </a:p>
          <a:p>
            <a:r>
              <a:rPr lang="en-US" sz="3600" smtClean="0"/>
              <a:t>Bank, </a:t>
            </a:r>
          </a:p>
          <a:p>
            <a:r>
              <a:rPr lang="en-US" sz="3600" smtClean="0"/>
              <a:t>BankComputer, </a:t>
            </a:r>
          </a:p>
          <a:p>
            <a:r>
              <a:rPr lang="en-US" sz="3600" smtClean="0"/>
              <a:t>CashCard, </a:t>
            </a:r>
          </a:p>
          <a:p>
            <a:r>
              <a:rPr lang="en-US" sz="3600" smtClean="0"/>
              <a:t>Cashier, </a:t>
            </a:r>
          </a:p>
        </p:txBody>
      </p:sp>
      <p:sp>
        <p:nvSpPr>
          <p:cNvPr id="22532" name="Content Placeholder 8"/>
          <p:cNvSpPr>
            <a:spLocks noGrp="1"/>
          </p:cNvSpPr>
          <p:nvPr>
            <p:ph sz="half" idx="2"/>
          </p:nvPr>
        </p:nvSpPr>
        <p:spPr>
          <a:xfrm>
            <a:off x="4290646" y="2590801"/>
            <a:ext cx="4220308" cy="3806825"/>
          </a:xfrm>
        </p:spPr>
        <p:txBody>
          <a:bodyPr/>
          <a:lstStyle/>
          <a:p>
            <a:r>
              <a:rPr lang="en-US" sz="3600" smtClean="0"/>
              <a:t>CashierStation </a:t>
            </a:r>
          </a:p>
          <a:p>
            <a:r>
              <a:rPr lang="en-US" sz="3600" smtClean="0"/>
              <a:t>CentralComputer, </a:t>
            </a:r>
          </a:p>
          <a:p>
            <a:r>
              <a:rPr lang="en-US" sz="3600" smtClean="0"/>
              <a:t>Consortium, </a:t>
            </a:r>
          </a:p>
          <a:p>
            <a:r>
              <a:rPr lang="en-US" sz="3600" smtClean="0"/>
              <a:t>Customer, </a:t>
            </a:r>
          </a:p>
          <a:p>
            <a:r>
              <a:rPr lang="en-US" sz="3600" smtClean="0"/>
              <a:t>Transaction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00B95-59B6-4A51-BA06-9DB4AD3CC0D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6769" y="1524001"/>
            <a:ext cx="81467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0" dirty="0">
                <a:solidFill>
                  <a:prstClr val="white"/>
                </a:solidFill>
                <a:latin typeface="Comic Sans MS" pitchFamily="66" charset="0"/>
                <a:cs typeface="+mn-cs"/>
              </a:rPr>
              <a:t>Data Dictionary for the ATM classes</a:t>
            </a:r>
            <a:endParaRPr lang="en-US" dirty="0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4. Finding Associations</a:t>
            </a:r>
          </a:p>
          <a:p>
            <a:r>
              <a:rPr lang="en-US" smtClean="0"/>
              <a:t>Find A structural relationship between two or more classes is an association. </a:t>
            </a:r>
          </a:p>
          <a:p>
            <a:r>
              <a:rPr lang="en-US" smtClean="0"/>
              <a:t>A reference from one class to another is an association.</a:t>
            </a:r>
          </a:p>
          <a:p>
            <a:r>
              <a:rPr lang="en-US" smtClean="0"/>
              <a:t>Associations often correspond to verbs or verb phrases.</a:t>
            </a:r>
          </a:p>
          <a:p>
            <a:pPr lvl="1"/>
            <a:r>
              <a:rPr lang="en-US" smtClean="0"/>
              <a:t>Ex. Physical Location ( part of, NextTo)</a:t>
            </a:r>
          </a:p>
          <a:p>
            <a:pPr lvl="1"/>
            <a:r>
              <a:rPr lang="en-US" smtClean="0"/>
              <a:t>Directed Actions (Drives)</a:t>
            </a:r>
          </a:p>
          <a:p>
            <a:pPr lvl="1"/>
            <a:r>
              <a:rPr lang="en-US" smtClean="0"/>
              <a:t>Communication (Talks To)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10FB6-AEE2-4C9E-96A0-70DB031B39E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Ownership ( Has, Part of)</a:t>
            </a:r>
          </a:p>
          <a:p>
            <a:pPr lvl="1"/>
            <a:r>
              <a:rPr lang="en-US" smtClean="0"/>
              <a:t>Satisfaction of condition ( WorksFor, Manages).</a:t>
            </a:r>
          </a:p>
          <a:p>
            <a:endParaRPr lang="en-US" smtClean="0"/>
          </a:p>
          <a:p>
            <a:r>
              <a:rPr lang="en-US" smtClean="0"/>
              <a:t>Idea here is to capture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5E537-2AE3-4EF8-8B39-4159D82C9C1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180A6-A004-4302-9EA2-274F4918333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1693" y="1600200"/>
            <a:ext cx="8440615" cy="4953000"/>
          </a:xfrm>
          <a:noFill/>
        </p:spPr>
      </p:pic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B976B-D7CA-4D76-92B3-EF0898F996E5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7108" y="1600200"/>
            <a:ext cx="5978769" cy="2514600"/>
          </a:xfrm>
          <a:noFill/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7108" y="4572000"/>
            <a:ext cx="604910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5. Keeping the Right Associations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Discard unnecessary and incorrect associations, using the following criteria:</a:t>
            </a:r>
          </a:p>
          <a:p>
            <a:r>
              <a:rPr lang="en-US" i="1" u="sng" smtClean="0"/>
              <a:t>Associations between eliminated classes:</a:t>
            </a:r>
            <a:r>
              <a:rPr lang="en-US" i="1" smtClean="0"/>
              <a:t> </a:t>
            </a:r>
            <a:r>
              <a:rPr lang="en-US" smtClean="0"/>
              <a:t>If you have eliminated one of classes then either you </a:t>
            </a:r>
            <a:r>
              <a:rPr lang="en-US" i="1" smtClean="0"/>
              <a:t>eliminate association </a:t>
            </a:r>
            <a:r>
              <a:rPr lang="en-US" smtClean="0"/>
              <a:t>or </a:t>
            </a:r>
            <a:r>
              <a:rPr lang="en-US" i="1" smtClean="0"/>
              <a:t>restate</a:t>
            </a:r>
            <a:r>
              <a:rPr lang="en-US" smtClean="0"/>
              <a:t> it.</a:t>
            </a:r>
          </a:p>
          <a:p>
            <a:pPr lvl="1"/>
            <a:r>
              <a:rPr lang="en-US" i="1" smtClean="0"/>
              <a:t>Ex.  Banking Network includes cashier stations and ATMs.</a:t>
            </a:r>
          </a:p>
          <a:p>
            <a:pPr lvl="1"/>
            <a:r>
              <a:rPr lang="en-US" i="1" smtClean="0"/>
              <a:t>ATM  dispenses cash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C08AD-84C4-4341-9CDC-47920F700B1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6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lvl="1"/>
            <a:r>
              <a:rPr lang="en-US" i="1" smtClean="0"/>
              <a:t>ATM prints receipts</a:t>
            </a:r>
          </a:p>
          <a:p>
            <a:pPr lvl="1"/>
            <a:r>
              <a:rPr lang="en-US" i="1" smtClean="0"/>
              <a:t>Bank provide software</a:t>
            </a:r>
          </a:p>
          <a:p>
            <a:pPr lvl="1"/>
            <a:r>
              <a:rPr lang="en-US" i="1" smtClean="0"/>
              <a:t>Cost apportioned to banks</a:t>
            </a:r>
          </a:p>
          <a:p>
            <a:pPr lvl="1"/>
            <a:r>
              <a:rPr lang="en-US" i="1" smtClean="0"/>
              <a:t>System provides record keeping and</a:t>
            </a:r>
          </a:p>
          <a:p>
            <a:pPr lvl="1"/>
            <a:r>
              <a:rPr lang="en-US" i="1" smtClean="0"/>
              <a:t>System provides security.</a:t>
            </a:r>
          </a:p>
          <a:p>
            <a:r>
              <a:rPr lang="en-US" i="1" u="sng" smtClean="0"/>
              <a:t>Irrelevant or implementation associations</a:t>
            </a:r>
            <a:r>
              <a:rPr lang="en-US" u="sng" smtClean="0"/>
              <a:t>:</a:t>
            </a:r>
            <a:r>
              <a:rPr lang="en-US" smtClean="0"/>
              <a:t> Eliminate any association that deals with </a:t>
            </a:r>
            <a:r>
              <a:rPr lang="en-US" i="1" smtClean="0"/>
              <a:t>implementation</a:t>
            </a:r>
            <a:r>
              <a:rPr lang="en-US" smtClean="0"/>
              <a:t> or </a:t>
            </a:r>
            <a:r>
              <a:rPr lang="en-US" i="1" smtClean="0"/>
              <a:t>outer problem statement.</a:t>
            </a:r>
          </a:p>
          <a:p>
            <a:pPr lvl="1"/>
            <a:r>
              <a:rPr lang="en-US" i="1" smtClean="0"/>
              <a:t>Ex. System handles concurrent access (Implementation)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2B08C-5D37-4427-9795-9E2465E8819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possible for different kinds of external to play the same actor.</a:t>
            </a:r>
          </a:p>
          <a:p>
            <a:pPr lvl="1"/>
            <a:r>
              <a:rPr lang="en-US" smtClean="0"/>
              <a:t>Ex. ATM application, the actors are Customer, Bank and Consortium.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0747C-5FC8-417C-8065-83B46F56454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Actions</a:t>
            </a:r>
            <a:r>
              <a:rPr lang="en-US" b="1" i="1" smtClean="0"/>
              <a:t>: </a:t>
            </a:r>
            <a:r>
              <a:rPr lang="en-US" smtClean="0"/>
              <a:t>An association should describe a structural property of the application  domain not a transient event.</a:t>
            </a:r>
          </a:p>
          <a:p>
            <a:pPr lvl="1"/>
            <a:r>
              <a:rPr lang="en-US" sz="3200" smtClean="0"/>
              <a:t>Ex. </a:t>
            </a:r>
            <a:r>
              <a:rPr lang="en-US" sz="3200" i="1" smtClean="0"/>
              <a:t>ATM accepts Cash card </a:t>
            </a:r>
            <a:r>
              <a:rPr lang="en-US" sz="3200" smtClean="0"/>
              <a:t>(Interaction cycle)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/>
              <a:t>It is not a permanent relationship between ATM and Cash.</a:t>
            </a:r>
          </a:p>
          <a:p>
            <a:pPr lvl="1"/>
            <a:r>
              <a:rPr lang="en-US" sz="3200" smtClean="0"/>
              <a:t>Eliminate </a:t>
            </a:r>
            <a:r>
              <a:rPr lang="en-US" sz="3200" i="1" smtClean="0"/>
              <a:t>ATM interact with user</a:t>
            </a:r>
            <a:r>
              <a:rPr lang="en-US" sz="3200" smtClean="0"/>
              <a:t>. </a:t>
            </a:r>
            <a:r>
              <a:rPr lang="en-US" sz="3200" i="1" smtClean="0"/>
              <a:t>Central computer clears transactions with bank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6777E-5004-449B-BEFE-76E512FB4FB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Ternary associations</a:t>
            </a:r>
            <a:r>
              <a:rPr lang="en-US" smtClean="0"/>
              <a:t>: You can decompose most association among three or more classes into binary associations.</a:t>
            </a:r>
          </a:p>
          <a:p>
            <a:r>
              <a:rPr lang="en-US" smtClean="0"/>
              <a:t>Always decomposed without losing information.</a:t>
            </a:r>
          </a:p>
          <a:p>
            <a:r>
              <a:rPr lang="en-US" smtClean="0"/>
              <a:t>Ex. </a:t>
            </a:r>
            <a:r>
              <a:rPr lang="en-US" i="1" smtClean="0"/>
              <a:t>Bank computer processes transaction against account</a:t>
            </a:r>
            <a:r>
              <a:rPr lang="en-US" smtClean="0"/>
              <a:t> can be convert into </a:t>
            </a:r>
            <a:r>
              <a:rPr lang="en-US" i="1" smtClean="0"/>
              <a:t>Bank computer processes transaction</a:t>
            </a:r>
            <a:r>
              <a:rPr lang="en-US" smtClean="0"/>
              <a:t> and </a:t>
            </a:r>
            <a:r>
              <a:rPr lang="en-US" i="1" smtClean="0"/>
              <a:t>transaction concern accounts</a:t>
            </a:r>
            <a:r>
              <a:rPr lang="en-US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E5E41-BE24-466E-95A4-E9C0C7DB1BE1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Derived associations </a:t>
            </a:r>
            <a:r>
              <a:rPr lang="en-US" smtClean="0"/>
              <a:t>: Omit association and attributes, they may be redundant.</a:t>
            </a:r>
          </a:p>
          <a:p>
            <a:pPr lvl="1"/>
            <a:r>
              <a:rPr lang="en-US" smtClean="0"/>
              <a:t>Ex. GrandParentOf can be defined in terms of pair of ParentOf.</a:t>
            </a:r>
          </a:p>
          <a:p>
            <a:pPr lvl="1"/>
            <a:r>
              <a:rPr lang="en-US" smtClean="0"/>
              <a:t>Ex. youngerThan expresses condition on the birthdate  of two person, not additional information.</a:t>
            </a:r>
          </a:p>
          <a:p>
            <a:r>
              <a:rPr lang="en-US" smtClean="0"/>
              <a:t>Derived association don’t add information, they useful for understanding.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50ABA-ED7D-4673-B8A9-92F1EF5B0423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Semantics of Association</a:t>
            </a:r>
          </a:p>
          <a:p>
            <a:r>
              <a:rPr lang="en-US" i="1" u="sng" smtClean="0"/>
              <a:t>Misnamed Association</a:t>
            </a:r>
            <a:r>
              <a:rPr lang="en-US" i="1" smtClean="0"/>
              <a:t>: </a:t>
            </a:r>
            <a:r>
              <a:rPr lang="en-US" smtClean="0"/>
              <a:t>Name are important to understanding and should be chosen with care.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Bank computer maintain accounts</a:t>
            </a:r>
            <a:r>
              <a:rPr lang="en-US" smtClean="0"/>
              <a:t>. Rephrase as </a:t>
            </a:r>
            <a:r>
              <a:rPr lang="en-US" i="1" smtClean="0"/>
              <a:t>Bank hold account</a:t>
            </a:r>
            <a:r>
              <a:rPr lang="en-US" smtClean="0"/>
              <a:t>.</a:t>
            </a:r>
          </a:p>
          <a:p>
            <a:r>
              <a:rPr lang="en-US" i="1" u="sng" smtClean="0"/>
              <a:t>Association End name</a:t>
            </a:r>
            <a:r>
              <a:rPr lang="en-US" smtClean="0"/>
              <a:t>: Add association end name where appropriate.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Person manages person</a:t>
            </a:r>
            <a:r>
              <a:rPr lang="en-US" smtClean="0"/>
              <a:t>. It would be appropriate to give end names </a:t>
            </a:r>
            <a:r>
              <a:rPr lang="en-US" i="1" smtClean="0"/>
              <a:t>boss</a:t>
            </a:r>
            <a:r>
              <a:rPr lang="en-US" smtClean="0"/>
              <a:t> and </a:t>
            </a:r>
            <a:r>
              <a:rPr lang="en-US" i="1" smtClean="0"/>
              <a:t>worker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43885-F906-45A8-9247-BABBACFD083C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Qualified Associations</a:t>
            </a:r>
            <a:r>
              <a:rPr lang="en-US" smtClean="0"/>
              <a:t>: Most names are not globally unique. So context combines with the name to uniquely identify the object.</a:t>
            </a:r>
          </a:p>
          <a:p>
            <a:pPr lvl="1"/>
            <a:r>
              <a:rPr lang="en-US" smtClean="0"/>
              <a:t>Ex. Company name unique within one state but may be duplicated in other state.</a:t>
            </a:r>
          </a:p>
          <a:p>
            <a:pPr lvl="1"/>
            <a:r>
              <a:rPr lang="en-US" smtClean="0"/>
              <a:t>So combining State + Company name will uniquely identify company.</a:t>
            </a:r>
          </a:p>
          <a:p>
            <a:pPr lvl="1"/>
            <a:r>
              <a:rPr lang="en-US" smtClean="0"/>
              <a:t>Ex. bankCode differentiate bank in a consortium.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CC6A-4641-41D5-BF89-DD18D96555A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Multiplicity</a:t>
            </a:r>
            <a:r>
              <a:rPr lang="en-US" i="1" smtClean="0"/>
              <a:t>: </a:t>
            </a:r>
            <a:r>
              <a:rPr lang="en-US" smtClean="0"/>
              <a:t>Don’t put much effort as it is often changes during analysis.</a:t>
            </a:r>
          </a:p>
          <a:p>
            <a:r>
              <a:rPr lang="en-US" i="1" u="sng" smtClean="0"/>
              <a:t>Missing Association</a:t>
            </a:r>
            <a:r>
              <a:rPr lang="en-US" i="1" smtClean="0"/>
              <a:t>:</a:t>
            </a:r>
            <a:r>
              <a:rPr lang="en-US" smtClean="0"/>
              <a:t> Add any missing association that are found during analysis.</a:t>
            </a:r>
          </a:p>
          <a:p>
            <a:pPr lvl="1"/>
            <a:r>
              <a:rPr lang="en-US" i="1" smtClean="0"/>
              <a:t>Transaction entered on cashier station, Customers have accounts and transaction authorized by cash cards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To perform above, we need to introduce relationship from Cashier to cashier station. So association </a:t>
            </a:r>
            <a:r>
              <a:rPr lang="en-US" i="1" smtClean="0"/>
              <a:t>Cashier authorized on cashier station</a:t>
            </a:r>
            <a:r>
              <a:rPr lang="en-US" smtClean="0"/>
              <a:t>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9D7D6-0B47-40D3-BE7D-06CDB6E59A69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Aggregation</a:t>
            </a:r>
            <a:r>
              <a:rPr lang="en-US" smtClean="0"/>
              <a:t>: it is specially for mechanical parts or bills of material.</a:t>
            </a:r>
          </a:p>
          <a:p>
            <a:pPr lvl="1"/>
            <a:r>
              <a:rPr lang="en-US" smtClean="0"/>
              <a:t>Don’t spend much time trying to defer between association and aggregation.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Bank</a:t>
            </a:r>
            <a:r>
              <a:rPr lang="en-US" smtClean="0"/>
              <a:t> is part of </a:t>
            </a:r>
            <a:r>
              <a:rPr lang="en-US" i="1" smtClean="0"/>
              <a:t>Consortium</a:t>
            </a:r>
            <a:r>
              <a:rPr lang="en-US" smtClean="0"/>
              <a:t> and indicate the relationship with </a:t>
            </a:r>
            <a:r>
              <a:rPr lang="en-US" i="1" smtClean="0"/>
              <a:t>aggregation</a:t>
            </a:r>
            <a:r>
              <a:rPr lang="en-US" smtClean="0"/>
              <a:t>.</a:t>
            </a:r>
          </a:p>
          <a:p>
            <a:r>
              <a:rPr lang="en-US" smtClean="0"/>
              <a:t>Now combining all things together, class diagram prepare.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FEB81-0E0A-4F5B-8E18-B3D08DE759C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0BFF4-C010-4579-B29C-7F137B0F871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1692" y="1600200"/>
            <a:ext cx="8510954" cy="5257800"/>
          </a:xfr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6"/>
          <p:cNvSpPr>
            <a:spLocks noGrp="1"/>
          </p:cNvSpPr>
          <p:nvPr>
            <p:ph idx="1"/>
          </p:nvPr>
        </p:nvSpPr>
        <p:spPr>
          <a:xfrm>
            <a:off x="281354" y="1447801"/>
            <a:ext cx="8862646" cy="4625975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i="1" u="sng" smtClean="0"/>
              <a:t>6. Finding Attributes: </a:t>
            </a:r>
          </a:p>
          <a:p>
            <a:r>
              <a:rPr lang="en-IN" smtClean="0"/>
              <a:t>Attributes are data properties of objects like colour, weight etc.</a:t>
            </a:r>
          </a:p>
          <a:p>
            <a:r>
              <a:rPr lang="en-IN" smtClean="0"/>
              <a:t>Attributes usually correspond to nouns followed by possessive phrases, such as “the color of the car”</a:t>
            </a:r>
            <a:endParaRPr lang="en-US" smtClean="0"/>
          </a:p>
          <a:p>
            <a:r>
              <a:rPr lang="en-US" smtClean="0"/>
              <a:t>Attributes are less likely to be fully described in problem statement.</a:t>
            </a:r>
          </a:p>
          <a:p>
            <a:r>
              <a:rPr lang="en-US" smtClean="0"/>
              <a:t>Only consider attributes </a:t>
            </a:r>
            <a:r>
              <a:rPr lang="en-US" i="1" smtClean="0"/>
              <a:t>directly relevant to application</a:t>
            </a:r>
            <a:r>
              <a:rPr lang="en-US" smtClean="0"/>
              <a:t>. Get important attributes then add details to it.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A7DD5-378A-47FD-8B16-C825AC68A2ED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Avoid derived attributes.</a:t>
            </a:r>
          </a:p>
          <a:p>
            <a:pPr lvl="1"/>
            <a:r>
              <a:rPr lang="en-US" smtClean="0"/>
              <a:t>EX. Age is derived from birthdate and currentTime</a:t>
            </a:r>
          </a:p>
          <a:p>
            <a:r>
              <a:rPr lang="en-US" smtClean="0"/>
              <a:t>Looks for attributes on associations.</a:t>
            </a:r>
          </a:p>
          <a:p>
            <a:pPr lvl="1"/>
            <a:r>
              <a:rPr lang="en-US" smtClean="0"/>
              <a:t>Ex. Workfor association attribute can be salary, title etc.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AC04A-0DC7-4C29-BFF3-219261D7889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u="sng" smtClean="0"/>
              <a:t>Finding Use Cases</a:t>
            </a:r>
          </a:p>
          <a:p>
            <a:r>
              <a:rPr lang="en-US" smtClean="0"/>
              <a:t>For each actor, list the functionality different ways in which the actor uses the system called </a:t>
            </a:r>
            <a:r>
              <a:rPr lang="en-US" i="1" u="sng" smtClean="0"/>
              <a:t>Use Cases.</a:t>
            </a:r>
          </a:p>
          <a:p>
            <a:r>
              <a:rPr lang="en-US" smtClean="0"/>
              <a:t>Use cases partition the functionality of a system into a small number of discrete units.</a:t>
            </a:r>
          </a:p>
          <a:p>
            <a:r>
              <a:rPr lang="en-US" smtClean="0"/>
              <a:t>Each use cases should represent a kind of service that system provides – something that provides value to the actor.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1791-9DCA-4608-8FD8-0E5FAF580F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Application Interaction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7. Keeping the Right Attributes</a:t>
            </a:r>
          </a:p>
          <a:p>
            <a:r>
              <a:rPr lang="en-IN" smtClean="0"/>
              <a:t>Eliminate unnecessary and incorrect attributed with the following criteria:</a:t>
            </a:r>
          </a:p>
          <a:p>
            <a:r>
              <a:rPr lang="en-US" smtClean="0"/>
              <a:t>Objects: if element is important rather than just its value, then it is an object.</a:t>
            </a:r>
          </a:p>
          <a:p>
            <a:pPr lvl="1"/>
            <a:r>
              <a:rPr lang="en-US" smtClean="0"/>
              <a:t>Ex. </a:t>
            </a:r>
            <a:r>
              <a:rPr lang="en-US" i="1" u="sng" smtClean="0"/>
              <a:t>Boss</a:t>
            </a:r>
            <a:r>
              <a:rPr lang="en-US" smtClean="0"/>
              <a:t> refers to a class and </a:t>
            </a:r>
            <a:r>
              <a:rPr lang="en-US" i="1" u="sng" smtClean="0"/>
              <a:t>Salary</a:t>
            </a:r>
            <a:r>
              <a:rPr lang="en-US" smtClean="0"/>
              <a:t> is an attributes.</a:t>
            </a:r>
          </a:p>
          <a:p>
            <a:r>
              <a:rPr lang="en-US" smtClean="0"/>
              <a:t>Name: Name often refer as Qualifier rather than attributes.</a:t>
            </a:r>
          </a:p>
          <a:p>
            <a:r>
              <a:rPr lang="en-US" smtClean="0"/>
              <a:t>Name is an attribute when its use does not depend on context, 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6AF0B-2602-4B68-B64C-592CADDDC1F5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Ex. Names of person are not unique therefore its attributes.</a:t>
            </a:r>
          </a:p>
          <a:p>
            <a:r>
              <a:rPr lang="en-US" smtClean="0"/>
              <a:t>Identifiers: it mean referencing objects used for some work.</a:t>
            </a:r>
          </a:p>
          <a:p>
            <a:pPr lvl="1"/>
            <a:r>
              <a:rPr lang="en-US" smtClean="0"/>
              <a:t>Ex. ATM transaction always generate </a:t>
            </a:r>
            <a:r>
              <a:rPr lang="en-US" i="1" smtClean="0"/>
              <a:t>Transaction ID </a:t>
            </a:r>
            <a:r>
              <a:rPr lang="en-US" smtClean="0"/>
              <a:t>for each operation. So you can count </a:t>
            </a:r>
            <a:r>
              <a:rPr lang="en-US" i="1" smtClean="0"/>
              <a:t>Transaction ID </a:t>
            </a:r>
            <a:r>
              <a:rPr lang="en-US" smtClean="0"/>
              <a:t>as attributes.</a:t>
            </a:r>
          </a:p>
          <a:p>
            <a:r>
              <a:rPr lang="en-US" smtClean="0"/>
              <a:t>Attributes on Association:</a:t>
            </a:r>
          </a:p>
          <a:p>
            <a:pPr lvl="1"/>
            <a:r>
              <a:rPr lang="en-US" smtClean="0"/>
              <a:t>If value require the presence of link then attributes of the association should derived.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E773C-DB29-4035-A189-D48351E80C2C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Ex. Workfor association attribute can be salary, title etc</a:t>
            </a:r>
          </a:p>
          <a:p>
            <a:r>
              <a:rPr lang="en-US" smtClean="0"/>
              <a:t>Internal Values: if an attributes describes internal state of an object then eliminate it.</a:t>
            </a:r>
          </a:p>
          <a:p>
            <a:r>
              <a:rPr lang="en-US" smtClean="0"/>
              <a:t>Fine Detail: Omit minor attributes that are unlikely to affect most operation.</a:t>
            </a:r>
          </a:p>
          <a:p>
            <a:r>
              <a:rPr lang="en-US" u="sng" smtClean="0"/>
              <a:t>Discordant attributes</a:t>
            </a:r>
            <a:r>
              <a:rPr lang="en-US" smtClean="0"/>
              <a:t> :-  an attribute that seems completely different from and unrelated to all other attributes then remove it.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3DA42-021C-4899-AB34-29C3F524D7EA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Boolean Attributes:  Convert Boolean attributes into enumeration.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D5A54-6CB1-4525-AFD2-E33E63A54369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054AF-87B0-4B6D-9C72-5E219E54FB3A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403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1354" y="1600200"/>
            <a:ext cx="8651631" cy="5029200"/>
          </a:xfrm>
          <a:noFill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b="1" u="sng" smtClean="0"/>
              <a:t>8. Refining with Inheritance</a:t>
            </a:r>
          </a:p>
          <a:p>
            <a:r>
              <a:rPr lang="en-US" smtClean="0"/>
              <a:t>Next step, to share common structure.</a:t>
            </a:r>
          </a:p>
          <a:p>
            <a:r>
              <a:rPr lang="en-US" smtClean="0"/>
              <a:t>Apply in two directions:</a:t>
            </a:r>
          </a:p>
          <a:p>
            <a:pPr lvl="1"/>
            <a:r>
              <a:rPr lang="en-US" sz="3200" smtClean="0"/>
              <a:t>Bottom Up</a:t>
            </a:r>
          </a:p>
          <a:p>
            <a:pPr lvl="2"/>
            <a:r>
              <a:rPr lang="en-US" sz="2800" smtClean="0"/>
              <a:t>By Generalizing common aspects of existing classes into a superclass.</a:t>
            </a:r>
          </a:p>
          <a:p>
            <a:pPr lvl="1"/>
            <a:r>
              <a:rPr lang="en-US" sz="3200" smtClean="0"/>
              <a:t>Top Down</a:t>
            </a:r>
          </a:p>
          <a:p>
            <a:pPr lvl="2"/>
            <a:r>
              <a:rPr lang="en-US" sz="2800" smtClean="0"/>
              <a:t>By Specializing existing classes into multiple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7C358-1E46-439B-B19E-48FD2A7D871E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Bottom Up Generalization:</a:t>
            </a:r>
          </a:p>
          <a:p>
            <a:pPr lvl="1"/>
            <a:r>
              <a:rPr lang="en-US" smtClean="0"/>
              <a:t>Searching for classes(from bottom up) with similar attributes, associations and operation.</a:t>
            </a:r>
          </a:p>
          <a:p>
            <a:pPr lvl="1"/>
            <a:r>
              <a:rPr lang="en-US" smtClean="0"/>
              <a:t>For each generalization, define a superclass to share common features.</a:t>
            </a:r>
          </a:p>
          <a:p>
            <a:pPr lvl="1"/>
            <a:r>
              <a:rPr lang="en-US" smtClean="0"/>
              <a:t>May have to slightly redefine some attributes or classes to fit in. But don’t push too hard it create wrong generalization.</a:t>
            </a:r>
          </a:p>
          <a:p>
            <a:pPr lvl="1"/>
            <a:r>
              <a:rPr lang="en-US" smtClean="0"/>
              <a:t>Ex. </a:t>
            </a:r>
            <a:r>
              <a:rPr lang="en-US" i="1" smtClean="0"/>
              <a:t>RemoteTransactiona</a:t>
            </a:r>
            <a:r>
              <a:rPr lang="en-US" smtClean="0"/>
              <a:t> and </a:t>
            </a:r>
            <a:r>
              <a:rPr lang="en-US" i="1" smtClean="0"/>
              <a:t>CashierTransaction</a:t>
            </a:r>
            <a:r>
              <a:rPr lang="en-US" smtClean="0"/>
              <a:t> are similar and can be generalized by </a:t>
            </a:r>
            <a:r>
              <a:rPr lang="en-US" i="1" smtClean="0"/>
              <a:t>Transaction.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6F226-5324-4907-84DB-311B6A31162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Top-Down Specialization:</a:t>
            </a:r>
          </a:p>
          <a:p>
            <a:pPr lvl="1"/>
            <a:r>
              <a:rPr lang="en-US" sz="3600" smtClean="0"/>
              <a:t>It main derived from application domain itself.</a:t>
            </a:r>
          </a:p>
          <a:p>
            <a:pPr lvl="1"/>
            <a:r>
              <a:rPr lang="en-US" sz="3600" smtClean="0"/>
              <a:t>Look for noun phrases composed of adjectives:</a:t>
            </a:r>
          </a:p>
          <a:p>
            <a:pPr lvl="2"/>
            <a:r>
              <a:rPr lang="en-US" sz="3200" smtClean="0"/>
              <a:t>Fixed menu, sliding menu and text menu.</a:t>
            </a:r>
          </a:p>
          <a:p>
            <a:pPr lvl="1"/>
            <a:r>
              <a:rPr lang="en-US" sz="3600" smtClean="0"/>
              <a:t>Avoid excessive refinement.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3FBA-A9EE-480E-9F74-B6DAAD87717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smtClean="0"/>
              <a:t>Generalization Vs. enumeration</a:t>
            </a:r>
            <a:r>
              <a:rPr lang="en-US" smtClean="0"/>
              <a:t> :-  </a:t>
            </a:r>
          </a:p>
          <a:p>
            <a:pPr lvl="1" algn="just"/>
            <a:r>
              <a:rPr lang="en-US" smtClean="0"/>
              <a:t>Generalization is all about common structure</a:t>
            </a:r>
          </a:p>
          <a:p>
            <a:pPr lvl="1" algn="just"/>
            <a:r>
              <a:rPr lang="en-US" smtClean="0"/>
              <a:t>Enumeration is all about list of values.</a:t>
            </a:r>
          </a:p>
          <a:p>
            <a:pPr lvl="1" algn="just"/>
            <a:r>
              <a:rPr lang="en-US" smtClean="0"/>
              <a:t>Ex. </a:t>
            </a:r>
            <a:r>
              <a:rPr lang="en-US" i="1" smtClean="0"/>
              <a:t>CurrentAccount</a:t>
            </a:r>
            <a:r>
              <a:rPr lang="en-US" smtClean="0"/>
              <a:t> and </a:t>
            </a:r>
            <a:r>
              <a:rPr lang="en-US" i="1" smtClean="0"/>
              <a:t>SavingAccount</a:t>
            </a:r>
            <a:r>
              <a:rPr lang="en-US" smtClean="0"/>
              <a:t> share common structure but it does not affect  behavior within the ATM application. So </a:t>
            </a:r>
            <a:r>
              <a:rPr lang="en-US" i="1" u="sng" smtClean="0"/>
              <a:t>Type</a:t>
            </a:r>
            <a:r>
              <a:rPr lang="en-US" smtClean="0"/>
              <a:t> can  introduces as attributes of account and enumerate it.</a:t>
            </a:r>
          </a:p>
          <a:p>
            <a:pPr algn="just"/>
            <a:r>
              <a:rPr lang="en-US" u="sng" smtClean="0"/>
              <a:t>Multiple Inheritance:  </a:t>
            </a:r>
            <a:r>
              <a:rPr lang="en-US" smtClean="0"/>
              <a:t>if require then apply because it increasing both conceptual and implementation complexity</a:t>
            </a:r>
          </a:p>
          <a:p>
            <a:pPr lvl="1" algn="just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70AF7-AFDC-454C-9202-649464DEAB29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smtClean="0"/>
              <a:t>Similar association: </a:t>
            </a:r>
          </a:p>
          <a:p>
            <a:pPr lvl="1"/>
            <a:r>
              <a:rPr lang="en-US" smtClean="0"/>
              <a:t>when the same association name appears more than once with the same meaning, try to generalize the associated class.</a:t>
            </a:r>
          </a:p>
          <a:p>
            <a:pPr lvl="1"/>
            <a:r>
              <a:rPr lang="en-US" smtClean="0"/>
              <a:t>Ex. EntryStation generalizes CashierStation and ATM.</a:t>
            </a:r>
          </a:p>
          <a:p>
            <a:r>
              <a:rPr lang="en-US" sz="2800" u="sng" smtClean="0"/>
              <a:t>Adjusting inheritance Level</a:t>
            </a:r>
          </a:p>
          <a:p>
            <a:pPr lvl="1"/>
            <a:r>
              <a:rPr lang="en-US" smtClean="0"/>
              <a:t>Assign attributes and association to specific classes in the class hierarchy.</a:t>
            </a:r>
          </a:p>
          <a:p>
            <a:pPr lvl="1"/>
            <a:r>
              <a:rPr lang="en-US" smtClean="0"/>
              <a:t>You may need some adjustment to get everything right.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C6430-6845-4DC9-BB44-B644D09EA086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4000" b="0">
                <a:solidFill>
                  <a:schemeClr val="bg1"/>
                </a:solidFill>
                <a:latin typeface="Comic Sans MS" pitchFamily="66" charset="0"/>
              </a:rPr>
              <a:t>Domain Class Model</a:t>
            </a:r>
            <a:endParaRPr lang="en-US" sz="3600" b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Words>7094</Words>
  <Application>Microsoft Office PowerPoint</Application>
  <PresentationFormat>On-screen Show (4:3)</PresentationFormat>
  <Paragraphs>1024</Paragraphs>
  <Slides>156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5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Overview of Class Design</vt:lpstr>
      <vt:lpstr>1.The Essence of Design is…</vt:lpstr>
      <vt:lpstr>Creativity</vt:lpstr>
      <vt:lpstr>2.Realizing Use Cases</vt:lpstr>
      <vt:lpstr>Responsibilities</vt:lpstr>
      <vt:lpstr>4.Designing Algorithms</vt:lpstr>
      <vt:lpstr>5.Recursing Downward</vt:lpstr>
      <vt:lpstr>6.Refactoring</vt:lpstr>
      <vt:lpstr>7.Design Optimization: Provide efficient access paths</vt:lpstr>
      <vt:lpstr>8.Adjustment of Inheritance</vt:lpstr>
      <vt:lpstr>9.Organizing a Class Design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 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 </vt:lpstr>
      <vt:lpstr> </vt:lpstr>
      <vt:lpstr> </vt:lpstr>
      <vt:lpstr>Slide 148</vt:lpstr>
      <vt:lpstr>Slide 149</vt:lpstr>
      <vt:lpstr> </vt:lpstr>
      <vt:lpstr>Slide 151</vt:lpstr>
      <vt:lpstr> </vt:lpstr>
      <vt:lpstr>Slide 153</vt:lpstr>
      <vt:lpstr> </vt:lpstr>
      <vt:lpstr>Slide 155</vt:lpstr>
      <vt:lpstr>Slide 156</vt:lpstr>
    </vt:vector>
  </TitlesOfParts>
  <Company>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</dc:creator>
  <cp:lastModifiedBy>Lenovo</cp:lastModifiedBy>
  <cp:revision>486</cp:revision>
  <dcterms:created xsi:type="dcterms:W3CDTF">2011-02-11T10:16:16Z</dcterms:created>
  <dcterms:modified xsi:type="dcterms:W3CDTF">2020-12-15T05:10:11Z</dcterms:modified>
</cp:coreProperties>
</file>