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84" r:id="rId9"/>
    <p:sldId id="285" r:id="rId10"/>
    <p:sldId id="286" r:id="rId11"/>
    <p:sldId id="287" r:id="rId12"/>
    <p:sldId id="289" r:id="rId13"/>
    <p:sldId id="262" r:id="rId14"/>
    <p:sldId id="263" r:id="rId15"/>
    <p:sldId id="288" r:id="rId16"/>
    <p:sldId id="265" r:id="rId17"/>
    <p:sldId id="266" r:id="rId18"/>
    <p:sldId id="267" r:id="rId19"/>
    <p:sldId id="268" r:id="rId20"/>
    <p:sldId id="270" r:id="rId21"/>
    <p:sldId id="271" r:id="rId22"/>
    <p:sldId id="290" r:id="rId23"/>
    <p:sldId id="273" r:id="rId24"/>
    <p:sldId id="274" r:id="rId25"/>
    <p:sldId id="291" r:id="rId26"/>
    <p:sldId id="282" r:id="rId27"/>
    <p:sldId id="293" r:id="rId28"/>
    <p:sldId id="294" r:id="rId29"/>
    <p:sldId id="295" r:id="rId30"/>
    <p:sldId id="269" r:id="rId31"/>
    <p:sldId id="275" r:id="rId32"/>
    <p:sldId id="264" r:id="rId33"/>
    <p:sldId id="276" r:id="rId34"/>
    <p:sldId id="277" r:id="rId35"/>
    <p:sldId id="278" r:id="rId36"/>
    <p:sldId id="296" r:id="rId37"/>
    <p:sldId id="279" r:id="rId38"/>
    <p:sldId id="280" r:id="rId39"/>
    <p:sldId id="302" r:id="rId40"/>
    <p:sldId id="297" r:id="rId41"/>
    <p:sldId id="303" r:id="rId42"/>
    <p:sldId id="304" r:id="rId43"/>
    <p:sldId id="306" r:id="rId44"/>
    <p:sldId id="305" r:id="rId45"/>
    <p:sldId id="298" r:id="rId46"/>
    <p:sldId id="299" r:id="rId47"/>
    <p:sldId id="301" r:id="rId48"/>
    <p:sldId id="300" r:id="rId49"/>
  </p:sldIdLst>
  <p:sldSz cx="9144000" cy="6858000" type="screen4x3"/>
  <p:notesSz cx="6858000" cy="9144000"/>
  <p:defaultTextStyle>
    <a:defPPr>
      <a:defRPr lang="ar-SA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14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361B8-32F9-4B54-971A-677FC58D3513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A520B-7244-44AC-BD4F-BB5DC276DF5B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DF49B-E301-487D-89C1-7400D3808489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C796F-C829-4829-8BCB-2EF60976C5FD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830F5-CDBD-4578-93FF-D50DF7CDB966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FA217-D26B-4362-8FD5-6CA907615C05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6B8DD-99DA-4FF2-BD44-83E6E5806E3D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CC49F-B5AB-4CFE-BC2D-DE7F8E88DFDF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0F827-77CF-4EFA-B267-6A810D311B33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B3A31-7CE8-458A-BAB6-7DD189217020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1FC95-FF62-43FB-A952-39CEE6F57204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3164FF96-0507-4641-985E-F725AE2058C8}" type="slidenum">
              <a:rPr lang="ar-SA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State Modeling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- 2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3617-6C6D-4623-84A6-6F3911A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208687-0832-477D-A0A3-2C6F06D16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916832"/>
            <a:ext cx="5112567" cy="3213174"/>
          </a:xfrm>
        </p:spPr>
      </p:pic>
    </p:spTree>
    <p:extLst>
      <p:ext uri="{BB962C8B-B14F-4D97-AF65-F5344CB8AC3E}">
        <p14:creationId xmlns:p14="http://schemas.microsoft.com/office/powerpoint/2010/main" val="165849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D577-80D2-42CD-AF20-F503E851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0B95A-41B7-4926-A9C7-9DC128F8E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340768"/>
            <a:ext cx="6552728" cy="4389313"/>
          </a:xfrm>
        </p:spPr>
      </p:pic>
    </p:spTree>
    <p:extLst>
      <p:ext uri="{BB962C8B-B14F-4D97-AF65-F5344CB8AC3E}">
        <p14:creationId xmlns:p14="http://schemas.microsoft.com/office/powerpoint/2010/main" val="130897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A005-C408-4313-B85E-19363EED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7-modeling-exceptions">
            <a:extLst>
              <a:ext uri="{FF2B5EF4-FFF2-40B4-BE49-F238E27FC236}">
                <a16:creationId xmlns:a16="http://schemas.microsoft.com/office/drawing/2014/main" id="{BA55D1C1-1B1D-4714-ACC0-2BACD76D52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583264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25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Change Event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change event is an event that is caused by the satisfaction of a Boolean expression.</a:t>
            </a:r>
            <a:endParaRPr lang="ar-JO" sz="2000" dirty="0"/>
          </a:p>
          <a:p>
            <a:pPr algn="just" rtl="0"/>
            <a:r>
              <a:rPr lang="en-US" sz="2000" dirty="0"/>
              <a:t>The intent of a change event is that the expression is continually tested  and whenever the expression changes from false to true the event happens. (an implementation would not continuously check a change event)</a:t>
            </a:r>
          </a:p>
          <a:p>
            <a:pPr algn="just" rtl="0"/>
            <a:r>
              <a:rPr lang="en-US" sz="2000" dirty="0"/>
              <a:t>Examples:</a:t>
            </a:r>
          </a:p>
          <a:p>
            <a:pPr algn="l" rtl="0">
              <a:buFontTx/>
              <a:buNone/>
            </a:pPr>
            <a:endParaRPr lang="en-US" sz="2000" dirty="0"/>
          </a:p>
        </p:txBody>
      </p:sp>
      <p:pic>
        <p:nvPicPr>
          <p:cNvPr id="8196" name="Picture 4" descr="05fig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4005263"/>
            <a:ext cx="4686300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Time event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400" dirty="0"/>
              <a:t>A time event is an event caused by the occurrence of an absolute tie or the elapse of a time interval.</a:t>
            </a:r>
          </a:p>
          <a:p>
            <a:pPr algn="just" rtl="0"/>
            <a:r>
              <a:rPr lang="en-US" sz="2400" dirty="0"/>
              <a:t>Examples:</a:t>
            </a:r>
          </a:p>
          <a:p>
            <a:pPr algn="l" rtl="0">
              <a:buFontTx/>
              <a:buNone/>
            </a:pPr>
            <a:endParaRPr lang="en-US" sz="2400" dirty="0"/>
          </a:p>
        </p:txBody>
      </p:sp>
      <p:pic>
        <p:nvPicPr>
          <p:cNvPr id="9220" name="Picture 4" descr="05fig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3357563"/>
            <a:ext cx="35433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A92C-EC99-41CA-9513-3217CEBD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4-time-change-event-example">
            <a:extLst>
              <a:ext uri="{FF2B5EF4-FFF2-40B4-BE49-F238E27FC236}">
                <a16:creationId xmlns:a16="http://schemas.microsoft.com/office/drawing/2014/main" id="{62A01A07-0389-47F3-A194-A03DE0BFBE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68751" cy="351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40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state is an abstraction of the values and the links of an object.</a:t>
            </a:r>
            <a:endParaRPr lang="ar-JO" sz="2000" dirty="0"/>
          </a:p>
          <a:p>
            <a:pPr algn="just" rtl="0"/>
            <a:endParaRPr lang="ar-JO" sz="2000" dirty="0"/>
          </a:p>
          <a:p>
            <a:pPr algn="just" rtl="0"/>
            <a:r>
              <a:rPr lang="en-US" sz="2000" dirty="0"/>
              <a:t>Sets of values and links are grouped together into a state according to the gross behavior of objects.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Example: The state of an bank is either solvent or insolvent, depending on whether its assets exceed its liabilities.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States often correspond to:</a:t>
            </a:r>
          </a:p>
          <a:p>
            <a:pPr lvl="1" algn="just" rtl="0"/>
            <a:r>
              <a:rPr lang="en-US" sz="1800" dirty="0"/>
              <a:t> verbs with a suffix ‘</a:t>
            </a:r>
            <a:r>
              <a:rPr lang="en-US" sz="1800" dirty="0" err="1"/>
              <a:t>ing</a:t>
            </a:r>
            <a:r>
              <a:rPr lang="en-US" sz="1800" dirty="0"/>
              <a:t>’: waiting, dialing..</a:t>
            </a:r>
            <a:endParaRPr lang="ar-JO" sz="1800" dirty="0"/>
          </a:p>
          <a:p>
            <a:pPr lvl="1" algn="just" rtl="0"/>
            <a:r>
              <a:rPr lang="en-US" sz="1800" dirty="0"/>
              <a:t>Or the duration of some condition: powered, below freezing.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400" dirty="0"/>
              <a:t>Notation:</a:t>
            </a:r>
          </a:p>
          <a:p>
            <a:pPr algn="just" rtl="0">
              <a:buFontTx/>
              <a:buNone/>
            </a:pPr>
            <a:endParaRPr lang="en-US" sz="2400" dirty="0"/>
          </a:p>
          <a:p>
            <a:pPr algn="just" rtl="0"/>
            <a:endParaRPr lang="en-US" sz="2400" dirty="0"/>
          </a:p>
          <a:p>
            <a:pPr algn="just" rtl="0"/>
            <a:endParaRPr lang="en-US" sz="2400" dirty="0"/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The objects in a class have a finite number of possible states. One or possibly larger number.</a:t>
            </a:r>
          </a:p>
          <a:p>
            <a:pPr algn="just" rtl="0"/>
            <a:r>
              <a:rPr lang="en-US" sz="2000" dirty="0"/>
              <a:t>Each object can only be in one state at time. Objects may parade through one to more states in their lifetime</a:t>
            </a:r>
          </a:p>
          <a:p>
            <a:pPr algn="just" rtl="0"/>
            <a:r>
              <a:rPr lang="en-US" sz="2000" dirty="0"/>
              <a:t>A state specifies the response of an object to input events. </a:t>
            </a:r>
          </a:p>
          <a:p>
            <a:pPr algn="just" rtl="0"/>
            <a:r>
              <a:rPr lang="en-US" sz="2000" dirty="0"/>
              <a:t>The response may include the invocation of a behavior or a change of state.</a:t>
            </a:r>
          </a:p>
          <a:p>
            <a:pPr algn="l" rtl="0">
              <a:buFontTx/>
              <a:buNone/>
            </a:pPr>
            <a:endParaRPr lang="en-US" sz="2000" dirty="0"/>
          </a:p>
        </p:txBody>
      </p:sp>
      <p:pic>
        <p:nvPicPr>
          <p:cNvPr id="12292" name="Picture 4" descr="05fig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2492375"/>
            <a:ext cx="493395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Event versus State:</a:t>
            </a:r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Both events and states depend on the level of abstraction</a:t>
            </a:r>
            <a:endParaRPr lang="ar-JO" sz="2000" dirty="0"/>
          </a:p>
          <a:p>
            <a:pPr algn="l" rtl="0"/>
            <a:endParaRPr lang="en-US" sz="2000" dirty="0"/>
          </a:p>
        </p:txBody>
      </p:sp>
      <p:pic>
        <p:nvPicPr>
          <p:cNvPr id="13316" name="Picture 4" descr="05fig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2420938"/>
            <a:ext cx="4933950" cy="156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States may be characterized in various ways.</a:t>
            </a:r>
          </a:p>
          <a:p>
            <a:pPr algn="just" rtl="0"/>
            <a:r>
              <a:rPr lang="en-US" sz="2000" dirty="0"/>
              <a:t>Here one way to characterize states:</a:t>
            </a:r>
          </a:p>
          <a:p>
            <a:pPr algn="just" rtl="0"/>
            <a:endParaRPr lang="ar-JO" sz="2000" dirty="0"/>
          </a:p>
          <a:p>
            <a:pPr algn="l" rtl="0"/>
            <a:endParaRPr lang="en-US" sz="2000" dirty="0"/>
          </a:p>
        </p:txBody>
      </p:sp>
      <p:pic>
        <p:nvPicPr>
          <p:cNvPr id="14340" name="Picture 4" descr="05fig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349500"/>
            <a:ext cx="6335713" cy="4314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state model describes the sequences of operations that occur in response to external stimuli.</a:t>
            </a:r>
          </a:p>
          <a:p>
            <a:pPr algn="just" rtl="0"/>
            <a:r>
              <a:rPr lang="en-US" sz="2000" dirty="0"/>
              <a:t>As opposed to what the operations do, what they operate on, or how they are implemented.</a:t>
            </a:r>
          </a:p>
          <a:p>
            <a:pPr algn="just" rtl="0"/>
            <a:r>
              <a:rPr lang="en-US" sz="2000" dirty="0"/>
              <a:t> Changes to objects and their relationships over time should be examined.</a:t>
            </a:r>
          </a:p>
          <a:p>
            <a:pPr algn="just" rtl="0"/>
            <a:r>
              <a:rPr lang="en-US" sz="2000" dirty="0"/>
              <a:t>A state model consists of multiple state diagrams, one for each class with temporal behavior that is important to an application.</a:t>
            </a:r>
          </a:p>
          <a:p>
            <a:pPr algn="just" rtl="0"/>
            <a:r>
              <a:rPr lang="en-US" sz="2000" dirty="0"/>
              <a:t>A state diagram relates events and states.</a:t>
            </a:r>
          </a:p>
          <a:p>
            <a:pPr algn="just" rtl="0"/>
            <a:r>
              <a:rPr lang="en-US" sz="2000" dirty="0"/>
              <a:t>Events represent external stimuli</a:t>
            </a:r>
          </a:p>
          <a:p>
            <a:pPr algn="just" rtl="0"/>
            <a:r>
              <a:rPr lang="en-US" sz="2000" dirty="0"/>
              <a:t>States represent values of (attributes) object.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200"/>
              <a:t>Transitions and Conditions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transition is an instantaneous change from one state to another.</a:t>
            </a:r>
            <a:endParaRPr lang="ar-JO" sz="2000" dirty="0"/>
          </a:p>
          <a:p>
            <a:pPr algn="just" rtl="0"/>
            <a:r>
              <a:rPr lang="en-US" sz="2000" dirty="0"/>
              <a:t>The transition is said to </a:t>
            </a:r>
            <a:r>
              <a:rPr lang="en-US" sz="2000" b="1" dirty="0"/>
              <a:t>fire</a:t>
            </a:r>
            <a:r>
              <a:rPr lang="ar-JO" sz="2000" b="1" dirty="0"/>
              <a:t>   </a:t>
            </a:r>
            <a:r>
              <a:rPr lang="en-US" sz="2000" b="1" dirty="0"/>
              <a:t> </a:t>
            </a:r>
            <a:r>
              <a:rPr lang="en-US" sz="2000" dirty="0"/>
              <a:t>upon the change from the source state to the target state. Usually the origin and target states are different but may be the same.</a:t>
            </a:r>
            <a:endParaRPr lang="ar-JO" sz="2000" dirty="0"/>
          </a:p>
          <a:p>
            <a:pPr algn="just" rtl="0"/>
            <a:r>
              <a:rPr lang="en-US" sz="2000" dirty="0"/>
              <a:t>A transition occurs when its event occurs, unless an optional guard condition causes the event to be ignored.</a:t>
            </a:r>
          </a:p>
          <a:p>
            <a:pPr algn="just" rtl="0"/>
            <a:r>
              <a:rPr lang="en-US" sz="2000" dirty="0"/>
              <a:t>A guard condition is a </a:t>
            </a:r>
            <a:r>
              <a:rPr lang="en-US" sz="2000" dirty="0" err="1"/>
              <a:t>boolean</a:t>
            </a:r>
            <a:r>
              <a:rPr lang="en-US" sz="2000" dirty="0"/>
              <a:t> expression that must be true in order  for a transition to occur.</a:t>
            </a:r>
          </a:p>
          <a:p>
            <a:pPr algn="just" rtl="0"/>
            <a:r>
              <a:rPr lang="en-US" sz="2000" dirty="0"/>
              <a:t>The choice of next state depends on both the source state and the event received.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Transitions and conditions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pic>
        <p:nvPicPr>
          <p:cNvPr id="17412" name="Picture 4" descr="05fig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2636838"/>
            <a:ext cx="493395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E454-4F23-471B-A849-8C4B1004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ransition Action Types - MATLAB &amp; Simulink">
            <a:extLst>
              <a:ext uri="{FF2B5EF4-FFF2-40B4-BE49-F238E27FC236}">
                <a16:creationId xmlns:a16="http://schemas.microsoft.com/office/drawing/2014/main" id="{AD4DC80B-5D90-4BDE-A6A9-5E29263A93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192688" cy="360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526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 Diagram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state diagram is a graph whose nodes are states and whose directed arcs are transitions between states.</a:t>
            </a:r>
            <a:endParaRPr lang="ar-JO" sz="2000" dirty="0"/>
          </a:p>
          <a:p>
            <a:pPr algn="just" rtl="0"/>
            <a:endParaRPr lang="ar-JO" sz="2000" dirty="0"/>
          </a:p>
          <a:p>
            <a:pPr algn="just" rtl="0"/>
            <a:r>
              <a:rPr lang="en-US" sz="2000" dirty="0"/>
              <a:t>A state diagram specifies or describes the state sequence caused by event sequences.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State names must be unique within the scope of the state diagram.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All objects in a class execute the state diagram for that class.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The class state diagram models the common behavior of the class objects.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 diagram example</a:t>
            </a:r>
          </a:p>
        </p:txBody>
      </p:sp>
      <p:pic>
        <p:nvPicPr>
          <p:cNvPr id="20484" name="Picture 4" descr="05fig0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51113" y="1600200"/>
            <a:ext cx="5116512" cy="4852988"/>
          </a:xfrm>
          <a:noFill/>
          <a:ln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08CC-68E7-400B-9FBE-565D910B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ATM Machine</a:t>
            </a:r>
          </a:p>
        </p:txBody>
      </p:sp>
      <p:pic>
        <p:nvPicPr>
          <p:cNvPr id="1026" name="Picture 2" descr="ATM statechart diagram - UML Tutorial for Beginners">
            <a:extLst>
              <a:ext uri="{FF2B5EF4-FFF2-40B4-BE49-F238E27FC236}">
                <a16:creationId xmlns:a16="http://schemas.microsoft.com/office/drawing/2014/main" id="{FE29B908-EF23-43A9-9769-C5F39248E6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544616" cy="37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31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18B9-4427-40EE-BC02-4ADD175E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ATM STATE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415A5-2BA5-4568-8DC9-702E2E52D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124745"/>
            <a:ext cx="7344816" cy="4968552"/>
          </a:xfrm>
        </p:spPr>
      </p:pic>
    </p:spTree>
    <p:extLst>
      <p:ext uri="{BB962C8B-B14F-4D97-AF65-F5344CB8AC3E}">
        <p14:creationId xmlns:p14="http://schemas.microsoft.com/office/powerpoint/2010/main" val="10477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8D9B-DDF4-4BE1-B4B4-8CA8A5D6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One-shot state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FC5F0E-E798-4DCF-8DCA-0AC91C587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417638"/>
            <a:ext cx="7920879" cy="4341018"/>
          </a:xfrm>
        </p:spPr>
      </p:pic>
    </p:spTree>
    <p:extLst>
      <p:ext uri="{BB962C8B-B14F-4D97-AF65-F5344CB8AC3E}">
        <p14:creationId xmlns:p14="http://schemas.microsoft.com/office/powerpoint/2010/main" val="662612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3421-FC4B-4411-8E8A-3CB6FD92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A8CC7-905B-41EA-93CF-FA112E284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91519"/>
            <a:ext cx="7620000" cy="3743325"/>
          </a:xfrm>
        </p:spPr>
      </p:pic>
    </p:spTree>
    <p:extLst>
      <p:ext uri="{BB962C8B-B14F-4D97-AF65-F5344CB8AC3E}">
        <p14:creationId xmlns:p14="http://schemas.microsoft.com/office/powerpoint/2010/main" val="181276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2C9E-B3B3-4794-B398-56D9D97C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8CC6A-0E80-40D3-ACC9-6FAEE52B3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2816"/>
            <a:ext cx="8229600" cy="3229703"/>
          </a:xfrm>
        </p:spPr>
      </p:pic>
    </p:spTree>
    <p:extLst>
      <p:ext uri="{BB962C8B-B14F-4D97-AF65-F5344CB8AC3E}">
        <p14:creationId xmlns:p14="http://schemas.microsoft.com/office/powerpoint/2010/main" val="20018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Events 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An event is an occurrence at a point of time</a:t>
            </a:r>
            <a:r>
              <a:rPr lang="en-IN" sz="2000" dirty="0"/>
              <a:t>.</a:t>
            </a:r>
            <a:endParaRPr lang="ar-JO" sz="2000" dirty="0"/>
          </a:p>
          <a:p>
            <a:pPr algn="just" rtl="0"/>
            <a:endParaRPr lang="ar-JO" sz="2000" dirty="0"/>
          </a:p>
          <a:p>
            <a:pPr algn="just" rtl="0"/>
            <a:r>
              <a:rPr lang="en-US" sz="2000" dirty="0"/>
              <a:t>Examples:</a:t>
            </a:r>
          </a:p>
          <a:p>
            <a:pPr lvl="3" algn="just" rtl="0"/>
            <a:r>
              <a:rPr lang="en-US" sz="1400" dirty="0"/>
              <a:t>User depresses left button</a:t>
            </a:r>
          </a:p>
          <a:p>
            <a:pPr lvl="3" algn="just" rtl="0"/>
            <a:r>
              <a:rPr lang="en-US" sz="1400" dirty="0"/>
              <a:t>Flight 123 departs from Amman</a:t>
            </a:r>
          </a:p>
          <a:p>
            <a:pPr lvl="3" algn="just" rtl="0"/>
            <a:r>
              <a:rPr lang="en-US" sz="1400" dirty="0"/>
              <a:t>Power turned on</a:t>
            </a:r>
          </a:p>
          <a:p>
            <a:pPr lvl="3" algn="just" rtl="0"/>
            <a:r>
              <a:rPr lang="en-US" sz="1400" dirty="0"/>
              <a:t>Alarm set</a:t>
            </a:r>
          </a:p>
          <a:p>
            <a:pPr lvl="3" algn="just" rtl="0"/>
            <a:r>
              <a:rPr lang="en-US" sz="1400" dirty="0"/>
              <a:t>Paper tray becomes empty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Events corresponds to verb in the past tense</a:t>
            </a:r>
            <a:r>
              <a:rPr lang="ar-JO" sz="2000" dirty="0"/>
              <a:t>     </a:t>
            </a:r>
            <a:r>
              <a:rPr lang="en-US" sz="2000" dirty="0"/>
              <a:t>or the onset of some condition.</a:t>
            </a:r>
          </a:p>
          <a:p>
            <a:pPr algn="just" rtl="0"/>
            <a:r>
              <a:rPr lang="en-US" sz="2000" dirty="0"/>
              <a:t>By definition an event happens instantaneously. The time at which an event occurs is an implicit attribute of the event.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   State diagram behavior :</a:t>
            </a:r>
            <a:br>
              <a:rPr lang="en-US" sz="3200" b="1" dirty="0"/>
            </a:br>
            <a:r>
              <a:rPr lang="en-US" sz="3200" b="1" dirty="0"/>
              <a:t> 1.Activity Effects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400" dirty="0"/>
              <a:t>An activity is behavior that can be executed in response to an event.</a:t>
            </a:r>
          </a:p>
          <a:p>
            <a:pPr algn="just" rtl="0">
              <a:buFontTx/>
              <a:buNone/>
            </a:pPr>
            <a:endParaRPr lang="en-US" sz="2400" dirty="0"/>
          </a:p>
          <a:p>
            <a:pPr algn="just" rtl="0"/>
            <a:r>
              <a:rPr lang="en-US" sz="2400" dirty="0"/>
              <a:t>An activity can be performed upon a transition, upon the entry to or exit from a state or upon some event within a state.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Examples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pic>
        <p:nvPicPr>
          <p:cNvPr id="21508" name="Picture 4" descr="05fig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3068638"/>
            <a:ext cx="5572125" cy="1790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2. Do- Activities :Example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8229600" cy="4525962"/>
          </a:xfrm>
        </p:spPr>
        <p:txBody>
          <a:bodyPr/>
          <a:lstStyle/>
          <a:p>
            <a:pPr algn="l" rtl="0"/>
            <a:endParaRPr lang="en-US"/>
          </a:p>
        </p:txBody>
      </p:sp>
      <p:pic>
        <p:nvPicPr>
          <p:cNvPr id="10244" name="Picture 4" descr="05fig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781300"/>
            <a:ext cx="1838325" cy="2314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3. Entry and Exit Activities: Examples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pic>
        <p:nvPicPr>
          <p:cNvPr id="22532" name="Picture 4" descr="05fig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4088" y="2214563"/>
            <a:ext cx="4695825" cy="2428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Examples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6" name="Picture 4" descr="05fig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5025" y="2252663"/>
            <a:ext cx="4933950" cy="2352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80" name="Picture 4" descr="05fig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4575" y="2290763"/>
            <a:ext cx="4514850" cy="2276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53F0-99E3-4B74-801B-CFDB524A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83BE1-15C3-4E84-9B4E-6B6AF5D5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dirty="0"/>
              <a:t>4.Completion Transition</a:t>
            </a:r>
          </a:p>
          <a:p>
            <a:pPr marL="0" indent="0" algn="l">
              <a:buNone/>
            </a:pPr>
            <a:r>
              <a:rPr lang="en-IN" dirty="0"/>
              <a:t>5.Sending Signals</a:t>
            </a:r>
          </a:p>
          <a:p>
            <a:pPr marL="0" indent="0" algn="l">
              <a:buNone/>
            </a:pPr>
            <a:r>
              <a:rPr lang="en-IN" dirty="0"/>
              <a:t>- send </a:t>
            </a:r>
            <a:r>
              <a:rPr lang="en-IN" dirty="0" err="1"/>
              <a:t>target.S</a:t>
            </a:r>
            <a:r>
              <a:rPr lang="en-IN" dirty="0"/>
              <a:t>(attributes)	</a:t>
            </a:r>
          </a:p>
        </p:txBody>
      </p:sp>
    </p:spTree>
    <p:extLst>
      <p:ext uri="{BB962C8B-B14F-4D97-AF65-F5344CB8AC3E}">
        <p14:creationId xmlns:p14="http://schemas.microsoft.com/office/powerpoint/2010/main" val="1300133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200"/>
              <a:t>Case study</a:t>
            </a:r>
          </a:p>
        </p:txBody>
      </p:sp>
      <p:pic>
        <p:nvPicPr>
          <p:cNvPr id="25604" name="Picture 4" descr="05fig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561975"/>
            <a:ext cx="4933950" cy="6296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5B15B-9934-4819-8250-2A151EED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838"/>
            <a:ext cx="8229600" cy="539432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6AA-B363-4B86-A53A-11089AF3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Advanced State Modeling: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EC3A-3EAA-4CC2-9265-CD6045A0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r>
              <a:rPr lang="en-IN" dirty="0"/>
              <a:t>-&gt;Problems with Flat state diagrams</a:t>
            </a:r>
          </a:p>
        </p:txBody>
      </p:sp>
    </p:spTree>
    <p:extLst>
      <p:ext uri="{BB962C8B-B14F-4D97-AF65-F5344CB8AC3E}">
        <p14:creationId xmlns:p14="http://schemas.microsoft.com/office/powerpoint/2010/main" val="328071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Events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One event may logically  precede</a:t>
            </a:r>
            <a:r>
              <a:rPr lang="ar-JO" sz="2000" dirty="0"/>
              <a:t> </a:t>
            </a:r>
            <a:r>
              <a:rPr lang="en-US" sz="2000" dirty="0"/>
              <a:t> or follow another, or the two events are unrelated. Events that are causally unrelated are said to be concurrent.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Events include error conditions as well as normal occurrences.</a:t>
            </a:r>
          </a:p>
          <a:p>
            <a:pPr algn="just" rtl="0"/>
            <a:r>
              <a:rPr lang="en-US" sz="2000" dirty="0"/>
              <a:t>Examples  of  error events: </a:t>
            </a:r>
          </a:p>
          <a:p>
            <a:pPr lvl="4" algn="just" rtl="0"/>
            <a:r>
              <a:rPr lang="en-US" sz="1400" dirty="0"/>
              <a:t>Motor jammed</a:t>
            </a:r>
          </a:p>
          <a:p>
            <a:pPr lvl="4" algn="just" rtl="0"/>
            <a:r>
              <a:rPr lang="en-US" sz="1400" dirty="0"/>
              <a:t>Transaction aborted</a:t>
            </a:r>
          </a:p>
          <a:p>
            <a:pPr lvl="4" algn="just" rtl="0"/>
            <a:r>
              <a:rPr lang="en-US" sz="1400" dirty="0"/>
              <a:t>Timeout</a:t>
            </a:r>
          </a:p>
          <a:p>
            <a:pPr lvl="4" algn="just" rtl="0"/>
            <a:endParaRPr lang="en-US" sz="1400" dirty="0"/>
          </a:p>
          <a:p>
            <a:pPr algn="just" rtl="0"/>
            <a:r>
              <a:rPr lang="en-US" sz="2000" dirty="0"/>
              <a:t>There are several kinds of events. The most common are:</a:t>
            </a:r>
          </a:p>
          <a:p>
            <a:pPr lvl="4" algn="just" rtl="0"/>
            <a:r>
              <a:rPr lang="en-US" sz="1400" dirty="0"/>
              <a:t>Signal event</a:t>
            </a:r>
          </a:p>
          <a:p>
            <a:pPr lvl="4" algn="just" rtl="0"/>
            <a:r>
              <a:rPr lang="en-US" sz="1400" dirty="0"/>
              <a:t>Change event</a:t>
            </a:r>
          </a:p>
          <a:p>
            <a:pPr lvl="4" algn="just" rtl="0"/>
            <a:r>
              <a:rPr lang="en-US" sz="1400" dirty="0"/>
              <a:t>Time event</a:t>
            </a:r>
            <a:endParaRPr lang="ar-JO" sz="1400" dirty="0"/>
          </a:p>
          <a:p>
            <a:pPr algn="l" rtl="0"/>
            <a:endParaRPr lang="ar-JO" sz="2000" dirty="0"/>
          </a:p>
          <a:p>
            <a:pPr algn="l" rtl="0"/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780A-38E8-4E5E-9A74-F53FC633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1DB8CF-17E5-4721-9092-8D0342A5C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87" y="1417639"/>
            <a:ext cx="7591425" cy="4202906"/>
          </a:xfrm>
        </p:spPr>
      </p:pic>
    </p:spTree>
    <p:extLst>
      <p:ext uri="{BB962C8B-B14F-4D97-AF65-F5344CB8AC3E}">
        <p14:creationId xmlns:p14="http://schemas.microsoft.com/office/powerpoint/2010/main" val="1016164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A893-CC78-4853-A478-1CAB7458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STATE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525D4-E00D-4C32-A03A-F5A7C5FBA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772817"/>
            <a:ext cx="7416824" cy="26642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EC949-ACCF-4DD3-8B3B-97033F87C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437114"/>
            <a:ext cx="6912768" cy="16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8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219-242B-4E82-91E4-4085CF02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E89D1-8B81-46F1-97EA-9852BF6F5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692696"/>
            <a:ext cx="6768752" cy="5040560"/>
          </a:xfrm>
        </p:spPr>
      </p:pic>
    </p:spTree>
    <p:extLst>
      <p:ext uri="{BB962C8B-B14F-4D97-AF65-F5344CB8AC3E}">
        <p14:creationId xmlns:p14="http://schemas.microsoft.com/office/powerpoint/2010/main" val="1335183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29BC-A7C7-4D1F-AC2D-4B678D6E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A9E024-3A34-4686-AC41-900D7558A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700808"/>
            <a:ext cx="7272808" cy="4320479"/>
          </a:xfrm>
        </p:spPr>
      </p:pic>
    </p:spTree>
    <p:extLst>
      <p:ext uri="{BB962C8B-B14F-4D97-AF65-F5344CB8AC3E}">
        <p14:creationId xmlns:p14="http://schemas.microsoft.com/office/powerpoint/2010/main" val="3492153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765C-B5A9-466C-BF11-1BD353DB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2E363-E6F0-42B5-9F4E-6F3859861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903375"/>
            <a:ext cx="6120680" cy="3051249"/>
          </a:xfrm>
        </p:spPr>
      </p:pic>
    </p:spTree>
    <p:extLst>
      <p:ext uri="{BB962C8B-B14F-4D97-AF65-F5344CB8AC3E}">
        <p14:creationId xmlns:p14="http://schemas.microsoft.com/office/powerpoint/2010/main" val="2352178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9240-7EFD-416F-91C1-AF116D16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Expanding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35B63-779F-42D3-BBB9-9215EBCBF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96752"/>
            <a:ext cx="8229600" cy="4899434"/>
          </a:xfrm>
        </p:spPr>
      </p:pic>
    </p:spTree>
    <p:extLst>
      <p:ext uri="{BB962C8B-B14F-4D97-AF65-F5344CB8AC3E}">
        <p14:creationId xmlns:p14="http://schemas.microsoft.com/office/powerpoint/2010/main" val="2983523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D262-24E3-40A7-AD51-9DE9178D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4F0EA-8878-478B-8DD5-CB101D19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4825"/>
            <a:ext cx="8229600" cy="3355774"/>
          </a:xfrm>
        </p:spPr>
      </p:pic>
    </p:spTree>
    <p:extLst>
      <p:ext uri="{BB962C8B-B14F-4D97-AF65-F5344CB8AC3E}">
        <p14:creationId xmlns:p14="http://schemas.microsoft.com/office/powerpoint/2010/main" val="3308773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6A4B-FDC1-4F89-8B22-F1F59A20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States:</a:t>
            </a:r>
            <a:br>
              <a:rPr lang="en-IN" dirty="0"/>
            </a:br>
            <a:r>
              <a:rPr lang="en-IN" dirty="0"/>
              <a:t>Example – Phone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9A0C6-BEF9-410D-BB9C-8B1421FE3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7" y="1556792"/>
            <a:ext cx="6696744" cy="4680520"/>
          </a:xfrm>
        </p:spPr>
      </p:pic>
    </p:spTree>
    <p:extLst>
      <p:ext uri="{BB962C8B-B14F-4D97-AF65-F5344CB8AC3E}">
        <p14:creationId xmlns:p14="http://schemas.microsoft.com/office/powerpoint/2010/main" val="1835699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3282-0DB2-4CDE-A1BB-E4354225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Car Transmission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B7B62-67B7-413A-8B09-DC3CC368B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772816"/>
            <a:ext cx="8077200" cy="3876303"/>
          </a:xfrm>
        </p:spPr>
      </p:pic>
    </p:spTree>
    <p:extLst>
      <p:ext uri="{BB962C8B-B14F-4D97-AF65-F5344CB8AC3E}">
        <p14:creationId xmlns:p14="http://schemas.microsoft.com/office/powerpoint/2010/main" val="12410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Signal Events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 signal is a one-way transmission of information from one object to another object.</a:t>
            </a:r>
            <a:endParaRPr lang="ar-JO" sz="2000" dirty="0"/>
          </a:p>
          <a:p>
            <a:pPr algn="just" rtl="0"/>
            <a:r>
              <a:rPr lang="en-US" sz="2000" dirty="0"/>
              <a:t>It is different from a function call that returns a value</a:t>
            </a:r>
          </a:p>
          <a:p>
            <a:pPr algn="just" rtl="0"/>
            <a:r>
              <a:rPr lang="en-US" sz="2000" dirty="0"/>
              <a:t>An object sending a signal to another object may expect a reply, but the reply is a separate signal under the control to the second object, which ay or ay not chose to send it.</a:t>
            </a:r>
          </a:p>
          <a:p>
            <a:pPr algn="just" rtl="0"/>
            <a:r>
              <a:rPr lang="en-US" sz="2000" dirty="0"/>
              <a:t>A signal event is the event of sending or receiving a signal. </a:t>
            </a:r>
          </a:p>
          <a:p>
            <a:pPr algn="just" rtl="0"/>
            <a:r>
              <a:rPr lang="en-US" sz="2000" dirty="0"/>
              <a:t>In general we are more concerned about the receipt of a signal  because it causes effects in the receiving object.</a:t>
            </a:r>
          </a:p>
          <a:p>
            <a:pPr algn="just" rtl="0"/>
            <a:r>
              <a:rPr lang="en-US" sz="2000" dirty="0"/>
              <a:t>Difference between signal and signal event: the first one is a message between object, the second one is an occurrence in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Signal Events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2000"/>
              <a:t>Signal classes and Attributes:</a:t>
            </a:r>
          </a:p>
          <a:p>
            <a:pPr algn="l" rtl="0">
              <a:buFontTx/>
              <a:buNone/>
            </a:pPr>
            <a:endParaRPr lang="en-US" sz="2000"/>
          </a:p>
          <a:p>
            <a:pPr algn="l" rtl="0">
              <a:buFontTx/>
              <a:buNone/>
            </a:pPr>
            <a:endParaRPr lang="en-US" sz="2000"/>
          </a:p>
        </p:txBody>
      </p:sp>
      <p:pic>
        <p:nvPicPr>
          <p:cNvPr id="7172" name="Picture 4" descr="05fig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2924175"/>
            <a:ext cx="5848350" cy="2238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0076-3BD7-43CD-9809-8F7ED81E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SIGNAL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41726-1298-4866-AF2A-496B6115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5" y="2132857"/>
            <a:ext cx="5429250" cy="2744738"/>
          </a:xfrm>
        </p:spPr>
      </p:pic>
    </p:spTree>
    <p:extLst>
      <p:ext uri="{BB962C8B-B14F-4D97-AF65-F5344CB8AC3E}">
        <p14:creationId xmlns:p14="http://schemas.microsoft.com/office/powerpoint/2010/main" val="62647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6B05-71ED-4781-AB80-51310F28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BBA43-7465-4385-8032-91B870A10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276872"/>
            <a:ext cx="5839544" cy="3168351"/>
          </a:xfrm>
        </p:spPr>
      </p:pic>
    </p:spTree>
    <p:extLst>
      <p:ext uri="{BB962C8B-B14F-4D97-AF65-F5344CB8AC3E}">
        <p14:creationId xmlns:p14="http://schemas.microsoft.com/office/powerpoint/2010/main" val="220066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C311-3FF8-4D89-9CE3-DA54C358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EVENT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9441C-3B8A-4A75-93C1-D617E0C39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025" y="2276872"/>
            <a:ext cx="5695950" cy="2592287"/>
          </a:xfrm>
        </p:spPr>
      </p:pic>
    </p:spTree>
    <p:extLst>
      <p:ext uri="{BB962C8B-B14F-4D97-AF65-F5344CB8AC3E}">
        <p14:creationId xmlns:p14="http://schemas.microsoft.com/office/powerpoint/2010/main" val="11095490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958</Words>
  <Application>Microsoft Office PowerPoint</Application>
  <PresentationFormat>On-screen Show (4:3)</PresentationFormat>
  <Paragraphs>127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Arial</vt:lpstr>
      <vt:lpstr>Default Design</vt:lpstr>
      <vt:lpstr>State Modeling</vt:lpstr>
      <vt:lpstr>Introduction</vt:lpstr>
      <vt:lpstr>Events (1)</vt:lpstr>
      <vt:lpstr>Events (2)</vt:lpstr>
      <vt:lpstr>Signal Events (1)</vt:lpstr>
      <vt:lpstr>Signal Events (2)</vt:lpstr>
      <vt:lpstr>SIGNAL CLASS</vt:lpstr>
      <vt:lpstr>PowerPoint Presentation</vt:lpstr>
      <vt:lpstr>CALL EVENT </vt:lpstr>
      <vt:lpstr>PowerPoint Presentation</vt:lpstr>
      <vt:lpstr>PowerPoint Presentation</vt:lpstr>
      <vt:lpstr>PowerPoint Presentation</vt:lpstr>
      <vt:lpstr>Change Event</vt:lpstr>
      <vt:lpstr>Time event</vt:lpstr>
      <vt:lpstr>PowerPoint Presentation</vt:lpstr>
      <vt:lpstr>States</vt:lpstr>
      <vt:lpstr>States</vt:lpstr>
      <vt:lpstr>States</vt:lpstr>
      <vt:lpstr>State</vt:lpstr>
      <vt:lpstr>Transitions and Conditions</vt:lpstr>
      <vt:lpstr>Transitions and conditions</vt:lpstr>
      <vt:lpstr>PowerPoint Presentation</vt:lpstr>
      <vt:lpstr>State Diagram</vt:lpstr>
      <vt:lpstr>State diagram example</vt:lpstr>
      <vt:lpstr>ATM Machine</vt:lpstr>
      <vt:lpstr>ATM STATE DIAGRAM</vt:lpstr>
      <vt:lpstr>One-shot state diagrams</vt:lpstr>
      <vt:lpstr>PowerPoint Presentation</vt:lpstr>
      <vt:lpstr>PowerPoint Presentation</vt:lpstr>
      <vt:lpstr>   State diagram behavior :  1.Activity Effects</vt:lpstr>
      <vt:lpstr>Examples</vt:lpstr>
      <vt:lpstr>2. Do- Activities :Example</vt:lpstr>
      <vt:lpstr>3. Entry and Exit Activities: Examples</vt:lpstr>
      <vt:lpstr>Examples</vt:lpstr>
      <vt:lpstr>Examples</vt:lpstr>
      <vt:lpstr>PowerPoint Presentation</vt:lpstr>
      <vt:lpstr>Case study</vt:lpstr>
      <vt:lpstr>PowerPoint Presentation</vt:lpstr>
      <vt:lpstr>Advanced State Modeling: </vt:lpstr>
      <vt:lpstr>PowerPoint Presentation</vt:lpstr>
      <vt:lpstr>NESTED STATE DIAGRAM</vt:lpstr>
      <vt:lpstr>PowerPoint Presentation</vt:lpstr>
      <vt:lpstr>PowerPoint Presentation</vt:lpstr>
      <vt:lpstr>PowerPoint Presentation</vt:lpstr>
      <vt:lpstr>Expanding States</vt:lpstr>
      <vt:lpstr>PowerPoint Presentation</vt:lpstr>
      <vt:lpstr>Nested States: Example – Phone line</vt:lpstr>
      <vt:lpstr>Example: Car Transmission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Modeling</dc:title>
  <dc:creator>user</dc:creator>
  <cp:lastModifiedBy>Arundhati Nelli</cp:lastModifiedBy>
  <cp:revision>49</cp:revision>
  <dcterms:created xsi:type="dcterms:W3CDTF">2010-11-23T15:04:31Z</dcterms:created>
  <dcterms:modified xsi:type="dcterms:W3CDTF">2020-09-23T10:39:58Z</dcterms:modified>
</cp:coreProperties>
</file>