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09/09/2020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76" y="631697"/>
            <a:ext cx="72040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860" dirty="0">
                <a:solidFill>
                  <a:srgbClr val="675E46"/>
                </a:solidFill>
                <a:latin typeface="Arial"/>
                <a:cs typeface="Arial"/>
              </a:rPr>
              <a:t>Pareto</a:t>
            </a:r>
            <a:r>
              <a:rPr sz="6600" b="0" spc="-455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sz="6600" b="0" spc="819" dirty="0">
                <a:solidFill>
                  <a:srgbClr val="675E46"/>
                </a:solidFill>
                <a:latin typeface="Arial"/>
                <a:cs typeface="Arial"/>
              </a:rPr>
              <a:t>analysis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717549"/>
            <a:ext cx="25882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80" dirty="0" smtClean="0">
                <a:latin typeface="Caladea"/>
                <a:cs typeface="Caladea"/>
              </a:rPr>
              <a:t>Step</a:t>
            </a:r>
            <a:r>
              <a:rPr lang="en-US" sz="2800" spc="-295" dirty="0" smtClean="0">
                <a:latin typeface="Caladea"/>
                <a:cs typeface="Caladea"/>
              </a:rPr>
              <a:t> </a:t>
            </a:r>
            <a:r>
              <a:rPr sz="2800" b="0" spc="-55" smtClean="0">
                <a:latin typeface="Caladea"/>
                <a:cs typeface="Caladea"/>
              </a:rPr>
              <a:t>4</a:t>
            </a:r>
            <a:r>
              <a:rPr sz="2800" b="0" spc="-55" dirty="0">
                <a:latin typeface="Caladea"/>
                <a:cs typeface="Caladea"/>
              </a:rPr>
              <a:t>:</a:t>
            </a:r>
            <a:endParaRPr sz="2800">
              <a:latin typeface="Caladea"/>
              <a:cs typeface="Calade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3164" y="2774569"/>
          <a:ext cx="8229600" cy="2957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  <a:gridCol w="1752600"/>
                <a:gridCol w="1905000"/>
                <a:gridCol w="2057400"/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Category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Frequency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Percentage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074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Cum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 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Percentage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Signature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43%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43%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Non-legible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writing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23%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66%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Current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Customer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16%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82%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92%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65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Other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100%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8340" y="1321053"/>
            <a:ext cx="7752715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2E2B1F"/>
                </a:solidFill>
                <a:latin typeface="Arial"/>
                <a:cs typeface="Arial"/>
              </a:rPr>
              <a:t>Determine the percentage that each category</a:t>
            </a:r>
            <a:r>
              <a:rPr sz="2400" i="1" spc="9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E2B1F"/>
                </a:solidFill>
                <a:latin typeface="Arial"/>
                <a:cs typeface="Arial"/>
              </a:rPr>
              <a:t>represents.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Arial"/>
              <a:cs typeface="Arial"/>
            </a:endParaRPr>
          </a:p>
          <a:p>
            <a:pPr marR="434340" algn="ctr">
              <a:lnSpc>
                <a:spcPct val="100000"/>
              </a:lnSpc>
            </a:pPr>
            <a:r>
              <a:rPr sz="1800" i="1" spc="-5" dirty="0">
                <a:solidFill>
                  <a:srgbClr val="2E2B1F"/>
                </a:solidFill>
                <a:latin typeface="Arial"/>
                <a:cs typeface="Arial"/>
              </a:rPr>
              <a:t>Analysis sheet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03936"/>
            <a:ext cx="5386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80" dirty="0">
                <a:latin typeface="Caladea"/>
                <a:cs typeface="Caladea"/>
              </a:rPr>
              <a:t>Step</a:t>
            </a:r>
            <a:r>
              <a:rPr sz="2800" b="0" spc="-240" dirty="0">
                <a:latin typeface="Caladea"/>
                <a:cs typeface="Caladea"/>
              </a:rPr>
              <a:t> </a:t>
            </a:r>
            <a:r>
              <a:rPr sz="2800" b="0" spc="-55" dirty="0">
                <a:latin typeface="Caladea"/>
                <a:cs typeface="Caladea"/>
              </a:rPr>
              <a:t>5:</a:t>
            </a:r>
            <a:r>
              <a:rPr sz="2800" b="0" spc="-215" dirty="0">
                <a:latin typeface="Caladea"/>
                <a:cs typeface="Caladea"/>
              </a:rPr>
              <a:t> </a:t>
            </a:r>
            <a:r>
              <a:rPr sz="2800" b="0" spc="-95" dirty="0">
                <a:latin typeface="Caladea"/>
                <a:cs typeface="Caladea"/>
              </a:rPr>
              <a:t>Prepare</a:t>
            </a:r>
            <a:r>
              <a:rPr sz="2800" b="0" spc="-229" dirty="0">
                <a:latin typeface="Caladea"/>
                <a:cs typeface="Caladea"/>
              </a:rPr>
              <a:t> </a:t>
            </a:r>
            <a:r>
              <a:rPr sz="2800" b="0" spc="-5" dirty="0">
                <a:latin typeface="Caladea"/>
                <a:cs typeface="Caladea"/>
              </a:rPr>
              <a:t>&amp;</a:t>
            </a:r>
            <a:r>
              <a:rPr sz="2800" b="0" spc="-229" dirty="0">
                <a:latin typeface="Caladea"/>
                <a:cs typeface="Caladea"/>
              </a:rPr>
              <a:t> </a:t>
            </a:r>
            <a:r>
              <a:rPr sz="2800" b="0" spc="-95" dirty="0">
                <a:latin typeface="Caladea"/>
                <a:cs typeface="Caladea"/>
              </a:rPr>
              <a:t>Analyze</a:t>
            </a:r>
            <a:r>
              <a:rPr sz="2800" b="0" spc="-229" dirty="0">
                <a:latin typeface="Caladea"/>
                <a:cs typeface="Caladea"/>
              </a:rPr>
              <a:t> </a:t>
            </a:r>
            <a:r>
              <a:rPr sz="2800" b="0" spc="-65" dirty="0">
                <a:latin typeface="Caladea"/>
                <a:cs typeface="Caladea"/>
              </a:rPr>
              <a:t>the</a:t>
            </a:r>
            <a:r>
              <a:rPr sz="2800" b="0" spc="-210" dirty="0">
                <a:latin typeface="Caladea"/>
                <a:cs typeface="Caladea"/>
              </a:rPr>
              <a:t> </a:t>
            </a:r>
            <a:r>
              <a:rPr sz="2800" b="0" spc="-95" dirty="0">
                <a:latin typeface="Caladea"/>
                <a:cs typeface="Caladea"/>
              </a:rPr>
              <a:t>diagram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532" y="1484807"/>
            <a:ext cx="7740777" cy="4898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267" y="302425"/>
            <a:ext cx="7885430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1300" algn="l"/>
                <a:tab pos="5057140" algn="l"/>
                <a:tab pos="5648960" algn="l"/>
              </a:tabLst>
            </a:pPr>
            <a:r>
              <a:rPr sz="3800" i="1" spc="515" dirty="0">
                <a:solidFill>
                  <a:schemeClr val="tx1"/>
                </a:solidFill>
                <a:cs typeface="Aharoni" pitchFamily="2" charset="-79"/>
              </a:rPr>
              <a:t>the</a:t>
            </a:r>
            <a:r>
              <a:rPr sz="3800" i="1" spc="-280" dirty="0">
                <a:solidFill>
                  <a:schemeClr val="tx1"/>
                </a:solidFill>
                <a:cs typeface="Aharoni" pitchFamily="2" charset="-79"/>
              </a:rPr>
              <a:t> </a:t>
            </a:r>
            <a:r>
              <a:rPr sz="3800" i="1" spc="480" dirty="0">
                <a:solidFill>
                  <a:schemeClr val="tx1"/>
                </a:solidFill>
                <a:cs typeface="Aharoni" pitchFamily="2" charset="-79"/>
              </a:rPr>
              <a:t>Pareto	</a:t>
            </a:r>
            <a:r>
              <a:rPr sz="3800" i="1" spc="229" dirty="0">
                <a:solidFill>
                  <a:schemeClr val="tx1"/>
                </a:solidFill>
                <a:cs typeface="Aharoni" pitchFamily="2" charset="-79"/>
              </a:rPr>
              <a:t>Principle	</a:t>
            </a:r>
            <a:r>
              <a:rPr sz="3800" i="1" dirty="0">
                <a:solidFill>
                  <a:schemeClr val="tx1"/>
                </a:solidFill>
                <a:cs typeface="Aharoni" pitchFamily="2" charset="-79"/>
              </a:rPr>
              <a:t>in	</a:t>
            </a:r>
            <a:r>
              <a:rPr sz="3800" i="1" spc="135" dirty="0">
                <a:solidFill>
                  <a:schemeClr val="tx1"/>
                </a:solidFill>
                <a:cs typeface="Aharoni" pitchFamily="2" charset="-79"/>
              </a:rPr>
              <a:t>Work-Life</a:t>
            </a:r>
            <a:endParaRPr sz="3800">
              <a:solidFill>
                <a:schemeClr val="tx1"/>
              </a:solidFill>
              <a:cs typeface="Aharoni" pitchFamily="2" charset="-79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3586988"/>
            <a:ext cx="3305175" cy="2166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59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Solving</a:t>
            </a:r>
            <a:endParaRPr sz="280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17170" algn="l"/>
              </a:tabLst>
            </a:pPr>
            <a:r>
              <a:rPr sz="2800" spc="-45" dirty="0">
                <a:solidFill>
                  <a:srgbClr val="2E2B1F"/>
                </a:solidFill>
                <a:latin typeface="Times New Roman"/>
                <a:cs typeface="Times New Roman"/>
              </a:rPr>
              <a:t>To-Do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List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the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day</a:t>
            </a:r>
            <a:endParaRPr sz="2800">
              <a:latin typeface="Times New Roman"/>
              <a:cs typeface="Times New Roman"/>
            </a:endParaRPr>
          </a:p>
          <a:p>
            <a:pPr marL="222885" indent="-210820">
              <a:lnSpc>
                <a:spcPct val="100000"/>
              </a:lnSpc>
              <a:buFont typeface="Arial"/>
              <a:buChar char="•"/>
              <a:tabLst>
                <a:tab pos="2235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Passion</a:t>
            </a:r>
            <a:endParaRPr sz="2800">
              <a:latin typeface="Times New Roman"/>
              <a:cs typeface="Times New Roman"/>
            </a:endParaRPr>
          </a:p>
          <a:p>
            <a:pPr marL="222885" indent="-210820">
              <a:lnSpc>
                <a:spcPct val="100000"/>
              </a:lnSpc>
              <a:buFont typeface="Arial"/>
              <a:buChar char="•"/>
              <a:tabLst>
                <a:tab pos="2235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Relationship</a:t>
            </a:r>
            <a:endParaRPr sz="2800">
              <a:latin typeface="Times New Roman"/>
              <a:cs typeface="Times New Roman"/>
            </a:endParaRPr>
          </a:p>
          <a:p>
            <a:pPr marL="222885" indent="-210820">
              <a:lnSpc>
                <a:spcPct val="100000"/>
              </a:lnSpc>
              <a:buFont typeface="Arial"/>
              <a:buChar char="•"/>
              <a:tabLst>
                <a:tab pos="2235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Cut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Clutter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2797" y="1124838"/>
            <a:ext cx="5976620" cy="1991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8340" y="698919"/>
            <a:ext cx="37725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b="0" i="1" spc="150" dirty="0">
                <a:latin typeface="Arial"/>
                <a:cs typeface="Arial"/>
              </a:rPr>
              <a:t>Problem</a:t>
            </a:r>
            <a:r>
              <a:rPr sz="3800" b="0" i="1" spc="-430" dirty="0">
                <a:latin typeface="Arial"/>
                <a:cs typeface="Arial"/>
              </a:rPr>
              <a:t> </a:t>
            </a:r>
            <a:r>
              <a:rPr sz="3800" b="0" i="1" spc="155" dirty="0">
                <a:latin typeface="Arial"/>
                <a:cs typeface="Arial"/>
              </a:rPr>
              <a:t>Solving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1849881"/>
            <a:ext cx="749173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70534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Pareto Analysis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really help in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identifying the 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most critical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problem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solve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as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well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as the level  of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criticality.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2B1F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Identify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list problems and their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causes.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7840" y="384654"/>
            <a:ext cx="468439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b="0" i="1" spc="-215" dirty="0">
                <a:latin typeface="Arial"/>
                <a:cs typeface="Arial"/>
              </a:rPr>
              <a:t>To-Do</a:t>
            </a:r>
            <a:r>
              <a:rPr sz="3800" b="0" i="1" spc="-390" dirty="0">
                <a:latin typeface="Arial"/>
                <a:cs typeface="Arial"/>
              </a:rPr>
              <a:t> </a:t>
            </a:r>
            <a:r>
              <a:rPr sz="3800" b="0" i="1" spc="235" dirty="0">
                <a:latin typeface="Arial"/>
                <a:cs typeface="Arial"/>
              </a:rPr>
              <a:t>List</a:t>
            </a:r>
            <a:r>
              <a:rPr sz="3800" b="0" i="1" spc="-375" dirty="0">
                <a:latin typeface="Arial"/>
                <a:cs typeface="Arial"/>
              </a:rPr>
              <a:t> </a:t>
            </a:r>
            <a:r>
              <a:rPr sz="3800" b="0" i="1" spc="475" dirty="0">
                <a:latin typeface="Arial"/>
                <a:cs typeface="Arial"/>
              </a:rPr>
              <a:t>of</a:t>
            </a:r>
            <a:r>
              <a:rPr sz="3800" b="0" i="1" spc="-375" dirty="0">
                <a:latin typeface="Arial"/>
                <a:cs typeface="Arial"/>
              </a:rPr>
              <a:t> </a:t>
            </a:r>
            <a:r>
              <a:rPr sz="3800" b="0" i="1" spc="365" dirty="0">
                <a:latin typeface="Arial"/>
                <a:cs typeface="Arial"/>
              </a:rPr>
              <a:t>the</a:t>
            </a:r>
            <a:r>
              <a:rPr sz="3800" b="0" i="1" spc="-375" dirty="0">
                <a:latin typeface="Arial"/>
                <a:cs typeface="Arial"/>
              </a:rPr>
              <a:t> </a:t>
            </a:r>
            <a:r>
              <a:rPr sz="3800" b="0" i="1" spc="290" dirty="0">
                <a:latin typeface="Arial"/>
                <a:cs typeface="Arial"/>
              </a:rPr>
              <a:t>day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4" y="1505788"/>
            <a:ext cx="805815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33045" indent="-4572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</a:tabLst>
            </a:pP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Estimate a value % in terms of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goal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achievement or  satisfaction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against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each of your tasks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for the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day –  email, customer calls, </a:t>
            </a:r>
            <a:r>
              <a:rPr sz="28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reports,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specific</a:t>
            </a:r>
            <a:r>
              <a:rPr sz="2800" i="1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tasks.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2B1F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What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20% of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tasks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listed contribute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80% of</a:t>
            </a:r>
            <a:r>
              <a:rPr sz="2800" i="1" spc="-1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goals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you seek to</a:t>
            </a:r>
            <a:r>
              <a:rPr sz="2800" i="1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achieve?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E2B1F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 marR="124333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Concentrate on these tasks first in your most  </a:t>
            </a:r>
            <a:r>
              <a:rPr sz="28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productive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period of the</a:t>
            </a:r>
            <a:r>
              <a:rPr sz="2800" i="1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day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80505"/>
            <a:ext cx="177546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b="0" i="1" spc="-509" dirty="0">
                <a:latin typeface="Arial"/>
                <a:cs typeface="Arial"/>
              </a:rPr>
              <a:t>P</a:t>
            </a:r>
            <a:r>
              <a:rPr sz="3800" b="0" i="1" spc="515" dirty="0">
                <a:latin typeface="Arial"/>
                <a:cs typeface="Arial"/>
              </a:rPr>
              <a:t>a</a:t>
            </a:r>
            <a:r>
              <a:rPr sz="3800" b="0" i="1" spc="-5" dirty="0">
                <a:latin typeface="Arial"/>
                <a:cs typeface="Arial"/>
              </a:rPr>
              <a:t>ss</a:t>
            </a:r>
            <a:r>
              <a:rPr sz="3800" b="0" i="1" spc="160" dirty="0">
                <a:latin typeface="Arial"/>
                <a:cs typeface="Arial"/>
              </a:rPr>
              <a:t>i</a:t>
            </a:r>
            <a:r>
              <a:rPr sz="3800" b="0" i="1" spc="30" dirty="0">
                <a:latin typeface="Arial"/>
                <a:cs typeface="Arial"/>
              </a:rPr>
              <a:t>o</a:t>
            </a:r>
            <a:r>
              <a:rPr sz="3800" b="0" i="1" spc="45" dirty="0">
                <a:latin typeface="Arial"/>
                <a:cs typeface="Arial"/>
              </a:rPr>
              <a:t>n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937005"/>
            <a:ext cx="780097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922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certain “activities” account for the greatest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amount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 happiness and satisfaction. These activities are the ones</a:t>
            </a:r>
            <a:r>
              <a:rPr sz="2400" spc="-2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feel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most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passionately</a:t>
            </a:r>
            <a:r>
              <a:rPr sz="24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about.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E2B1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3175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Once you have identified your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passions, be very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careful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of  the time spent 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those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80%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activities that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produce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little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satisfaction for</a:t>
            </a:r>
            <a:r>
              <a:rPr sz="24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you.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2B1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3657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No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one really benefits if you are not happy or</a:t>
            </a:r>
            <a:r>
              <a:rPr sz="2400" spc="-1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passionate  about what you are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doing.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E2B1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2E2B1F"/>
              </a:buClr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Apply Pareto to not only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find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your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passions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but also pursue  them by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comparing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results against the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efforts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you need</a:t>
            </a:r>
            <a:r>
              <a:rPr sz="2400" spc="-1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 put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540" y="425308"/>
            <a:ext cx="359029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0" i="1" spc="215" dirty="0">
                <a:latin typeface="Arial"/>
                <a:cs typeface="Arial"/>
              </a:rPr>
              <a:t>Relationships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649983"/>
            <a:ext cx="744537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816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20% of the people you know give you 80% of  your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joy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support.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E2B1F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2700" marR="19050">
              <a:lnSpc>
                <a:spcPct val="100000"/>
              </a:lnSpc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Observe your friends,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office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colleagues and social  circle.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2B1F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Compare that to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amount of stress or joy you are  getting in</a:t>
            </a: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return.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370" y="509054"/>
            <a:ext cx="362267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b="0" i="1" spc="85" dirty="0">
                <a:latin typeface="Arial"/>
                <a:cs typeface="Arial"/>
              </a:rPr>
              <a:t>Cut</a:t>
            </a:r>
            <a:r>
              <a:rPr sz="3800" b="0" i="1" spc="-409" dirty="0">
                <a:latin typeface="Arial"/>
                <a:cs typeface="Arial"/>
              </a:rPr>
              <a:t> </a:t>
            </a:r>
            <a:r>
              <a:rPr sz="3800" b="0" i="1" spc="365" dirty="0">
                <a:latin typeface="Arial"/>
                <a:cs typeface="Arial"/>
              </a:rPr>
              <a:t>the</a:t>
            </a:r>
            <a:r>
              <a:rPr sz="3800" b="0" i="1" spc="-400" dirty="0">
                <a:latin typeface="Arial"/>
                <a:cs typeface="Arial"/>
              </a:rPr>
              <a:t> </a:t>
            </a:r>
            <a:r>
              <a:rPr sz="3800" b="0" i="1" spc="450" dirty="0">
                <a:latin typeface="Arial"/>
                <a:cs typeface="Arial"/>
              </a:rPr>
              <a:t>Clutter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08" y="1723390"/>
            <a:ext cx="8071484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people only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20% of what they own on a regular</a:t>
            </a:r>
            <a:r>
              <a:rPr sz="24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basis.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E2B1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good part of the other 80% is things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used in the past or</a:t>
            </a:r>
            <a:r>
              <a:rPr sz="2400" spc="-2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we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think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 the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future.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2B1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211454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This basically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means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about 80% of our possessions just</a:t>
            </a:r>
            <a:r>
              <a:rPr sz="2400" spc="-1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sit  around every 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day,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doing nothing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than gathering dust or  occupying</a:t>
            </a:r>
            <a:r>
              <a:rPr sz="24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space.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E2B1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00000"/>
              </a:lnSpc>
              <a:buFont typeface="Arial"/>
              <a:buChar char="•"/>
              <a:tabLst>
                <a:tab pos="264160" algn="l"/>
              </a:tabLst>
            </a:pPr>
            <a:r>
              <a:rPr sz="2400" spc="-45" dirty="0">
                <a:solidFill>
                  <a:srgbClr val="2E2B1F"/>
                </a:solidFill>
                <a:latin typeface="Times New Roman"/>
                <a:cs typeface="Times New Roman"/>
              </a:rPr>
              <a:t>Take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look at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your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desk, cupboard,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files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your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– if  you have not used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something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 the past 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year,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highly unlikely  you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ever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it. Lighten your load – </a:t>
            </a:r>
            <a:r>
              <a:rPr sz="2400" spc="-30" dirty="0">
                <a:solidFill>
                  <a:srgbClr val="2E2B1F"/>
                </a:solidFill>
                <a:latin typeface="Times New Roman"/>
                <a:cs typeface="Times New Roman"/>
              </a:rPr>
              <a:t>throw,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delete, donate</a:t>
            </a:r>
            <a:r>
              <a:rPr sz="24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 80%.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8267" y="1363471"/>
            <a:ext cx="746188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431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Breaks a big problem down into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smaller</a:t>
            </a:r>
            <a:r>
              <a:rPr sz="24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pieces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E2B1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Identifies the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most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significant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factors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E2B1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Shows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where to focus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efforts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&amp; allows better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limited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resources.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2B1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Helps to separate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few major problems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from the</a:t>
            </a:r>
            <a:r>
              <a:rPr sz="2400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many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possible</a:t>
            </a:r>
            <a:r>
              <a:rPr sz="24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540" y="1475359"/>
            <a:ext cx="19710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86334" y="3592448"/>
            <a:ext cx="8060690" cy="1567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Char char="•"/>
              <a:tabLst>
                <a:tab pos="223520" algn="l"/>
              </a:tabLst>
            </a:pP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Named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after 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Vilfredo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Pareto -an Italian</a:t>
            </a:r>
            <a:r>
              <a:rPr sz="2800" spc="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economist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9A47B"/>
              </a:buClr>
              <a:buFont typeface="Times New Roman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12700" marR="5080">
              <a:lnSpc>
                <a:spcPct val="69800"/>
              </a:lnSpc>
              <a:buClr>
                <a:srgbClr val="A9A47B"/>
              </a:buClr>
              <a:buChar char="•"/>
              <a:tabLst>
                <a:tab pos="2235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He observed in 1906 that 20%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Italian population  owned 80%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Italy's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wealth</a:t>
            </a:r>
            <a:r>
              <a:rPr sz="3000" spc="-5" dirty="0">
                <a:solidFill>
                  <a:srgbClr val="052229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8071" y="299974"/>
            <a:ext cx="2474849" cy="2924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60070"/>
            <a:ext cx="28321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5" dirty="0">
                <a:solidFill>
                  <a:srgbClr val="675E46"/>
                </a:solidFill>
              </a:rPr>
              <a:t>What</a:t>
            </a:r>
            <a:r>
              <a:rPr spc="-805" dirty="0">
                <a:solidFill>
                  <a:srgbClr val="675E46"/>
                </a:solidFill>
              </a:rPr>
              <a:t> </a:t>
            </a:r>
            <a:r>
              <a:rPr spc="15" dirty="0">
                <a:solidFill>
                  <a:srgbClr val="675E46"/>
                </a:solidFill>
              </a:rPr>
              <a:t>is </a:t>
            </a:r>
            <a:r>
              <a:rPr spc="580" dirty="0">
                <a:solidFill>
                  <a:srgbClr val="675E46"/>
                </a:solidFill>
              </a:rPr>
              <a:t>it</a:t>
            </a:r>
          </a:p>
        </p:txBody>
      </p:sp>
      <p:sp>
        <p:nvSpPr>
          <p:cNvPr id="7" name="object 7"/>
          <p:cNvSpPr/>
          <p:nvPr/>
        </p:nvSpPr>
        <p:spPr>
          <a:xfrm>
            <a:off x="3354341" y="675766"/>
            <a:ext cx="234950" cy="384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3507" y="1711198"/>
            <a:ext cx="7094220" cy="234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One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of the 7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tools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of Quality</a:t>
            </a:r>
            <a:r>
              <a:rPr sz="28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Management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9A47B"/>
              </a:buClr>
              <a:buFont typeface="Arial"/>
              <a:buChar char="•"/>
            </a:pPr>
            <a:endParaRPr sz="3900">
              <a:latin typeface="Carlito"/>
              <a:cs typeface="Carlito"/>
            </a:endParaRPr>
          </a:p>
          <a:p>
            <a:pPr marL="241300" marR="508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Statistical technique in decision making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for 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selection of limited tasks which have significant  overall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impact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3902" y="4060075"/>
            <a:ext cx="2727832" cy="2552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60070"/>
            <a:ext cx="50101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55" dirty="0">
                <a:solidFill>
                  <a:srgbClr val="675E46"/>
                </a:solidFill>
              </a:rPr>
              <a:t>Pareto</a:t>
            </a:r>
            <a:r>
              <a:rPr spc="-425" dirty="0">
                <a:solidFill>
                  <a:srgbClr val="675E46"/>
                </a:solidFill>
              </a:rPr>
              <a:t> </a:t>
            </a:r>
            <a:r>
              <a:rPr spc="200" dirty="0">
                <a:solidFill>
                  <a:srgbClr val="675E46"/>
                </a:solidFill>
              </a:rPr>
              <a:t>Principle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0240" y="1624329"/>
            <a:ext cx="7129145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Doing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20%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of work generates advantage of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80%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of entire</a:t>
            </a:r>
            <a:r>
              <a:rPr sz="2200" spc="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job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9A47B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marR="131445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terms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of quality improvement,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large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majority of problems 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(80%)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are created by a few key causes</a:t>
            </a:r>
            <a:r>
              <a:rPr sz="2200" spc="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(20%).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7627" y="3284982"/>
            <a:ext cx="5334000" cy="2543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8257" y="5844641"/>
            <a:ext cx="4796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Separating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Vital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Few from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Trivial</a:t>
            </a:r>
            <a:r>
              <a:rPr sz="200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Many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570941"/>
            <a:ext cx="3655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254" dirty="0" smtClean="0">
                <a:solidFill>
                  <a:schemeClr val="tx1"/>
                </a:solidFill>
              </a:rPr>
              <a:t>P</a:t>
            </a:r>
            <a:r>
              <a:rPr sz="3600" spc="254" smtClean="0">
                <a:solidFill>
                  <a:schemeClr val="tx1"/>
                </a:solidFill>
              </a:rPr>
              <a:t>areto</a:t>
            </a:r>
            <a:r>
              <a:rPr sz="3600" spc="409" smtClean="0">
                <a:solidFill>
                  <a:schemeClr val="tx1"/>
                </a:solidFill>
              </a:rPr>
              <a:t> </a:t>
            </a:r>
            <a:r>
              <a:rPr sz="3600" spc="210" smtClean="0">
                <a:solidFill>
                  <a:schemeClr val="tx1"/>
                </a:solidFill>
              </a:rPr>
              <a:t>Chart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1773681"/>
            <a:ext cx="805624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 Pareto Chart is a series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bars whose heights</a:t>
            </a:r>
            <a:r>
              <a:rPr sz="2800" spc="-1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reflect  the frequency or impact of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E2B1F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2700" marR="40259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bars are arranged in descending order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height  from left to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right.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E2B1F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2700" marR="116205">
              <a:lnSpc>
                <a:spcPct val="100000"/>
              </a:lnSpc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Bars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on left are relatively more important than the bars  on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right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E2B1F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Separates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vital from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trivial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770" y="559053"/>
            <a:ext cx="7148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675E46"/>
                </a:solidFill>
              </a:rPr>
              <a:t>how</a:t>
            </a:r>
            <a:r>
              <a:rPr sz="3200" spc="-350" dirty="0">
                <a:solidFill>
                  <a:srgbClr val="675E46"/>
                </a:solidFill>
              </a:rPr>
              <a:t> </a:t>
            </a:r>
            <a:r>
              <a:rPr sz="3200" dirty="0">
                <a:solidFill>
                  <a:srgbClr val="675E46"/>
                </a:solidFill>
              </a:rPr>
              <a:t>is</a:t>
            </a:r>
            <a:r>
              <a:rPr sz="3200" spc="-325" dirty="0">
                <a:solidFill>
                  <a:srgbClr val="675E46"/>
                </a:solidFill>
              </a:rPr>
              <a:t> </a:t>
            </a:r>
            <a:r>
              <a:rPr sz="3200" spc="225" dirty="0">
                <a:solidFill>
                  <a:srgbClr val="675E46"/>
                </a:solidFill>
              </a:rPr>
              <a:t>“pareto</a:t>
            </a:r>
            <a:r>
              <a:rPr sz="3200" spc="360" dirty="0">
                <a:solidFill>
                  <a:srgbClr val="675E46"/>
                </a:solidFill>
              </a:rPr>
              <a:t> </a:t>
            </a:r>
            <a:r>
              <a:rPr sz="3200" spc="175" dirty="0">
                <a:solidFill>
                  <a:srgbClr val="675E46"/>
                </a:solidFill>
              </a:rPr>
              <a:t>Chart</a:t>
            </a:r>
            <a:r>
              <a:rPr sz="3200" spc="175">
                <a:solidFill>
                  <a:srgbClr val="675E46"/>
                </a:solidFill>
              </a:rPr>
              <a:t>”</a:t>
            </a:r>
            <a:r>
              <a:rPr sz="3200" spc="-355">
                <a:solidFill>
                  <a:srgbClr val="675E46"/>
                </a:solidFill>
              </a:rPr>
              <a:t> </a:t>
            </a:r>
            <a:r>
              <a:rPr sz="3200" spc="60" smtClean="0">
                <a:solidFill>
                  <a:srgbClr val="675E46"/>
                </a:solidFill>
              </a:rPr>
              <a:t>Constru</a:t>
            </a:r>
            <a:r>
              <a:rPr lang="en-US" sz="3200" spc="60" dirty="0" smtClean="0">
                <a:solidFill>
                  <a:srgbClr val="675E46"/>
                </a:solidFill>
              </a:rPr>
              <a:t>c</a:t>
            </a:r>
            <a:r>
              <a:rPr sz="3200" spc="60" smtClean="0">
                <a:solidFill>
                  <a:srgbClr val="675E46"/>
                </a:solidFill>
              </a:rPr>
              <a:t>ted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7458547" y="715137"/>
            <a:ext cx="1651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8267" y="1773681"/>
            <a:ext cx="7823834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16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example, if a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business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was investigating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delay  associated with processing credit card applications, the  data could be grouped into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following categories:  no signature, residential address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valid,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non-legible 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handwriting, already a 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customer,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other.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437" y="618490"/>
            <a:ext cx="385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80" dirty="0">
                <a:latin typeface="Caladea"/>
                <a:cs typeface="Caladea"/>
              </a:rPr>
              <a:t>Step</a:t>
            </a:r>
            <a:r>
              <a:rPr sz="2800" b="0" spc="-235" dirty="0">
                <a:latin typeface="Caladea"/>
                <a:cs typeface="Caladea"/>
              </a:rPr>
              <a:t> </a:t>
            </a:r>
            <a:r>
              <a:rPr sz="2800" b="0" spc="-55" dirty="0">
                <a:latin typeface="Caladea"/>
                <a:cs typeface="Caladea"/>
              </a:rPr>
              <a:t>1:</a:t>
            </a:r>
            <a:r>
              <a:rPr sz="2800" b="0" spc="-210" dirty="0">
                <a:latin typeface="Caladea"/>
                <a:cs typeface="Caladea"/>
              </a:rPr>
              <a:t> </a:t>
            </a:r>
            <a:r>
              <a:rPr sz="2800" b="0" spc="-100" dirty="0">
                <a:latin typeface="Caladea"/>
                <a:cs typeface="Caladea"/>
              </a:rPr>
              <a:t>Record</a:t>
            </a:r>
            <a:r>
              <a:rPr sz="2800" b="0" spc="-245" dirty="0">
                <a:latin typeface="Caladea"/>
                <a:cs typeface="Caladea"/>
              </a:rPr>
              <a:t> </a:t>
            </a:r>
            <a:r>
              <a:rPr sz="2800" b="0" spc="-70" dirty="0">
                <a:latin typeface="Caladea"/>
                <a:cs typeface="Caladea"/>
              </a:rPr>
              <a:t>the</a:t>
            </a:r>
            <a:r>
              <a:rPr sz="2800" b="0" spc="-210" dirty="0">
                <a:latin typeface="Caladea"/>
                <a:cs typeface="Caladea"/>
              </a:rPr>
              <a:t> </a:t>
            </a:r>
            <a:r>
              <a:rPr sz="2800" b="0" spc="-100" dirty="0">
                <a:latin typeface="Caladea"/>
                <a:cs typeface="Caladea"/>
              </a:rPr>
              <a:t>raw</a:t>
            </a:r>
            <a:r>
              <a:rPr sz="2800" b="0" spc="-225" dirty="0">
                <a:latin typeface="Caladea"/>
                <a:cs typeface="Caladea"/>
              </a:rPr>
              <a:t> </a:t>
            </a:r>
            <a:r>
              <a:rPr sz="2800" b="0" spc="-75" dirty="0">
                <a:latin typeface="Caladea"/>
                <a:cs typeface="Caladea"/>
              </a:rPr>
              <a:t>data</a:t>
            </a:r>
            <a:endParaRPr sz="2800">
              <a:latin typeface="Caladea"/>
              <a:cs typeface="Calade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7950" y="2198497"/>
          <a:ext cx="8229600" cy="2194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Category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Frequency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Non-legible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writing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Current Customer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Signature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Other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32175" y="1474978"/>
            <a:ext cx="149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2E2B1F"/>
                </a:solidFill>
                <a:latin typeface="Arial"/>
                <a:cs typeface="Arial"/>
              </a:rPr>
              <a:t>Analysis</a:t>
            </a:r>
            <a:r>
              <a:rPr sz="1800" i="1" spc="-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E2B1F"/>
                </a:solidFill>
                <a:latin typeface="Arial"/>
                <a:cs typeface="Arial"/>
              </a:rPr>
              <a:t>sheet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1154" y="2846577"/>
          <a:ext cx="8229600" cy="2468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057400"/>
                <a:gridCol w="1828800"/>
                <a:gridCol w="20574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Category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Frequency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Signature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6399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Non-legible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writing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Current Customer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Other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41597" y="2285746"/>
            <a:ext cx="149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2E2B1F"/>
                </a:solidFill>
                <a:latin typeface="Arial"/>
                <a:cs typeface="Arial"/>
              </a:rPr>
              <a:t>Analysis</a:t>
            </a:r>
            <a:r>
              <a:rPr sz="1800" i="1" spc="-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E2B1F"/>
                </a:solidFill>
                <a:latin typeface="Arial"/>
                <a:cs typeface="Arial"/>
              </a:rPr>
              <a:t>sheet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0473" y="894664"/>
            <a:ext cx="3039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dirty="0">
                <a:latin typeface="Arial"/>
                <a:cs typeface="Arial"/>
              </a:rPr>
              <a:t>Step 2: Order the</a:t>
            </a:r>
            <a:r>
              <a:rPr sz="2400" b="0" i="1" spc="-114" dirty="0">
                <a:latin typeface="Arial"/>
                <a:cs typeface="Arial"/>
              </a:rPr>
              <a:t> </a:t>
            </a:r>
            <a:r>
              <a:rPr sz="2400" b="0" i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40" y="793749"/>
            <a:ext cx="25882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80" dirty="0" smtClean="0">
                <a:latin typeface="Caladea"/>
                <a:cs typeface="Caladea"/>
              </a:rPr>
              <a:t>Step</a:t>
            </a:r>
            <a:r>
              <a:rPr lang="en-US" sz="2800" spc="-295" dirty="0" smtClean="0">
                <a:latin typeface="Caladea"/>
                <a:cs typeface="Caladea"/>
              </a:rPr>
              <a:t> </a:t>
            </a:r>
            <a:r>
              <a:rPr sz="2800" b="0" spc="-55" smtClean="0">
                <a:latin typeface="Caladea"/>
                <a:cs typeface="Caladea"/>
              </a:rPr>
              <a:t>3</a:t>
            </a:r>
            <a:r>
              <a:rPr sz="2800" b="0" spc="-55" dirty="0">
                <a:latin typeface="Caladea"/>
                <a:cs typeface="Caladea"/>
              </a:rPr>
              <a:t>:</a:t>
            </a:r>
            <a:endParaRPr sz="2800">
              <a:latin typeface="Caladea"/>
              <a:cs typeface="Calade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154" y="2990595"/>
          <a:ext cx="8229600" cy="2194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Category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Frequency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Percentage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Signature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43%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Non-legible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writing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23%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Current Customer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16%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Other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660775" y="2520137"/>
            <a:ext cx="1496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2E2B1F"/>
                </a:solidFill>
                <a:latin typeface="Arial"/>
                <a:cs typeface="Arial"/>
              </a:rPr>
              <a:t>Analysis</a:t>
            </a:r>
            <a:r>
              <a:rPr sz="1800" i="1" spc="-7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E2B1F"/>
                </a:solidFill>
                <a:latin typeface="Arial"/>
                <a:cs typeface="Arial"/>
              </a:rPr>
              <a:t>sheet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9" y="1397253"/>
            <a:ext cx="77603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2E2B1F"/>
                </a:solidFill>
                <a:latin typeface="Arial"/>
                <a:cs typeface="Arial"/>
              </a:rPr>
              <a:t>Determine the percentage that each </a:t>
            </a:r>
            <a:r>
              <a:rPr sz="2400" i="1" dirty="0">
                <a:solidFill>
                  <a:srgbClr val="2E2B1F"/>
                </a:solidFill>
                <a:latin typeface="Arial"/>
                <a:cs typeface="Arial"/>
              </a:rPr>
              <a:t>category</a:t>
            </a:r>
            <a:r>
              <a:rPr sz="2400" i="1" spc="9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E2B1F"/>
                </a:solidFill>
                <a:latin typeface="Arial"/>
                <a:cs typeface="Arial"/>
              </a:rPr>
              <a:t>represents.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738</Words>
  <Application>Microsoft Office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Pareto analysis</vt:lpstr>
      <vt:lpstr>Slide 2</vt:lpstr>
      <vt:lpstr>What is it</vt:lpstr>
      <vt:lpstr>Pareto Principle</vt:lpstr>
      <vt:lpstr>Pareto Chart</vt:lpstr>
      <vt:lpstr>how is “pareto Chart” Constructed</vt:lpstr>
      <vt:lpstr>Step 1: Record the raw data</vt:lpstr>
      <vt:lpstr>Step 2: Order the data</vt:lpstr>
      <vt:lpstr>Step 3:</vt:lpstr>
      <vt:lpstr>Step 4:</vt:lpstr>
      <vt:lpstr>Step 5: Prepare &amp; Analyze the diagram</vt:lpstr>
      <vt:lpstr>the Pareto Principle in Work-Life</vt:lpstr>
      <vt:lpstr>Problem Solving</vt:lpstr>
      <vt:lpstr>To-Do List of the day</vt:lpstr>
      <vt:lpstr>Passion</vt:lpstr>
      <vt:lpstr>Relationships</vt:lpstr>
      <vt:lpstr>Cut the Clutter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Pareto analysis</dc:title>
  <dc:creator>Dr Vilas</dc:creator>
  <cp:lastModifiedBy>Dr Vilas</cp:lastModifiedBy>
  <cp:revision>1</cp:revision>
  <dcterms:created xsi:type="dcterms:W3CDTF">2020-09-09T07:22:20Z</dcterms:created>
  <dcterms:modified xsi:type="dcterms:W3CDTF">2020-09-09T07:29:16Z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2020-09-09T00:00:00Z</vt:filetime>
  </property>
</Properties>
</file>