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4" r:id="rId20"/>
    <p:sldId id="285" r:id="rId21"/>
    <p:sldId id="286" r:id="rId22"/>
    <p:sldId id="287" r:id="rId23"/>
    <p:sldId id="283" r:id="rId24"/>
    <p:sldId id="278" r:id="rId25"/>
    <p:sldId id="280" r:id="rId26"/>
    <p:sldId id="281" r:id="rId27"/>
    <p:sldId id="282" r:id="rId28"/>
    <p:sldId id="279" r:id="rId29"/>
    <p:sldId id="288" r:id="rId30"/>
    <p:sldId id="289" r:id="rId31"/>
    <p:sldId id="290" r:id="rId32"/>
    <p:sldId id="291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26256" y="461594"/>
            <a:ext cx="249148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8798" y="461594"/>
            <a:ext cx="194640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339" y="2772282"/>
            <a:ext cx="747649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29/10/2020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630" y="2915869"/>
            <a:ext cx="6426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Permutation </a:t>
            </a:r>
            <a:r>
              <a:rPr spc="-105" dirty="0"/>
              <a:t>&amp;</a:t>
            </a:r>
            <a:r>
              <a:rPr spc="-570" dirty="0"/>
              <a:t> </a:t>
            </a:r>
            <a:r>
              <a:rPr spc="-165" dirty="0"/>
              <a:t>Combination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866" y="340563"/>
            <a:ext cx="19456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</a:t>
            </a:r>
            <a:r>
              <a:rPr spc="-335" dirty="0"/>
              <a:t>x</a:t>
            </a:r>
            <a:r>
              <a:rPr spc="-19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294" y="1276045"/>
            <a:ext cx="8720455" cy="35990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rlito"/>
                <a:cs typeface="Carlito"/>
              </a:rPr>
              <a:t>Find number of </a:t>
            </a:r>
            <a:r>
              <a:rPr sz="3200" b="1" spc="-5" dirty="0">
                <a:latin typeface="Carlito"/>
                <a:cs typeface="Carlito"/>
              </a:rPr>
              <a:t>permutations </a:t>
            </a:r>
            <a:r>
              <a:rPr sz="3200" b="1" dirty="0">
                <a:latin typeface="Carlito"/>
                <a:cs typeface="Carlito"/>
              </a:rPr>
              <a:t>of </a:t>
            </a:r>
            <a:r>
              <a:rPr sz="3200" b="1" spc="-15" dirty="0">
                <a:latin typeface="Carlito"/>
                <a:cs typeface="Carlito"/>
              </a:rPr>
              <a:t>word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ALLAHABAD.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Carlito"/>
              <a:cs typeface="Carlito"/>
            </a:endParaRPr>
          </a:p>
          <a:p>
            <a:pPr marL="760730">
              <a:lnSpc>
                <a:spcPct val="100000"/>
              </a:lnSpc>
            </a:pPr>
            <a:r>
              <a:rPr sz="2800" spc="-135" dirty="0">
                <a:latin typeface="Trebuchet MS"/>
                <a:cs typeface="Trebuchet MS"/>
              </a:rPr>
              <a:t>Here </a:t>
            </a:r>
            <a:r>
              <a:rPr sz="2800" spc="-155" dirty="0">
                <a:latin typeface="Trebuchet MS"/>
                <a:cs typeface="Trebuchet MS"/>
              </a:rPr>
              <a:t>total </a:t>
            </a:r>
            <a:r>
              <a:rPr sz="2800" spc="-100" dirty="0">
                <a:latin typeface="Trebuchet MS"/>
                <a:cs typeface="Trebuchet MS"/>
              </a:rPr>
              <a:t>number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95" dirty="0">
                <a:latin typeface="Trebuchet MS"/>
                <a:cs typeface="Trebuchet MS"/>
              </a:rPr>
              <a:t>word </a:t>
            </a:r>
            <a:r>
              <a:rPr sz="2800" b="1" spc="-5" dirty="0">
                <a:latin typeface="Carlito"/>
                <a:cs typeface="Carlito"/>
              </a:rPr>
              <a:t>(n) =</a:t>
            </a:r>
            <a:r>
              <a:rPr sz="2800" b="1" spc="-434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9</a:t>
            </a:r>
            <a:endParaRPr sz="2800">
              <a:latin typeface="Carlito"/>
              <a:cs typeface="Carlito"/>
            </a:endParaRPr>
          </a:p>
          <a:p>
            <a:pPr marL="760730" marR="3455670" algn="just">
              <a:lnSpc>
                <a:spcPct val="100000"/>
              </a:lnSpc>
              <a:spcBef>
                <a:spcPts val="5"/>
              </a:spcBef>
            </a:pPr>
            <a:r>
              <a:rPr sz="2800" spc="-10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00" dirty="0">
                <a:latin typeface="Arial"/>
                <a:cs typeface="Arial"/>
              </a:rPr>
              <a:t>repeated </a:t>
            </a:r>
            <a:r>
              <a:rPr sz="2800" spc="-254" dirty="0">
                <a:latin typeface="Arial"/>
                <a:cs typeface="Arial"/>
              </a:rPr>
              <a:t>A’s </a:t>
            </a:r>
            <a:r>
              <a:rPr sz="2800" b="1" spc="-5" dirty="0">
                <a:latin typeface="Carlito"/>
                <a:cs typeface="Carlito"/>
              </a:rPr>
              <a:t>(</a:t>
            </a:r>
            <a:r>
              <a:rPr sz="2800" b="1" spc="-5">
                <a:latin typeface="Carlito"/>
                <a:cs typeface="Carlito"/>
              </a:rPr>
              <a:t>p</a:t>
            </a:r>
            <a:r>
              <a:rPr sz="2775" b="1" spc="-7" baseline="-21021">
                <a:latin typeface="Carlito"/>
                <a:cs typeface="Carlito"/>
              </a:rPr>
              <a:t>1</a:t>
            </a:r>
            <a:r>
              <a:rPr sz="2800" b="1" spc="-5" smtClean="0">
                <a:latin typeface="Carlito"/>
                <a:cs typeface="Carlito"/>
              </a:rPr>
              <a:t>)=4  </a:t>
            </a:r>
            <a:r>
              <a:rPr sz="2800" spc="-10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00" dirty="0">
                <a:latin typeface="Arial"/>
                <a:cs typeface="Arial"/>
              </a:rPr>
              <a:t>repeated </a:t>
            </a:r>
            <a:r>
              <a:rPr sz="2800" spc="-330" dirty="0">
                <a:latin typeface="Arial"/>
                <a:cs typeface="Arial"/>
              </a:rPr>
              <a:t>L’s </a:t>
            </a:r>
            <a:r>
              <a:rPr sz="2800" b="1" spc="-5" dirty="0">
                <a:latin typeface="Carlito"/>
                <a:cs typeface="Carlito"/>
              </a:rPr>
              <a:t>(p</a:t>
            </a:r>
            <a:r>
              <a:rPr sz="2775" b="1" spc="-7" baseline="-21021" dirty="0">
                <a:latin typeface="Carlito"/>
                <a:cs typeface="Carlito"/>
              </a:rPr>
              <a:t>2</a:t>
            </a:r>
            <a:r>
              <a:rPr sz="2800" b="1" spc="-5" dirty="0">
                <a:latin typeface="Carlito"/>
                <a:cs typeface="Carlito"/>
              </a:rPr>
              <a:t>)= 2  </a:t>
            </a:r>
            <a:r>
              <a:rPr sz="2800" spc="-135" dirty="0">
                <a:latin typeface="Trebuchet MS"/>
                <a:cs typeface="Trebuchet MS"/>
              </a:rPr>
              <a:t>Rest </a:t>
            </a:r>
            <a:r>
              <a:rPr sz="2800" spc="-165" dirty="0">
                <a:latin typeface="Trebuchet MS"/>
                <a:cs typeface="Trebuchet MS"/>
              </a:rPr>
              <a:t>all </a:t>
            </a:r>
            <a:r>
              <a:rPr sz="2800" spc="-160" dirty="0">
                <a:latin typeface="Trebuchet MS"/>
                <a:cs typeface="Trebuchet MS"/>
              </a:rPr>
              <a:t>letters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42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different.</a:t>
            </a:r>
            <a:endParaRPr sz="2800">
              <a:latin typeface="Trebuchet MS"/>
              <a:cs typeface="Trebuchet MS"/>
            </a:endParaRPr>
          </a:p>
          <a:p>
            <a:pPr marL="760730">
              <a:lnSpc>
                <a:spcPct val="100000"/>
              </a:lnSpc>
            </a:pPr>
            <a:r>
              <a:rPr sz="2800" spc="-110" smtClean="0">
                <a:latin typeface="Trebuchet MS"/>
                <a:cs typeface="Trebuchet MS"/>
              </a:rPr>
              <a:t>Thus </a:t>
            </a:r>
            <a:r>
              <a:rPr sz="2800" spc="-120" dirty="0">
                <a:latin typeface="Trebuchet MS"/>
                <a:cs typeface="Trebuchet MS"/>
              </a:rPr>
              <a:t>applying </a:t>
            </a:r>
            <a:r>
              <a:rPr sz="2800" spc="-114" dirty="0">
                <a:latin typeface="Trebuchet MS"/>
                <a:cs typeface="Trebuchet MS"/>
              </a:rPr>
              <a:t>theorem </a:t>
            </a:r>
            <a:r>
              <a:rPr sz="2800" spc="-195" dirty="0">
                <a:latin typeface="Trebuchet MS"/>
                <a:cs typeface="Trebuchet MS"/>
              </a:rPr>
              <a:t>3,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have: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0" y="5410200"/>
            <a:ext cx="5850890" cy="1079500"/>
            <a:chOff x="1682623" y="5150840"/>
            <a:chExt cx="5850890" cy="1079500"/>
          </a:xfrm>
        </p:grpSpPr>
        <p:sp>
          <p:nvSpPr>
            <p:cNvPr id="5" name="object 5"/>
            <p:cNvSpPr/>
            <p:nvPr/>
          </p:nvSpPr>
          <p:spPr>
            <a:xfrm>
              <a:off x="1688973" y="5157190"/>
              <a:ext cx="5838063" cy="1066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8973" y="5157190"/>
              <a:ext cx="5838190" cy="1066800"/>
            </a:xfrm>
            <a:custGeom>
              <a:avLst/>
              <a:gdLst/>
              <a:ahLst/>
              <a:cxnLst/>
              <a:rect l="l" t="t" r="r" b="b"/>
              <a:pathLst>
                <a:path w="5838190" h="1066800">
                  <a:moveTo>
                    <a:pt x="0" y="1066761"/>
                  </a:moveTo>
                  <a:lnTo>
                    <a:pt x="5838063" y="1066761"/>
                  </a:lnTo>
                  <a:lnTo>
                    <a:pt x="5838063" y="0"/>
                  </a:lnTo>
                  <a:lnTo>
                    <a:pt x="0" y="0"/>
                  </a:lnTo>
                  <a:lnTo>
                    <a:pt x="0" y="10667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</a:t>
            </a:r>
            <a:r>
              <a:rPr spc="-330" dirty="0"/>
              <a:t>x</a:t>
            </a:r>
            <a:r>
              <a:rPr spc="-19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495120"/>
            <a:ext cx="8051165" cy="3373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2390" algn="just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latin typeface="Trebuchet MS"/>
                <a:cs typeface="Trebuchet MS"/>
              </a:rPr>
              <a:t>In </a:t>
            </a:r>
            <a:r>
              <a:rPr sz="2800" spc="-65" dirty="0">
                <a:latin typeface="Trebuchet MS"/>
                <a:cs typeface="Trebuchet MS"/>
              </a:rPr>
              <a:t>how </a:t>
            </a:r>
            <a:r>
              <a:rPr sz="2800" spc="-114" dirty="0">
                <a:latin typeface="Trebuchet MS"/>
                <a:cs typeface="Trebuchet MS"/>
              </a:rPr>
              <a:t>many </a:t>
            </a:r>
            <a:r>
              <a:rPr sz="2800" spc="-120" dirty="0">
                <a:latin typeface="Trebuchet MS"/>
                <a:cs typeface="Trebuchet MS"/>
              </a:rPr>
              <a:t>ways </a:t>
            </a:r>
            <a:r>
              <a:rPr sz="2800" spc="-140" dirty="0">
                <a:latin typeface="Trebuchet MS"/>
                <a:cs typeface="Trebuchet MS"/>
              </a:rPr>
              <a:t>can </a:t>
            </a:r>
            <a:r>
              <a:rPr sz="2800" spc="-50" dirty="0">
                <a:latin typeface="Trebuchet MS"/>
                <a:cs typeface="Trebuchet MS"/>
              </a:rPr>
              <a:t>4 </a:t>
            </a:r>
            <a:r>
              <a:rPr sz="2800" spc="-180" dirty="0">
                <a:latin typeface="Trebuchet MS"/>
                <a:cs typeface="Trebuchet MS"/>
              </a:rPr>
              <a:t>red, </a:t>
            </a:r>
            <a:r>
              <a:rPr sz="2800" spc="-50" dirty="0">
                <a:latin typeface="Trebuchet MS"/>
                <a:cs typeface="Trebuchet MS"/>
              </a:rPr>
              <a:t>3 </a:t>
            </a:r>
            <a:r>
              <a:rPr sz="2800" spc="-135" dirty="0">
                <a:latin typeface="Trebuchet MS"/>
                <a:cs typeface="Trebuchet MS"/>
              </a:rPr>
              <a:t>yellow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50" dirty="0">
                <a:latin typeface="Trebuchet MS"/>
                <a:cs typeface="Trebuchet MS"/>
              </a:rPr>
              <a:t>2 </a:t>
            </a:r>
            <a:r>
              <a:rPr sz="2800" spc="-114" dirty="0">
                <a:latin typeface="Trebuchet MS"/>
                <a:cs typeface="Trebuchet MS"/>
              </a:rPr>
              <a:t>green  discs </a:t>
            </a:r>
            <a:r>
              <a:rPr sz="2800" spc="-120" dirty="0">
                <a:latin typeface="Trebuchet MS"/>
                <a:cs typeface="Trebuchet MS"/>
              </a:rPr>
              <a:t>be arranged </a:t>
            </a:r>
            <a:r>
              <a:rPr sz="2800" spc="-114" dirty="0">
                <a:latin typeface="Trebuchet MS"/>
                <a:cs typeface="Trebuchet MS"/>
              </a:rPr>
              <a:t>in </a:t>
            </a:r>
            <a:r>
              <a:rPr sz="2800" spc="-135" dirty="0">
                <a:latin typeface="Trebuchet MS"/>
                <a:cs typeface="Trebuchet MS"/>
              </a:rPr>
              <a:t>a </a:t>
            </a:r>
            <a:r>
              <a:rPr sz="2800" spc="-100" dirty="0">
                <a:latin typeface="Trebuchet MS"/>
                <a:cs typeface="Trebuchet MS"/>
              </a:rPr>
              <a:t>row </a:t>
            </a:r>
            <a:r>
              <a:rPr sz="2800" spc="-175" dirty="0">
                <a:latin typeface="Trebuchet MS"/>
                <a:cs typeface="Trebuchet MS"/>
              </a:rPr>
              <a:t>if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14" dirty="0">
                <a:latin typeface="Trebuchet MS"/>
                <a:cs typeface="Trebuchet MS"/>
              </a:rPr>
              <a:t>discs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05" dirty="0">
                <a:latin typeface="Trebuchet MS"/>
                <a:cs typeface="Trebuchet MS"/>
              </a:rPr>
              <a:t>same  </a:t>
            </a:r>
            <a:r>
              <a:rPr sz="2800" spc="-120" dirty="0">
                <a:latin typeface="Trebuchet MS"/>
                <a:cs typeface="Trebuchet MS"/>
              </a:rPr>
              <a:t>color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114" dirty="0">
                <a:latin typeface="Trebuchet MS"/>
                <a:cs typeface="Trebuchet MS"/>
              </a:rPr>
              <a:t>indistinguishable</a:t>
            </a:r>
            <a:r>
              <a:rPr sz="2800" spc="-340" dirty="0">
                <a:latin typeface="Trebuchet MS"/>
                <a:cs typeface="Trebuchet MS"/>
              </a:rPr>
              <a:t> </a:t>
            </a:r>
            <a:r>
              <a:rPr sz="2800" spc="265" dirty="0"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5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spc="-5" dirty="0">
                <a:latin typeface="Carlito"/>
                <a:cs typeface="Carlito"/>
              </a:rPr>
              <a:t>Sol: </a:t>
            </a:r>
            <a:r>
              <a:rPr sz="2800" spc="-215" dirty="0">
                <a:latin typeface="Trebuchet MS"/>
                <a:cs typeface="Trebuchet MS"/>
              </a:rPr>
              <a:t>Total </a:t>
            </a:r>
            <a:r>
              <a:rPr sz="2800" spc="-95" dirty="0">
                <a:latin typeface="Trebuchet MS"/>
                <a:cs typeface="Trebuchet MS"/>
              </a:rPr>
              <a:t>number </a:t>
            </a:r>
            <a:r>
              <a:rPr sz="2800" spc="-100" dirty="0">
                <a:latin typeface="Trebuchet MS"/>
                <a:cs typeface="Trebuchet MS"/>
              </a:rPr>
              <a:t>of </a:t>
            </a:r>
            <a:r>
              <a:rPr sz="2800" spc="-110" dirty="0">
                <a:latin typeface="Trebuchet MS"/>
                <a:cs typeface="Trebuchet MS"/>
              </a:rPr>
              <a:t>discs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55" dirty="0">
                <a:latin typeface="Trebuchet MS"/>
                <a:cs typeface="Trebuchet MS"/>
              </a:rPr>
              <a:t>4 </a:t>
            </a:r>
            <a:r>
              <a:rPr sz="2800" spc="-80" dirty="0">
                <a:latin typeface="Trebuchet MS"/>
                <a:cs typeface="Trebuchet MS"/>
              </a:rPr>
              <a:t>+ </a:t>
            </a:r>
            <a:r>
              <a:rPr sz="2800" spc="-55" dirty="0">
                <a:latin typeface="Trebuchet MS"/>
                <a:cs typeface="Trebuchet MS"/>
              </a:rPr>
              <a:t>3 </a:t>
            </a:r>
            <a:r>
              <a:rPr sz="2800" spc="-80" dirty="0">
                <a:latin typeface="Trebuchet MS"/>
                <a:cs typeface="Trebuchet MS"/>
              </a:rPr>
              <a:t>+ </a:t>
            </a:r>
            <a:r>
              <a:rPr sz="2800" spc="-55" dirty="0">
                <a:latin typeface="Trebuchet MS"/>
                <a:cs typeface="Trebuchet MS"/>
              </a:rPr>
              <a:t>2 </a:t>
            </a:r>
            <a:r>
              <a:rPr sz="2800" spc="-80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9. </a:t>
            </a:r>
            <a:r>
              <a:rPr sz="2800" spc="-90" dirty="0">
                <a:latin typeface="Trebuchet MS"/>
                <a:cs typeface="Trebuchet MS"/>
              </a:rPr>
              <a:t>Out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55" dirty="0">
                <a:latin typeface="Trebuchet MS"/>
                <a:cs typeface="Trebuchet MS"/>
              </a:rPr>
              <a:t>9  </a:t>
            </a:r>
            <a:r>
              <a:rPr sz="2800" spc="-150" dirty="0">
                <a:latin typeface="Trebuchet MS"/>
                <a:cs typeface="Trebuchet MS"/>
              </a:rPr>
              <a:t>discs, </a:t>
            </a:r>
            <a:r>
              <a:rPr sz="2800" spc="-55" dirty="0">
                <a:latin typeface="Trebuchet MS"/>
                <a:cs typeface="Trebuchet MS"/>
              </a:rPr>
              <a:t>4 </a:t>
            </a:r>
            <a:r>
              <a:rPr sz="2800" spc="-140" dirty="0">
                <a:latin typeface="Trebuchet MS"/>
                <a:cs typeface="Trebuchet MS"/>
              </a:rPr>
              <a:t>are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5" dirty="0">
                <a:latin typeface="Trebuchet MS"/>
                <a:cs typeface="Trebuchet MS"/>
              </a:rPr>
              <a:t>first </a:t>
            </a:r>
            <a:r>
              <a:rPr sz="2800" spc="-110" dirty="0">
                <a:latin typeface="Trebuchet MS"/>
                <a:cs typeface="Trebuchet MS"/>
              </a:rPr>
              <a:t>kind </a:t>
            </a:r>
            <a:r>
              <a:rPr sz="2800" spc="-180" dirty="0">
                <a:latin typeface="Trebuchet MS"/>
                <a:cs typeface="Trebuchet MS"/>
              </a:rPr>
              <a:t>(red), </a:t>
            </a:r>
            <a:r>
              <a:rPr sz="2800" spc="-55" dirty="0">
                <a:latin typeface="Trebuchet MS"/>
                <a:cs typeface="Trebuchet MS"/>
              </a:rPr>
              <a:t>3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00" dirty="0">
                <a:latin typeface="Trebuchet MS"/>
                <a:cs typeface="Trebuchet MS"/>
              </a:rPr>
              <a:t>second  </a:t>
            </a:r>
            <a:r>
              <a:rPr sz="2800" spc="-114" dirty="0">
                <a:latin typeface="Trebuchet MS"/>
                <a:cs typeface="Trebuchet MS"/>
              </a:rPr>
              <a:t>kind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(yellow)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2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third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kind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(green).</a:t>
            </a:r>
            <a:endParaRPr sz="2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800" spc="-110" dirty="0">
                <a:latin typeface="Trebuchet MS"/>
                <a:cs typeface="Trebuchet MS"/>
              </a:rPr>
              <a:t>Thus </a:t>
            </a:r>
            <a:r>
              <a:rPr sz="2800" spc="-100" dirty="0">
                <a:latin typeface="Trebuchet MS"/>
                <a:cs typeface="Trebuchet MS"/>
              </a:rPr>
              <a:t>number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20" dirty="0">
                <a:latin typeface="Trebuchet MS"/>
                <a:cs typeface="Trebuchet MS"/>
              </a:rPr>
              <a:t>permutation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is: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90391" y="5078831"/>
            <a:ext cx="2929255" cy="1082040"/>
            <a:chOff x="3390391" y="5078831"/>
            <a:chExt cx="2929255" cy="1082040"/>
          </a:xfrm>
        </p:grpSpPr>
        <p:sp>
          <p:nvSpPr>
            <p:cNvPr id="5" name="object 5"/>
            <p:cNvSpPr/>
            <p:nvPr/>
          </p:nvSpPr>
          <p:spPr>
            <a:xfrm>
              <a:off x="3396741" y="5085181"/>
              <a:ext cx="2916174" cy="1069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6741" y="5085181"/>
              <a:ext cx="2916555" cy="1069340"/>
            </a:xfrm>
            <a:custGeom>
              <a:avLst/>
              <a:gdLst/>
              <a:ahLst/>
              <a:cxnLst/>
              <a:rect l="l" t="t" r="r" b="b"/>
              <a:pathLst>
                <a:path w="2916554" h="1069339">
                  <a:moveTo>
                    <a:pt x="0" y="1069136"/>
                  </a:moveTo>
                  <a:lnTo>
                    <a:pt x="2916174" y="1069136"/>
                  </a:lnTo>
                  <a:lnTo>
                    <a:pt x="2916174" y="0"/>
                  </a:lnTo>
                  <a:lnTo>
                    <a:pt x="0" y="0"/>
                  </a:lnTo>
                  <a:lnTo>
                    <a:pt x="0" y="10691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406" y="461594"/>
            <a:ext cx="7980045" cy="1979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52425" algn="ctr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Example</a:t>
            </a: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2800" spc="-130" dirty="0"/>
              <a:t>Find </a:t>
            </a:r>
            <a:r>
              <a:rPr sz="2800" spc="-125" dirty="0"/>
              <a:t>the </a:t>
            </a:r>
            <a:r>
              <a:rPr sz="2800" spc="-95" dirty="0"/>
              <a:t>number </a:t>
            </a:r>
            <a:r>
              <a:rPr sz="2800" spc="-105" dirty="0"/>
              <a:t>of </a:t>
            </a:r>
            <a:r>
              <a:rPr sz="2800" spc="-120" dirty="0"/>
              <a:t>arrangements </a:t>
            </a:r>
            <a:r>
              <a:rPr sz="2800" spc="-105" dirty="0"/>
              <a:t>of </a:t>
            </a:r>
            <a:r>
              <a:rPr sz="2800" spc="-125" dirty="0"/>
              <a:t>the </a:t>
            </a:r>
            <a:r>
              <a:rPr sz="2800" spc="-160" dirty="0"/>
              <a:t>letters </a:t>
            </a:r>
            <a:r>
              <a:rPr sz="2800" spc="-105" dirty="0"/>
              <a:t>of </a:t>
            </a:r>
            <a:r>
              <a:rPr sz="2800" spc="-125" dirty="0"/>
              <a:t>the  </a:t>
            </a:r>
            <a:r>
              <a:rPr sz="2800" spc="-100" dirty="0"/>
              <a:t>word </a:t>
            </a:r>
            <a:r>
              <a:rPr sz="2800" spc="-95" dirty="0"/>
              <a:t>INDEPENDENCE. </a:t>
            </a:r>
            <a:r>
              <a:rPr sz="2800" spc="-65" dirty="0"/>
              <a:t>In</a:t>
            </a:r>
            <a:r>
              <a:rPr sz="2800" spc="710" dirty="0"/>
              <a:t> </a:t>
            </a:r>
            <a:r>
              <a:rPr sz="2800" spc="-70" dirty="0"/>
              <a:t>how </a:t>
            </a:r>
            <a:r>
              <a:rPr sz="2800" spc="-114" dirty="0"/>
              <a:t>many </a:t>
            </a:r>
            <a:r>
              <a:rPr sz="2800" spc="-105" dirty="0"/>
              <a:t>of </a:t>
            </a:r>
            <a:r>
              <a:rPr sz="2800" spc="-110" dirty="0"/>
              <a:t>these  </a:t>
            </a:r>
            <a:r>
              <a:rPr sz="2800" spc="-135" dirty="0"/>
              <a:t>arrangements,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2406" y="2286000"/>
            <a:ext cx="6992620" cy="3959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0765" lvl="1" indent="-571500">
              <a:spcBef>
                <a:spcPts val="95"/>
              </a:spcBef>
              <a:buAutoNum type="romanLcParenBoth"/>
              <a:tabLst>
                <a:tab pos="583565" algn="l"/>
                <a:tab pos="584200" algn="l"/>
              </a:tabLst>
            </a:pPr>
            <a:r>
              <a:rPr sz="2800" spc="-65" dirty="0">
                <a:latin typeface="Trebuchet MS"/>
                <a:cs typeface="Trebuchet MS"/>
              </a:rPr>
              <a:t>do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90" dirty="0">
                <a:latin typeface="Trebuchet MS"/>
                <a:cs typeface="Trebuchet MS"/>
              </a:rPr>
              <a:t>words </a:t>
            </a:r>
            <a:r>
              <a:rPr sz="2800" spc="-145" dirty="0">
                <a:latin typeface="Trebuchet MS"/>
                <a:cs typeface="Trebuchet MS"/>
              </a:rPr>
              <a:t>start </a:t>
            </a:r>
            <a:r>
              <a:rPr sz="2800" spc="-120">
                <a:latin typeface="Trebuchet MS"/>
                <a:cs typeface="Trebuchet MS"/>
              </a:rPr>
              <a:t>with</a:t>
            </a:r>
            <a:r>
              <a:rPr sz="2800" spc="-595">
                <a:latin typeface="Trebuchet MS"/>
                <a:cs typeface="Trebuchet MS"/>
              </a:rPr>
              <a:t> </a:t>
            </a:r>
            <a:r>
              <a:rPr lang="en-US" sz="2800" spc="-595" dirty="0" smtClean="0">
                <a:latin typeface="Trebuchet MS"/>
                <a:cs typeface="Trebuchet MS"/>
              </a:rPr>
              <a:t> </a:t>
            </a:r>
            <a:r>
              <a:rPr sz="2800" spc="-120" smtClean="0">
                <a:latin typeface="Trebuchet MS"/>
                <a:cs typeface="Trebuchet MS"/>
              </a:rPr>
              <a:t>P</a:t>
            </a:r>
            <a:endParaRPr sz="2800">
              <a:latin typeface="Trebuchet MS"/>
              <a:cs typeface="Trebuchet MS"/>
            </a:endParaRPr>
          </a:p>
          <a:p>
            <a:pPr lvl="1">
              <a:spcBef>
                <a:spcPts val="50"/>
              </a:spcBef>
              <a:buFont typeface="Trebuchet MS"/>
              <a:buAutoNum type="romanLcParenBoth"/>
            </a:pPr>
            <a:endParaRPr sz="2850">
              <a:latin typeface="Trebuchet MS"/>
              <a:cs typeface="Trebuchet MS"/>
            </a:endParaRPr>
          </a:p>
          <a:p>
            <a:pPr marL="927100" lvl="1" indent="-457200">
              <a:buAutoNum type="romanLcParenBoth"/>
              <a:tabLst>
                <a:tab pos="469900" algn="l"/>
              </a:tabLst>
            </a:pPr>
            <a:r>
              <a:rPr sz="2800" spc="-65" dirty="0">
                <a:latin typeface="Trebuchet MS"/>
                <a:cs typeface="Trebuchet MS"/>
              </a:rPr>
              <a:t>do </a:t>
            </a:r>
            <a:r>
              <a:rPr sz="2800" spc="-170" dirty="0">
                <a:latin typeface="Trebuchet MS"/>
                <a:cs typeface="Trebuchet MS"/>
              </a:rPr>
              <a:t>all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10" dirty="0">
                <a:latin typeface="Trebuchet MS"/>
                <a:cs typeface="Trebuchet MS"/>
              </a:rPr>
              <a:t>vowels </a:t>
            </a:r>
            <a:r>
              <a:rPr sz="2800" spc="-135">
                <a:latin typeface="Trebuchet MS"/>
                <a:cs typeface="Trebuchet MS"/>
              </a:rPr>
              <a:t>always </a:t>
            </a:r>
            <a:r>
              <a:rPr sz="2800" spc="-125" smtClean="0">
                <a:latin typeface="Trebuchet MS"/>
                <a:cs typeface="Trebuchet MS"/>
              </a:rPr>
              <a:t>occu</a:t>
            </a:r>
            <a:r>
              <a:rPr lang="en-US" sz="2800" spc="-125" dirty="0" smtClean="0">
                <a:latin typeface="Trebuchet MS"/>
                <a:cs typeface="Trebuchet MS"/>
              </a:rPr>
              <a:t> </a:t>
            </a:r>
            <a:r>
              <a:rPr sz="2800" spc="-125" smtClean="0">
                <a:latin typeface="Trebuchet MS"/>
                <a:cs typeface="Trebuchet MS"/>
              </a:rPr>
              <a:t>r</a:t>
            </a:r>
            <a:r>
              <a:rPr sz="2800" spc="-650" smtClean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together</a:t>
            </a:r>
            <a:endParaRPr sz="2800">
              <a:latin typeface="Trebuchet MS"/>
              <a:cs typeface="Trebuchet MS"/>
            </a:endParaRPr>
          </a:p>
          <a:p>
            <a:pPr lvl="1">
              <a:spcBef>
                <a:spcPts val="50"/>
              </a:spcBef>
              <a:buFont typeface="Trebuchet MS"/>
              <a:buAutoNum type="romanLcParenBoth"/>
            </a:pPr>
            <a:endParaRPr sz="2850">
              <a:latin typeface="Trebuchet MS"/>
              <a:cs typeface="Trebuchet MS"/>
            </a:endParaRPr>
          </a:p>
          <a:p>
            <a:pPr marL="1007745" lvl="1" indent="-538480">
              <a:spcBef>
                <a:spcPts val="5"/>
              </a:spcBef>
              <a:buAutoNum type="romanLcParenBoth"/>
              <a:tabLst>
                <a:tab pos="551180" algn="l"/>
              </a:tabLst>
            </a:pPr>
            <a:r>
              <a:rPr sz="2800" spc="-65" dirty="0">
                <a:latin typeface="Trebuchet MS"/>
                <a:cs typeface="Trebuchet MS"/>
              </a:rPr>
              <a:t>do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10" dirty="0">
                <a:latin typeface="Trebuchet MS"/>
                <a:cs typeface="Trebuchet MS"/>
              </a:rPr>
              <a:t>vowels </a:t>
            </a:r>
            <a:r>
              <a:rPr sz="2800" spc="-125" dirty="0">
                <a:latin typeface="Trebuchet MS"/>
                <a:cs typeface="Trebuchet MS"/>
              </a:rPr>
              <a:t>never occur</a:t>
            </a:r>
            <a:r>
              <a:rPr sz="2800" spc="-60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together</a:t>
            </a:r>
            <a:endParaRPr sz="2800">
              <a:latin typeface="Trebuchet MS"/>
              <a:cs typeface="Trebuchet MS"/>
            </a:endParaRPr>
          </a:p>
          <a:p>
            <a:pPr lvl="1">
              <a:spcBef>
                <a:spcPts val="50"/>
              </a:spcBef>
              <a:buFont typeface="Trebuchet MS"/>
              <a:buAutoNum type="romanLcParenBoth"/>
            </a:pPr>
            <a:endParaRPr sz="2850">
              <a:latin typeface="Trebuchet MS"/>
              <a:cs typeface="Trebuchet MS"/>
            </a:endParaRPr>
          </a:p>
          <a:p>
            <a:pPr marL="1005840" lvl="1" indent="-536575">
              <a:buAutoNum type="romanLcParenBoth"/>
              <a:tabLst>
                <a:tab pos="549275" algn="l"/>
              </a:tabLst>
            </a:pPr>
            <a:r>
              <a:rPr sz="2800" spc="-65" dirty="0">
                <a:latin typeface="Trebuchet MS"/>
                <a:cs typeface="Trebuchet MS"/>
              </a:rPr>
              <a:t>do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words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begin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with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I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end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70" dirty="0">
                <a:latin typeface="Trebuchet MS"/>
                <a:cs typeface="Trebuchet MS"/>
              </a:rPr>
              <a:t>P?</a:t>
            </a:r>
            <a:endParaRPr sz="2800">
              <a:latin typeface="Trebuchet MS"/>
              <a:cs typeface="Trebuchet MS"/>
            </a:endParaRPr>
          </a:p>
          <a:p>
            <a:pPr marL="925195" lvl="1" indent="-455930">
              <a:tabLst>
                <a:tab pos="468630" algn="l"/>
              </a:tabLst>
            </a:pPr>
            <a:endParaRPr lang="en-US" sz="2850" spc="-165" dirty="0">
              <a:latin typeface="Trebuchet MS"/>
              <a:cs typeface="Trebuchet MS"/>
            </a:endParaRPr>
          </a:p>
          <a:p>
            <a:pPr marL="925195" lvl="1" indent="-455930">
              <a:tabLst>
                <a:tab pos="468630" algn="l"/>
              </a:tabLst>
            </a:pPr>
            <a:r>
              <a:rPr sz="2800" spc="-165" smtClean="0">
                <a:latin typeface="Trebuchet MS"/>
                <a:cs typeface="Trebuchet MS"/>
              </a:rPr>
              <a:t>(v</a:t>
            </a:r>
            <a:r>
              <a:rPr sz="2800" spc="-165" dirty="0">
                <a:latin typeface="Trebuchet MS"/>
                <a:cs typeface="Trebuchet MS"/>
              </a:rPr>
              <a:t>) </a:t>
            </a:r>
            <a:r>
              <a:rPr sz="2800" spc="-120" dirty="0">
                <a:latin typeface="Trebuchet MS"/>
                <a:cs typeface="Trebuchet MS"/>
              </a:rPr>
              <a:t>with </a:t>
            </a:r>
            <a:r>
              <a:rPr sz="2800" spc="-75" dirty="0">
                <a:latin typeface="Trebuchet MS"/>
                <a:cs typeface="Trebuchet MS"/>
              </a:rPr>
              <a:t>I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64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 </a:t>
            </a:r>
            <a:r>
              <a:rPr sz="2800" spc="-150" dirty="0">
                <a:latin typeface="Trebuchet MS"/>
                <a:cs typeface="Trebuchet MS"/>
              </a:rPr>
              <a:t>interchangeable.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8738" y="461594"/>
            <a:ext cx="190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5541" y="1700771"/>
            <a:ext cx="8352917" cy="4775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523" y="692683"/>
            <a:ext cx="8712962" cy="5816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1629" y="836777"/>
            <a:ext cx="7920863" cy="5022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473" y="628014"/>
            <a:ext cx="808799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80" dirty="0">
                <a:latin typeface="Trebuchet MS"/>
                <a:cs typeface="Trebuchet MS"/>
              </a:rPr>
              <a:t>(v) </a:t>
            </a:r>
            <a:r>
              <a:rPr sz="3200" spc="-160" dirty="0">
                <a:latin typeface="Trebuchet MS"/>
                <a:cs typeface="Trebuchet MS"/>
              </a:rPr>
              <a:t>Repeat </a:t>
            </a:r>
            <a:r>
              <a:rPr sz="3200" spc="-114" dirty="0">
                <a:latin typeface="Trebuchet MS"/>
                <a:cs typeface="Trebuchet MS"/>
              </a:rPr>
              <a:t>same </a:t>
            </a:r>
            <a:r>
              <a:rPr sz="3200" spc="-130" dirty="0">
                <a:latin typeface="Trebuchet MS"/>
                <a:cs typeface="Trebuchet MS"/>
              </a:rPr>
              <a:t>parts </a:t>
            </a:r>
            <a:r>
              <a:rPr sz="3200" spc="-95" dirty="0">
                <a:latin typeface="Trebuchet MS"/>
                <a:cs typeface="Trebuchet MS"/>
              </a:rPr>
              <a:t>as</a:t>
            </a:r>
            <a:r>
              <a:rPr sz="3200" spc="-71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part </a:t>
            </a:r>
            <a:r>
              <a:rPr sz="3200" spc="-185" dirty="0">
                <a:latin typeface="Trebuchet MS"/>
                <a:cs typeface="Trebuchet MS"/>
              </a:rPr>
              <a:t>(iv)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200" spc="-40" dirty="0">
                <a:latin typeface="Trebuchet MS"/>
                <a:cs typeface="Trebuchet MS"/>
              </a:rPr>
              <a:t>As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I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P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are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interchangable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they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can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furthur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be  arranged </a:t>
            </a:r>
            <a:r>
              <a:rPr sz="3200" spc="-125" dirty="0">
                <a:latin typeface="Trebuchet MS"/>
                <a:cs typeface="Trebuchet MS"/>
              </a:rPr>
              <a:t>in </a:t>
            </a:r>
            <a:r>
              <a:rPr sz="3200" spc="-95" dirty="0">
                <a:latin typeface="Trebuchet MS"/>
                <a:cs typeface="Trebuchet MS"/>
              </a:rPr>
              <a:t>2!</a:t>
            </a:r>
            <a:r>
              <a:rPr sz="3200" spc="-49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ways.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104390" algn="l"/>
                <a:tab pos="3223895" algn="l"/>
                <a:tab pos="4440555" algn="l"/>
              </a:tabLst>
            </a:pPr>
            <a:r>
              <a:rPr sz="3200" spc="-125" dirty="0">
                <a:latin typeface="Trebuchet MS"/>
                <a:cs typeface="Trebuchet MS"/>
              </a:rPr>
              <a:t>Thus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12600	</a:t>
            </a:r>
            <a:r>
              <a:rPr sz="3200" spc="-120" dirty="0">
                <a:latin typeface="Trebuchet MS"/>
                <a:cs typeface="Trebuchet MS"/>
              </a:rPr>
              <a:t>X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2!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=	</a:t>
            </a:r>
            <a:r>
              <a:rPr sz="3200" spc="-60" dirty="0">
                <a:latin typeface="Trebuchet MS"/>
                <a:cs typeface="Trebuchet MS"/>
              </a:rPr>
              <a:t>25200	</a:t>
            </a:r>
            <a:r>
              <a:rPr sz="3200" spc="-135" dirty="0">
                <a:latin typeface="Trebuchet MS"/>
                <a:cs typeface="Trebuchet MS"/>
              </a:rPr>
              <a:t>ways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277" y="461594"/>
            <a:ext cx="3172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C</a:t>
            </a:r>
            <a:r>
              <a:rPr spc="-150" dirty="0"/>
              <a:t>o</a:t>
            </a:r>
            <a:r>
              <a:rPr spc="-165" dirty="0"/>
              <a:t>mbin</a:t>
            </a:r>
            <a:r>
              <a:rPr spc="-190" dirty="0"/>
              <a:t>a</a:t>
            </a:r>
            <a:r>
              <a:rPr spc="-140"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036" y="1556130"/>
            <a:ext cx="8457565" cy="391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com·bi·na·tion</a:t>
            </a:r>
            <a:endParaRPr sz="2400">
              <a:latin typeface="Carlito"/>
              <a:cs typeface="Carlito"/>
            </a:endParaRPr>
          </a:p>
          <a:p>
            <a:pPr marL="23495">
              <a:lnSpc>
                <a:spcPct val="100000"/>
              </a:lnSpc>
            </a:pPr>
            <a:r>
              <a:rPr sz="2400" spc="-135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act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instance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combining;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process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combined.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Definition:</a:t>
            </a:r>
            <a:endParaRPr sz="2400">
              <a:latin typeface="Carlito"/>
              <a:cs typeface="Carlito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  <a:tabLst>
                <a:tab pos="358775" algn="l"/>
                <a:tab pos="2106930" algn="l"/>
                <a:tab pos="2454910" algn="l"/>
                <a:tab pos="2759710" algn="l"/>
                <a:tab pos="4034154" algn="l"/>
                <a:tab pos="4445635" algn="l"/>
                <a:tab pos="5279390" algn="l"/>
                <a:tab pos="5704205" algn="l"/>
                <a:tab pos="6148070" algn="l"/>
                <a:tab pos="6559550" algn="l"/>
                <a:tab pos="6864350" algn="l"/>
                <a:tab pos="8006080" algn="l"/>
              </a:tabLst>
            </a:pPr>
            <a:r>
              <a:rPr sz="2400" spc="-30" dirty="0">
                <a:latin typeface="Trebuchet MS"/>
                <a:cs typeface="Trebuchet MS"/>
              </a:rPr>
              <a:t>A	</a:t>
            </a:r>
            <a:r>
              <a:rPr sz="2400" spc="-95" dirty="0">
                <a:latin typeface="Trebuchet MS"/>
                <a:cs typeface="Trebuchet MS"/>
              </a:rPr>
              <a:t>Combination	</a:t>
            </a:r>
            <a:r>
              <a:rPr sz="2400" spc="-85" dirty="0">
                <a:latin typeface="Trebuchet MS"/>
                <a:cs typeface="Trebuchet MS"/>
              </a:rPr>
              <a:t>is	</a:t>
            </a:r>
            <a:r>
              <a:rPr sz="2400" spc="-114" dirty="0">
                <a:latin typeface="Trebuchet MS"/>
                <a:cs typeface="Trebuchet MS"/>
              </a:rPr>
              <a:t>a	</a:t>
            </a:r>
            <a:r>
              <a:rPr sz="2400" spc="-110" dirty="0">
                <a:latin typeface="Trebuchet MS"/>
                <a:cs typeface="Trebuchet MS"/>
              </a:rPr>
              <a:t>selection	</a:t>
            </a:r>
            <a:r>
              <a:rPr sz="2400" spc="-95" dirty="0">
                <a:latin typeface="Trebuchet MS"/>
                <a:cs typeface="Trebuchet MS"/>
              </a:rPr>
              <a:t>of	</a:t>
            </a:r>
            <a:r>
              <a:rPr sz="2400" spc="-65" dirty="0">
                <a:latin typeface="Trebuchet MS"/>
                <a:cs typeface="Trebuchet MS"/>
              </a:rPr>
              <a:t>some	or	</a:t>
            </a:r>
            <a:r>
              <a:rPr sz="2400" spc="-145" dirty="0">
                <a:latin typeface="Trebuchet MS"/>
                <a:cs typeface="Trebuchet MS"/>
              </a:rPr>
              <a:t>all	</a:t>
            </a:r>
            <a:r>
              <a:rPr sz="2400" spc="-95" dirty="0">
                <a:latin typeface="Trebuchet MS"/>
                <a:cs typeface="Trebuchet MS"/>
              </a:rPr>
              <a:t>of	</a:t>
            </a:r>
            <a:r>
              <a:rPr sz="2400" spc="-114" dirty="0">
                <a:latin typeface="Trebuchet MS"/>
                <a:cs typeface="Trebuchet MS"/>
              </a:rPr>
              <a:t>a	</a:t>
            </a:r>
            <a:r>
              <a:rPr sz="2400" spc="-80" dirty="0">
                <a:latin typeface="Trebuchet MS"/>
                <a:cs typeface="Trebuchet MS"/>
              </a:rPr>
              <a:t>number	</a:t>
            </a:r>
            <a:r>
              <a:rPr sz="2400" spc="-100" dirty="0"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</a:pPr>
            <a:r>
              <a:rPr sz="2400" spc="-135" dirty="0">
                <a:latin typeface="Trebuchet MS"/>
                <a:cs typeface="Trebuchet MS"/>
              </a:rPr>
              <a:t>different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objects.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un-ordered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collection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unique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sizes.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800" b="1" spc="-15" dirty="0">
                <a:latin typeface="Carlito"/>
                <a:cs typeface="Carlito"/>
              </a:rPr>
              <a:t>Note: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spc="-75" dirty="0">
                <a:latin typeface="Trebuchet MS"/>
                <a:cs typeface="Trebuchet MS"/>
              </a:rPr>
              <a:t>Whenever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deal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>
                <a:latin typeface="Trebuchet MS"/>
                <a:cs typeface="Trebuchet MS"/>
              </a:rPr>
              <a:t>with</a:t>
            </a:r>
            <a:r>
              <a:rPr sz="2400" spc="-195">
                <a:latin typeface="Trebuchet MS"/>
                <a:cs typeface="Trebuchet MS"/>
              </a:rPr>
              <a:t> </a:t>
            </a:r>
            <a:r>
              <a:rPr sz="2400" spc="-95" smtClean="0">
                <a:latin typeface="Trebuchet MS"/>
                <a:cs typeface="Trebuchet MS"/>
              </a:rPr>
              <a:t>combinations</a:t>
            </a:r>
            <a:r>
              <a:rPr lang="en-US" sz="2400" spc="-95" dirty="0" smtClean="0">
                <a:latin typeface="Trebuchet MS"/>
                <a:cs typeface="Trebuchet MS"/>
              </a:rPr>
              <a:t>,</a:t>
            </a:r>
            <a:r>
              <a:rPr sz="2400" spc="-185" smtClean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order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important.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277" y="461594"/>
            <a:ext cx="3172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C</a:t>
            </a:r>
            <a:r>
              <a:rPr spc="-150" dirty="0"/>
              <a:t>o</a:t>
            </a:r>
            <a:r>
              <a:rPr spc="-165" dirty="0"/>
              <a:t>mbin</a:t>
            </a:r>
            <a:r>
              <a:rPr spc="-190" dirty="0"/>
              <a:t>a</a:t>
            </a:r>
            <a:r>
              <a:rPr spc="-140" dirty="0"/>
              <a:t>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440" y="2126360"/>
            <a:ext cx="7850505" cy="356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Trebuchet MS"/>
                <a:cs typeface="Trebuchet MS"/>
              </a:rPr>
              <a:t>Suppose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have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3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teams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80" dirty="0">
                <a:latin typeface="Trebuchet MS"/>
                <a:cs typeface="Trebuchet MS"/>
              </a:rPr>
              <a:t>.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A,B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C.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permutation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have</a:t>
            </a:r>
            <a:endParaRPr sz="2400">
              <a:latin typeface="Trebuchet MS"/>
              <a:cs typeface="Trebuchet MS"/>
            </a:endParaRPr>
          </a:p>
          <a:p>
            <a:pPr marL="351155" algn="ctr">
              <a:lnSpc>
                <a:spcPct val="100000"/>
              </a:lnSpc>
              <a:spcBef>
                <a:spcPts val="1920"/>
              </a:spcBef>
            </a:pPr>
            <a:r>
              <a:rPr sz="2400" b="1" spc="-15" baseline="24305" dirty="0">
                <a:latin typeface="Carlito"/>
                <a:cs typeface="Carlito"/>
              </a:rPr>
              <a:t>3</a:t>
            </a:r>
            <a:r>
              <a:rPr sz="2400" b="1" spc="-10" dirty="0">
                <a:latin typeface="Carlito"/>
                <a:cs typeface="Carlito"/>
              </a:rPr>
              <a:t>P</a:t>
            </a:r>
            <a:r>
              <a:rPr sz="2400" b="1" spc="-15" baseline="-20833" dirty="0">
                <a:latin typeface="Carlito"/>
                <a:cs typeface="Carlito"/>
              </a:rPr>
              <a:t>2  </a:t>
            </a:r>
            <a:r>
              <a:rPr sz="2400" b="1" dirty="0">
                <a:latin typeface="Carlito"/>
                <a:cs typeface="Carlito"/>
              </a:rPr>
              <a:t>=</a:t>
            </a:r>
            <a:r>
              <a:rPr sz="2400" b="1" spc="-18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6.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50800" marR="3142615">
              <a:lnSpc>
                <a:spcPct val="100000"/>
              </a:lnSpc>
              <a:spcBef>
                <a:spcPts val="5"/>
              </a:spcBef>
            </a:pPr>
            <a:r>
              <a:rPr sz="2400" spc="-85" dirty="0">
                <a:latin typeface="Trebuchet MS"/>
                <a:cs typeface="Trebuchet MS"/>
              </a:rPr>
              <a:t>But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team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AB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BA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will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same.  </a:t>
            </a:r>
            <a:r>
              <a:rPr sz="2400" spc="-120" dirty="0">
                <a:latin typeface="Trebuchet MS"/>
                <a:cs typeface="Trebuchet MS"/>
              </a:rPr>
              <a:t>Similarly </a:t>
            </a:r>
            <a:r>
              <a:rPr sz="2400" spc="-105" dirty="0">
                <a:latin typeface="Trebuchet MS"/>
                <a:cs typeface="Trebuchet MS"/>
              </a:rPr>
              <a:t>BC </a:t>
            </a:r>
            <a:r>
              <a:rPr sz="2400" spc="-80" dirty="0">
                <a:latin typeface="Trebuchet MS"/>
                <a:cs typeface="Trebuchet MS"/>
              </a:rPr>
              <a:t>and </a:t>
            </a:r>
            <a:r>
              <a:rPr sz="2400" spc="-110" dirty="0">
                <a:latin typeface="Trebuchet MS"/>
                <a:cs typeface="Trebuchet MS"/>
              </a:rPr>
              <a:t>CB </a:t>
            </a:r>
            <a:r>
              <a:rPr sz="2400" spc="-130" dirty="0">
                <a:latin typeface="Trebuchet MS"/>
                <a:cs typeface="Trebuchet MS"/>
              </a:rPr>
              <a:t>will </a:t>
            </a:r>
            <a:r>
              <a:rPr sz="2400" spc="-100" dirty="0">
                <a:latin typeface="Trebuchet MS"/>
                <a:cs typeface="Trebuchet MS"/>
              </a:rPr>
              <a:t>be </a:t>
            </a:r>
            <a:r>
              <a:rPr sz="2400" spc="-105" dirty="0">
                <a:latin typeface="Trebuchet MS"/>
                <a:cs typeface="Trebuchet MS"/>
              </a:rPr>
              <a:t>the </a:t>
            </a:r>
            <a:r>
              <a:rPr sz="2400" spc="-130" dirty="0">
                <a:latin typeface="Trebuchet MS"/>
                <a:cs typeface="Trebuchet MS"/>
              </a:rPr>
              <a:t>same.  </a:t>
            </a:r>
            <a:r>
              <a:rPr sz="2400" spc="-50" dirty="0">
                <a:latin typeface="Trebuchet MS"/>
                <a:cs typeface="Trebuchet MS"/>
              </a:rPr>
              <a:t>And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AC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same.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2400" spc="-95" dirty="0">
                <a:latin typeface="Trebuchet MS"/>
                <a:cs typeface="Trebuchet MS"/>
              </a:rPr>
              <a:t>Thus </a:t>
            </a:r>
            <a:r>
              <a:rPr sz="2400" spc="-130" dirty="0">
                <a:latin typeface="Trebuchet MS"/>
                <a:cs typeface="Trebuchet MS"/>
              </a:rPr>
              <a:t>actual </a:t>
            </a:r>
            <a:r>
              <a:rPr sz="2400" spc="-105" dirty="0">
                <a:latin typeface="Trebuchet MS"/>
                <a:cs typeface="Trebuchet MS"/>
              </a:rPr>
              <a:t>teams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45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3.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2400" spc="-114" dirty="0">
                <a:latin typeface="Trebuchet MS"/>
                <a:cs typeface="Trebuchet MS"/>
              </a:rPr>
              <a:t>This </a:t>
            </a:r>
            <a:r>
              <a:rPr sz="2400" spc="-85" dirty="0">
                <a:latin typeface="Trebuchet MS"/>
                <a:cs typeface="Trebuchet MS"/>
              </a:rPr>
              <a:t>is </a:t>
            </a:r>
            <a:r>
              <a:rPr sz="2400" spc="-100" dirty="0">
                <a:latin typeface="Trebuchet MS"/>
                <a:cs typeface="Trebuchet MS"/>
              </a:rPr>
              <a:t>where </a:t>
            </a:r>
            <a:r>
              <a:rPr sz="2400" spc="-110" dirty="0">
                <a:latin typeface="Trebuchet MS"/>
                <a:cs typeface="Trebuchet MS"/>
              </a:rPr>
              <a:t>we </a:t>
            </a:r>
            <a:r>
              <a:rPr sz="2400" spc="-70">
                <a:latin typeface="Trebuchet MS"/>
                <a:cs typeface="Trebuchet MS"/>
              </a:rPr>
              <a:t>use</a:t>
            </a:r>
            <a:r>
              <a:rPr sz="2400" spc="-520">
                <a:latin typeface="Trebuchet MS"/>
                <a:cs typeface="Trebuchet MS"/>
              </a:rPr>
              <a:t> </a:t>
            </a:r>
            <a:r>
              <a:rPr lang="en-US" sz="2400" spc="-520" dirty="0" smtClean="0">
                <a:latin typeface="Trebuchet MS"/>
                <a:cs typeface="Trebuchet MS"/>
              </a:rPr>
              <a:t> </a:t>
            </a:r>
            <a:r>
              <a:rPr sz="2400" spc="-110" smtClean="0">
                <a:latin typeface="Trebuchet MS"/>
                <a:cs typeface="Trebuchet MS"/>
              </a:rPr>
              <a:t>combinations</a:t>
            </a:r>
            <a:r>
              <a:rPr sz="2400" spc="-11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7629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154" y="461594"/>
            <a:ext cx="28721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Permutation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889" y="1521713"/>
            <a:ext cx="8307705" cy="452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>
              <a:lnSpc>
                <a:spcPts val="3135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per·mu·ta·tion</a:t>
            </a:r>
            <a:endParaRPr sz="2800">
              <a:latin typeface="Carlito"/>
              <a:cs typeface="Carlito"/>
            </a:endParaRPr>
          </a:p>
          <a:p>
            <a:pPr marL="41275">
              <a:lnSpc>
                <a:spcPts val="3135"/>
              </a:lnSpc>
            </a:pPr>
            <a:r>
              <a:rPr sz="2800" spc="-35" dirty="0">
                <a:latin typeface="Trebuchet MS"/>
                <a:cs typeface="Trebuchet MS"/>
              </a:rPr>
              <a:t>A </a:t>
            </a:r>
            <a:r>
              <a:rPr sz="2800" spc="-240" dirty="0">
                <a:latin typeface="Trebuchet MS"/>
                <a:cs typeface="Trebuchet MS"/>
              </a:rPr>
              <a:t>way, </a:t>
            </a:r>
            <a:r>
              <a:rPr sz="2800" spc="-145" dirty="0">
                <a:latin typeface="Trebuchet MS"/>
                <a:cs typeface="Trebuchet MS"/>
              </a:rPr>
              <a:t>esp. </a:t>
            </a:r>
            <a:r>
              <a:rPr sz="2800" spc="-75" dirty="0">
                <a:latin typeface="Trebuchet MS"/>
                <a:cs typeface="Trebuchet MS"/>
              </a:rPr>
              <a:t>one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40" dirty="0">
                <a:latin typeface="Trebuchet MS"/>
                <a:cs typeface="Trebuchet MS"/>
              </a:rPr>
              <a:t>several </a:t>
            </a:r>
            <a:r>
              <a:rPr sz="2800" spc="-100" dirty="0">
                <a:latin typeface="Trebuchet MS"/>
                <a:cs typeface="Trebuchet MS"/>
              </a:rPr>
              <a:t>possible </a:t>
            </a:r>
            <a:r>
              <a:rPr sz="2800" spc="-140" dirty="0">
                <a:latin typeface="Trebuchet MS"/>
                <a:cs typeface="Trebuchet MS"/>
              </a:rPr>
              <a:t>variations,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52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which</a:t>
            </a:r>
            <a:endParaRPr sz="2800">
              <a:latin typeface="Trebuchet MS"/>
              <a:cs typeface="Trebuchet MS"/>
            </a:endParaRPr>
          </a:p>
          <a:p>
            <a:pPr marL="41275">
              <a:lnSpc>
                <a:spcPct val="100000"/>
              </a:lnSpc>
            </a:pP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things</a:t>
            </a:r>
            <a:r>
              <a:rPr sz="2800" spc="-17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be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ordered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arranged.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800" b="1" spc="-35" dirty="0">
                <a:latin typeface="Carlito"/>
                <a:cs typeface="Carlito"/>
              </a:rPr>
              <a:t>Definition</a:t>
            </a:r>
            <a:r>
              <a:rPr sz="2800" spc="-3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12700" marR="404495">
              <a:lnSpc>
                <a:spcPct val="100000"/>
              </a:lnSpc>
            </a:pPr>
            <a:r>
              <a:rPr sz="2800" spc="-35" dirty="0">
                <a:latin typeface="Trebuchet MS"/>
                <a:cs typeface="Trebuchet MS"/>
              </a:rPr>
              <a:t>A </a:t>
            </a:r>
            <a:r>
              <a:rPr sz="2800" spc="-120" dirty="0">
                <a:latin typeface="Trebuchet MS"/>
                <a:cs typeface="Trebuchet MS"/>
              </a:rPr>
              <a:t>permutation </a:t>
            </a:r>
            <a:r>
              <a:rPr sz="2800" spc="-105" dirty="0">
                <a:latin typeface="Trebuchet MS"/>
                <a:cs typeface="Trebuchet MS"/>
              </a:rPr>
              <a:t>is </a:t>
            </a:r>
            <a:r>
              <a:rPr sz="2800" spc="-100" dirty="0">
                <a:latin typeface="Trebuchet MS"/>
                <a:cs typeface="Trebuchet MS"/>
              </a:rPr>
              <a:t>an </a:t>
            </a:r>
            <a:r>
              <a:rPr sz="2800" spc="-125" dirty="0">
                <a:latin typeface="Trebuchet MS"/>
                <a:cs typeface="Trebuchet MS"/>
              </a:rPr>
              <a:t>arrangement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35" dirty="0">
                <a:latin typeface="Trebuchet MS"/>
                <a:cs typeface="Trebuchet MS"/>
              </a:rPr>
              <a:t>a </a:t>
            </a:r>
            <a:r>
              <a:rPr sz="2800" spc="-150" dirty="0">
                <a:latin typeface="Trebuchet MS"/>
                <a:cs typeface="Trebuchet MS"/>
              </a:rPr>
              <a:t>definite </a:t>
            </a:r>
            <a:r>
              <a:rPr sz="2800" spc="-110" dirty="0">
                <a:latin typeface="Trebuchet MS"/>
                <a:cs typeface="Trebuchet MS"/>
              </a:rPr>
              <a:t>order</a:t>
            </a:r>
            <a:r>
              <a:rPr sz="2800" spc="-59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of 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number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objects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taken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some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time.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Trebuchet MS"/>
              <a:cs typeface="Trebuchet MS"/>
            </a:endParaRPr>
          </a:p>
          <a:p>
            <a:pPr marL="41275">
              <a:lnSpc>
                <a:spcPct val="100000"/>
              </a:lnSpc>
            </a:pPr>
            <a:r>
              <a:rPr sz="2800" b="1" spc="-15" dirty="0">
                <a:latin typeface="Carlito"/>
                <a:cs typeface="Carlito"/>
              </a:rPr>
              <a:t>Note:</a:t>
            </a:r>
            <a:endParaRPr sz="2800">
              <a:latin typeface="Carlito"/>
              <a:cs typeface="Carlito"/>
            </a:endParaRPr>
          </a:p>
          <a:p>
            <a:pPr marL="41275">
              <a:lnSpc>
                <a:spcPct val="100000"/>
              </a:lnSpc>
            </a:pPr>
            <a:r>
              <a:rPr sz="2800" spc="-90" dirty="0">
                <a:latin typeface="Trebuchet MS"/>
                <a:cs typeface="Trebuchet MS"/>
              </a:rPr>
              <a:t>Whenever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deal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with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permutations</a:t>
            </a:r>
            <a:r>
              <a:rPr sz="2800" spc="-18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order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important.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80010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05001"/>
            <a:ext cx="7696200" cy="199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2296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594"/>
            <a:ext cx="6781800" cy="697230"/>
          </a:xfrm>
        </p:spPr>
        <p:txBody>
          <a:bodyPr/>
          <a:lstStyle/>
          <a:p>
            <a:pPr algn="l"/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339" y="2772282"/>
            <a:ext cx="7476490" cy="1661993"/>
          </a:xfrm>
        </p:spPr>
        <p:txBody>
          <a:bodyPr/>
          <a:lstStyle/>
          <a:p>
            <a:r>
              <a:rPr lang="en-US" sz="4400" baseline="30000" dirty="0" err="1" smtClean="0"/>
              <a:t>n</a:t>
            </a:r>
            <a:r>
              <a:rPr lang="en-US" sz="4400" dirty="0" err="1" smtClean="0"/>
              <a:t>c</a:t>
            </a:r>
            <a:r>
              <a:rPr lang="en-US" sz="4400" baseline="-25000" dirty="0" err="1" smtClean="0"/>
              <a:t>r</a:t>
            </a:r>
            <a:r>
              <a:rPr lang="en-US" dirty="0" smtClean="0"/>
              <a:t> =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32004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57400" y="3276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r! (n-r)!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514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n!</a:t>
            </a:r>
            <a:endParaRPr 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</a:t>
            </a:r>
            <a:r>
              <a:rPr spc="-330" dirty="0"/>
              <a:t>x</a:t>
            </a:r>
            <a:r>
              <a:rPr spc="-19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561591"/>
            <a:ext cx="847852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committee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3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persons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to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constituted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from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group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2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men 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3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women.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how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many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ways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this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done?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 marR="433070">
              <a:lnSpc>
                <a:spcPct val="100000"/>
              </a:lnSpc>
            </a:pPr>
            <a:r>
              <a:rPr sz="2400" spc="-145" dirty="0">
                <a:latin typeface="Trebuchet MS"/>
                <a:cs typeface="Trebuchet MS"/>
              </a:rPr>
              <a:t>Here, </a:t>
            </a:r>
            <a:r>
              <a:rPr sz="2400" spc="-95" dirty="0">
                <a:latin typeface="Trebuchet MS"/>
                <a:cs typeface="Trebuchet MS"/>
              </a:rPr>
              <a:t>order </a:t>
            </a:r>
            <a:r>
              <a:rPr sz="2400" spc="-70" dirty="0">
                <a:latin typeface="Trebuchet MS"/>
                <a:cs typeface="Trebuchet MS"/>
              </a:rPr>
              <a:t>does </a:t>
            </a:r>
            <a:r>
              <a:rPr sz="2400" spc="-80" dirty="0">
                <a:latin typeface="Trebuchet MS"/>
                <a:cs typeface="Trebuchet MS"/>
              </a:rPr>
              <a:t>not </a:t>
            </a:r>
            <a:r>
              <a:rPr sz="2400" spc="-185" dirty="0">
                <a:latin typeface="Trebuchet MS"/>
                <a:cs typeface="Trebuchet MS"/>
              </a:rPr>
              <a:t>matter. </a:t>
            </a:r>
            <a:r>
              <a:rPr sz="2400" spc="-145" dirty="0">
                <a:latin typeface="Trebuchet MS"/>
                <a:cs typeface="Trebuchet MS"/>
              </a:rPr>
              <a:t>Therefore, </a:t>
            </a:r>
            <a:r>
              <a:rPr sz="2400" spc="-110" dirty="0">
                <a:latin typeface="Trebuchet MS"/>
                <a:cs typeface="Trebuchet MS"/>
              </a:rPr>
              <a:t>we </a:t>
            </a:r>
            <a:r>
              <a:rPr sz="2400" spc="-95" dirty="0">
                <a:latin typeface="Trebuchet MS"/>
                <a:cs typeface="Trebuchet MS"/>
              </a:rPr>
              <a:t>need </a:t>
            </a:r>
            <a:r>
              <a:rPr sz="2400" spc="-100" dirty="0">
                <a:latin typeface="Trebuchet MS"/>
                <a:cs typeface="Trebuchet MS"/>
              </a:rPr>
              <a:t>to </a:t>
            </a:r>
            <a:r>
              <a:rPr sz="2400" spc="-105" dirty="0">
                <a:latin typeface="Trebuchet MS"/>
                <a:cs typeface="Trebuchet MS"/>
              </a:rPr>
              <a:t>count  </a:t>
            </a:r>
            <a:r>
              <a:rPr sz="2400" spc="-110" dirty="0">
                <a:latin typeface="Trebuchet MS"/>
                <a:cs typeface="Trebuchet MS"/>
              </a:rPr>
              <a:t>combinations. </a:t>
            </a:r>
            <a:r>
              <a:rPr sz="2400" spc="-130" dirty="0">
                <a:latin typeface="Trebuchet MS"/>
                <a:cs typeface="Trebuchet MS"/>
              </a:rPr>
              <a:t>There will </a:t>
            </a:r>
            <a:r>
              <a:rPr sz="2400" spc="-100" dirty="0">
                <a:latin typeface="Trebuchet MS"/>
                <a:cs typeface="Trebuchet MS"/>
              </a:rPr>
              <a:t>be </a:t>
            </a:r>
            <a:r>
              <a:rPr sz="2400" spc="-75" dirty="0">
                <a:latin typeface="Trebuchet MS"/>
                <a:cs typeface="Trebuchet MS"/>
              </a:rPr>
              <a:t>as </a:t>
            </a:r>
            <a:r>
              <a:rPr sz="2400" spc="-95" dirty="0">
                <a:latin typeface="Trebuchet MS"/>
                <a:cs typeface="Trebuchet MS"/>
              </a:rPr>
              <a:t>many </a:t>
            </a:r>
            <a:r>
              <a:rPr sz="2400" spc="-114" dirty="0">
                <a:latin typeface="Trebuchet MS"/>
                <a:cs typeface="Trebuchet MS"/>
              </a:rPr>
              <a:t>committees </a:t>
            </a:r>
            <a:r>
              <a:rPr sz="2400" spc="-75" dirty="0">
                <a:latin typeface="Trebuchet MS"/>
                <a:cs typeface="Trebuchet MS"/>
              </a:rPr>
              <a:t>as </a:t>
            </a:r>
            <a:r>
              <a:rPr sz="2400" spc="-114" dirty="0">
                <a:latin typeface="Trebuchet MS"/>
                <a:cs typeface="Trebuchet MS"/>
              </a:rPr>
              <a:t>there </a:t>
            </a:r>
            <a:r>
              <a:rPr sz="2400" spc="-120" dirty="0">
                <a:latin typeface="Trebuchet MS"/>
                <a:cs typeface="Trebuchet MS"/>
              </a:rPr>
              <a:t>are  </a:t>
            </a:r>
            <a:r>
              <a:rPr sz="2400" spc="-95" dirty="0">
                <a:latin typeface="Trebuchet MS"/>
                <a:cs typeface="Trebuchet MS"/>
              </a:rPr>
              <a:t>combinations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5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different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persons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taken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3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time.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Hence,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  required </a:t>
            </a:r>
            <a:r>
              <a:rPr sz="2400" spc="-80" dirty="0">
                <a:latin typeface="Trebuchet MS"/>
                <a:cs typeface="Trebuchet MS"/>
              </a:rPr>
              <a:t>number </a:t>
            </a:r>
            <a:r>
              <a:rPr sz="2400" spc="-95" dirty="0">
                <a:latin typeface="Trebuchet MS"/>
                <a:cs typeface="Trebuchet MS"/>
              </a:rPr>
              <a:t>of </a:t>
            </a:r>
            <a:r>
              <a:rPr sz="2400" spc="-105" dirty="0">
                <a:latin typeface="Trebuchet MS"/>
                <a:cs typeface="Trebuchet MS"/>
              </a:rPr>
              <a:t>ways</a:t>
            </a:r>
            <a:r>
              <a:rPr sz="2400" spc="-4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3739" y="4581131"/>
            <a:ext cx="4481068" cy="115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68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191000"/>
            <a:ext cx="6181725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6858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258175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744" y="177749"/>
            <a:ext cx="852233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5570" marR="5080" indent="-2643505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Determining </a:t>
            </a:r>
            <a:r>
              <a:rPr sz="4000" spc="-190" dirty="0"/>
              <a:t>a </a:t>
            </a:r>
            <a:r>
              <a:rPr sz="4000" spc="-145" dirty="0"/>
              <a:t>question </a:t>
            </a:r>
            <a:r>
              <a:rPr sz="4000" spc="-140" dirty="0"/>
              <a:t>is</a:t>
            </a:r>
            <a:r>
              <a:rPr sz="4000" spc="-930" dirty="0"/>
              <a:t> </a:t>
            </a:r>
            <a:r>
              <a:rPr sz="4000" spc="-155" dirty="0"/>
              <a:t>of </a:t>
            </a:r>
            <a:r>
              <a:rPr sz="4000" spc="-175" dirty="0"/>
              <a:t>Permutation  </a:t>
            </a:r>
            <a:r>
              <a:rPr sz="4000" spc="-105" dirty="0"/>
              <a:t>or</a:t>
            </a:r>
            <a:r>
              <a:rPr sz="4000" spc="-310" dirty="0"/>
              <a:t> </a:t>
            </a:r>
            <a:r>
              <a:rPr sz="4000" spc="-155" dirty="0"/>
              <a:t>Combination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1714246"/>
            <a:ext cx="723582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latin typeface="Trebuchet MS"/>
                <a:cs typeface="Trebuchet MS"/>
              </a:rPr>
              <a:t>If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problem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says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"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find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how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many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ways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be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rlito"/>
                <a:cs typeface="Carlito"/>
              </a:rPr>
              <a:t>Arranged </a:t>
            </a:r>
            <a:r>
              <a:rPr sz="2400" b="1" dirty="0">
                <a:latin typeface="Carlito"/>
                <a:cs typeface="Carlito"/>
              </a:rPr>
              <a:t>/ Lined Up, made,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...."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latin typeface="Trebuchet MS"/>
                <a:cs typeface="Trebuchet MS"/>
              </a:rPr>
              <a:t>then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problem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Permutations.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10" dirty="0">
                <a:latin typeface="Trebuchet MS"/>
                <a:cs typeface="Trebuchet MS"/>
              </a:rPr>
              <a:t>If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problem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says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180" dirty="0">
                <a:latin typeface="Trebuchet MS"/>
                <a:cs typeface="Trebuchet MS"/>
              </a:rPr>
              <a:t>"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find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how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many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ways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it/they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be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rlito"/>
                <a:cs typeface="Carlito"/>
              </a:rPr>
              <a:t>Selected </a:t>
            </a:r>
            <a:r>
              <a:rPr sz="2400" b="1" dirty="0">
                <a:latin typeface="Carlito"/>
                <a:cs typeface="Carlito"/>
              </a:rPr>
              <a:t>/ </a:t>
            </a:r>
            <a:r>
              <a:rPr sz="2400" b="1" spc="-5" dirty="0">
                <a:latin typeface="Carlito"/>
                <a:cs typeface="Carlito"/>
              </a:rPr>
              <a:t>Chosen </a:t>
            </a:r>
            <a:r>
              <a:rPr sz="2400" b="1" dirty="0">
                <a:latin typeface="Carlito"/>
                <a:cs typeface="Carlito"/>
              </a:rPr>
              <a:t>/ </a:t>
            </a:r>
            <a:r>
              <a:rPr sz="2400" b="1" spc="-20" dirty="0">
                <a:latin typeface="Carlito"/>
                <a:cs typeface="Carlito"/>
              </a:rPr>
              <a:t>Drawn </a:t>
            </a:r>
            <a:r>
              <a:rPr sz="2400" b="1" dirty="0">
                <a:latin typeface="Carlito"/>
                <a:cs typeface="Carlito"/>
              </a:rPr>
              <a:t>/ </a:t>
            </a:r>
            <a:r>
              <a:rPr sz="2400" b="1" spc="-45" dirty="0">
                <a:latin typeface="Carlito"/>
                <a:cs typeface="Carlito"/>
              </a:rPr>
              <a:t>Taken/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grouped......"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30" dirty="0">
                <a:latin typeface="Trebuchet MS"/>
                <a:cs typeface="Trebuchet MS"/>
              </a:rPr>
              <a:t>then,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problem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Carlito"/>
                <a:cs typeface="Carlito"/>
              </a:rPr>
              <a:t>Combinations</a:t>
            </a:r>
            <a:r>
              <a:rPr sz="2400" spc="-2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309661" cy="1969770"/>
          </a:xfrm>
        </p:spPr>
        <p:txBody>
          <a:bodyPr/>
          <a:lstStyle/>
          <a:p>
            <a:pPr algn="just"/>
            <a:r>
              <a:rPr lang="en-US" sz="2400" dirty="0" smtClean="0">
                <a:latin typeface="+mj-lt"/>
              </a:rPr>
              <a:t>A student is to answer 8 out of 10 questions on an exam. (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) How many choices </a:t>
            </a:r>
            <a:r>
              <a:rPr lang="en-US" sz="2400" dirty="0" smtClean="0">
                <a:latin typeface="+mj-lt"/>
              </a:rPr>
              <a:t>has </a:t>
            </a:r>
            <a:r>
              <a:rPr lang="en-US" sz="2400" dirty="0" smtClean="0">
                <a:latin typeface="+mj-lt"/>
              </a:rPr>
              <a:t>he? (ii) How many if he must answer the first 3 questions? (iii) How many </a:t>
            </a:r>
            <a:r>
              <a:rPr lang="en-US" sz="2400" dirty="0" smtClean="0">
                <a:latin typeface="+mj-lt"/>
              </a:rPr>
              <a:t>if </a:t>
            </a:r>
            <a:r>
              <a:rPr lang="en-US" sz="2400" dirty="0" smtClean="0">
                <a:latin typeface="+mj-lt"/>
              </a:rPr>
              <a:t>he must answer at least 4 of the first </a:t>
            </a:r>
            <a:r>
              <a:rPr lang="en-US" sz="2400" i="1" dirty="0" smtClean="0">
                <a:latin typeface="+mj-lt"/>
              </a:rPr>
              <a:t>5questions? 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Theorem</a:t>
            </a:r>
            <a:r>
              <a:rPr spc="-430" dirty="0"/>
              <a:t> </a:t>
            </a:r>
            <a:r>
              <a:rPr spc="-7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223" y="1397888"/>
            <a:ext cx="640143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latin typeface="Trebuchet MS"/>
                <a:cs typeface="Trebuchet MS"/>
              </a:rPr>
              <a:t>Number </a:t>
            </a:r>
            <a:r>
              <a:rPr sz="3200" spc="-120" dirty="0">
                <a:latin typeface="Trebuchet MS"/>
                <a:cs typeface="Trebuchet MS"/>
              </a:rPr>
              <a:t>of </a:t>
            </a:r>
            <a:r>
              <a:rPr sz="3200" spc="-130" dirty="0">
                <a:latin typeface="Trebuchet MS"/>
                <a:cs typeface="Trebuchet MS"/>
              </a:rPr>
              <a:t>permutations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64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Carlito"/>
                <a:cs typeface="Carlito"/>
              </a:rPr>
              <a:t>n </a:t>
            </a:r>
            <a:r>
              <a:rPr sz="3200" spc="-180" dirty="0">
                <a:latin typeface="Trebuchet MS"/>
                <a:cs typeface="Trebuchet MS"/>
              </a:rPr>
              <a:t>different  </a:t>
            </a:r>
            <a:r>
              <a:rPr sz="3200" spc="-170" dirty="0">
                <a:latin typeface="Trebuchet MS"/>
                <a:cs typeface="Trebuchet MS"/>
              </a:rPr>
              <a:t>objects </a:t>
            </a:r>
            <a:r>
              <a:rPr sz="3200" spc="-180" dirty="0">
                <a:latin typeface="Trebuchet MS"/>
                <a:cs typeface="Trebuchet MS"/>
              </a:rPr>
              <a:t>taken </a:t>
            </a:r>
            <a:r>
              <a:rPr sz="3200" b="1" dirty="0">
                <a:latin typeface="Carlito"/>
                <a:cs typeface="Carlito"/>
              </a:rPr>
              <a:t>r </a:t>
            </a:r>
            <a:r>
              <a:rPr sz="3200" spc="-185" dirty="0">
                <a:latin typeface="Trebuchet MS"/>
                <a:cs typeface="Trebuchet MS"/>
              </a:rPr>
              <a:t>at </a:t>
            </a:r>
            <a:r>
              <a:rPr sz="3200" spc="-150" dirty="0">
                <a:latin typeface="Trebuchet MS"/>
                <a:cs typeface="Trebuchet MS"/>
              </a:rPr>
              <a:t>a </a:t>
            </a:r>
            <a:r>
              <a:rPr sz="3200" spc="-160" dirty="0">
                <a:latin typeface="Trebuchet MS"/>
                <a:cs typeface="Trebuchet MS"/>
              </a:rPr>
              <a:t>time</a:t>
            </a:r>
            <a:r>
              <a:rPr sz="3200" spc="-525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is: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02913" y="2830626"/>
            <a:ext cx="1165225" cy="782320"/>
            <a:chOff x="4002913" y="2830626"/>
            <a:chExt cx="1165225" cy="782320"/>
          </a:xfrm>
        </p:grpSpPr>
        <p:sp>
          <p:nvSpPr>
            <p:cNvPr id="5" name="object 5"/>
            <p:cNvSpPr/>
            <p:nvPr/>
          </p:nvSpPr>
          <p:spPr>
            <a:xfrm>
              <a:off x="4009263" y="2836976"/>
              <a:ext cx="1152436" cy="76944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9263" y="2836976"/>
              <a:ext cx="1152525" cy="769620"/>
            </a:xfrm>
            <a:custGeom>
              <a:avLst/>
              <a:gdLst/>
              <a:ahLst/>
              <a:cxnLst/>
              <a:rect l="l" t="t" r="r" b="b"/>
              <a:pathLst>
                <a:path w="1152525" h="769620">
                  <a:moveTo>
                    <a:pt x="0" y="769442"/>
                  </a:moveTo>
                  <a:lnTo>
                    <a:pt x="1152436" y="769442"/>
                  </a:lnTo>
                  <a:lnTo>
                    <a:pt x="1152436" y="0"/>
                  </a:lnTo>
                  <a:lnTo>
                    <a:pt x="0" y="0"/>
                  </a:lnTo>
                  <a:lnTo>
                    <a:pt x="0" y="7694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37992" y="4727765"/>
            <a:ext cx="2694940" cy="1055370"/>
            <a:chOff x="3237992" y="4727765"/>
            <a:chExt cx="2694940" cy="1055370"/>
          </a:xfrm>
        </p:grpSpPr>
        <p:sp>
          <p:nvSpPr>
            <p:cNvPr id="8" name="object 8"/>
            <p:cNvSpPr/>
            <p:nvPr/>
          </p:nvSpPr>
          <p:spPr>
            <a:xfrm>
              <a:off x="3244342" y="4734115"/>
              <a:ext cx="2682239" cy="10420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4342" y="4734115"/>
              <a:ext cx="2682240" cy="1042669"/>
            </a:xfrm>
            <a:custGeom>
              <a:avLst/>
              <a:gdLst/>
              <a:ahLst/>
              <a:cxnLst/>
              <a:rect l="l" t="t" r="r" b="b"/>
              <a:pathLst>
                <a:path w="2682240" h="1042670">
                  <a:moveTo>
                    <a:pt x="0" y="1042085"/>
                  </a:moveTo>
                  <a:lnTo>
                    <a:pt x="2682239" y="1042085"/>
                  </a:lnTo>
                  <a:lnTo>
                    <a:pt x="2682239" y="0"/>
                  </a:lnTo>
                  <a:lnTo>
                    <a:pt x="0" y="0"/>
                  </a:lnTo>
                  <a:lnTo>
                    <a:pt x="0" y="104208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244342" y="3789070"/>
            <a:ext cx="2738374" cy="5232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80009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33401"/>
            <a:ext cx="8006029" cy="1371600"/>
          </a:xfrm>
        </p:spPr>
        <p:txBody>
          <a:bodyPr/>
          <a:lstStyle/>
          <a:p>
            <a:pPr algn="just"/>
            <a:r>
              <a:rPr lang="en-US" sz="2400" dirty="0" smtClean="0">
                <a:latin typeface="+mj-lt"/>
              </a:rPr>
              <a:t>In how many ways can </a:t>
            </a:r>
            <a:r>
              <a:rPr lang="en-US" sz="2400" b="1" dirty="0" smtClean="0">
                <a:latin typeface="+mj-lt"/>
              </a:rPr>
              <a:t>7 toys be divided among 3 children if the youngest gets </a:t>
            </a:r>
            <a:r>
              <a:rPr lang="en-US" sz="2400" b="1" dirty="0" smtClean="0">
                <a:latin typeface="+mj-lt"/>
              </a:rPr>
              <a:t> 3 </a:t>
            </a:r>
            <a:r>
              <a:rPr lang="en-US" sz="2400" b="1" dirty="0" smtClean="0">
                <a:latin typeface="+mj-lt"/>
              </a:rPr>
              <a:t>toys and each of the others gets 2? </a:t>
            </a:r>
            <a:r>
              <a:rPr lang="en-US" b="1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E</a:t>
            </a:r>
            <a:r>
              <a:rPr spc="-330" dirty="0"/>
              <a:t>x</a:t>
            </a:r>
            <a:r>
              <a:rPr spc="-19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" y="1348232"/>
            <a:ext cx="819594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80" dirty="0">
                <a:latin typeface="Trebuchet MS"/>
                <a:cs typeface="Trebuchet MS"/>
              </a:rPr>
              <a:t>How </a:t>
            </a:r>
            <a:r>
              <a:rPr sz="3200" spc="-125" dirty="0">
                <a:latin typeface="Trebuchet MS"/>
                <a:cs typeface="Trebuchet MS"/>
              </a:rPr>
              <a:t>many </a:t>
            </a:r>
            <a:r>
              <a:rPr sz="3200" spc="-180" dirty="0">
                <a:latin typeface="Trebuchet MS"/>
                <a:cs typeface="Trebuchet MS"/>
              </a:rPr>
              <a:t>different </a:t>
            </a:r>
            <a:r>
              <a:rPr sz="3200" spc="-114" dirty="0">
                <a:latin typeface="Trebuchet MS"/>
                <a:cs typeface="Trebuchet MS"/>
              </a:rPr>
              <a:t>signals </a:t>
            </a:r>
            <a:r>
              <a:rPr sz="3200" spc="-160" dirty="0">
                <a:latin typeface="Trebuchet MS"/>
                <a:cs typeface="Trebuchet MS"/>
              </a:rPr>
              <a:t>can </a:t>
            </a:r>
            <a:r>
              <a:rPr sz="3200" spc="-130" dirty="0">
                <a:latin typeface="Trebuchet MS"/>
                <a:cs typeface="Trebuchet MS"/>
              </a:rPr>
              <a:t>be </a:t>
            </a:r>
            <a:r>
              <a:rPr sz="3200" spc="-125" dirty="0">
                <a:latin typeface="Trebuchet MS"/>
                <a:cs typeface="Trebuchet MS"/>
              </a:rPr>
              <a:t>made by </a:t>
            </a:r>
            <a:r>
              <a:rPr sz="3200" spc="-55" dirty="0">
                <a:latin typeface="Trebuchet MS"/>
                <a:cs typeface="Trebuchet MS"/>
              </a:rPr>
              <a:t>3  </a:t>
            </a:r>
            <a:r>
              <a:rPr sz="3200" spc="-145" dirty="0">
                <a:latin typeface="Trebuchet MS"/>
                <a:cs typeface="Trebuchet MS"/>
              </a:rPr>
              <a:t>flags </a:t>
            </a:r>
            <a:r>
              <a:rPr sz="3200" spc="-135" dirty="0">
                <a:latin typeface="Trebuchet MS"/>
                <a:cs typeface="Trebuchet MS"/>
              </a:rPr>
              <a:t>from </a:t>
            </a:r>
            <a:r>
              <a:rPr sz="3200" spc="-140" dirty="0">
                <a:latin typeface="Trebuchet MS"/>
                <a:cs typeface="Trebuchet MS"/>
              </a:rPr>
              <a:t>4-flags </a:t>
            </a:r>
            <a:r>
              <a:rPr sz="3200" spc="-120" dirty="0">
                <a:latin typeface="Trebuchet MS"/>
                <a:cs typeface="Trebuchet MS"/>
              </a:rPr>
              <a:t>of </a:t>
            </a:r>
            <a:r>
              <a:rPr sz="3200" spc="-180" dirty="0">
                <a:latin typeface="Trebuchet MS"/>
                <a:cs typeface="Trebuchet MS"/>
              </a:rPr>
              <a:t>different</a:t>
            </a:r>
            <a:r>
              <a:rPr sz="3200" spc="-66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colors?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9820" y="2645714"/>
            <a:ext cx="981824" cy="948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7992" y="2645714"/>
            <a:ext cx="981824" cy="948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4738" y="2645714"/>
            <a:ext cx="981824" cy="948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02197" y="2645714"/>
            <a:ext cx="981824" cy="948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045970" y="5294845"/>
            <a:ext cx="5029200" cy="1055370"/>
            <a:chOff x="2045970" y="5294845"/>
            <a:chExt cx="5029200" cy="1055370"/>
          </a:xfrm>
        </p:grpSpPr>
        <p:sp>
          <p:nvSpPr>
            <p:cNvPr id="9" name="object 9"/>
            <p:cNvSpPr/>
            <p:nvPr/>
          </p:nvSpPr>
          <p:spPr>
            <a:xfrm>
              <a:off x="2052320" y="5301195"/>
              <a:ext cx="5016119" cy="10420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2320" y="5301195"/>
              <a:ext cx="5016500" cy="1042669"/>
            </a:xfrm>
            <a:custGeom>
              <a:avLst/>
              <a:gdLst/>
              <a:ahLst/>
              <a:cxnLst/>
              <a:rect l="l" t="t" r="r" b="b"/>
              <a:pathLst>
                <a:path w="5016500" h="1042670">
                  <a:moveTo>
                    <a:pt x="0" y="1042085"/>
                  </a:moveTo>
                  <a:lnTo>
                    <a:pt x="5016119" y="1042085"/>
                  </a:lnTo>
                  <a:lnTo>
                    <a:pt x="5016119" y="0"/>
                  </a:lnTo>
                  <a:lnTo>
                    <a:pt x="0" y="0"/>
                  </a:lnTo>
                  <a:lnTo>
                    <a:pt x="0" y="104208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9312" y="3952747"/>
            <a:ext cx="77984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35" dirty="0">
                <a:latin typeface="Trebuchet MS"/>
                <a:cs typeface="Trebuchet MS"/>
              </a:rPr>
              <a:t>Here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Carlito"/>
                <a:cs typeface="Carlito"/>
              </a:rPr>
              <a:t>n=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4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Carlito"/>
                <a:cs typeface="Carlito"/>
              </a:rPr>
              <a:t>r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=3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need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make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combination 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40" dirty="0">
                <a:latin typeface="Arial"/>
                <a:cs typeface="Arial"/>
              </a:rPr>
              <a:t>3 flags </a:t>
            </a:r>
            <a:r>
              <a:rPr sz="2800" spc="-10" dirty="0">
                <a:latin typeface="Arial"/>
                <a:cs typeface="Arial"/>
              </a:rPr>
              <a:t>out of </a:t>
            </a:r>
            <a:r>
              <a:rPr sz="2800" spc="-140" dirty="0">
                <a:latin typeface="Arial"/>
                <a:cs typeface="Arial"/>
              </a:rPr>
              <a:t>4 </a:t>
            </a:r>
            <a:r>
              <a:rPr sz="2800" spc="-130" dirty="0">
                <a:latin typeface="Arial"/>
                <a:cs typeface="Arial"/>
              </a:rPr>
              <a:t>flags.</a:t>
            </a:r>
            <a:r>
              <a:rPr sz="2800" spc="-55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Therefore…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098" y="461594"/>
            <a:ext cx="3008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>
                <a:latin typeface="Arial"/>
                <a:cs typeface="Arial"/>
              </a:rPr>
              <a:t>Analytically…</a:t>
            </a:r>
          </a:p>
        </p:txBody>
      </p:sp>
      <p:sp>
        <p:nvSpPr>
          <p:cNvPr id="3" name="object 3"/>
          <p:cNvSpPr/>
          <p:nvPr/>
        </p:nvSpPr>
        <p:spPr>
          <a:xfrm>
            <a:off x="2064892" y="1919909"/>
            <a:ext cx="981824" cy="948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33064" y="1919909"/>
            <a:ext cx="981824" cy="948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9809" y="1919909"/>
            <a:ext cx="981824" cy="948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7270" y="1919909"/>
            <a:ext cx="981824" cy="948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4892" y="3333292"/>
            <a:ext cx="981824" cy="948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3064" y="3333292"/>
            <a:ext cx="981824" cy="948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29809" y="3333292"/>
            <a:ext cx="981824" cy="948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9607" y="4725136"/>
            <a:ext cx="981824" cy="948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7778" y="4725123"/>
            <a:ext cx="981824" cy="948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05776" y="2105355"/>
            <a:ext cx="1433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Trebuchet MS"/>
                <a:cs typeface="Trebuchet MS"/>
              </a:rPr>
              <a:t>= </a:t>
            </a:r>
            <a:r>
              <a:rPr sz="3200" spc="-55" dirty="0">
                <a:latin typeface="Trebuchet MS"/>
                <a:cs typeface="Trebuchet MS"/>
              </a:rPr>
              <a:t>4</a:t>
            </a:r>
            <a:r>
              <a:rPr sz="3200" spc="-48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ways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8856" y="3364738"/>
            <a:ext cx="1433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>
                <a:latin typeface="Trebuchet MS"/>
                <a:cs typeface="Trebuchet MS"/>
              </a:rPr>
              <a:t>= </a:t>
            </a:r>
            <a:r>
              <a:rPr sz="3200" spc="-55" dirty="0">
                <a:latin typeface="Trebuchet MS"/>
                <a:cs typeface="Trebuchet MS"/>
              </a:rPr>
              <a:t>3</a:t>
            </a:r>
            <a:r>
              <a:rPr sz="3200" spc="-48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ways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73136" y="4739132"/>
            <a:ext cx="1433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>
                <a:latin typeface="Trebuchet MS"/>
                <a:cs typeface="Trebuchet MS"/>
              </a:rPr>
              <a:t>= </a:t>
            </a:r>
            <a:r>
              <a:rPr sz="3200" spc="-55" dirty="0">
                <a:latin typeface="Trebuchet MS"/>
                <a:cs typeface="Trebuchet MS"/>
              </a:rPr>
              <a:t>2</a:t>
            </a:r>
            <a:r>
              <a:rPr sz="3200" spc="-48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ways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015" y="1932571"/>
            <a:ext cx="1152525" cy="9366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925"/>
              </a:spcBef>
            </a:pPr>
            <a:r>
              <a:rPr sz="4000" spc="-75" dirty="0">
                <a:latin typeface="Trebuchet MS"/>
                <a:cs typeface="Trebuchet MS"/>
              </a:rPr>
              <a:t>1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704" y="3357003"/>
            <a:ext cx="1152525" cy="9366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16205" algn="ctr">
              <a:lnSpc>
                <a:spcPct val="100000"/>
              </a:lnSpc>
              <a:spcBef>
                <a:spcPts val="869"/>
              </a:spcBef>
            </a:pPr>
            <a:r>
              <a:rPr sz="4000" spc="-75" dirty="0">
                <a:latin typeface="Trebuchet MS"/>
                <a:cs typeface="Trebuchet MS"/>
              </a:rPr>
              <a:t>2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704" y="4725136"/>
            <a:ext cx="1152525" cy="9366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16205" algn="ctr">
              <a:lnSpc>
                <a:spcPct val="100000"/>
              </a:lnSpc>
              <a:spcBef>
                <a:spcPts val="1010"/>
              </a:spcBef>
            </a:pPr>
            <a:r>
              <a:rPr sz="4000" spc="-75" dirty="0">
                <a:latin typeface="Trebuchet MS"/>
                <a:cs typeface="Trebuchet MS"/>
              </a:rPr>
              <a:t>3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0438" y="5951626"/>
            <a:ext cx="5379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5" dirty="0">
                <a:latin typeface="Trebuchet MS"/>
                <a:cs typeface="Trebuchet MS"/>
              </a:rPr>
              <a:t>Total</a:t>
            </a:r>
            <a:r>
              <a:rPr sz="4000" spc="-330" dirty="0">
                <a:latin typeface="Trebuchet MS"/>
                <a:cs typeface="Trebuchet MS"/>
              </a:rPr>
              <a:t> </a:t>
            </a:r>
            <a:r>
              <a:rPr sz="4000" spc="-110" dirty="0">
                <a:latin typeface="Trebuchet MS"/>
                <a:cs typeface="Trebuchet MS"/>
              </a:rPr>
              <a:t>=</a:t>
            </a:r>
            <a:r>
              <a:rPr sz="4000" spc="-320" dirty="0">
                <a:latin typeface="Trebuchet MS"/>
                <a:cs typeface="Trebuchet MS"/>
              </a:rPr>
              <a:t> </a:t>
            </a:r>
            <a:r>
              <a:rPr sz="4000" spc="-75" dirty="0">
                <a:latin typeface="Trebuchet MS"/>
                <a:cs typeface="Trebuchet MS"/>
              </a:rPr>
              <a:t>4</a:t>
            </a:r>
            <a:r>
              <a:rPr sz="4000" spc="-310" dirty="0">
                <a:latin typeface="Trebuchet MS"/>
                <a:cs typeface="Trebuchet MS"/>
              </a:rPr>
              <a:t> </a:t>
            </a:r>
            <a:r>
              <a:rPr sz="4000" spc="-155" dirty="0">
                <a:latin typeface="Trebuchet MS"/>
                <a:cs typeface="Trebuchet MS"/>
              </a:rPr>
              <a:t>X</a:t>
            </a:r>
            <a:r>
              <a:rPr sz="4000" spc="-310" dirty="0">
                <a:latin typeface="Trebuchet MS"/>
                <a:cs typeface="Trebuchet MS"/>
              </a:rPr>
              <a:t> </a:t>
            </a:r>
            <a:r>
              <a:rPr sz="4000" spc="-75" dirty="0">
                <a:latin typeface="Trebuchet MS"/>
                <a:cs typeface="Trebuchet MS"/>
              </a:rPr>
              <a:t>3</a:t>
            </a:r>
            <a:r>
              <a:rPr sz="4000" spc="-315" dirty="0">
                <a:latin typeface="Trebuchet MS"/>
                <a:cs typeface="Trebuchet MS"/>
              </a:rPr>
              <a:t> </a:t>
            </a:r>
            <a:r>
              <a:rPr sz="4000" spc="-155" dirty="0">
                <a:latin typeface="Trebuchet MS"/>
                <a:cs typeface="Trebuchet MS"/>
              </a:rPr>
              <a:t>X</a:t>
            </a:r>
            <a:r>
              <a:rPr sz="4000" spc="-310" dirty="0">
                <a:latin typeface="Trebuchet MS"/>
                <a:cs typeface="Trebuchet MS"/>
              </a:rPr>
              <a:t> </a:t>
            </a:r>
            <a:r>
              <a:rPr sz="4000" spc="-75" dirty="0">
                <a:latin typeface="Trebuchet MS"/>
                <a:cs typeface="Trebuchet MS"/>
              </a:rPr>
              <a:t>2</a:t>
            </a:r>
            <a:r>
              <a:rPr sz="4000" spc="-325" dirty="0">
                <a:latin typeface="Trebuchet MS"/>
                <a:cs typeface="Trebuchet MS"/>
              </a:rPr>
              <a:t> </a:t>
            </a:r>
            <a:r>
              <a:rPr sz="4000" spc="-110" dirty="0">
                <a:latin typeface="Trebuchet MS"/>
                <a:cs typeface="Trebuchet MS"/>
              </a:rPr>
              <a:t>=</a:t>
            </a:r>
            <a:r>
              <a:rPr sz="4000" spc="-310" dirty="0">
                <a:latin typeface="Trebuchet MS"/>
                <a:cs typeface="Trebuchet MS"/>
              </a:rPr>
              <a:t> </a:t>
            </a:r>
            <a:r>
              <a:rPr sz="4000" spc="-75" dirty="0">
                <a:latin typeface="Trebuchet MS"/>
                <a:cs typeface="Trebuchet MS"/>
              </a:rPr>
              <a:t>24</a:t>
            </a:r>
            <a:r>
              <a:rPr sz="4000" spc="-315" dirty="0">
                <a:latin typeface="Trebuchet MS"/>
                <a:cs typeface="Trebuchet MS"/>
              </a:rPr>
              <a:t> </a:t>
            </a:r>
            <a:r>
              <a:rPr sz="4000" spc="-175" dirty="0">
                <a:latin typeface="Trebuchet MS"/>
                <a:cs typeface="Trebuchet MS"/>
              </a:rPr>
              <a:t>ways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178" y="461594"/>
            <a:ext cx="2488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Theorem</a:t>
            </a:r>
            <a:r>
              <a:rPr spc="-430" dirty="0"/>
              <a:t> </a:t>
            </a:r>
            <a:r>
              <a:rPr spc="-7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2284602"/>
            <a:ext cx="78974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latin typeface="Trebuchet MS"/>
                <a:cs typeface="Trebuchet MS"/>
              </a:rPr>
              <a:t>Number </a:t>
            </a:r>
            <a:r>
              <a:rPr sz="3200" spc="-120" dirty="0">
                <a:latin typeface="Trebuchet MS"/>
                <a:cs typeface="Trebuchet MS"/>
              </a:rPr>
              <a:t>of </a:t>
            </a:r>
            <a:r>
              <a:rPr sz="3200" spc="-130" dirty="0">
                <a:latin typeface="Trebuchet MS"/>
                <a:cs typeface="Trebuchet MS"/>
              </a:rPr>
              <a:t>permutations </a:t>
            </a:r>
            <a:r>
              <a:rPr sz="3200" spc="-120" dirty="0">
                <a:latin typeface="Trebuchet MS"/>
                <a:cs typeface="Trebuchet MS"/>
              </a:rPr>
              <a:t>of</a:t>
            </a:r>
            <a:r>
              <a:rPr sz="3200" spc="-725" dirty="0">
                <a:latin typeface="Trebuchet MS"/>
                <a:cs typeface="Trebuchet MS"/>
              </a:rPr>
              <a:t> </a:t>
            </a:r>
            <a:r>
              <a:rPr sz="3200" b="1" spc="-125" dirty="0">
                <a:latin typeface="Arial"/>
                <a:cs typeface="Arial"/>
              </a:rPr>
              <a:t>‘n’ </a:t>
            </a:r>
            <a:r>
              <a:rPr sz="3200" spc="-180" dirty="0">
                <a:latin typeface="Trebuchet MS"/>
                <a:cs typeface="Trebuchet MS"/>
              </a:rPr>
              <a:t>different </a:t>
            </a:r>
            <a:r>
              <a:rPr sz="3200" spc="-170" dirty="0">
                <a:latin typeface="Trebuchet MS"/>
                <a:cs typeface="Trebuchet MS"/>
              </a:rPr>
              <a:t>objects  </a:t>
            </a:r>
            <a:r>
              <a:rPr sz="3200" spc="-180" dirty="0">
                <a:latin typeface="Trebuchet MS"/>
                <a:cs typeface="Trebuchet MS"/>
              </a:rPr>
              <a:t>taken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b="1" spc="-40" dirty="0">
                <a:latin typeface="Arial"/>
                <a:cs typeface="Arial"/>
              </a:rPr>
              <a:t>‘r’</a:t>
            </a:r>
            <a:r>
              <a:rPr sz="3200" b="1" spc="-180" dirty="0">
                <a:latin typeface="Arial"/>
                <a:cs typeface="Arial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at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a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time,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and</a:t>
            </a:r>
            <a:r>
              <a:rPr sz="3200" spc="-229" dirty="0">
                <a:latin typeface="Trebuchet MS"/>
                <a:cs typeface="Trebuchet MS"/>
              </a:rPr>
              <a:t> </a:t>
            </a:r>
            <a:r>
              <a:rPr sz="3200" u="heavy" spc="-1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repetition</a:t>
            </a:r>
            <a:r>
              <a:rPr sz="3200" u="heavy" spc="-2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sz="3200" u="heavy" spc="-2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allowed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is: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9113" y="3947248"/>
            <a:ext cx="709295" cy="9239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4880"/>
              </a:lnSpc>
            </a:pPr>
            <a:r>
              <a:rPr sz="8100" spc="-202" baseline="-16460" dirty="0">
                <a:latin typeface="Trebuchet MS"/>
                <a:cs typeface="Trebuchet MS"/>
              </a:rPr>
              <a:t>n</a:t>
            </a:r>
            <a:r>
              <a:rPr sz="3600" spc="-135" dirty="0">
                <a:latin typeface="Trebuchet MS"/>
                <a:cs typeface="Trebuchet MS"/>
              </a:rPr>
              <a:t>r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653" y="200913"/>
            <a:ext cx="1945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E</a:t>
            </a:r>
            <a:r>
              <a:rPr spc="-330" dirty="0"/>
              <a:t>x</a:t>
            </a:r>
            <a:r>
              <a:rPr spc="-195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207135"/>
            <a:ext cx="81267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75" dirty="0">
                <a:latin typeface="Trebuchet MS"/>
                <a:cs typeface="Trebuchet MS"/>
              </a:rPr>
              <a:t>How </a:t>
            </a:r>
            <a:r>
              <a:rPr sz="2800" spc="-110" dirty="0">
                <a:latin typeface="Trebuchet MS"/>
                <a:cs typeface="Trebuchet MS"/>
              </a:rPr>
              <a:t>many </a:t>
            </a:r>
            <a:r>
              <a:rPr sz="2800" spc="-55" dirty="0">
                <a:latin typeface="Trebuchet MS"/>
                <a:cs typeface="Trebuchet MS"/>
              </a:rPr>
              <a:t>3 </a:t>
            </a:r>
            <a:r>
              <a:rPr sz="2800" spc="-170" dirty="0">
                <a:latin typeface="Trebuchet MS"/>
                <a:cs typeface="Trebuchet MS"/>
              </a:rPr>
              <a:t>letter </a:t>
            </a:r>
            <a:r>
              <a:rPr sz="2800" spc="-90" dirty="0">
                <a:latin typeface="Trebuchet MS"/>
                <a:cs typeface="Trebuchet MS"/>
              </a:rPr>
              <a:t>words </a:t>
            </a:r>
            <a:r>
              <a:rPr sz="2800" spc="-120" dirty="0">
                <a:latin typeface="Trebuchet MS"/>
                <a:cs typeface="Trebuchet MS"/>
              </a:rPr>
              <a:t>with </a:t>
            </a:r>
            <a:r>
              <a:rPr sz="2800" spc="-75" dirty="0">
                <a:latin typeface="Trebuchet MS"/>
                <a:cs typeface="Trebuchet MS"/>
              </a:rPr>
              <a:t>or </a:t>
            </a:r>
            <a:r>
              <a:rPr sz="2800" spc="-110" dirty="0">
                <a:latin typeface="Trebuchet MS"/>
                <a:cs typeface="Trebuchet MS"/>
              </a:rPr>
              <a:t>without </a:t>
            </a:r>
            <a:r>
              <a:rPr sz="2800" spc="-105" dirty="0">
                <a:latin typeface="Trebuchet MS"/>
                <a:cs typeface="Trebuchet MS"/>
              </a:rPr>
              <a:t>meaning </a:t>
            </a:r>
            <a:r>
              <a:rPr sz="2800" spc="-140" dirty="0">
                <a:latin typeface="Trebuchet MS"/>
                <a:cs typeface="Trebuchet MS"/>
              </a:rPr>
              <a:t>can  </a:t>
            </a:r>
            <a:r>
              <a:rPr sz="2800" spc="-120" dirty="0">
                <a:latin typeface="Trebuchet MS"/>
                <a:cs typeface="Trebuchet MS"/>
              </a:rPr>
              <a:t>be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formed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by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word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NUTS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when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repetition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allowed?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8798" y="2403868"/>
            <a:ext cx="2160270" cy="648335"/>
          </a:xfrm>
          <a:custGeom>
            <a:avLst/>
            <a:gdLst/>
            <a:ahLst/>
            <a:cxnLst/>
            <a:rect l="l" t="t" r="r" b="b"/>
            <a:pathLst>
              <a:path w="2160270" h="648335">
                <a:moveTo>
                  <a:pt x="0" y="648068"/>
                </a:moveTo>
                <a:lnTo>
                  <a:pt x="720077" y="648068"/>
                </a:lnTo>
                <a:lnTo>
                  <a:pt x="720077" y="0"/>
                </a:lnTo>
                <a:lnTo>
                  <a:pt x="0" y="0"/>
                </a:lnTo>
                <a:lnTo>
                  <a:pt x="0" y="648068"/>
                </a:lnTo>
                <a:close/>
              </a:path>
              <a:path w="2160270" h="648335">
                <a:moveTo>
                  <a:pt x="720089" y="648068"/>
                </a:moveTo>
                <a:lnTo>
                  <a:pt x="1440167" y="648068"/>
                </a:lnTo>
                <a:lnTo>
                  <a:pt x="1440167" y="0"/>
                </a:lnTo>
                <a:lnTo>
                  <a:pt x="720089" y="0"/>
                </a:lnTo>
                <a:lnTo>
                  <a:pt x="720089" y="648068"/>
                </a:lnTo>
                <a:close/>
              </a:path>
              <a:path w="2160270" h="648335">
                <a:moveTo>
                  <a:pt x="1440052" y="648068"/>
                </a:moveTo>
                <a:lnTo>
                  <a:pt x="2160130" y="648068"/>
                </a:lnTo>
                <a:lnTo>
                  <a:pt x="2160130" y="0"/>
                </a:lnTo>
                <a:lnTo>
                  <a:pt x="1440052" y="0"/>
                </a:lnTo>
                <a:lnTo>
                  <a:pt x="1440052" y="64806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5222" y="3349447"/>
            <a:ext cx="1584325" cy="12007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 marR="203200">
              <a:lnSpc>
                <a:spcPct val="100000"/>
              </a:lnSpc>
              <a:spcBef>
                <a:spcPts val="244"/>
              </a:spcBef>
            </a:pPr>
            <a:r>
              <a:rPr sz="1800" spc="-55" dirty="0">
                <a:latin typeface="Trebuchet MS"/>
                <a:cs typeface="Trebuchet MS"/>
              </a:rPr>
              <a:t>Any </a:t>
            </a:r>
            <a:r>
              <a:rPr sz="1800" spc="-110" dirty="0">
                <a:latin typeface="Trebuchet MS"/>
                <a:cs typeface="Trebuchet MS"/>
              </a:rPr>
              <a:t>letter  </a:t>
            </a:r>
            <a:r>
              <a:rPr sz="1800" spc="-155" dirty="0">
                <a:latin typeface="Trebuchet MS"/>
                <a:cs typeface="Trebuchet MS"/>
              </a:rPr>
              <a:t>N/U/T/S </a:t>
            </a:r>
            <a:r>
              <a:rPr sz="1800" spc="-90" dirty="0">
                <a:latin typeface="Trebuchet MS"/>
                <a:cs typeface="Trebuchet MS"/>
              </a:rPr>
              <a:t>can  </a:t>
            </a:r>
            <a:r>
              <a:rPr sz="1800" spc="-75" dirty="0">
                <a:latin typeface="Trebuchet MS"/>
                <a:cs typeface="Trebuchet MS"/>
              </a:rPr>
              <a:t>be </a:t>
            </a:r>
            <a:r>
              <a:rPr sz="1800" spc="-105" dirty="0">
                <a:latin typeface="Trebuchet MS"/>
                <a:cs typeface="Trebuchet MS"/>
              </a:rPr>
              <a:t>filled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here.  </a:t>
            </a:r>
            <a:r>
              <a:rPr sz="1800" spc="-70" dirty="0">
                <a:latin typeface="Trebuchet MS"/>
                <a:cs typeface="Trebuchet MS"/>
              </a:rPr>
              <a:t>Thus </a:t>
            </a:r>
            <a:r>
              <a:rPr sz="1800" spc="-35" dirty="0">
                <a:latin typeface="Trebuchet MS"/>
                <a:cs typeface="Trebuchet MS"/>
              </a:rPr>
              <a:t>4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ways.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8401" y="3942207"/>
            <a:ext cx="1974850" cy="14776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139065">
              <a:lnSpc>
                <a:spcPct val="100000"/>
              </a:lnSpc>
              <a:spcBef>
                <a:spcPts val="245"/>
              </a:spcBef>
            </a:pPr>
            <a:r>
              <a:rPr sz="1800" spc="-25" dirty="0">
                <a:latin typeface="Trebuchet MS"/>
                <a:cs typeface="Trebuchet MS"/>
              </a:rPr>
              <a:t>As </a:t>
            </a:r>
            <a:r>
              <a:rPr sz="1800" spc="-85" dirty="0">
                <a:latin typeface="Trebuchet MS"/>
                <a:cs typeface="Trebuchet MS"/>
              </a:rPr>
              <a:t>repetition </a:t>
            </a:r>
            <a:r>
              <a:rPr sz="1800" spc="-65" dirty="0">
                <a:latin typeface="Trebuchet MS"/>
                <a:cs typeface="Trebuchet MS"/>
              </a:rPr>
              <a:t>is  </a:t>
            </a:r>
            <a:r>
              <a:rPr sz="1800" spc="-85" dirty="0">
                <a:latin typeface="Trebuchet MS"/>
                <a:cs typeface="Trebuchet MS"/>
              </a:rPr>
              <a:t>allowed </a:t>
            </a:r>
            <a:r>
              <a:rPr sz="1800" spc="-55" dirty="0">
                <a:latin typeface="Trebuchet MS"/>
                <a:cs typeface="Trebuchet MS"/>
              </a:rPr>
              <a:t>thus</a:t>
            </a:r>
            <a:r>
              <a:rPr sz="1800" spc="-229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again  any </a:t>
            </a:r>
            <a:r>
              <a:rPr sz="1800" spc="-110" dirty="0">
                <a:latin typeface="Trebuchet MS"/>
                <a:cs typeface="Trebuchet MS"/>
              </a:rPr>
              <a:t>letter </a:t>
            </a:r>
            <a:r>
              <a:rPr sz="1800" spc="-155" dirty="0">
                <a:latin typeface="Trebuchet MS"/>
                <a:cs typeface="Trebuchet MS"/>
              </a:rPr>
              <a:t>N/U/T/S  </a:t>
            </a:r>
            <a:r>
              <a:rPr sz="1800" spc="-95" dirty="0">
                <a:latin typeface="Trebuchet MS"/>
                <a:cs typeface="Trebuchet MS"/>
              </a:rPr>
              <a:t>can </a:t>
            </a:r>
            <a:r>
              <a:rPr sz="1800" spc="-75" dirty="0">
                <a:latin typeface="Trebuchet MS"/>
                <a:cs typeface="Trebuchet MS"/>
              </a:rPr>
              <a:t>be </a:t>
            </a:r>
            <a:r>
              <a:rPr sz="1800" spc="-105" dirty="0">
                <a:latin typeface="Trebuchet MS"/>
                <a:cs typeface="Trebuchet MS"/>
              </a:rPr>
              <a:t>filled here.  </a:t>
            </a:r>
            <a:r>
              <a:rPr sz="1800" spc="-70" dirty="0">
                <a:latin typeface="Trebuchet MS"/>
                <a:cs typeface="Trebuchet MS"/>
              </a:rPr>
              <a:t>Thus </a:t>
            </a:r>
            <a:r>
              <a:rPr sz="1800" spc="-35" dirty="0">
                <a:latin typeface="Trebuchet MS"/>
                <a:cs typeface="Trebuchet MS"/>
              </a:rPr>
              <a:t>4</a:t>
            </a:r>
            <a:r>
              <a:rPr sz="1800" spc="-225" dirty="0">
                <a:latin typeface="Trebuchet MS"/>
                <a:cs typeface="Trebuchet MS"/>
              </a:rPr>
              <a:t> </a:t>
            </a:r>
            <a:r>
              <a:rPr sz="1800" spc="-110" dirty="0">
                <a:latin typeface="Trebuchet MS"/>
                <a:cs typeface="Trebuchet MS"/>
              </a:rPr>
              <a:t>ways.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4969" y="3853535"/>
            <a:ext cx="1872614" cy="6464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90" dirty="0">
                <a:latin typeface="Trebuchet MS"/>
                <a:cs typeface="Trebuchet MS"/>
              </a:rPr>
              <a:t>Similarly</a:t>
            </a:r>
            <a:r>
              <a:rPr sz="1800" spc="-2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here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1800" spc="-65" dirty="0">
                <a:latin typeface="Trebuchet MS"/>
                <a:cs typeface="Trebuchet MS"/>
              </a:rPr>
              <a:t>also </a:t>
            </a:r>
            <a:r>
              <a:rPr sz="1800" spc="-75" dirty="0">
                <a:latin typeface="Trebuchet MS"/>
                <a:cs typeface="Trebuchet MS"/>
              </a:rPr>
              <a:t>in </a:t>
            </a:r>
            <a:r>
              <a:rPr sz="1800" spc="-35" dirty="0">
                <a:latin typeface="Trebuchet MS"/>
                <a:cs typeface="Trebuchet MS"/>
              </a:rPr>
              <a:t>4</a:t>
            </a:r>
            <a:r>
              <a:rPr sz="1800" spc="-35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ways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1098" y="2696590"/>
            <a:ext cx="4454525" cy="1261110"/>
          </a:xfrm>
          <a:custGeom>
            <a:avLst/>
            <a:gdLst/>
            <a:ahLst/>
            <a:cxnLst/>
            <a:rect l="l" t="t" r="r" b="b"/>
            <a:pathLst>
              <a:path w="4454525" h="1261110">
                <a:moveTo>
                  <a:pt x="1777746" y="31242"/>
                </a:moveTo>
                <a:lnTo>
                  <a:pt x="1749437" y="25781"/>
                </a:lnTo>
                <a:lnTo>
                  <a:pt x="1615821" y="0"/>
                </a:lnTo>
                <a:lnTo>
                  <a:pt x="1608213" y="63"/>
                </a:lnTo>
                <a:lnTo>
                  <a:pt x="1601495" y="2946"/>
                </a:lnTo>
                <a:lnTo>
                  <a:pt x="1596351" y="8128"/>
                </a:lnTo>
                <a:lnTo>
                  <a:pt x="1593469" y="15113"/>
                </a:lnTo>
                <a:lnTo>
                  <a:pt x="1593507" y="22669"/>
                </a:lnTo>
                <a:lnTo>
                  <a:pt x="1596351" y="29387"/>
                </a:lnTo>
                <a:lnTo>
                  <a:pt x="1601533" y="34569"/>
                </a:lnTo>
                <a:lnTo>
                  <a:pt x="1608582" y="37465"/>
                </a:lnTo>
                <a:lnTo>
                  <a:pt x="1669237" y="49149"/>
                </a:lnTo>
                <a:lnTo>
                  <a:pt x="0" y="634873"/>
                </a:lnTo>
                <a:lnTo>
                  <a:pt x="12573" y="670814"/>
                </a:lnTo>
                <a:lnTo>
                  <a:pt x="1682013" y="85026"/>
                </a:lnTo>
                <a:lnTo>
                  <a:pt x="1641856" y="132207"/>
                </a:lnTo>
                <a:lnTo>
                  <a:pt x="1638173" y="138823"/>
                </a:lnTo>
                <a:lnTo>
                  <a:pt x="1637360" y="146088"/>
                </a:lnTo>
                <a:lnTo>
                  <a:pt x="1639328" y="153111"/>
                </a:lnTo>
                <a:lnTo>
                  <a:pt x="1644015" y="159004"/>
                </a:lnTo>
                <a:lnTo>
                  <a:pt x="1650606" y="162687"/>
                </a:lnTo>
                <a:lnTo>
                  <a:pt x="1657832" y="163499"/>
                </a:lnTo>
                <a:lnTo>
                  <a:pt x="1664855" y="161531"/>
                </a:lnTo>
                <a:lnTo>
                  <a:pt x="1670812" y="156845"/>
                </a:lnTo>
                <a:lnTo>
                  <a:pt x="1777746" y="31242"/>
                </a:lnTo>
                <a:close/>
              </a:path>
              <a:path w="4454525" h="1261110">
                <a:moveTo>
                  <a:pt x="2511933" y="195580"/>
                </a:moveTo>
                <a:lnTo>
                  <a:pt x="2500058" y="57277"/>
                </a:lnTo>
                <a:lnTo>
                  <a:pt x="2497836" y="31242"/>
                </a:lnTo>
                <a:lnTo>
                  <a:pt x="2361692" y="124460"/>
                </a:lnTo>
                <a:lnTo>
                  <a:pt x="2356434" y="129895"/>
                </a:lnTo>
                <a:lnTo>
                  <a:pt x="2353729" y="136677"/>
                </a:lnTo>
                <a:lnTo>
                  <a:pt x="2353780" y="143954"/>
                </a:lnTo>
                <a:lnTo>
                  <a:pt x="2356739" y="150876"/>
                </a:lnTo>
                <a:lnTo>
                  <a:pt x="2362162" y="156197"/>
                </a:lnTo>
                <a:lnTo>
                  <a:pt x="2368956" y="158889"/>
                </a:lnTo>
                <a:lnTo>
                  <a:pt x="2376271" y="158813"/>
                </a:lnTo>
                <a:lnTo>
                  <a:pt x="2383282" y="155829"/>
                </a:lnTo>
                <a:lnTo>
                  <a:pt x="2434310" y="120904"/>
                </a:lnTo>
                <a:lnTo>
                  <a:pt x="1902206" y="1244854"/>
                </a:lnTo>
                <a:lnTo>
                  <a:pt x="1936623" y="1261110"/>
                </a:lnTo>
                <a:lnTo>
                  <a:pt x="2468676" y="137274"/>
                </a:lnTo>
                <a:lnTo>
                  <a:pt x="2473960" y="198882"/>
                </a:lnTo>
                <a:lnTo>
                  <a:pt x="2476081" y="206121"/>
                </a:lnTo>
                <a:lnTo>
                  <a:pt x="2480691" y="211810"/>
                </a:lnTo>
                <a:lnTo>
                  <a:pt x="2487104" y="215353"/>
                </a:lnTo>
                <a:lnTo>
                  <a:pt x="2494661" y="216154"/>
                </a:lnTo>
                <a:lnTo>
                  <a:pt x="2501874" y="214058"/>
                </a:lnTo>
                <a:lnTo>
                  <a:pt x="2507526" y="209486"/>
                </a:lnTo>
                <a:lnTo>
                  <a:pt x="2511069" y="203123"/>
                </a:lnTo>
                <a:lnTo>
                  <a:pt x="2511933" y="195580"/>
                </a:lnTo>
                <a:close/>
              </a:path>
              <a:path w="4454525" h="1261110">
                <a:moveTo>
                  <a:pt x="4454271" y="1142365"/>
                </a:moveTo>
                <a:lnTo>
                  <a:pt x="3348596" y="204203"/>
                </a:lnTo>
                <a:lnTo>
                  <a:pt x="3409569" y="215011"/>
                </a:lnTo>
                <a:lnTo>
                  <a:pt x="3417138" y="214884"/>
                </a:lnTo>
                <a:lnTo>
                  <a:pt x="3423805" y="211950"/>
                </a:lnTo>
                <a:lnTo>
                  <a:pt x="3428873" y="206717"/>
                </a:lnTo>
                <a:lnTo>
                  <a:pt x="3431667" y="199644"/>
                </a:lnTo>
                <a:lnTo>
                  <a:pt x="3431451" y="192074"/>
                </a:lnTo>
                <a:lnTo>
                  <a:pt x="3428492" y="185407"/>
                </a:lnTo>
                <a:lnTo>
                  <a:pt x="3423234" y="180340"/>
                </a:lnTo>
                <a:lnTo>
                  <a:pt x="3416173" y="177546"/>
                </a:lnTo>
                <a:lnTo>
                  <a:pt x="3309543" y="158623"/>
                </a:lnTo>
                <a:lnTo>
                  <a:pt x="3253740" y="148717"/>
                </a:lnTo>
                <a:lnTo>
                  <a:pt x="3308604" y="304292"/>
                </a:lnTo>
                <a:lnTo>
                  <a:pt x="3312515" y="310781"/>
                </a:lnTo>
                <a:lnTo>
                  <a:pt x="3318408" y="315137"/>
                </a:lnTo>
                <a:lnTo>
                  <a:pt x="3325495" y="316992"/>
                </a:lnTo>
                <a:lnTo>
                  <a:pt x="3332988" y="315976"/>
                </a:lnTo>
                <a:lnTo>
                  <a:pt x="3339465" y="312077"/>
                </a:lnTo>
                <a:lnTo>
                  <a:pt x="3343808" y="306222"/>
                </a:lnTo>
                <a:lnTo>
                  <a:pt x="3345624" y="299135"/>
                </a:lnTo>
                <a:lnTo>
                  <a:pt x="3344545" y="291592"/>
                </a:lnTo>
                <a:lnTo>
                  <a:pt x="3324009" y="233337"/>
                </a:lnTo>
                <a:lnTo>
                  <a:pt x="4429633" y="1171448"/>
                </a:lnTo>
                <a:lnTo>
                  <a:pt x="4454271" y="11423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51989" y="5807455"/>
            <a:ext cx="480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35" dirty="0">
                <a:latin typeface="Trebuchet MS"/>
                <a:cs typeface="Trebuchet MS"/>
              </a:rPr>
              <a:t>i.e. </a:t>
            </a:r>
            <a:r>
              <a:rPr sz="4000" spc="-75" dirty="0">
                <a:latin typeface="Trebuchet MS"/>
                <a:cs typeface="Trebuchet MS"/>
              </a:rPr>
              <a:t>4 </a:t>
            </a:r>
            <a:r>
              <a:rPr sz="4000" spc="-155" dirty="0">
                <a:latin typeface="Trebuchet MS"/>
                <a:cs typeface="Trebuchet MS"/>
              </a:rPr>
              <a:t>X </a:t>
            </a:r>
            <a:r>
              <a:rPr sz="4000" spc="-75" dirty="0">
                <a:latin typeface="Trebuchet MS"/>
                <a:cs typeface="Trebuchet MS"/>
              </a:rPr>
              <a:t>4 </a:t>
            </a:r>
            <a:r>
              <a:rPr sz="4000" spc="-155" dirty="0">
                <a:latin typeface="Trebuchet MS"/>
                <a:cs typeface="Trebuchet MS"/>
              </a:rPr>
              <a:t>X </a:t>
            </a:r>
            <a:r>
              <a:rPr sz="4000" spc="-75" dirty="0">
                <a:latin typeface="Trebuchet MS"/>
                <a:cs typeface="Trebuchet MS"/>
              </a:rPr>
              <a:t>4 </a:t>
            </a:r>
            <a:r>
              <a:rPr sz="4000" spc="-110" dirty="0">
                <a:latin typeface="Trebuchet MS"/>
                <a:cs typeface="Trebuchet MS"/>
              </a:rPr>
              <a:t>= </a:t>
            </a:r>
            <a:r>
              <a:rPr sz="4000" spc="-75" dirty="0">
                <a:latin typeface="Trebuchet MS"/>
                <a:cs typeface="Trebuchet MS"/>
              </a:rPr>
              <a:t>64</a:t>
            </a:r>
            <a:r>
              <a:rPr sz="4000" spc="-660" dirty="0">
                <a:latin typeface="Trebuchet MS"/>
                <a:cs typeface="Trebuchet MS"/>
              </a:rPr>
              <a:t> </a:t>
            </a:r>
            <a:r>
              <a:rPr sz="4000" spc="-140" dirty="0">
                <a:latin typeface="Trebuchet MS"/>
                <a:cs typeface="Trebuchet MS"/>
              </a:rPr>
              <a:t>word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39" y="483565"/>
            <a:ext cx="783653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80" dirty="0"/>
              <a:t>How </a:t>
            </a:r>
            <a:r>
              <a:rPr sz="3200" spc="-125" dirty="0"/>
              <a:t>many </a:t>
            </a:r>
            <a:r>
              <a:rPr sz="3200" spc="-55" dirty="0"/>
              <a:t>3 </a:t>
            </a:r>
            <a:r>
              <a:rPr sz="3200" spc="-195" dirty="0"/>
              <a:t>letter </a:t>
            </a:r>
            <a:r>
              <a:rPr sz="3200" spc="-100" dirty="0"/>
              <a:t>words </a:t>
            </a:r>
            <a:r>
              <a:rPr sz="3200" spc="-135" dirty="0"/>
              <a:t>with </a:t>
            </a:r>
            <a:r>
              <a:rPr sz="3200" spc="-80" dirty="0"/>
              <a:t>or </a:t>
            </a:r>
            <a:r>
              <a:rPr sz="3200" spc="-125" dirty="0"/>
              <a:t>without  </a:t>
            </a:r>
            <a:r>
              <a:rPr sz="3200" spc="-114" dirty="0"/>
              <a:t>meaning </a:t>
            </a:r>
            <a:r>
              <a:rPr sz="3200" spc="-160" dirty="0"/>
              <a:t>can </a:t>
            </a:r>
            <a:r>
              <a:rPr sz="3200" spc="-130" dirty="0"/>
              <a:t>be </a:t>
            </a:r>
            <a:r>
              <a:rPr sz="3200" spc="-135" dirty="0"/>
              <a:t>formed </a:t>
            </a:r>
            <a:r>
              <a:rPr sz="3200" spc="-125" dirty="0"/>
              <a:t>by </a:t>
            </a:r>
            <a:r>
              <a:rPr sz="3200" spc="-110" dirty="0"/>
              <a:t>word </a:t>
            </a:r>
            <a:r>
              <a:rPr sz="3200" spc="-100" dirty="0"/>
              <a:t>NUTS </a:t>
            </a:r>
            <a:r>
              <a:rPr sz="3200" spc="-95" dirty="0"/>
              <a:t>when  </a:t>
            </a:r>
            <a:r>
              <a:rPr sz="3200" spc="-145" dirty="0"/>
              <a:t>repetition </a:t>
            </a:r>
            <a:r>
              <a:rPr sz="3200" spc="-114" dirty="0"/>
              <a:t>is</a:t>
            </a:r>
            <a:r>
              <a:rPr sz="3200" spc="-345" dirty="0"/>
              <a:t> </a:t>
            </a:r>
            <a:r>
              <a:rPr sz="3200" spc="-85" dirty="0"/>
              <a:t>allowed?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15771" y="2282139"/>
            <a:ext cx="5847080" cy="3884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rlito"/>
                <a:cs typeface="Carlito"/>
              </a:rPr>
              <a:t>Solution:</a:t>
            </a:r>
            <a:endParaRPr sz="280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</a:pPr>
            <a:r>
              <a:rPr sz="2800" spc="-165" dirty="0">
                <a:latin typeface="Trebuchet MS"/>
                <a:cs typeface="Trebuchet MS"/>
              </a:rPr>
              <a:t>Here:</a:t>
            </a:r>
            <a:endParaRPr sz="2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2800" b="1" spc="-5" dirty="0">
                <a:latin typeface="Carlito"/>
                <a:cs typeface="Carlito"/>
              </a:rPr>
              <a:t>n = 4 </a:t>
            </a:r>
            <a:r>
              <a:rPr sz="2800" spc="-95" dirty="0">
                <a:latin typeface="Trebuchet MS"/>
                <a:cs typeface="Trebuchet MS"/>
              </a:rPr>
              <a:t>(no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60" dirty="0">
                <a:latin typeface="Trebuchet MS"/>
                <a:cs typeface="Trebuchet MS"/>
              </a:rPr>
              <a:t>letters </a:t>
            </a:r>
            <a:r>
              <a:rPr sz="2800" spc="-125" dirty="0">
                <a:latin typeface="Trebuchet MS"/>
                <a:cs typeface="Trebuchet MS"/>
              </a:rPr>
              <a:t>we </a:t>
            </a:r>
            <a:r>
              <a:rPr sz="2800" spc="-145" dirty="0">
                <a:latin typeface="Trebuchet MS"/>
                <a:cs typeface="Trebuchet MS"/>
              </a:rPr>
              <a:t>can </a:t>
            </a:r>
            <a:r>
              <a:rPr sz="2800" spc="-85" dirty="0">
                <a:latin typeface="Trebuchet MS"/>
                <a:cs typeface="Trebuchet MS"/>
              </a:rPr>
              <a:t>choose</a:t>
            </a:r>
            <a:r>
              <a:rPr sz="2800" spc="-6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from)</a:t>
            </a:r>
            <a:endParaRPr sz="28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2800" b="1" spc="-5" dirty="0">
                <a:latin typeface="Carlito"/>
                <a:cs typeface="Carlito"/>
              </a:rPr>
              <a:t>r = 3 </a:t>
            </a:r>
            <a:r>
              <a:rPr sz="2800" spc="-95" dirty="0">
                <a:latin typeface="Trebuchet MS"/>
                <a:cs typeface="Trebuchet MS"/>
              </a:rPr>
              <a:t>(no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60" dirty="0">
                <a:latin typeface="Trebuchet MS"/>
                <a:cs typeface="Trebuchet MS"/>
              </a:rPr>
              <a:t>letters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65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required </a:t>
            </a:r>
            <a:r>
              <a:rPr sz="2800" spc="-114" dirty="0">
                <a:latin typeface="Trebuchet MS"/>
                <a:cs typeface="Trebuchet MS"/>
              </a:rPr>
              <a:t>word)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rebuchet MS"/>
              <a:cs typeface="Trebuchet MS"/>
            </a:endParaRPr>
          </a:p>
          <a:p>
            <a:pPr marL="63500">
              <a:lnSpc>
                <a:spcPts val="3350"/>
              </a:lnSpc>
            </a:pPr>
            <a:r>
              <a:rPr sz="2800" spc="-110" dirty="0">
                <a:latin typeface="Trebuchet MS"/>
                <a:cs typeface="Trebuchet MS"/>
              </a:rPr>
              <a:t>Thus </a:t>
            </a:r>
            <a:r>
              <a:rPr sz="2800" spc="-114" dirty="0">
                <a:latin typeface="Trebuchet MS"/>
                <a:cs typeface="Trebuchet MS"/>
              </a:rPr>
              <a:t>by </a:t>
            </a:r>
            <a:r>
              <a:rPr sz="2800" spc="-130" dirty="0">
                <a:latin typeface="Trebuchet MS"/>
                <a:cs typeface="Trebuchet MS"/>
              </a:rPr>
              <a:t>Theorem</a:t>
            </a:r>
            <a:r>
              <a:rPr sz="2800" spc="-39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2:</a:t>
            </a:r>
            <a:endParaRPr sz="2800">
              <a:latin typeface="Trebuchet MS"/>
              <a:cs typeface="Trebuchet MS"/>
            </a:endParaRPr>
          </a:p>
          <a:p>
            <a:pPr marL="722630" algn="ctr">
              <a:lnSpc>
                <a:spcPts val="3829"/>
              </a:lnSpc>
            </a:pPr>
            <a:r>
              <a:rPr sz="3200" spc="-75" dirty="0">
                <a:latin typeface="Trebuchet MS"/>
                <a:cs typeface="Trebuchet MS"/>
              </a:rPr>
              <a:t>n</a:t>
            </a:r>
            <a:r>
              <a:rPr sz="3150" spc="-112" baseline="25132" dirty="0">
                <a:latin typeface="Trebuchet MS"/>
                <a:cs typeface="Trebuchet MS"/>
              </a:rPr>
              <a:t>r </a:t>
            </a:r>
            <a:r>
              <a:rPr sz="3200" spc="-85" dirty="0">
                <a:latin typeface="Trebuchet MS"/>
                <a:cs typeface="Trebuchet MS"/>
              </a:rPr>
              <a:t>= </a:t>
            </a:r>
            <a:r>
              <a:rPr sz="3200" spc="-40" dirty="0">
                <a:latin typeface="Trebuchet MS"/>
                <a:cs typeface="Trebuchet MS"/>
              </a:rPr>
              <a:t>4</a:t>
            </a:r>
            <a:r>
              <a:rPr sz="3150" spc="-60" baseline="25132" dirty="0">
                <a:latin typeface="Trebuchet MS"/>
                <a:cs typeface="Trebuchet MS"/>
              </a:rPr>
              <a:t>3 </a:t>
            </a:r>
            <a:r>
              <a:rPr sz="3200" spc="-85" dirty="0">
                <a:latin typeface="Trebuchet MS"/>
                <a:cs typeface="Trebuchet MS"/>
              </a:rPr>
              <a:t>=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64</a:t>
            </a:r>
            <a:endParaRPr sz="3200">
              <a:latin typeface="Trebuchet MS"/>
              <a:cs typeface="Trebuchet MS"/>
            </a:endParaRPr>
          </a:p>
          <a:p>
            <a:pPr marL="718185" algn="ctr">
              <a:lnSpc>
                <a:spcPct val="100000"/>
              </a:lnSpc>
              <a:spcBef>
                <a:spcPts val="2560"/>
              </a:spcBef>
            </a:pPr>
            <a:r>
              <a:rPr sz="3200" spc="-125" dirty="0">
                <a:latin typeface="Trebuchet MS"/>
                <a:cs typeface="Trebuchet MS"/>
              </a:rPr>
              <a:t>Thus </a:t>
            </a:r>
            <a:r>
              <a:rPr sz="3200" spc="-55" dirty="0">
                <a:latin typeface="Trebuchet MS"/>
                <a:cs typeface="Trebuchet MS"/>
              </a:rPr>
              <a:t>64 </a:t>
            </a:r>
            <a:r>
              <a:rPr sz="3200" spc="-95" dirty="0">
                <a:latin typeface="Trebuchet MS"/>
                <a:cs typeface="Trebuchet MS"/>
              </a:rPr>
              <a:t>words </a:t>
            </a:r>
            <a:r>
              <a:rPr sz="3200" spc="-155" dirty="0">
                <a:latin typeface="Trebuchet MS"/>
                <a:cs typeface="Trebuchet MS"/>
              </a:rPr>
              <a:t>are</a:t>
            </a:r>
            <a:r>
              <a:rPr sz="3200" spc="-75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possible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1558" y="519811"/>
            <a:ext cx="2486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0" dirty="0">
                <a:latin typeface="Trebuchet MS"/>
                <a:cs typeface="Trebuchet MS"/>
              </a:rPr>
              <a:t>Theorem</a:t>
            </a:r>
            <a:r>
              <a:rPr sz="4400" spc="-434" dirty="0">
                <a:latin typeface="Trebuchet MS"/>
                <a:cs typeface="Trebuchet MS"/>
              </a:rPr>
              <a:t> </a:t>
            </a:r>
            <a:r>
              <a:rPr sz="4400" spc="-80" dirty="0">
                <a:latin typeface="Trebuchet MS"/>
                <a:cs typeface="Trebuchet MS"/>
              </a:rPr>
              <a:t>3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224" y="1855469"/>
            <a:ext cx="82448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-160" dirty="0">
                <a:latin typeface="Trebuchet MS"/>
                <a:cs typeface="Trebuchet MS"/>
              </a:rPr>
              <a:t>The </a:t>
            </a:r>
            <a:r>
              <a:rPr sz="2800" spc="-95" dirty="0">
                <a:latin typeface="Trebuchet MS"/>
                <a:cs typeface="Trebuchet MS"/>
              </a:rPr>
              <a:t>number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14" dirty="0">
                <a:latin typeface="Trebuchet MS"/>
                <a:cs typeface="Trebuchet MS"/>
              </a:rPr>
              <a:t>permutations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65" dirty="0">
                <a:latin typeface="Trebuchet MS"/>
                <a:cs typeface="Trebuchet MS"/>
              </a:rPr>
              <a:t>n </a:t>
            </a:r>
            <a:r>
              <a:rPr sz="2800" spc="-150" dirty="0">
                <a:latin typeface="Trebuchet MS"/>
                <a:cs typeface="Trebuchet MS"/>
              </a:rPr>
              <a:t>objects </a:t>
            </a:r>
            <a:r>
              <a:rPr sz="2800" spc="-114" dirty="0">
                <a:latin typeface="Trebuchet MS"/>
                <a:cs typeface="Trebuchet MS"/>
              </a:rPr>
              <a:t>where </a:t>
            </a:r>
            <a:r>
              <a:rPr sz="2800" spc="-60" dirty="0">
                <a:latin typeface="Trebuchet MS"/>
                <a:cs typeface="Trebuchet MS"/>
              </a:rPr>
              <a:t>p</a:t>
            </a:r>
            <a:r>
              <a:rPr sz="2775" spc="-89" baseline="-21021" dirty="0">
                <a:latin typeface="Trebuchet MS"/>
                <a:cs typeface="Trebuchet MS"/>
              </a:rPr>
              <a:t>1  </a:t>
            </a:r>
            <a:r>
              <a:rPr sz="2800" spc="-155" dirty="0">
                <a:latin typeface="Trebuchet MS"/>
                <a:cs typeface="Trebuchet MS"/>
              </a:rPr>
              <a:t>objects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80" dirty="0">
                <a:latin typeface="Trebuchet MS"/>
                <a:cs typeface="Trebuchet MS"/>
              </a:rPr>
              <a:t>one </a:t>
            </a:r>
            <a:r>
              <a:rPr sz="2800" spc="-160" dirty="0">
                <a:latin typeface="Trebuchet MS"/>
                <a:cs typeface="Trebuchet MS"/>
              </a:rPr>
              <a:t>kind, </a:t>
            </a:r>
            <a:r>
              <a:rPr sz="2800" spc="-55" dirty="0">
                <a:latin typeface="Trebuchet MS"/>
                <a:cs typeface="Trebuchet MS"/>
              </a:rPr>
              <a:t>p</a:t>
            </a:r>
            <a:r>
              <a:rPr sz="2775" spc="-82" baseline="-21021" dirty="0">
                <a:latin typeface="Trebuchet MS"/>
                <a:cs typeface="Trebuchet MS"/>
              </a:rPr>
              <a:t>2 </a:t>
            </a:r>
            <a:r>
              <a:rPr sz="2800" spc="-150" dirty="0">
                <a:latin typeface="Trebuchet MS"/>
                <a:cs typeface="Trebuchet MS"/>
              </a:rPr>
              <a:t>objects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00" dirty="0">
                <a:latin typeface="Trebuchet MS"/>
                <a:cs typeface="Trebuchet MS"/>
              </a:rPr>
              <a:t>second </a:t>
            </a:r>
            <a:r>
              <a:rPr sz="2800" spc="-265" dirty="0">
                <a:latin typeface="Trebuchet MS"/>
                <a:cs typeface="Trebuchet MS"/>
              </a:rPr>
              <a:t>kind</a:t>
            </a:r>
            <a:r>
              <a:rPr sz="2800" spc="-265" dirty="0">
                <a:latin typeface="Arial"/>
                <a:cs typeface="Arial"/>
              </a:rPr>
              <a:t>…  </a:t>
            </a:r>
            <a:r>
              <a:rPr sz="2800" spc="-95" dirty="0">
                <a:latin typeface="Trebuchet MS"/>
                <a:cs typeface="Trebuchet MS"/>
              </a:rPr>
              <a:t>p</a:t>
            </a:r>
            <a:r>
              <a:rPr sz="2775" spc="-142" baseline="-21021" dirty="0">
                <a:latin typeface="Trebuchet MS"/>
                <a:cs typeface="Trebuchet MS"/>
              </a:rPr>
              <a:t>k </a:t>
            </a:r>
            <a:r>
              <a:rPr sz="2800" spc="-155" dirty="0">
                <a:latin typeface="Trebuchet MS"/>
                <a:cs typeface="Trebuchet MS"/>
              </a:rPr>
              <a:t>objects </a:t>
            </a:r>
            <a:r>
              <a:rPr sz="2800" spc="-140" dirty="0">
                <a:latin typeface="Trebuchet MS"/>
                <a:cs typeface="Trebuchet MS"/>
              </a:rPr>
              <a:t>are </a:t>
            </a:r>
            <a:r>
              <a:rPr sz="2800" spc="-105" dirty="0">
                <a:latin typeface="Trebuchet MS"/>
                <a:cs typeface="Trebuchet MS"/>
              </a:rPr>
              <a:t>of </a:t>
            </a:r>
            <a:r>
              <a:rPr sz="2800" spc="-120" dirty="0">
                <a:latin typeface="Trebuchet MS"/>
                <a:cs typeface="Trebuchet MS"/>
              </a:rPr>
              <a:t>k</a:t>
            </a:r>
            <a:r>
              <a:rPr sz="2775" spc="-179" baseline="25525" dirty="0">
                <a:latin typeface="Trebuchet MS"/>
                <a:cs typeface="Trebuchet MS"/>
              </a:rPr>
              <a:t>TH </a:t>
            </a:r>
            <a:r>
              <a:rPr sz="2800" spc="-120" dirty="0">
                <a:latin typeface="Trebuchet MS"/>
                <a:cs typeface="Trebuchet MS"/>
              </a:rPr>
              <a:t>kind</a:t>
            </a:r>
            <a:r>
              <a:rPr sz="2800" spc="-56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is: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3411" y="3998721"/>
            <a:ext cx="2703195" cy="1344930"/>
            <a:chOff x="3423411" y="3998721"/>
            <a:chExt cx="2703195" cy="1344930"/>
          </a:xfrm>
        </p:grpSpPr>
        <p:sp>
          <p:nvSpPr>
            <p:cNvPr id="5" name="object 5"/>
            <p:cNvSpPr/>
            <p:nvPr/>
          </p:nvSpPr>
          <p:spPr>
            <a:xfrm>
              <a:off x="3429761" y="4005071"/>
              <a:ext cx="2690114" cy="13319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761" y="4005071"/>
              <a:ext cx="2690495" cy="1332230"/>
            </a:xfrm>
            <a:custGeom>
              <a:avLst/>
              <a:gdLst/>
              <a:ahLst/>
              <a:cxnLst/>
              <a:rect l="l" t="t" r="r" b="b"/>
              <a:pathLst>
                <a:path w="2690495" h="1332229">
                  <a:moveTo>
                    <a:pt x="0" y="1331975"/>
                  </a:moveTo>
                  <a:lnTo>
                    <a:pt x="2690114" y="1331975"/>
                  </a:lnTo>
                  <a:lnTo>
                    <a:pt x="2690114" y="0"/>
                  </a:lnTo>
                  <a:lnTo>
                    <a:pt x="0" y="0"/>
                  </a:lnTo>
                  <a:lnTo>
                    <a:pt x="0" y="13319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867</Words>
  <Application>Microsoft Office PowerPoint</Application>
  <PresentationFormat>On-screen Show (4:3)</PresentationFormat>
  <Paragraphs>114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Permutation &amp; Combination</vt:lpstr>
      <vt:lpstr>Permutation</vt:lpstr>
      <vt:lpstr>Theorem 1</vt:lpstr>
      <vt:lpstr>Example</vt:lpstr>
      <vt:lpstr>Analytically…</vt:lpstr>
      <vt:lpstr>Theorem 2</vt:lpstr>
      <vt:lpstr>Example</vt:lpstr>
      <vt:lpstr>How many 3 letter words with or without  meaning can be formed by word NUTS when  repetition is allowed?</vt:lpstr>
      <vt:lpstr>Slide 9</vt:lpstr>
      <vt:lpstr>Example</vt:lpstr>
      <vt:lpstr>Example</vt:lpstr>
      <vt:lpstr>Example Find the number of arrangements of the letters of the  word INDEPENDENCE. In how many of these  arrangements,</vt:lpstr>
      <vt:lpstr>Solution</vt:lpstr>
      <vt:lpstr>Slide 14</vt:lpstr>
      <vt:lpstr>Slide 15</vt:lpstr>
      <vt:lpstr>Slide 16</vt:lpstr>
      <vt:lpstr>Combinations</vt:lpstr>
      <vt:lpstr>Combinations</vt:lpstr>
      <vt:lpstr>Slide 19</vt:lpstr>
      <vt:lpstr>Slide 20</vt:lpstr>
      <vt:lpstr>Slide 21</vt:lpstr>
      <vt:lpstr>Slide 22</vt:lpstr>
      <vt:lpstr>Formula</vt:lpstr>
      <vt:lpstr>Example</vt:lpstr>
      <vt:lpstr>Slide 25</vt:lpstr>
      <vt:lpstr>Slide 26</vt:lpstr>
      <vt:lpstr>Slide 27</vt:lpstr>
      <vt:lpstr>Determining a question is of Permutation  or Combination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Permutation &amp; Combination</dc:title>
  <dc:creator>Dr Vilas</dc:creator>
  <cp:lastModifiedBy>Dr Vilas</cp:lastModifiedBy>
  <cp:revision>12</cp:revision>
  <dcterms:created xsi:type="dcterms:W3CDTF">2020-10-21T08:36:48Z</dcterms:created>
  <dcterms:modified xsi:type="dcterms:W3CDTF">2020-10-29T09:46:32Z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2020-10-21T00:00:00Z</vt:filetime>
  </property>
</Properties>
</file>