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A7D-C061-4046-81B2-65BD6A0CA08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65F9-BEA5-4823-9AEF-FF12C33E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9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A7D-C061-4046-81B2-65BD6A0CA08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65F9-BEA5-4823-9AEF-FF12C33E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7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A7D-C061-4046-81B2-65BD6A0CA08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65F9-BEA5-4823-9AEF-FF12C33E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3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A7D-C061-4046-81B2-65BD6A0CA08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65F9-BEA5-4823-9AEF-FF12C33E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2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A7D-C061-4046-81B2-65BD6A0CA08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65F9-BEA5-4823-9AEF-FF12C33E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7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A7D-C061-4046-81B2-65BD6A0CA08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65F9-BEA5-4823-9AEF-FF12C33E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A7D-C061-4046-81B2-65BD6A0CA08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65F9-BEA5-4823-9AEF-FF12C33E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9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A7D-C061-4046-81B2-65BD6A0CA08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65F9-BEA5-4823-9AEF-FF12C33E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1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A7D-C061-4046-81B2-65BD6A0CA08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65F9-BEA5-4823-9AEF-FF12C33E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A7D-C061-4046-81B2-65BD6A0CA08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65F9-BEA5-4823-9AEF-FF12C33E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A7D-C061-4046-81B2-65BD6A0CA08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65F9-BEA5-4823-9AEF-FF12C33E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AA7D-C061-4046-81B2-65BD6A0CA08B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65F9-BEA5-4823-9AEF-FF12C33E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- 1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C operators are valid in C++ also. In addition, C++ introduces some new operators:</a:t>
            </a:r>
          </a:p>
          <a:p>
            <a:pPr marL="457200" lvl="1" indent="0">
              <a:buNone/>
            </a:pPr>
            <a:r>
              <a:rPr lang="en-US" dirty="0" smtClean="0"/>
              <a:t>::		Scope resolution operator</a:t>
            </a:r>
          </a:p>
          <a:p>
            <a:pPr marL="457200" lvl="1" indent="0">
              <a:buNone/>
            </a:pPr>
            <a:r>
              <a:rPr lang="en-US" dirty="0" smtClean="0"/>
              <a:t>::*		Pointer to member declarator</a:t>
            </a:r>
          </a:p>
          <a:p>
            <a:pPr marL="457200" lvl="1" indent="0">
              <a:buNone/>
            </a:pPr>
            <a:r>
              <a:rPr lang="en-US" dirty="0" smtClean="0"/>
              <a:t>-&gt;*		Pointer to member operator</a:t>
            </a:r>
          </a:p>
          <a:p>
            <a:pPr marL="457200" lvl="1" indent="0">
              <a:buNone/>
            </a:pPr>
            <a:r>
              <a:rPr lang="en-US" dirty="0" smtClean="0"/>
              <a:t>.*		Pointer to member operator</a:t>
            </a:r>
          </a:p>
          <a:p>
            <a:pPr marL="457200" lvl="1" indent="0">
              <a:buNone/>
            </a:pPr>
            <a:r>
              <a:rPr lang="en-US" dirty="0" smtClean="0"/>
              <a:t>delete	Memory release operator</a:t>
            </a:r>
          </a:p>
          <a:p>
            <a:pPr marL="457200" lvl="1" indent="0">
              <a:buNone/>
            </a:pPr>
            <a:r>
              <a:rPr lang="en-US" dirty="0" err="1" smtClean="0"/>
              <a:t>endl</a:t>
            </a:r>
            <a:r>
              <a:rPr lang="en-US" dirty="0" smtClean="0"/>
              <a:t>	Line feed operator</a:t>
            </a:r>
          </a:p>
          <a:p>
            <a:pPr marL="457200" lvl="1" indent="0">
              <a:buNone/>
            </a:pPr>
            <a:r>
              <a:rPr lang="en-US" dirty="0" smtClean="0"/>
              <a:t>new	Memory allocation operator</a:t>
            </a:r>
          </a:p>
          <a:p>
            <a:pPr marL="457200" lvl="1" indent="0">
              <a:buNone/>
            </a:pPr>
            <a:r>
              <a:rPr lang="en-US" dirty="0" err="1" smtClean="0"/>
              <a:t>setw</a:t>
            </a:r>
            <a:r>
              <a:rPr lang="en-US" dirty="0" smtClean="0"/>
              <a:t>	Field width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resolution operator (::)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scope resolution operator is used to access the value contained in a global variable that is hidden by declaration of a variable of the same name in local scope.</a:t>
            </a:r>
          </a:p>
          <a:p>
            <a:pPr lvl="1" algn="just"/>
            <a:r>
              <a:rPr lang="en-US" dirty="0" smtClean="0"/>
              <a:t>Note that :: will always refer to the global variable.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 major application of scope resolution operator is in the classes to identify the class to which a member function belongs.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unary operators new and delete perform the task of allocating and deallocating memory.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data_type</a:t>
            </a:r>
            <a:r>
              <a:rPr lang="en-US" dirty="0" smtClean="0"/>
              <a:t>&gt; </a:t>
            </a:r>
            <a:r>
              <a:rPr lang="en-US" sz="3200" dirty="0" smtClean="0"/>
              <a:t>&lt;</a:t>
            </a:r>
            <a:r>
              <a:rPr lang="en-US" dirty="0" err="1" smtClean="0"/>
              <a:t>pointer_variable</a:t>
            </a:r>
            <a:r>
              <a:rPr lang="en-US" dirty="0" smtClean="0"/>
              <a:t>&gt; = new &lt;</a:t>
            </a:r>
            <a:r>
              <a:rPr lang="en-US" dirty="0" err="1" smtClean="0"/>
              <a:t>data_type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*p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*p = 10;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*p = new </a:t>
            </a:r>
            <a:r>
              <a:rPr lang="en-US" dirty="0" err="1" smtClean="0"/>
              <a:t>int</a:t>
            </a:r>
            <a:r>
              <a:rPr lang="en-US" dirty="0" smtClean="0"/>
              <a:t>[20];</a:t>
            </a:r>
          </a:p>
          <a:p>
            <a:pPr lvl="2"/>
            <a:r>
              <a:rPr lang="en-US" dirty="0" smtClean="0"/>
              <a:t>Here p acts as an array of 20 integer values.</a:t>
            </a:r>
          </a:p>
          <a:p>
            <a:pPr lvl="3"/>
            <a:r>
              <a:rPr lang="en-US" dirty="0" smtClean="0"/>
              <a:t>p[0] refers to the first value</a:t>
            </a:r>
          </a:p>
          <a:p>
            <a:pPr lvl="3"/>
            <a:r>
              <a:rPr lang="en-US" dirty="0" smtClean="0"/>
              <a:t>p[1] refers to the second value and so 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Expressions and their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6388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An expression is a combination of operators, constants and variables arranged as per the rules of the language.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It may also include function calls which return values.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An expression may consist of one or more operands, and zero or more operators to produce a value.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Expressions can be of the following types: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Constant expressions,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Integral expressions,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Float expressions,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Pointer expressions,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Relational expressions,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Logical expressions and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Bitwise expressions.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/>
              <a:t>Constant expressions</a:t>
            </a:r>
            <a:r>
              <a:rPr lang="en-US" dirty="0" smtClean="0"/>
              <a:t> consist of only constant values</a:t>
            </a:r>
          </a:p>
          <a:p>
            <a:pPr lvl="1" algn="just"/>
            <a:r>
              <a:rPr lang="en-US" dirty="0" smtClean="0"/>
              <a:t>14</a:t>
            </a:r>
          </a:p>
          <a:p>
            <a:pPr lvl="1" algn="just"/>
            <a:r>
              <a:rPr lang="en-US" dirty="0" smtClean="0"/>
              <a:t>20 + 5 / 2.0</a:t>
            </a:r>
          </a:p>
          <a:p>
            <a:pPr lvl="1" algn="just"/>
            <a:r>
              <a:rPr lang="en-US" dirty="0" smtClean="0"/>
              <a:t>‘x’</a:t>
            </a:r>
          </a:p>
          <a:p>
            <a:pPr algn="just"/>
            <a:r>
              <a:rPr lang="en-US" b="1" dirty="0" smtClean="0"/>
              <a:t>Integral expressions </a:t>
            </a:r>
            <a:r>
              <a:rPr lang="en-US" dirty="0" smtClean="0"/>
              <a:t>are those that produce integer results after implementing all the automatic and explicit type conversions.</a:t>
            </a:r>
          </a:p>
          <a:p>
            <a:pPr lvl="1" algn="just"/>
            <a:r>
              <a:rPr lang="en-US" dirty="0" smtClean="0"/>
              <a:t>m</a:t>
            </a:r>
          </a:p>
          <a:p>
            <a:pPr lvl="1" algn="just"/>
            <a:r>
              <a:rPr lang="en-US" dirty="0" smtClean="0"/>
              <a:t>m * n – 5</a:t>
            </a:r>
          </a:p>
          <a:p>
            <a:pPr lvl="1" algn="just"/>
            <a:r>
              <a:rPr lang="en-US" dirty="0" smtClean="0"/>
              <a:t>m + ‘x’</a:t>
            </a:r>
          </a:p>
          <a:p>
            <a:pPr lvl="1" algn="just"/>
            <a:r>
              <a:rPr lang="en-US" dirty="0" smtClean="0"/>
              <a:t>5 + </a:t>
            </a:r>
            <a:r>
              <a:rPr lang="en-US" dirty="0" err="1" smtClean="0"/>
              <a:t>int</a:t>
            </a:r>
            <a:r>
              <a:rPr lang="en-US" dirty="0" smtClean="0"/>
              <a:t>(3.6)</a:t>
            </a:r>
          </a:p>
          <a:p>
            <a:pPr algn="just"/>
            <a:r>
              <a:rPr lang="en-US" b="1" dirty="0" smtClean="0"/>
              <a:t>Float expressions </a:t>
            </a:r>
            <a:r>
              <a:rPr lang="en-US" dirty="0" smtClean="0"/>
              <a:t>are those which, after all conversions, produce floating-point results.</a:t>
            </a:r>
          </a:p>
          <a:p>
            <a:pPr lvl="1" algn="just"/>
            <a:r>
              <a:rPr lang="en-US" dirty="0" smtClean="0"/>
              <a:t>x +  y</a:t>
            </a:r>
          </a:p>
          <a:p>
            <a:pPr lvl="1" algn="just"/>
            <a:r>
              <a:rPr lang="en-US" dirty="0" smtClean="0"/>
              <a:t>x * y / 10</a:t>
            </a:r>
          </a:p>
          <a:p>
            <a:pPr lvl="1" algn="just"/>
            <a:r>
              <a:rPr lang="en-US" dirty="0" smtClean="0"/>
              <a:t>5 + float(10)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 smtClean="0"/>
              <a:t>Pointer expressions </a:t>
            </a:r>
            <a:r>
              <a:rPr lang="en-US" dirty="0" smtClean="0"/>
              <a:t>produce address values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&amp;m</a:t>
            </a:r>
          </a:p>
          <a:p>
            <a:pPr lvl="1" algn="just">
              <a:lnSpc>
                <a:spcPct val="120000"/>
              </a:lnSpc>
            </a:pPr>
            <a:r>
              <a:rPr lang="en-US" dirty="0" err="1" smtClean="0"/>
              <a:t>ptr</a:t>
            </a:r>
            <a:endParaRPr lang="en-US" dirty="0" smtClean="0"/>
          </a:p>
          <a:p>
            <a:pPr lvl="1" algn="just">
              <a:lnSpc>
                <a:spcPct val="120000"/>
              </a:lnSpc>
            </a:pPr>
            <a:r>
              <a:rPr lang="en-US" dirty="0" err="1" smtClean="0"/>
              <a:t>ptr</a:t>
            </a:r>
            <a:r>
              <a:rPr lang="en-US" dirty="0" smtClean="0"/>
              <a:t> + 1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“xyz”</a:t>
            </a:r>
          </a:p>
          <a:p>
            <a:pPr algn="just">
              <a:lnSpc>
                <a:spcPct val="120000"/>
              </a:lnSpc>
            </a:pPr>
            <a:r>
              <a:rPr lang="en-US" b="1" dirty="0" smtClean="0"/>
              <a:t>Relational expressions </a:t>
            </a:r>
            <a:r>
              <a:rPr lang="en-US" dirty="0" smtClean="0"/>
              <a:t>yield results of type </a:t>
            </a:r>
            <a:r>
              <a:rPr lang="en-US" dirty="0" err="1" smtClean="0"/>
              <a:t>bool</a:t>
            </a:r>
            <a:r>
              <a:rPr lang="en-US" dirty="0" smtClean="0"/>
              <a:t> which takes a value true of false.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x &lt;= y</a:t>
            </a:r>
          </a:p>
          <a:p>
            <a:pPr lvl="1" algn="just">
              <a:lnSpc>
                <a:spcPct val="120000"/>
              </a:lnSpc>
            </a:pP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c+d</a:t>
            </a:r>
            <a:endParaRPr lang="en-US" dirty="0" smtClean="0"/>
          </a:p>
          <a:p>
            <a:pPr lvl="1" algn="just">
              <a:lnSpc>
                <a:spcPct val="120000"/>
              </a:lnSpc>
            </a:pPr>
            <a:r>
              <a:rPr lang="en-US" dirty="0" err="1" smtClean="0"/>
              <a:t>m+n</a:t>
            </a:r>
            <a:r>
              <a:rPr lang="en-US" dirty="0" smtClean="0"/>
              <a:t> &gt; 100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When arithmetic expression are used on either side of a relational operator, they will be evaluated first and then the results are compared.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Also known as </a:t>
            </a:r>
            <a:r>
              <a:rPr lang="en-US" dirty="0"/>
              <a:t>B</a:t>
            </a:r>
            <a:r>
              <a:rPr lang="en-US" dirty="0" smtClean="0"/>
              <a:t>oolean expressions.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Logical expressions </a:t>
            </a:r>
            <a:r>
              <a:rPr lang="en-US" dirty="0" smtClean="0"/>
              <a:t>combine two or more relational expressions and produce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smtClean="0"/>
              <a:t>type results</a:t>
            </a:r>
          </a:p>
          <a:p>
            <a:pPr lvl="1" algn="just"/>
            <a:r>
              <a:rPr lang="en-US" dirty="0" smtClean="0"/>
              <a:t>a&gt;b &amp;&amp; x==10</a:t>
            </a:r>
          </a:p>
          <a:p>
            <a:pPr lvl="1" algn="just"/>
            <a:r>
              <a:rPr lang="en-US" dirty="0" smtClean="0"/>
              <a:t>m==5 || n==10</a:t>
            </a:r>
          </a:p>
          <a:p>
            <a:pPr algn="just"/>
            <a:r>
              <a:rPr lang="en-US" b="1" dirty="0" smtClean="0"/>
              <a:t>Bitwise expressions </a:t>
            </a:r>
            <a:r>
              <a:rPr lang="en-US" dirty="0" smtClean="0"/>
              <a:t>are used to manipulate data at bit level.</a:t>
            </a:r>
          </a:p>
          <a:p>
            <a:pPr lvl="1" algn="just"/>
            <a:r>
              <a:rPr lang="en-US" dirty="0" smtClean="0"/>
              <a:t>x &lt;&lt; 3</a:t>
            </a:r>
          </a:p>
          <a:p>
            <a:pPr lvl="1" algn="just"/>
            <a:r>
              <a:rPr lang="en-US" dirty="0" smtClean="0"/>
              <a:t>y &gt;&gt;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Overloading means assigning different meanings to an operation, depending on the context.</a:t>
            </a:r>
          </a:p>
          <a:p>
            <a:pPr lvl="1" algn="just"/>
            <a:r>
              <a:rPr lang="en-US" dirty="0" smtClean="0"/>
              <a:t>C++ allows overloading of operators.</a:t>
            </a:r>
          </a:p>
          <a:p>
            <a:pPr lvl="1" algn="just"/>
            <a:r>
              <a:rPr lang="en-US" dirty="0" smtClean="0"/>
              <a:t>C also has overloaded operator in the form of *</a:t>
            </a:r>
          </a:p>
          <a:p>
            <a:pPr lvl="1" algn="just"/>
            <a:r>
              <a:rPr lang="en-US" dirty="0" smtClean="0"/>
              <a:t>&lt;&lt; and &gt;&gt; are overloaded operators in C++</a:t>
            </a:r>
          </a:p>
          <a:p>
            <a:pPr lvl="2" algn="just"/>
            <a:r>
              <a:rPr lang="en-US" dirty="0" err="1" smtClean="0"/>
              <a:t>cout</a:t>
            </a:r>
            <a:r>
              <a:rPr lang="en-US" dirty="0" smtClean="0"/>
              <a:t> &lt;&lt; 75.56;	// Displays a double value</a:t>
            </a:r>
          </a:p>
          <a:p>
            <a:pPr lvl="2" algn="just"/>
            <a:r>
              <a:rPr lang="en-US" dirty="0" err="1" smtClean="0"/>
              <a:t>cout</a:t>
            </a:r>
            <a:r>
              <a:rPr lang="en-US" dirty="0" smtClean="0"/>
              <a:t> &lt;&lt; “Hello World”; // Displays a char value</a:t>
            </a:r>
          </a:p>
          <a:p>
            <a:pPr lvl="1" algn="just"/>
            <a:r>
              <a:rPr lang="en-US" dirty="0" smtClean="0"/>
              <a:t>Similarly, we can define additional meanings to other C++ operators. </a:t>
            </a:r>
            <a:r>
              <a:rPr lang="en-US" dirty="0" smtClean="0">
                <a:solidFill>
                  <a:srgbClr val="FF0000"/>
                </a:solidFill>
              </a:rPr>
              <a:t>(We will discuss them later)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599"/>
            <a:ext cx="28194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64607"/>
            <a:ext cx="12382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30480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05790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Sequence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605975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Selection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6076351"/>
            <a:ext cx="100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7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Syntax of decision making and branching statements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2533471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if (expression)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statement_block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13337"/>
            <a:ext cx="4572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if (expression)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true_statement_block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false_statement_block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274838"/>
            <a:ext cx="59436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if (condition1)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// code to be executed if condition1 is true </a:t>
            </a:r>
          </a:p>
          <a:p>
            <a:r>
              <a:rPr lang="en-US" dirty="0"/>
              <a:t>	if (condition2) 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// code to be executed </a:t>
            </a:r>
          </a:p>
          <a:p>
            <a:r>
              <a:rPr lang="en-US" dirty="0"/>
              <a:t>		// if condition2 is true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398687"/>
            <a:ext cx="5486400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if(condition1)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	// code to be executed if condition1 is true 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if(condition2)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	// code to be executed if condition2 is true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else if(condition3)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	// code to be executed if condition3 is true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... 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// code to be executed if all the conditions are false  </a:t>
            </a:r>
          </a:p>
          <a:p>
            <a:r>
              <a:rPr lang="en-US" dirty="0"/>
              <a:t>}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switch (expression)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case value1: // statement sequence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case value2: // statement sequence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	case </a:t>
            </a:r>
            <a:r>
              <a:rPr lang="en-US" dirty="0" err="1"/>
              <a:t>valueN</a:t>
            </a:r>
            <a:r>
              <a:rPr lang="en-US" dirty="0"/>
              <a:t>: // statement sequence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default: // default statement sequence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1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5791200" cy="52578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C++ is an object-oriented language.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Developed by Bjarne Stroustrup at AT &amp; T Bell Labs in early 1980s.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C++ is an extension of C with support for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Classes,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Inheritance,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Function overloading, and 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Operator overloading.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ANSI standardized C++ in 1997.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Supports bottom-up, object-oriented design.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2670479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674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8300" y="2828835"/>
            <a:ext cx="58674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 (initialization ; </a:t>
            </a:r>
            <a:r>
              <a:rPr lang="en-US" dirty="0" err="1"/>
              <a:t>test_condition</a:t>
            </a:r>
            <a:r>
              <a:rPr lang="en-US" dirty="0"/>
              <a:t>; increment/decrement)</a:t>
            </a:r>
          </a:p>
          <a:p>
            <a:r>
              <a:rPr lang="en-US" dirty="0"/>
              <a:t>{    </a:t>
            </a:r>
          </a:p>
          <a:p>
            <a:r>
              <a:rPr lang="en-US" dirty="0"/>
              <a:t>    // statements to be executed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looping statements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3542" y="2413338"/>
            <a:ext cx="4572000" cy="22159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do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statement 1;</a:t>
            </a:r>
          </a:p>
          <a:p>
            <a:r>
              <a:rPr lang="en-US" dirty="0"/>
              <a:t>	statement 2;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	statement n;</a:t>
            </a:r>
          </a:p>
          <a:p>
            <a:endParaRPr lang="en-US" sz="1050" dirty="0" smtClean="0"/>
          </a:p>
          <a:p>
            <a:r>
              <a:rPr lang="en-US" dirty="0" smtClean="0"/>
              <a:t>}</a:t>
            </a:r>
            <a:r>
              <a:rPr lang="en-US" dirty="0"/>
              <a:t>while (</a:t>
            </a:r>
            <a:r>
              <a:rPr lang="en-US" dirty="0" err="1"/>
              <a:t>test_condition</a:t>
            </a:r>
            <a:r>
              <a:rPr lang="en-US" dirty="0"/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3542" y="2413336"/>
            <a:ext cx="4572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while(condition is true)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statement 1;</a:t>
            </a:r>
          </a:p>
          <a:p>
            <a:r>
              <a:rPr lang="en-US" dirty="0"/>
              <a:t>	statement 2;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	statement n;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C++ you can develop editors, compilers, databases, communication systems and any complex real-life applications.</a:t>
            </a:r>
          </a:p>
          <a:p>
            <a:pPr lvl="1"/>
            <a:r>
              <a:rPr lang="en-US" dirty="0" smtClean="0"/>
              <a:t>Build object-oriented libraries.</a:t>
            </a:r>
          </a:p>
          <a:p>
            <a:pPr lvl="1"/>
            <a:r>
              <a:rPr lang="en-US" dirty="0" smtClean="0"/>
              <a:t>Develop machine-level programs.</a:t>
            </a:r>
          </a:p>
          <a:p>
            <a:r>
              <a:rPr lang="en-US" dirty="0" smtClean="0"/>
              <a:t>C++ programs are easily maintainable </a:t>
            </a:r>
            <a:r>
              <a:rPr lang="en-US" smtClean="0"/>
              <a:t>and expandable.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C++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03" y="1905000"/>
            <a:ext cx="3940112" cy="266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6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// Our first C++ program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"Hello world!"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2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program includes various programming elements like built-in functions, classes, keywords, </a:t>
            </a:r>
            <a:r>
              <a:rPr lang="en-US" dirty="0" smtClean="0"/>
              <a:t>constants, operators</a:t>
            </a:r>
            <a:r>
              <a:rPr lang="en-US" dirty="0"/>
              <a:t>, etc., that are already defined in the standard C++ library. In order to use such pre-defined elements in a program, an appropriate header must be included in the program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Standard input/output facilities are available in a header file named </a:t>
            </a:r>
            <a:r>
              <a:rPr lang="en-US" dirty="0" err="1" smtClean="0"/>
              <a:t>iostream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namespace permits grouping of various entities like classes, objects, functions and various C++ tokens, etc., under a single name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entities of the standard library </a:t>
            </a:r>
            <a:r>
              <a:rPr lang="en-US" dirty="0" smtClean="0"/>
              <a:t>are available under </a:t>
            </a:r>
            <a:r>
              <a:rPr lang="en-US" dirty="0"/>
              <a:t>a namespace called std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main() function is the entry point of execution of all C++ programs.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By default, main () in C++ returns an </a:t>
            </a:r>
            <a:r>
              <a:rPr lang="en-US" dirty="0" err="1"/>
              <a:t>int</a:t>
            </a:r>
            <a:r>
              <a:rPr lang="en-US" dirty="0"/>
              <a:t> value to the operating system. Therefore, main () should end with the return 0 statement. </a:t>
            </a:r>
          </a:p>
        </p:txBody>
      </p:sp>
    </p:spTree>
    <p:extLst>
      <p:ext uri="{BB962C8B-B14F-4D97-AF65-F5344CB8AC3E}">
        <p14:creationId xmlns:p14="http://schemas.microsoft.com/office/powerpoint/2010/main" val="5837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types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char, float, double and void</a:t>
            </a:r>
          </a:p>
          <a:p>
            <a:r>
              <a:rPr lang="en-US" dirty="0" smtClean="0"/>
              <a:t>User-defined types</a:t>
            </a:r>
          </a:p>
          <a:p>
            <a:pPr lvl="1"/>
            <a:r>
              <a:rPr lang="en-US" dirty="0" smtClean="0"/>
              <a:t>structure, union, class and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Derived types</a:t>
            </a:r>
          </a:p>
          <a:p>
            <a:pPr lvl="1"/>
            <a:r>
              <a:rPr lang="en-US" dirty="0" smtClean="0"/>
              <a:t>array, function, pointer and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variables must be declared before they are used in a program.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data_type</a:t>
            </a:r>
            <a:r>
              <a:rPr lang="en-US" dirty="0" smtClean="0"/>
              <a:t>&gt; </a:t>
            </a:r>
            <a:r>
              <a:rPr lang="en-US" dirty="0" err="1" smtClean="0"/>
              <a:t>list_of_variables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However, C++ allows us to both declare and initialize variables wherever they are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 reference variable provides an alias (alternative name) for a previously defined variable. </a:t>
            </a:r>
          </a:p>
          <a:p>
            <a:pPr algn="just"/>
            <a:r>
              <a:rPr lang="en-US" dirty="0" smtClean="0"/>
              <a:t>A reference variable must be initialized at the time of declaration.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 err="1" smtClean="0"/>
              <a:t>data_type</a:t>
            </a:r>
            <a:r>
              <a:rPr lang="en-US" dirty="0" smtClean="0"/>
              <a:t>&gt; &amp; </a:t>
            </a:r>
            <a:r>
              <a:rPr lang="en-US" dirty="0" err="1" smtClean="0"/>
              <a:t>reference_name</a:t>
            </a:r>
            <a:r>
              <a:rPr lang="en-US" dirty="0" smtClean="0"/>
              <a:t>;</a:t>
            </a:r>
          </a:p>
          <a:p>
            <a:pPr lvl="1" algn="just"/>
            <a:r>
              <a:rPr lang="en-US" dirty="0" smtClean="0"/>
              <a:t>Example:</a:t>
            </a:r>
          </a:p>
          <a:p>
            <a:pPr lvl="2" algn="just"/>
            <a:r>
              <a:rPr lang="en-US" dirty="0" smtClean="0"/>
              <a:t>float a = 10;</a:t>
            </a:r>
          </a:p>
          <a:p>
            <a:pPr lvl="2" algn="just"/>
            <a:r>
              <a:rPr lang="en-US" dirty="0" smtClean="0"/>
              <a:t>float &amp; x = a;</a:t>
            </a:r>
          </a:p>
          <a:p>
            <a:pPr lvl="2" algn="just"/>
            <a:r>
              <a:rPr lang="en-US" dirty="0" smtClean="0"/>
              <a:t>Both variables refer to the same data object in memory.</a:t>
            </a:r>
          </a:p>
          <a:p>
            <a:pPr lvl="2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968</Words>
  <Application>Microsoft Office PowerPoint</Application>
  <PresentationFormat>On-screen Show (4:3)</PresentationFormat>
  <Paragraphs>200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Unit - 1</vt:lpstr>
      <vt:lpstr>What is C++?</vt:lpstr>
      <vt:lpstr>Applications of C++</vt:lpstr>
      <vt:lpstr>Structure of a C++ program</vt:lpstr>
      <vt:lpstr>PowerPoint Presentation</vt:lpstr>
      <vt:lpstr>PowerPoint Presentation</vt:lpstr>
      <vt:lpstr>Basic Data types</vt:lpstr>
      <vt:lpstr>Variables</vt:lpstr>
      <vt:lpstr>Reference variables</vt:lpstr>
      <vt:lpstr>Operators in C++</vt:lpstr>
      <vt:lpstr>Scope resolution operator (::)</vt:lpstr>
      <vt:lpstr>Memory management operators</vt:lpstr>
      <vt:lpstr>Expressions and their types</vt:lpstr>
      <vt:lpstr>PowerPoint Presentation</vt:lpstr>
      <vt:lpstr>PowerPoint Presentation</vt:lpstr>
      <vt:lpstr>PowerPoint Presentation</vt:lpstr>
      <vt:lpstr>Operator overloading</vt:lpstr>
      <vt:lpstr>Control structures</vt:lpstr>
      <vt:lpstr>Syntax of decision making and branching statements</vt:lpstr>
      <vt:lpstr>Syntax of looping statements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- 1</dc:title>
  <dc:creator>srinivas</dc:creator>
  <cp:lastModifiedBy>srinivas</cp:lastModifiedBy>
  <cp:revision>25</cp:revision>
  <dcterms:created xsi:type="dcterms:W3CDTF">2019-12-30T06:36:46Z</dcterms:created>
  <dcterms:modified xsi:type="dcterms:W3CDTF">2020-01-16T09:00:21Z</dcterms:modified>
</cp:coreProperties>
</file>