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63" r:id="rId11"/>
    <p:sldId id="266" r:id="rId12"/>
    <p:sldId id="267" r:id="rId13"/>
    <p:sldId id="268" r:id="rId14"/>
    <p:sldId id="271" r:id="rId15"/>
    <p:sldId id="272" r:id="rId16"/>
    <p:sldId id="273" r:id="rId17"/>
    <p:sldId id="274" r:id="rId18"/>
    <p:sldId id="275" r:id="rId19"/>
    <p:sldId id="279" r:id="rId20"/>
    <p:sldId id="280" r:id="rId21"/>
    <p:sldId id="276" r:id="rId22"/>
    <p:sldId id="277" r:id="rId23"/>
    <p:sldId id="278" r:id="rId24"/>
    <p:sldId id="281" r:id="rId25"/>
    <p:sldId id="282" r:id="rId26"/>
    <p:sldId id="283" r:id="rId27"/>
    <p:sldId id="284" r:id="rId28"/>
    <p:sldId id="286" r:id="rId29"/>
    <p:sldId id="285" r:id="rId30"/>
    <p:sldId id="288" r:id="rId31"/>
    <p:sldId id="289" r:id="rId32"/>
    <p:sldId id="290" r:id="rId33"/>
    <p:sldId id="287" r:id="rId34"/>
    <p:sldId id="291" r:id="rId35"/>
    <p:sldId id="292" r:id="rId36"/>
    <p:sldId id="293" r:id="rId37"/>
    <p:sldId id="294" r:id="rId38"/>
    <p:sldId id="295" r:id="rId39"/>
    <p:sldId id="296" r:id="rId40"/>
    <p:sldId id="298" r:id="rId41"/>
    <p:sldId id="297"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812B2C-4B20-4304-AA16-C419E6418B3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98242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12B2C-4B20-4304-AA16-C419E6418B3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410218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12B2C-4B20-4304-AA16-C419E6418B3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114789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12B2C-4B20-4304-AA16-C419E6418B3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299239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12B2C-4B20-4304-AA16-C419E6418B3F}"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35798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812B2C-4B20-4304-AA16-C419E6418B3F}"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311057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812B2C-4B20-4304-AA16-C419E6418B3F}"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148081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12B2C-4B20-4304-AA16-C419E6418B3F}"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183642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12B2C-4B20-4304-AA16-C419E6418B3F}"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69109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12B2C-4B20-4304-AA16-C419E6418B3F}"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99393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12B2C-4B20-4304-AA16-C419E6418B3F}"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995FE-3461-47EC-88E8-8C022D284360}" type="slidenum">
              <a:rPr lang="en-US" smtClean="0"/>
              <a:t>‹#›</a:t>
            </a:fld>
            <a:endParaRPr lang="en-US"/>
          </a:p>
        </p:txBody>
      </p:sp>
    </p:spTree>
    <p:extLst>
      <p:ext uri="{BB962C8B-B14F-4D97-AF65-F5344CB8AC3E}">
        <p14:creationId xmlns:p14="http://schemas.microsoft.com/office/powerpoint/2010/main" val="420023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12B2C-4B20-4304-AA16-C419E6418B3F}" type="datetimeFigureOut">
              <a:rPr lang="en-US" smtClean="0"/>
              <a:t>1/30/2020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995FE-3461-47EC-88E8-8C022D284360}" type="slidenum">
              <a:rPr lang="en-US" smtClean="0"/>
              <a:t>‹#›</a:t>
            </a:fld>
            <a:endParaRPr lang="en-US"/>
          </a:p>
        </p:txBody>
      </p:sp>
    </p:spTree>
    <p:extLst>
      <p:ext uri="{BB962C8B-B14F-4D97-AF65-F5344CB8AC3E}">
        <p14:creationId xmlns:p14="http://schemas.microsoft.com/office/powerpoint/2010/main" val="3826296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- 2</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16258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en-US" dirty="0" err="1" smtClean="0"/>
              <a:t>int</a:t>
            </a:r>
            <a:r>
              <a:rPr lang="en-US" dirty="0" smtClean="0"/>
              <a:t> max(</a:t>
            </a:r>
            <a:r>
              <a:rPr lang="en-US" dirty="0" err="1" smtClean="0"/>
              <a:t>int</a:t>
            </a:r>
            <a:r>
              <a:rPr lang="en-US" dirty="0" smtClean="0"/>
              <a:t> </a:t>
            </a:r>
            <a:r>
              <a:rPr lang="en-US" dirty="0"/>
              <a:t>x, </a:t>
            </a:r>
            <a:r>
              <a:rPr lang="en-US" dirty="0" err="1"/>
              <a:t>int</a:t>
            </a:r>
            <a:r>
              <a:rPr lang="en-US" dirty="0"/>
              <a:t> y) </a:t>
            </a:r>
            <a:endParaRPr lang="en-US" dirty="0" smtClean="0"/>
          </a:p>
          <a:p>
            <a:pPr marL="0" indent="0">
              <a:buNone/>
            </a:pPr>
            <a:r>
              <a:rPr lang="en-US" dirty="0" smtClean="0"/>
              <a:t>{</a:t>
            </a:r>
            <a:endParaRPr lang="en-US" dirty="0"/>
          </a:p>
          <a:p>
            <a:pPr marL="0" indent="0">
              <a:buNone/>
            </a:pPr>
            <a:r>
              <a:rPr lang="en-US" dirty="0"/>
              <a:t>   return (x &gt; y)? x : y;</a:t>
            </a:r>
          </a:p>
          <a:p>
            <a:pPr marL="0" indent="0">
              <a:buNone/>
            </a:pPr>
            <a:r>
              <a:rPr lang="en-US" dirty="0"/>
              <a:t>}</a:t>
            </a:r>
          </a:p>
          <a:p>
            <a:pPr marL="0" indent="0">
              <a:buNone/>
            </a:pPr>
            <a:endParaRPr lang="en-US" dirty="0"/>
          </a:p>
          <a:p>
            <a:pPr marL="0" indent="0">
              <a:buNone/>
            </a:pPr>
            <a:r>
              <a:rPr lang="en-US" dirty="0" err="1" smtClean="0"/>
              <a:t>int</a:t>
            </a:r>
            <a:r>
              <a:rPr lang="en-US" dirty="0" smtClean="0"/>
              <a:t> </a:t>
            </a:r>
            <a:r>
              <a:rPr lang="en-US" dirty="0"/>
              <a:t>main() </a:t>
            </a:r>
            <a:endParaRPr lang="en-US" dirty="0" smtClean="0"/>
          </a:p>
          <a:p>
            <a:pPr marL="0" indent="0">
              <a:buNone/>
            </a:pPr>
            <a:r>
              <a:rPr lang="en-US" dirty="0" smtClean="0"/>
              <a:t>{</a:t>
            </a:r>
            <a:endParaRPr lang="en-US" dirty="0"/>
          </a:p>
          <a:p>
            <a:pPr marL="0" indent="0">
              <a:buNone/>
            </a:pPr>
            <a:endParaRPr lang="en-US" dirty="0" smtClean="0"/>
          </a:p>
          <a:p>
            <a:pPr marL="0" indent="0">
              <a:buNone/>
            </a:pPr>
            <a:r>
              <a:rPr lang="en-US" dirty="0" smtClean="0"/>
              <a:t>   </a:t>
            </a:r>
            <a:r>
              <a:rPr lang="en-US" dirty="0" err="1"/>
              <a:t>cout</a:t>
            </a:r>
            <a:r>
              <a:rPr lang="en-US" dirty="0"/>
              <a:t> &lt;&lt; "Max (20,10): " &lt;&lt; </a:t>
            </a:r>
            <a:r>
              <a:rPr lang="en-US" dirty="0" smtClean="0"/>
              <a:t>max(20,10</a:t>
            </a:r>
            <a:r>
              <a:rPr lang="en-US" dirty="0"/>
              <a:t>) &lt;&lt; </a:t>
            </a:r>
            <a:r>
              <a:rPr lang="en-US" dirty="0" err="1"/>
              <a:t>endl</a:t>
            </a:r>
            <a:r>
              <a:rPr lang="en-US" dirty="0"/>
              <a:t>;</a:t>
            </a:r>
          </a:p>
          <a:p>
            <a:pPr marL="0" indent="0">
              <a:buNone/>
            </a:pPr>
            <a:r>
              <a:rPr lang="en-US" dirty="0"/>
              <a:t>   </a:t>
            </a:r>
            <a:r>
              <a:rPr lang="en-US" dirty="0" err="1"/>
              <a:t>cout</a:t>
            </a:r>
            <a:r>
              <a:rPr lang="en-US" dirty="0"/>
              <a:t> &lt;&lt; "Max (0,200): " &lt;&lt; </a:t>
            </a:r>
            <a:r>
              <a:rPr lang="en-US" dirty="0" smtClean="0"/>
              <a:t>max(0,200</a:t>
            </a:r>
            <a:r>
              <a:rPr lang="en-US" dirty="0"/>
              <a:t>) &lt;&lt; </a:t>
            </a:r>
            <a:r>
              <a:rPr lang="en-US" dirty="0" err="1"/>
              <a:t>endl</a:t>
            </a:r>
            <a:r>
              <a:rPr lang="en-US" dirty="0"/>
              <a:t>;</a:t>
            </a:r>
          </a:p>
          <a:p>
            <a:pPr marL="0" indent="0">
              <a:buNone/>
            </a:pPr>
            <a:r>
              <a:rPr lang="en-US" dirty="0"/>
              <a:t>   </a:t>
            </a:r>
            <a:r>
              <a:rPr lang="en-US" dirty="0" err="1"/>
              <a:t>cout</a:t>
            </a:r>
            <a:r>
              <a:rPr lang="en-US" dirty="0"/>
              <a:t> &lt;&lt; "Max (100,1010): " &lt;&lt; </a:t>
            </a:r>
            <a:r>
              <a:rPr lang="en-US" dirty="0" smtClean="0"/>
              <a:t>max(100,1010</a:t>
            </a:r>
            <a:r>
              <a:rPr lang="en-US" dirty="0"/>
              <a:t>) &lt;&lt; </a:t>
            </a:r>
            <a:r>
              <a:rPr lang="en-US" dirty="0" err="1"/>
              <a:t>endl</a:t>
            </a:r>
            <a:r>
              <a:rPr lang="en-US" dirty="0"/>
              <a:t>;</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887299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Compiler may not perform inlining in the following cases:</a:t>
            </a:r>
          </a:p>
          <a:p>
            <a:pPr lvl="1" algn="just"/>
            <a:r>
              <a:rPr lang="en-US" dirty="0" smtClean="0"/>
              <a:t> If the function has a loop. (for, while or do-while)</a:t>
            </a:r>
          </a:p>
          <a:p>
            <a:pPr lvl="1" algn="just"/>
            <a:r>
              <a:rPr lang="en-US" dirty="0" smtClean="0"/>
              <a:t>If the function contains static variables.</a:t>
            </a:r>
          </a:p>
          <a:p>
            <a:pPr lvl="1" algn="just"/>
            <a:r>
              <a:rPr lang="en-US" dirty="0" smtClean="0"/>
              <a:t>If the function is recursive.</a:t>
            </a:r>
          </a:p>
          <a:p>
            <a:pPr lvl="1" algn="just"/>
            <a:r>
              <a:rPr lang="en-US" dirty="0" smtClean="0"/>
              <a:t>If a function return type is other than void and the return statement does not exist in function body.</a:t>
            </a:r>
          </a:p>
          <a:p>
            <a:pPr lvl="1" algn="just"/>
            <a:r>
              <a:rPr lang="en-US" dirty="0" smtClean="0"/>
              <a:t>If the function contains switch or </a:t>
            </a:r>
            <a:r>
              <a:rPr lang="en-US" dirty="0" err="1" smtClean="0"/>
              <a:t>goto</a:t>
            </a:r>
            <a:r>
              <a:rPr lang="en-US" dirty="0" smtClean="0"/>
              <a:t> statement.</a:t>
            </a:r>
            <a:endParaRPr lang="en-US" dirty="0"/>
          </a:p>
        </p:txBody>
      </p:sp>
    </p:spTree>
    <p:extLst>
      <p:ext uri="{BB962C8B-B14F-4D97-AF65-F5344CB8AC3E}">
        <p14:creationId xmlns:p14="http://schemas.microsoft.com/office/powerpoint/2010/main" val="2897774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algn="just">
              <a:lnSpc>
                <a:spcPct val="120000"/>
              </a:lnSpc>
            </a:pPr>
            <a:r>
              <a:rPr lang="en-US" dirty="0"/>
              <a:t>Function Overloading is defined as the process of having two or more function with the same name, but different in </a:t>
            </a:r>
            <a:r>
              <a:rPr lang="en-US" dirty="0" smtClean="0"/>
              <a:t>parameters. </a:t>
            </a:r>
          </a:p>
          <a:p>
            <a:pPr algn="just">
              <a:lnSpc>
                <a:spcPct val="120000"/>
              </a:lnSpc>
            </a:pPr>
            <a:r>
              <a:rPr lang="en-US" dirty="0" smtClean="0"/>
              <a:t>In </a:t>
            </a:r>
            <a:r>
              <a:rPr lang="en-US" dirty="0"/>
              <a:t>function overloading, the function is redefined by using either different types of arguments </a:t>
            </a:r>
            <a:r>
              <a:rPr lang="en-US" dirty="0" smtClean="0"/>
              <a:t>or </a:t>
            </a:r>
            <a:r>
              <a:rPr lang="en-US" dirty="0"/>
              <a:t>different number of arguments. </a:t>
            </a:r>
            <a:endParaRPr lang="en-US" dirty="0" smtClean="0"/>
          </a:p>
          <a:p>
            <a:pPr algn="just">
              <a:lnSpc>
                <a:spcPct val="120000"/>
              </a:lnSpc>
            </a:pPr>
            <a:r>
              <a:rPr lang="en-US" dirty="0" smtClean="0"/>
              <a:t>It </a:t>
            </a:r>
            <a:r>
              <a:rPr lang="en-US" dirty="0"/>
              <a:t>is only through these differences compiler can differentiate between the functions.</a:t>
            </a:r>
          </a:p>
          <a:p>
            <a:pPr lvl="1" algn="just">
              <a:lnSpc>
                <a:spcPct val="120000"/>
              </a:lnSpc>
            </a:pPr>
            <a:r>
              <a:rPr lang="en-US" dirty="0"/>
              <a:t>The advantage of Function overloading is that it increases the readability of the program because you don't need to use different names for the same action</a:t>
            </a:r>
            <a:r>
              <a:rPr lang="en-US" dirty="0" smtClean="0"/>
              <a:t>.</a:t>
            </a:r>
            <a:endParaRPr lang="en-US" dirty="0"/>
          </a:p>
        </p:txBody>
      </p:sp>
    </p:spTree>
    <p:extLst>
      <p:ext uri="{BB962C8B-B14F-4D97-AF65-F5344CB8AC3E}">
        <p14:creationId xmlns:p14="http://schemas.microsoft.com/office/powerpoint/2010/main" val="3548654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a:xfrm>
            <a:off x="152400" y="1600200"/>
            <a:ext cx="4419600" cy="3810000"/>
          </a:xfrm>
          <a:ln>
            <a:solidFill>
              <a:schemeClr val="tx1"/>
            </a:solidFill>
          </a:ln>
        </p:spPr>
        <p:txBody>
          <a:bodyPr>
            <a:normAutofit/>
          </a:bodyPr>
          <a:lstStyle/>
          <a:p>
            <a:pPr marL="0" indent="0">
              <a:buNone/>
            </a:pPr>
            <a:r>
              <a:rPr lang="en-US" sz="2000" dirty="0" err="1" smtClean="0"/>
              <a:t>int</a:t>
            </a:r>
            <a:r>
              <a:rPr lang="en-US" sz="2000" dirty="0" smtClean="0"/>
              <a:t> </a:t>
            </a:r>
            <a:r>
              <a:rPr lang="en-US" sz="2000" dirty="0" err="1" smtClean="0"/>
              <a:t>addIntegers</a:t>
            </a:r>
            <a:r>
              <a:rPr lang="en-US" sz="2000" dirty="0" smtClean="0"/>
              <a:t>(</a:t>
            </a:r>
            <a:r>
              <a:rPr lang="en-US" sz="2000" dirty="0" err="1" smtClean="0"/>
              <a:t>int</a:t>
            </a:r>
            <a:r>
              <a:rPr lang="en-US" sz="2000" dirty="0" smtClean="0"/>
              <a:t> a, </a:t>
            </a:r>
            <a:r>
              <a:rPr lang="en-US" sz="2000" dirty="0" err="1" smtClean="0"/>
              <a:t>int</a:t>
            </a:r>
            <a:r>
              <a:rPr lang="en-US" sz="2000" dirty="0" smtClean="0"/>
              <a:t> b)</a:t>
            </a:r>
          </a:p>
          <a:p>
            <a:pPr marL="0" indent="0">
              <a:buNone/>
            </a:pPr>
            <a:r>
              <a:rPr lang="en-US" sz="2000" dirty="0" smtClean="0"/>
              <a:t>{</a:t>
            </a:r>
          </a:p>
          <a:p>
            <a:pPr marL="0" indent="0">
              <a:buNone/>
            </a:pPr>
            <a:r>
              <a:rPr lang="en-US" sz="2000" dirty="0" smtClean="0"/>
              <a:t>	return a + b;</a:t>
            </a:r>
          </a:p>
          <a:p>
            <a:pPr marL="0" indent="0">
              <a:buNone/>
            </a:pPr>
            <a:r>
              <a:rPr lang="en-US" sz="2000" dirty="0" smtClean="0"/>
              <a:t>}</a:t>
            </a:r>
          </a:p>
          <a:p>
            <a:pPr marL="0" indent="0">
              <a:buNone/>
            </a:pPr>
            <a:r>
              <a:rPr lang="en-US" sz="2000" dirty="0" smtClean="0"/>
              <a:t>double </a:t>
            </a:r>
            <a:r>
              <a:rPr lang="en-US" sz="2000" dirty="0" err="1" smtClean="0"/>
              <a:t>addDoubles</a:t>
            </a:r>
            <a:r>
              <a:rPr lang="en-US" sz="2000" dirty="0" smtClean="0"/>
              <a:t>(double </a:t>
            </a:r>
            <a:r>
              <a:rPr lang="en-US" sz="2000" dirty="0"/>
              <a:t>a, </a:t>
            </a:r>
            <a:r>
              <a:rPr lang="en-US" sz="2000" dirty="0" smtClean="0"/>
              <a:t>double b</a:t>
            </a:r>
            <a:r>
              <a:rPr lang="en-US" sz="2000" dirty="0"/>
              <a:t>)</a:t>
            </a:r>
          </a:p>
          <a:p>
            <a:pPr marL="0" indent="0">
              <a:buNone/>
            </a:pPr>
            <a:r>
              <a:rPr lang="en-US" sz="2000" dirty="0"/>
              <a:t>{</a:t>
            </a:r>
          </a:p>
          <a:p>
            <a:pPr marL="0" indent="0">
              <a:buNone/>
            </a:pPr>
            <a:r>
              <a:rPr lang="en-US" sz="2000" dirty="0" smtClean="0"/>
              <a:t>	return </a:t>
            </a:r>
            <a:r>
              <a:rPr lang="en-US" sz="2000" dirty="0"/>
              <a:t>a + b;</a:t>
            </a:r>
          </a:p>
          <a:p>
            <a:pPr marL="0" indent="0">
              <a:buNone/>
            </a:pPr>
            <a:r>
              <a:rPr lang="en-US" sz="2000" dirty="0" smtClean="0"/>
              <a:t>}</a:t>
            </a:r>
          </a:p>
          <a:p>
            <a:pPr marL="0" indent="0">
              <a:buNone/>
            </a:pPr>
            <a:endParaRPr lang="en-US" sz="2000" dirty="0"/>
          </a:p>
          <a:p>
            <a:pPr marL="0" indent="0">
              <a:buNone/>
            </a:pPr>
            <a:r>
              <a:rPr lang="en-US" sz="2000" dirty="0" smtClean="0"/>
              <a:t>	</a:t>
            </a:r>
            <a:endParaRPr lang="en-US" sz="2000" dirty="0"/>
          </a:p>
        </p:txBody>
      </p:sp>
      <p:sp>
        <p:nvSpPr>
          <p:cNvPr id="6" name="Content Placeholder 5"/>
          <p:cNvSpPr>
            <a:spLocks noGrp="1"/>
          </p:cNvSpPr>
          <p:nvPr>
            <p:ph sz="half" idx="2"/>
          </p:nvPr>
        </p:nvSpPr>
        <p:spPr>
          <a:xfrm>
            <a:off x="4724400" y="1600200"/>
            <a:ext cx="4267200" cy="3810000"/>
          </a:xfrm>
          <a:ln>
            <a:solidFill>
              <a:schemeClr val="tx1"/>
            </a:solidFill>
          </a:ln>
        </p:spPr>
        <p:txBody>
          <a:bodyPr>
            <a:normAutofit/>
          </a:bodyPr>
          <a:lstStyle/>
          <a:p>
            <a:pPr marL="0" indent="0">
              <a:buNone/>
            </a:pPr>
            <a:r>
              <a:rPr lang="en-US" sz="2000" dirty="0" err="1" smtClean="0"/>
              <a:t>int</a:t>
            </a:r>
            <a:r>
              <a:rPr lang="en-US" sz="2000" dirty="0" smtClean="0"/>
              <a:t> add(</a:t>
            </a:r>
            <a:r>
              <a:rPr lang="en-US" sz="2000" dirty="0" err="1" smtClean="0"/>
              <a:t>int</a:t>
            </a:r>
            <a:r>
              <a:rPr lang="en-US" sz="2000" dirty="0" smtClean="0"/>
              <a:t> a, </a:t>
            </a:r>
            <a:r>
              <a:rPr lang="en-US" sz="2000" dirty="0" err="1" smtClean="0"/>
              <a:t>int</a:t>
            </a:r>
            <a:r>
              <a:rPr lang="en-US" sz="2000" dirty="0" smtClean="0"/>
              <a:t> b)</a:t>
            </a:r>
          </a:p>
          <a:p>
            <a:pPr marL="0" indent="0">
              <a:buNone/>
            </a:pPr>
            <a:r>
              <a:rPr lang="en-US" sz="2000" dirty="0" smtClean="0"/>
              <a:t>{</a:t>
            </a:r>
          </a:p>
          <a:p>
            <a:pPr marL="0" indent="0">
              <a:buNone/>
            </a:pPr>
            <a:r>
              <a:rPr lang="en-US" sz="2000" dirty="0" smtClean="0"/>
              <a:t>	return a + b;</a:t>
            </a:r>
          </a:p>
          <a:p>
            <a:pPr marL="0" indent="0">
              <a:buNone/>
            </a:pPr>
            <a:r>
              <a:rPr lang="en-US" sz="2000" dirty="0" smtClean="0"/>
              <a:t>}</a:t>
            </a:r>
          </a:p>
          <a:p>
            <a:pPr marL="0" indent="0">
              <a:buNone/>
            </a:pPr>
            <a:r>
              <a:rPr lang="en-US" sz="2000" dirty="0" smtClean="0"/>
              <a:t>double add(double a, double b)</a:t>
            </a:r>
          </a:p>
          <a:p>
            <a:pPr marL="0" indent="0">
              <a:buNone/>
            </a:pPr>
            <a:r>
              <a:rPr lang="en-US" sz="2000" dirty="0" smtClean="0"/>
              <a:t>{</a:t>
            </a:r>
          </a:p>
          <a:p>
            <a:pPr marL="0" indent="0">
              <a:buNone/>
            </a:pPr>
            <a:r>
              <a:rPr lang="en-US" sz="2000" dirty="0" smtClean="0"/>
              <a:t>	return a+ b;</a:t>
            </a:r>
          </a:p>
          <a:p>
            <a:pPr marL="0" indent="0">
              <a:buNone/>
            </a:pPr>
            <a:r>
              <a:rPr lang="en-US" sz="2000" dirty="0" smtClean="0"/>
              <a:t>}</a:t>
            </a:r>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3529896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algn="just"/>
            <a:r>
              <a:rPr lang="en-US" dirty="0" smtClean="0"/>
              <a:t>Write overloaded functions to compute average marks obtained by a student.</a:t>
            </a:r>
          </a:p>
          <a:p>
            <a:pPr lvl="1" algn="just"/>
            <a:r>
              <a:rPr lang="en-US" dirty="0" smtClean="0"/>
              <a:t>Compute average if two marks are sent as parameters</a:t>
            </a:r>
          </a:p>
          <a:p>
            <a:pPr lvl="1" algn="just"/>
            <a:r>
              <a:rPr lang="en-US" dirty="0" smtClean="0"/>
              <a:t>Compute average of best two marks if three marks are sent as parameters</a:t>
            </a:r>
            <a:endParaRPr lang="en-US" dirty="0"/>
          </a:p>
        </p:txBody>
      </p:sp>
    </p:spTree>
    <p:extLst>
      <p:ext uri="{BB962C8B-B14F-4D97-AF65-F5344CB8AC3E}">
        <p14:creationId xmlns:p14="http://schemas.microsoft.com/office/powerpoint/2010/main" val="3395103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int</a:t>
            </a:r>
            <a:r>
              <a:rPr lang="en-US" dirty="0"/>
              <a:t> </a:t>
            </a:r>
            <a:r>
              <a:rPr lang="en-US" dirty="0" err="1"/>
              <a:t>computeAverage</a:t>
            </a:r>
            <a:r>
              <a:rPr lang="en-US" dirty="0"/>
              <a:t>(</a:t>
            </a:r>
            <a:r>
              <a:rPr lang="en-US" dirty="0" err="1"/>
              <a:t>int</a:t>
            </a:r>
            <a:r>
              <a:rPr lang="en-US" dirty="0"/>
              <a:t> m1, </a:t>
            </a:r>
            <a:r>
              <a:rPr lang="en-US" dirty="0" err="1"/>
              <a:t>int</a:t>
            </a:r>
            <a:r>
              <a:rPr lang="en-US" dirty="0"/>
              <a:t> m2)</a:t>
            </a:r>
          </a:p>
          <a:p>
            <a:pPr marL="0" indent="0">
              <a:buNone/>
            </a:pPr>
            <a:r>
              <a:rPr lang="en-US" dirty="0"/>
              <a:t>{</a:t>
            </a:r>
          </a:p>
          <a:p>
            <a:pPr marL="0" indent="0">
              <a:buNone/>
            </a:pPr>
            <a:r>
              <a:rPr lang="en-US" dirty="0"/>
              <a:t>    return (m1 + m2) / 2;</a:t>
            </a:r>
          </a:p>
          <a:p>
            <a:pPr marL="0" indent="0">
              <a:buNone/>
            </a:pPr>
            <a:r>
              <a:rPr lang="en-US" dirty="0"/>
              <a:t>}</a:t>
            </a:r>
          </a:p>
          <a:p>
            <a:pPr marL="0" indent="0">
              <a:buNone/>
            </a:pPr>
            <a:r>
              <a:rPr lang="en-US" dirty="0" err="1"/>
              <a:t>int</a:t>
            </a:r>
            <a:r>
              <a:rPr lang="en-US" dirty="0"/>
              <a:t> </a:t>
            </a:r>
            <a:r>
              <a:rPr lang="en-US" dirty="0" err="1"/>
              <a:t>computeAverage</a:t>
            </a:r>
            <a:r>
              <a:rPr lang="en-US" dirty="0"/>
              <a:t>(</a:t>
            </a:r>
            <a:r>
              <a:rPr lang="en-US" dirty="0" err="1"/>
              <a:t>int</a:t>
            </a:r>
            <a:r>
              <a:rPr lang="en-US" dirty="0"/>
              <a:t> m1, </a:t>
            </a:r>
            <a:r>
              <a:rPr lang="en-US" dirty="0" err="1"/>
              <a:t>int</a:t>
            </a:r>
            <a:r>
              <a:rPr lang="en-US" dirty="0"/>
              <a:t> m2, </a:t>
            </a:r>
            <a:r>
              <a:rPr lang="en-US" dirty="0" err="1"/>
              <a:t>int</a:t>
            </a:r>
            <a:r>
              <a:rPr lang="en-US" dirty="0"/>
              <a:t> m3)</a:t>
            </a:r>
          </a:p>
          <a:p>
            <a:pPr marL="0" indent="0">
              <a:buNone/>
            </a:pPr>
            <a:r>
              <a:rPr lang="en-US" dirty="0"/>
              <a:t>{</a:t>
            </a:r>
          </a:p>
          <a:p>
            <a:pPr marL="0" indent="0">
              <a:buNone/>
            </a:pPr>
            <a:r>
              <a:rPr lang="en-US" dirty="0"/>
              <a:t>    </a:t>
            </a:r>
            <a:r>
              <a:rPr lang="en-US" dirty="0" err="1"/>
              <a:t>int</a:t>
            </a:r>
            <a:r>
              <a:rPr lang="en-US" dirty="0"/>
              <a:t> min = m1 &lt; m2 ? m1 : m2;</a:t>
            </a:r>
          </a:p>
          <a:p>
            <a:pPr marL="0" indent="0">
              <a:buNone/>
            </a:pPr>
            <a:r>
              <a:rPr lang="en-US" dirty="0"/>
              <a:t>    min = min &lt; m3 ? min : m3;</a:t>
            </a:r>
          </a:p>
          <a:p>
            <a:pPr marL="0" indent="0">
              <a:buNone/>
            </a:pPr>
            <a:r>
              <a:rPr lang="en-US" dirty="0"/>
              <a:t>    return ceil((m1 + m2 + m3 - min) / 2.0);</a:t>
            </a:r>
          </a:p>
          <a:p>
            <a:pPr marL="0" indent="0">
              <a:buNone/>
            </a:pPr>
            <a:r>
              <a:rPr lang="en-US" dirty="0"/>
              <a:t>}</a:t>
            </a:r>
          </a:p>
        </p:txBody>
      </p:sp>
    </p:spTree>
    <p:extLst>
      <p:ext uri="{BB962C8B-B14F-4D97-AF65-F5344CB8AC3E}">
        <p14:creationId xmlns:p14="http://schemas.microsoft.com/office/powerpoint/2010/main" val="1977909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Write overloaded functions that perform the following:</a:t>
            </a:r>
          </a:p>
          <a:p>
            <a:pPr lvl="1"/>
            <a:r>
              <a:rPr lang="en-US" dirty="0" err="1" smtClean="0"/>
              <a:t>drawLine</a:t>
            </a:r>
            <a:r>
              <a:rPr lang="en-US" dirty="0" smtClean="0"/>
              <a:t>()</a:t>
            </a:r>
          </a:p>
          <a:p>
            <a:pPr lvl="2"/>
            <a:r>
              <a:rPr lang="en-US" dirty="0" smtClean="0"/>
              <a:t>Draws a line of hyphens (window width)</a:t>
            </a:r>
          </a:p>
          <a:p>
            <a:pPr lvl="1"/>
            <a:r>
              <a:rPr lang="en-US" dirty="0" err="1" smtClean="0"/>
              <a:t>drawLine</a:t>
            </a:r>
            <a:r>
              <a:rPr lang="en-US" dirty="0" smtClean="0"/>
              <a:t>(char c)</a:t>
            </a:r>
          </a:p>
          <a:p>
            <a:pPr lvl="2"/>
            <a:r>
              <a:rPr lang="en-US" dirty="0" smtClean="0"/>
              <a:t>Draws a line of specified character (window width)</a:t>
            </a:r>
          </a:p>
          <a:p>
            <a:pPr lvl="1"/>
            <a:r>
              <a:rPr lang="en-US" dirty="0" err="1" smtClean="0"/>
              <a:t>drawLine</a:t>
            </a:r>
            <a:r>
              <a:rPr lang="en-US" dirty="0" smtClean="0"/>
              <a:t>(</a:t>
            </a:r>
            <a:r>
              <a:rPr lang="en-US" dirty="0" err="1" smtClean="0"/>
              <a:t>int</a:t>
            </a:r>
            <a:r>
              <a:rPr lang="en-US" dirty="0" smtClean="0"/>
              <a:t> n)</a:t>
            </a:r>
          </a:p>
          <a:p>
            <a:pPr lvl="2"/>
            <a:r>
              <a:rPr lang="en-US" dirty="0" smtClean="0"/>
              <a:t>Draws a line of hyphens (specified width)</a:t>
            </a:r>
          </a:p>
          <a:p>
            <a:pPr lvl="1"/>
            <a:r>
              <a:rPr lang="en-US" dirty="0" err="1" smtClean="0"/>
              <a:t>drawLine</a:t>
            </a:r>
            <a:r>
              <a:rPr lang="en-US" dirty="0" smtClean="0"/>
              <a:t>(</a:t>
            </a:r>
            <a:r>
              <a:rPr lang="en-US" dirty="0" err="1" smtClean="0"/>
              <a:t>int</a:t>
            </a:r>
            <a:r>
              <a:rPr lang="en-US" dirty="0" smtClean="0"/>
              <a:t> n, char c)</a:t>
            </a:r>
          </a:p>
          <a:p>
            <a:pPr lvl="2"/>
            <a:r>
              <a:rPr lang="en-US" dirty="0" smtClean="0"/>
              <a:t>Draws a line of specified character (specified width)</a:t>
            </a:r>
            <a:endParaRPr lang="en-US" dirty="0"/>
          </a:p>
        </p:txBody>
      </p:sp>
    </p:spTree>
    <p:extLst>
      <p:ext uri="{BB962C8B-B14F-4D97-AF65-F5344CB8AC3E}">
        <p14:creationId xmlns:p14="http://schemas.microsoft.com/office/powerpoint/2010/main" val="670751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55000" lnSpcReduction="20000"/>
          </a:bodyPr>
          <a:lstStyle/>
          <a:p>
            <a:pPr marL="0" indent="0">
              <a:buNone/>
            </a:pPr>
            <a:r>
              <a:rPr lang="en-US" dirty="0"/>
              <a:t>void </a:t>
            </a:r>
            <a:r>
              <a:rPr lang="en-US" dirty="0" err="1"/>
              <a:t>drawLine</a:t>
            </a:r>
            <a:r>
              <a:rPr lang="en-US" dirty="0"/>
              <a:t>()</a:t>
            </a:r>
          </a:p>
          <a:p>
            <a:pPr marL="0" indent="0">
              <a:buNone/>
            </a:pPr>
            <a:r>
              <a:rPr lang="en-US" dirty="0"/>
              <a:t>{</a:t>
            </a:r>
          </a:p>
          <a:p>
            <a:pPr marL="0" indent="0">
              <a:buNone/>
            </a:pPr>
            <a:r>
              <a:rPr lang="en-US" dirty="0"/>
              <a:t>    for(</a:t>
            </a:r>
            <a:r>
              <a:rPr lang="en-US" dirty="0" err="1"/>
              <a:t>int</a:t>
            </a:r>
            <a:r>
              <a:rPr lang="en-US" dirty="0"/>
              <a:t> i=1; i&lt;=79; i++)</a:t>
            </a:r>
          </a:p>
          <a:p>
            <a:pPr marL="0" indent="0">
              <a:buNone/>
            </a:pPr>
            <a:r>
              <a:rPr lang="en-US" dirty="0"/>
              <a:t>        </a:t>
            </a:r>
            <a:r>
              <a:rPr lang="en-US" dirty="0" err="1"/>
              <a:t>cout</a:t>
            </a:r>
            <a:r>
              <a:rPr lang="en-US" dirty="0"/>
              <a:t> &lt;&lt; '-';</a:t>
            </a:r>
          </a:p>
          <a:p>
            <a:pPr marL="0" indent="0">
              <a:buNone/>
            </a:pPr>
            <a:r>
              <a:rPr lang="en-US" dirty="0"/>
              <a:t>    </a:t>
            </a:r>
            <a:r>
              <a:rPr lang="en-US" dirty="0" err="1"/>
              <a:t>cout</a:t>
            </a:r>
            <a:r>
              <a:rPr lang="en-US" dirty="0"/>
              <a:t> &lt;&lt; </a:t>
            </a:r>
            <a:r>
              <a:rPr lang="en-US" dirty="0" err="1"/>
              <a:t>endl</a:t>
            </a:r>
            <a:r>
              <a:rPr lang="en-US" dirty="0"/>
              <a:t>;</a:t>
            </a:r>
          </a:p>
          <a:p>
            <a:pPr marL="0" indent="0">
              <a:buNone/>
            </a:pPr>
            <a:r>
              <a:rPr lang="en-US" dirty="0"/>
              <a:t>}</a:t>
            </a:r>
          </a:p>
          <a:p>
            <a:pPr marL="0" indent="0">
              <a:buNone/>
            </a:pPr>
            <a:r>
              <a:rPr lang="en-US" dirty="0"/>
              <a:t>void </a:t>
            </a:r>
            <a:r>
              <a:rPr lang="en-US" dirty="0" err="1"/>
              <a:t>drawLine</a:t>
            </a:r>
            <a:r>
              <a:rPr lang="en-US" dirty="0"/>
              <a:t>(char c)</a:t>
            </a:r>
          </a:p>
          <a:p>
            <a:pPr marL="0" indent="0">
              <a:buNone/>
            </a:pPr>
            <a:r>
              <a:rPr lang="en-US" dirty="0"/>
              <a:t>{</a:t>
            </a:r>
          </a:p>
          <a:p>
            <a:pPr marL="0" indent="0">
              <a:buNone/>
            </a:pPr>
            <a:r>
              <a:rPr lang="en-US" dirty="0"/>
              <a:t>    for(</a:t>
            </a:r>
            <a:r>
              <a:rPr lang="en-US" dirty="0" err="1"/>
              <a:t>int</a:t>
            </a:r>
            <a:r>
              <a:rPr lang="en-US" dirty="0"/>
              <a:t> i=1; i&lt;=79; i++)</a:t>
            </a:r>
          </a:p>
          <a:p>
            <a:pPr marL="0" indent="0">
              <a:buNone/>
            </a:pPr>
            <a:r>
              <a:rPr lang="en-US" dirty="0"/>
              <a:t>        </a:t>
            </a:r>
            <a:r>
              <a:rPr lang="en-US" dirty="0" err="1"/>
              <a:t>cout</a:t>
            </a:r>
            <a:r>
              <a:rPr lang="en-US" dirty="0"/>
              <a:t> &lt;&lt; c;</a:t>
            </a:r>
          </a:p>
          <a:p>
            <a:pPr marL="0" indent="0">
              <a:buNone/>
            </a:pPr>
            <a:r>
              <a:rPr lang="en-US" dirty="0"/>
              <a:t>    </a:t>
            </a:r>
            <a:r>
              <a:rPr lang="en-US" dirty="0" err="1"/>
              <a:t>cout</a:t>
            </a:r>
            <a:r>
              <a:rPr lang="en-US" dirty="0"/>
              <a:t> &lt;&lt; </a:t>
            </a:r>
            <a:r>
              <a:rPr lang="en-US" dirty="0" err="1"/>
              <a:t>endl</a:t>
            </a:r>
            <a:r>
              <a:rPr lang="en-US" dirty="0"/>
              <a:t>;</a:t>
            </a:r>
          </a:p>
          <a:p>
            <a:pPr marL="0" indent="0">
              <a:buNone/>
            </a:pPr>
            <a:r>
              <a:rPr lang="en-US" dirty="0"/>
              <a:t>}</a:t>
            </a:r>
          </a:p>
          <a:p>
            <a:pPr marL="0" indent="0">
              <a:buNone/>
            </a:pPr>
            <a:r>
              <a:rPr lang="en-US" dirty="0"/>
              <a:t>void </a:t>
            </a:r>
            <a:r>
              <a:rPr lang="en-US" dirty="0" err="1"/>
              <a:t>drawLine</a:t>
            </a:r>
            <a:r>
              <a:rPr lang="en-US" dirty="0"/>
              <a:t>(</a:t>
            </a:r>
            <a:r>
              <a:rPr lang="en-US" dirty="0" err="1"/>
              <a:t>int</a:t>
            </a:r>
            <a:r>
              <a:rPr lang="en-US" dirty="0"/>
              <a:t> n)</a:t>
            </a:r>
          </a:p>
          <a:p>
            <a:pPr marL="0" indent="0">
              <a:buNone/>
            </a:pPr>
            <a:r>
              <a:rPr lang="en-US" dirty="0"/>
              <a:t>{</a:t>
            </a:r>
          </a:p>
          <a:p>
            <a:pPr marL="0" indent="0">
              <a:buNone/>
            </a:pPr>
            <a:r>
              <a:rPr lang="en-US" dirty="0"/>
              <a:t>    for(</a:t>
            </a:r>
            <a:r>
              <a:rPr lang="en-US" dirty="0" err="1"/>
              <a:t>int</a:t>
            </a:r>
            <a:r>
              <a:rPr lang="en-US" dirty="0"/>
              <a:t> i=1; i&lt;=n; i++)</a:t>
            </a:r>
          </a:p>
          <a:p>
            <a:pPr marL="0" indent="0">
              <a:buNone/>
            </a:pPr>
            <a:r>
              <a:rPr lang="en-US" dirty="0"/>
              <a:t>        </a:t>
            </a:r>
            <a:r>
              <a:rPr lang="en-US" dirty="0" err="1"/>
              <a:t>cout</a:t>
            </a:r>
            <a:r>
              <a:rPr lang="en-US" dirty="0"/>
              <a:t> &lt;&lt; '-';</a:t>
            </a:r>
          </a:p>
          <a:p>
            <a:pPr marL="0" indent="0">
              <a:buNone/>
            </a:pPr>
            <a:r>
              <a:rPr lang="en-US" dirty="0"/>
              <a:t>    </a:t>
            </a:r>
            <a:r>
              <a:rPr lang="en-US" dirty="0" err="1"/>
              <a:t>cout</a:t>
            </a:r>
            <a:r>
              <a:rPr lang="en-US" dirty="0"/>
              <a:t> &lt;&lt; </a:t>
            </a:r>
            <a:r>
              <a:rPr lang="en-US" dirty="0" err="1"/>
              <a:t>endl</a:t>
            </a:r>
            <a:r>
              <a:rPr lang="en-US" dirty="0"/>
              <a:t>;</a:t>
            </a:r>
          </a:p>
          <a:p>
            <a:pPr marL="0" indent="0">
              <a:buNone/>
            </a:pPr>
            <a:r>
              <a:rPr lang="en-US" dirty="0"/>
              <a:t>}</a:t>
            </a:r>
          </a:p>
          <a:p>
            <a:pPr marL="0" indent="0">
              <a:buNone/>
            </a:pPr>
            <a:r>
              <a:rPr lang="en-US" dirty="0"/>
              <a:t>void </a:t>
            </a:r>
            <a:r>
              <a:rPr lang="en-US" dirty="0" err="1"/>
              <a:t>drawLine</a:t>
            </a:r>
            <a:r>
              <a:rPr lang="en-US" dirty="0"/>
              <a:t>(</a:t>
            </a:r>
            <a:r>
              <a:rPr lang="en-US" dirty="0" err="1"/>
              <a:t>int</a:t>
            </a:r>
            <a:r>
              <a:rPr lang="en-US" dirty="0"/>
              <a:t> n, char c)</a:t>
            </a:r>
          </a:p>
          <a:p>
            <a:pPr marL="0" indent="0">
              <a:buNone/>
            </a:pPr>
            <a:r>
              <a:rPr lang="en-US" dirty="0"/>
              <a:t>{</a:t>
            </a:r>
          </a:p>
          <a:p>
            <a:pPr marL="0" indent="0">
              <a:buNone/>
            </a:pPr>
            <a:r>
              <a:rPr lang="en-US" dirty="0"/>
              <a:t>    for(</a:t>
            </a:r>
            <a:r>
              <a:rPr lang="en-US" dirty="0" err="1"/>
              <a:t>int</a:t>
            </a:r>
            <a:r>
              <a:rPr lang="en-US" dirty="0"/>
              <a:t> i=1; i&lt;=n; i++)</a:t>
            </a:r>
          </a:p>
          <a:p>
            <a:pPr marL="0" indent="0">
              <a:buNone/>
            </a:pPr>
            <a:r>
              <a:rPr lang="en-US" dirty="0"/>
              <a:t>        </a:t>
            </a:r>
            <a:r>
              <a:rPr lang="en-US" dirty="0" err="1"/>
              <a:t>cout</a:t>
            </a:r>
            <a:r>
              <a:rPr lang="en-US" dirty="0"/>
              <a:t> &lt;&lt; c;</a:t>
            </a:r>
          </a:p>
          <a:p>
            <a:pPr marL="0" indent="0">
              <a:buNone/>
            </a:pPr>
            <a:r>
              <a:rPr lang="en-US" dirty="0"/>
              <a:t>    </a:t>
            </a:r>
            <a:r>
              <a:rPr lang="en-US" dirty="0" err="1"/>
              <a:t>cout</a:t>
            </a:r>
            <a:r>
              <a:rPr lang="en-US" dirty="0"/>
              <a:t> &lt;&lt; </a:t>
            </a:r>
            <a:r>
              <a:rPr lang="en-US" dirty="0" err="1"/>
              <a:t>endl</a:t>
            </a:r>
            <a:r>
              <a:rPr lang="en-US" dirty="0"/>
              <a:t>;</a:t>
            </a:r>
          </a:p>
          <a:p>
            <a:pPr marL="0" indent="0">
              <a:buNone/>
            </a:pPr>
            <a:r>
              <a:rPr lang="en-US" dirty="0"/>
              <a:t>}</a:t>
            </a:r>
          </a:p>
        </p:txBody>
      </p:sp>
    </p:spTree>
    <p:extLst>
      <p:ext uri="{BB962C8B-B14F-4D97-AF65-F5344CB8AC3E}">
        <p14:creationId xmlns:p14="http://schemas.microsoft.com/office/powerpoint/2010/main" val="4108575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1"/>
            <a:ext cx="8229600" cy="3124200"/>
          </a:xfrm>
          <a:ln>
            <a:solidFill>
              <a:schemeClr val="tx1"/>
            </a:solidFill>
          </a:ln>
        </p:spPr>
        <p:txBody>
          <a:bodyPr/>
          <a:lstStyle/>
          <a:p>
            <a:r>
              <a:rPr lang="en-US" dirty="0" smtClean="0"/>
              <a:t>Write overloaded functions to find sum of natural numbers.</a:t>
            </a:r>
          </a:p>
          <a:p>
            <a:pPr lvl="1"/>
            <a:r>
              <a:rPr lang="en-US" dirty="0" err="1" smtClean="0"/>
              <a:t>computeSum</a:t>
            </a:r>
            <a:r>
              <a:rPr lang="en-US" dirty="0" smtClean="0"/>
              <a:t>(</a:t>
            </a:r>
            <a:r>
              <a:rPr lang="en-US" dirty="0" err="1" smtClean="0"/>
              <a:t>int</a:t>
            </a:r>
            <a:r>
              <a:rPr lang="en-US" dirty="0" smtClean="0"/>
              <a:t> n)</a:t>
            </a:r>
          </a:p>
          <a:p>
            <a:pPr lvl="2"/>
            <a:r>
              <a:rPr lang="en-US" dirty="0" smtClean="0"/>
              <a:t>Computes sum of first n natural numbers</a:t>
            </a:r>
          </a:p>
          <a:p>
            <a:pPr lvl="1"/>
            <a:r>
              <a:rPr lang="en-US" dirty="0" err="1" smtClean="0"/>
              <a:t>computeSum</a:t>
            </a:r>
            <a:r>
              <a:rPr lang="en-US" dirty="0" smtClean="0"/>
              <a:t>(</a:t>
            </a:r>
            <a:r>
              <a:rPr lang="en-US" dirty="0" err="1" smtClean="0"/>
              <a:t>int</a:t>
            </a:r>
            <a:r>
              <a:rPr lang="en-US" dirty="0" smtClean="0"/>
              <a:t> m, </a:t>
            </a:r>
            <a:r>
              <a:rPr lang="en-US" dirty="0" err="1" smtClean="0"/>
              <a:t>int</a:t>
            </a:r>
            <a:r>
              <a:rPr lang="en-US" dirty="0" smtClean="0"/>
              <a:t> n)</a:t>
            </a:r>
          </a:p>
          <a:p>
            <a:pPr lvl="2"/>
            <a:r>
              <a:rPr lang="en-US" dirty="0" smtClean="0"/>
              <a:t>Computes sum of natural numbers between m and n</a:t>
            </a:r>
          </a:p>
        </p:txBody>
      </p:sp>
      <p:sp>
        <p:nvSpPr>
          <p:cNvPr id="4" name="Rectangle 3"/>
          <p:cNvSpPr/>
          <p:nvPr/>
        </p:nvSpPr>
        <p:spPr>
          <a:xfrm>
            <a:off x="381000" y="3733800"/>
            <a:ext cx="8229600" cy="1815882"/>
          </a:xfrm>
          <a:prstGeom prst="rect">
            <a:avLst/>
          </a:prstGeom>
          <a:ln>
            <a:solidFill>
              <a:schemeClr val="tx1"/>
            </a:solidFill>
          </a:ln>
        </p:spPr>
        <p:txBody>
          <a:bodyPr wrap="square">
            <a:spAutoFit/>
          </a:bodyPr>
          <a:lstStyle/>
          <a:p>
            <a:pPr algn="just"/>
            <a:r>
              <a:rPr lang="en-US" sz="2800" dirty="0"/>
              <a:t>Write a C++ program to calculate the area of circle (given the radius), rectangle (given the two sides) and  triangle (given the three sides) using function overloading.</a:t>
            </a:r>
          </a:p>
        </p:txBody>
      </p:sp>
    </p:spTree>
    <p:extLst>
      <p:ext uri="{BB962C8B-B14F-4D97-AF65-F5344CB8AC3E}">
        <p14:creationId xmlns:p14="http://schemas.microsoft.com/office/powerpoint/2010/main" val="3885084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686800" cy="5897563"/>
          </a:xfrm>
        </p:spPr>
        <p:txBody>
          <a:bodyPr>
            <a:noAutofit/>
          </a:bodyPr>
          <a:lstStyle/>
          <a:p>
            <a:pPr marL="0" indent="0">
              <a:buNone/>
            </a:pPr>
            <a:r>
              <a:rPr lang="en-US" sz="2000" dirty="0" smtClean="0"/>
              <a:t>1.  Develop </a:t>
            </a:r>
            <a:r>
              <a:rPr lang="en-US" sz="2000" dirty="0"/>
              <a:t>a menu driven C++ program with overloaded functions to sort arrays of integers, floats and characters.</a:t>
            </a:r>
          </a:p>
          <a:p>
            <a:endParaRPr lang="en-US" sz="2000" dirty="0"/>
          </a:p>
          <a:p>
            <a:pPr marL="0" indent="0">
              <a:buNone/>
            </a:pPr>
            <a:r>
              <a:rPr lang="en-US" sz="2000" dirty="0" smtClean="0"/>
              <a:t>2. Write </a:t>
            </a:r>
            <a:r>
              <a:rPr lang="en-US" sz="2000" dirty="0"/>
              <a:t>a C++ program to calculate maturity value of investment using function overloading. One function computes the maturity value using simple interest formula and the other function computes the maturity value using compound interest formula. </a:t>
            </a:r>
          </a:p>
          <a:p>
            <a:pPr marL="0" indent="0">
              <a:buNone/>
            </a:pPr>
            <a:r>
              <a:rPr lang="en-US" sz="2000" dirty="0" smtClean="0"/>
              <a:t>Formula </a:t>
            </a:r>
            <a:r>
              <a:rPr lang="en-US" sz="2000" dirty="0"/>
              <a:t>for maturity value using simple interest calculation: p + (p * t * r / 100)</a:t>
            </a:r>
          </a:p>
          <a:p>
            <a:pPr marL="0" indent="0">
              <a:buNone/>
            </a:pPr>
            <a:r>
              <a:rPr lang="en-US" sz="2000" dirty="0"/>
              <a:t>Formula for maturity value using compound interest: p((1 + r / n) ^ (n * t))</a:t>
            </a:r>
          </a:p>
          <a:p>
            <a:pPr marL="0" indent="0">
              <a:buNone/>
            </a:pPr>
            <a:r>
              <a:rPr lang="en-US" sz="2000" dirty="0"/>
              <a:t>where,</a:t>
            </a:r>
          </a:p>
          <a:p>
            <a:r>
              <a:rPr lang="en-US" sz="2000" dirty="0"/>
              <a:t>	p is the principal amount</a:t>
            </a:r>
          </a:p>
          <a:p>
            <a:r>
              <a:rPr lang="en-US" sz="2000" dirty="0"/>
              <a:t>	r is the rate of interest</a:t>
            </a:r>
          </a:p>
          <a:p>
            <a:r>
              <a:rPr lang="en-US" sz="2000" dirty="0"/>
              <a:t>	t is the time duration of investment</a:t>
            </a:r>
          </a:p>
          <a:p>
            <a:r>
              <a:rPr lang="en-US" sz="2000" dirty="0"/>
              <a:t>	n is the number of times interest is compounded per year</a:t>
            </a:r>
          </a:p>
          <a:p>
            <a:endParaRPr lang="en-US" sz="2000" dirty="0"/>
          </a:p>
        </p:txBody>
      </p:sp>
    </p:spTree>
    <p:extLst>
      <p:ext uri="{BB962C8B-B14F-4D97-AF65-F5344CB8AC3E}">
        <p14:creationId xmlns:p14="http://schemas.microsoft.com/office/powerpoint/2010/main" val="2712637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algn="just"/>
            <a:r>
              <a:rPr lang="en-US" dirty="0" smtClean="0"/>
              <a:t>Function is a self contained group of statements that performs a specific task.</a:t>
            </a:r>
          </a:p>
          <a:p>
            <a:pPr algn="just"/>
            <a:r>
              <a:rPr lang="en-US" dirty="0" smtClean="0"/>
              <a:t>Dividing a program into functions is one of the major principles of top-down, structured programming. </a:t>
            </a:r>
          </a:p>
          <a:p>
            <a:pPr algn="just"/>
            <a:r>
              <a:rPr lang="en-US" dirty="0" smtClean="0"/>
              <a:t>Functions result in reusable code.</a:t>
            </a:r>
            <a:endParaRPr lang="en-US" dirty="0"/>
          </a:p>
        </p:txBody>
      </p:sp>
    </p:spTree>
    <p:extLst>
      <p:ext uri="{BB962C8B-B14F-4D97-AF65-F5344CB8AC3E}">
        <p14:creationId xmlns:p14="http://schemas.microsoft.com/office/powerpoint/2010/main" val="2879670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Write </a:t>
            </a:r>
            <a:r>
              <a:rPr lang="en-US" dirty="0"/>
              <a:t>the following overloaded functions:</a:t>
            </a:r>
          </a:p>
          <a:p>
            <a:pPr lvl="1" algn="just"/>
            <a:r>
              <a:rPr lang="en-US" dirty="0" err="1" smtClean="0"/>
              <a:t>strcopy</a:t>
            </a:r>
            <a:r>
              <a:rPr lang="en-US" dirty="0" smtClean="0"/>
              <a:t>(s1</a:t>
            </a:r>
            <a:r>
              <a:rPr lang="en-US" dirty="0"/>
              <a:t>, s2) that copies all the characters of s2 to s1</a:t>
            </a:r>
          </a:p>
          <a:p>
            <a:pPr lvl="1" algn="just"/>
            <a:r>
              <a:rPr lang="en-US" dirty="0" err="1" smtClean="0"/>
              <a:t>strcopy</a:t>
            </a:r>
            <a:r>
              <a:rPr lang="en-US" dirty="0" smtClean="0"/>
              <a:t>(s1</a:t>
            </a:r>
            <a:r>
              <a:rPr lang="en-US" dirty="0"/>
              <a:t>, s2, n) that copies the first n characters of s2 to s1</a:t>
            </a:r>
          </a:p>
          <a:p>
            <a:pPr marL="0" indent="0" algn="just">
              <a:buNone/>
            </a:pPr>
            <a:r>
              <a:rPr lang="en-US" dirty="0" smtClean="0"/>
              <a:t>Write </a:t>
            </a:r>
            <a:r>
              <a:rPr lang="en-US" dirty="0"/>
              <a:t>the associated main to exercise these functions.</a:t>
            </a:r>
          </a:p>
          <a:p>
            <a:pPr algn="just"/>
            <a:endParaRPr lang="en-US" dirty="0"/>
          </a:p>
        </p:txBody>
      </p:sp>
    </p:spTree>
    <p:extLst>
      <p:ext uri="{BB962C8B-B14F-4D97-AF65-F5344CB8AC3E}">
        <p14:creationId xmlns:p14="http://schemas.microsoft.com/office/powerpoint/2010/main" val="1694086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err="1"/>
              <a:t>int</a:t>
            </a:r>
            <a:r>
              <a:rPr lang="en-US" dirty="0"/>
              <a:t> </a:t>
            </a:r>
            <a:r>
              <a:rPr lang="en-US" dirty="0" err="1"/>
              <a:t>computeSum</a:t>
            </a:r>
            <a:r>
              <a:rPr lang="en-US" dirty="0"/>
              <a:t>(</a:t>
            </a:r>
            <a:r>
              <a:rPr lang="en-US" dirty="0" err="1"/>
              <a:t>int</a:t>
            </a:r>
            <a:r>
              <a:rPr lang="en-US" dirty="0"/>
              <a:t> n)</a:t>
            </a:r>
          </a:p>
          <a:p>
            <a:pPr marL="0" indent="0">
              <a:buNone/>
            </a:pPr>
            <a:r>
              <a:rPr lang="en-US" dirty="0"/>
              <a:t>{</a:t>
            </a:r>
          </a:p>
          <a:p>
            <a:pPr marL="0" indent="0">
              <a:buNone/>
            </a:pPr>
            <a:r>
              <a:rPr lang="en-US" dirty="0"/>
              <a:t>    </a:t>
            </a:r>
            <a:r>
              <a:rPr lang="en-US" dirty="0" err="1"/>
              <a:t>int</a:t>
            </a:r>
            <a:r>
              <a:rPr lang="en-US" dirty="0"/>
              <a:t> sum = 0;</a:t>
            </a:r>
          </a:p>
          <a:p>
            <a:pPr marL="0" indent="0">
              <a:buNone/>
            </a:pPr>
            <a:r>
              <a:rPr lang="en-US" dirty="0"/>
              <a:t>    for(</a:t>
            </a:r>
            <a:r>
              <a:rPr lang="en-US" dirty="0" err="1"/>
              <a:t>int</a:t>
            </a:r>
            <a:r>
              <a:rPr lang="en-US" dirty="0"/>
              <a:t> i=1; i&lt;=n; i++)</a:t>
            </a:r>
          </a:p>
          <a:p>
            <a:pPr marL="0" indent="0">
              <a:buNone/>
            </a:pPr>
            <a:r>
              <a:rPr lang="en-US" dirty="0"/>
              <a:t>        sum += i;</a:t>
            </a:r>
          </a:p>
          <a:p>
            <a:pPr marL="0" indent="0">
              <a:buNone/>
            </a:pPr>
            <a:r>
              <a:rPr lang="en-US" dirty="0"/>
              <a:t>    return sum;</a:t>
            </a:r>
          </a:p>
          <a:p>
            <a:pPr marL="0" indent="0">
              <a:buNone/>
            </a:pPr>
            <a:r>
              <a:rPr lang="en-US" dirty="0"/>
              <a:t>}</a:t>
            </a:r>
          </a:p>
          <a:p>
            <a:pPr marL="0" indent="0">
              <a:buNone/>
            </a:pPr>
            <a:r>
              <a:rPr lang="en-US" dirty="0" err="1"/>
              <a:t>int</a:t>
            </a:r>
            <a:r>
              <a:rPr lang="en-US" dirty="0"/>
              <a:t> </a:t>
            </a:r>
            <a:r>
              <a:rPr lang="en-US" dirty="0" err="1"/>
              <a:t>computeSum</a:t>
            </a:r>
            <a:r>
              <a:rPr lang="en-US" dirty="0"/>
              <a:t>(</a:t>
            </a:r>
            <a:r>
              <a:rPr lang="en-US" dirty="0" err="1"/>
              <a:t>int</a:t>
            </a:r>
            <a:r>
              <a:rPr lang="en-US" dirty="0"/>
              <a:t> m, </a:t>
            </a:r>
            <a:r>
              <a:rPr lang="en-US" dirty="0" err="1"/>
              <a:t>int</a:t>
            </a:r>
            <a:r>
              <a:rPr lang="en-US" dirty="0"/>
              <a:t> n)</a:t>
            </a:r>
          </a:p>
          <a:p>
            <a:pPr marL="0" indent="0">
              <a:buNone/>
            </a:pPr>
            <a:r>
              <a:rPr lang="en-US" dirty="0"/>
              <a:t>{</a:t>
            </a:r>
          </a:p>
          <a:p>
            <a:pPr marL="0" indent="0">
              <a:buNone/>
            </a:pPr>
            <a:r>
              <a:rPr lang="en-US" dirty="0"/>
              <a:t>    </a:t>
            </a:r>
            <a:r>
              <a:rPr lang="en-US" dirty="0" err="1"/>
              <a:t>int</a:t>
            </a:r>
            <a:r>
              <a:rPr lang="en-US" dirty="0"/>
              <a:t> sum = 0;</a:t>
            </a:r>
          </a:p>
          <a:p>
            <a:pPr marL="0" indent="0">
              <a:buNone/>
            </a:pPr>
            <a:r>
              <a:rPr lang="en-US" dirty="0"/>
              <a:t>    for(</a:t>
            </a:r>
            <a:r>
              <a:rPr lang="en-US" dirty="0" err="1"/>
              <a:t>int</a:t>
            </a:r>
            <a:r>
              <a:rPr lang="en-US" dirty="0"/>
              <a:t> i=m; i&lt;=n; i++)</a:t>
            </a:r>
          </a:p>
          <a:p>
            <a:pPr marL="0" indent="0">
              <a:buNone/>
            </a:pPr>
            <a:r>
              <a:rPr lang="en-US" dirty="0"/>
              <a:t>        sum += i;</a:t>
            </a:r>
          </a:p>
          <a:p>
            <a:pPr marL="0" indent="0">
              <a:buNone/>
            </a:pPr>
            <a:r>
              <a:rPr lang="en-US" dirty="0"/>
              <a:t>    return sum;</a:t>
            </a:r>
          </a:p>
          <a:p>
            <a:pPr marL="0" indent="0">
              <a:buNone/>
            </a:pPr>
            <a:r>
              <a:rPr lang="en-US" dirty="0"/>
              <a:t>}</a:t>
            </a:r>
          </a:p>
        </p:txBody>
      </p:sp>
    </p:spTree>
    <p:extLst>
      <p:ext uri="{BB962C8B-B14F-4D97-AF65-F5344CB8AC3E}">
        <p14:creationId xmlns:p14="http://schemas.microsoft.com/office/powerpoint/2010/main" val="415981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Write overloaded functions to arrange array elements in ascending order using bubble sort.</a:t>
            </a:r>
          </a:p>
          <a:p>
            <a:pPr lvl="1"/>
            <a:r>
              <a:rPr lang="en-US" dirty="0" smtClean="0"/>
              <a:t>sort(</a:t>
            </a:r>
            <a:r>
              <a:rPr lang="en-US" dirty="0" err="1" smtClean="0"/>
              <a:t>int</a:t>
            </a:r>
            <a:r>
              <a:rPr lang="en-US" dirty="0"/>
              <a:t> a</a:t>
            </a:r>
            <a:r>
              <a:rPr lang="en-US" dirty="0" smtClean="0"/>
              <a:t>[], </a:t>
            </a:r>
            <a:r>
              <a:rPr lang="en-US" dirty="0" err="1" smtClean="0"/>
              <a:t>int</a:t>
            </a:r>
            <a:r>
              <a:rPr lang="en-US" dirty="0" smtClean="0"/>
              <a:t> n)</a:t>
            </a:r>
          </a:p>
          <a:p>
            <a:pPr lvl="1"/>
            <a:r>
              <a:rPr lang="en-US" dirty="0" smtClean="0"/>
              <a:t>sort(float b[], </a:t>
            </a:r>
            <a:r>
              <a:rPr lang="en-US" dirty="0" err="1" smtClean="0"/>
              <a:t>int</a:t>
            </a:r>
            <a:r>
              <a:rPr lang="en-US" dirty="0" smtClean="0"/>
              <a:t> n)</a:t>
            </a:r>
          </a:p>
          <a:p>
            <a:pPr lvl="1"/>
            <a:r>
              <a:rPr lang="en-US" dirty="0" smtClean="0"/>
              <a:t>sort(char c[], </a:t>
            </a:r>
            <a:r>
              <a:rPr lang="en-US" dirty="0" err="1" smtClean="0"/>
              <a:t>int</a:t>
            </a:r>
            <a:r>
              <a:rPr lang="en-US" dirty="0" smtClean="0"/>
              <a:t> n)</a:t>
            </a:r>
            <a:endParaRPr lang="en-US" dirty="0"/>
          </a:p>
        </p:txBody>
      </p:sp>
    </p:spTree>
    <p:extLst>
      <p:ext uri="{BB962C8B-B14F-4D97-AF65-F5344CB8AC3E}">
        <p14:creationId xmlns:p14="http://schemas.microsoft.com/office/powerpoint/2010/main" val="2600866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2" y="22123"/>
            <a:ext cx="3124200" cy="4525963"/>
          </a:xfrm>
        </p:spPr>
        <p:txBody>
          <a:bodyPr>
            <a:normAutofit/>
          </a:bodyPr>
          <a:lstStyle/>
          <a:p>
            <a:pPr marL="0" indent="0">
              <a:buNone/>
            </a:pPr>
            <a:r>
              <a:rPr lang="en-US" sz="2000" dirty="0"/>
              <a:t>void sort(</a:t>
            </a:r>
            <a:r>
              <a:rPr lang="en-US" sz="2000" dirty="0" err="1"/>
              <a:t>int</a:t>
            </a:r>
            <a:r>
              <a:rPr lang="en-US" sz="2000" dirty="0"/>
              <a:t> a[], </a:t>
            </a:r>
            <a:r>
              <a:rPr lang="en-US" sz="2000" dirty="0" err="1"/>
              <a:t>int</a:t>
            </a:r>
            <a:r>
              <a:rPr lang="en-US" sz="2000" dirty="0"/>
              <a:t>  n)</a:t>
            </a:r>
          </a:p>
          <a:p>
            <a:pPr marL="0" indent="0">
              <a:buNone/>
            </a:pPr>
            <a:r>
              <a:rPr lang="en-US" sz="2000" dirty="0"/>
              <a:t>{</a:t>
            </a:r>
          </a:p>
          <a:p>
            <a:pPr marL="0" indent="0">
              <a:buNone/>
            </a:pPr>
            <a:r>
              <a:rPr lang="en-US" sz="2000" dirty="0"/>
              <a:t>    </a:t>
            </a:r>
            <a:r>
              <a:rPr lang="en-US" sz="2000" dirty="0" err="1"/>
              <a:t>int</a:t>
            </a:r>
            <a:r>
              <a:rPr lang="en-US" sz="2000" dirty="0"/>
              <a:t> temp;</a:t>
            </a:r>
          </a:p>
          <a:p>
            <a:pPr marL="0" indent="0">
              <a:buNone/>
            </a:pPr>
            <a:r>
              <a:rPr lang="en-US" sz="2000" dirty="0"/>
              <a:t>    for(</a:t>
            </a:r>
            <a:r>
              <a:rPr lang="en-US" sz="2000" dirty="0" err="1"/>
              <a:t>int</a:t>
            </a:r>
            <a:r>
              <a:rPr lang="en-US" sz="2000" dirty="0"/>
              <a:t> i=0; i&lt;n-1; i++)</a:t>
            </a:r>
          </a:p>
          <a:p>
            <a:pPr marL="0" indent="0">
              <a:buNone/>
            </a:pPr>
            <a:r>
              <a:rPr lang="en-US" sz="2000" dirty="0"/>
              <a:t>        for(</a:t>
            </a:r>
            <a:r>
              <a:rPr lang="en-US" sz="2000" dirty="0" err="1"/>
              <a:t>int</a:t>
            </a:r>
            <a:r>
              <a:rPr lang="en-US" sz="2000" dirty="0"/>
              <a:t> j=0; j&lt;n-i-1; j++)</a:t>
            </a:r>
          </a:p>
          <a:p>
            <a:pPr marL="0" indent="0">
              <a:buNone/>
            </a:pPr>
            <a:r>
              <a:rPr lang="en-US" sz="2000" dirty="0"/>
              <a:t>            if(a[j] &gt; a[j+1])</a:t>
            </a:r>
          </a:p>
          <a:p>
            <a:pPr marL="0" indent="0">
              <a:buNone/>
            </a:pPr>
            <a:r>
              <a:rPr lang="en-US" sz="2000" dirty="0"/>
              <a:t>            {</a:t>
            </a:r>
          </a:p>
          <a:p>
            <a:pPr marL="0" indent="0">
              <a:buNone/>
            </a:pPr>
            <a:r>
              <a:rPr lang="en-US" sz="2000" dirty="0"/>
              <a:t>                temp = a[j];</a:t>
            </a:r>
          </a:p>
          <a:p>
            <a:pPr marL="0" indent="0">
              <a:buNone/>
            </a:pPr>
            <a:r>
              <a:rPr lang="en-US" sz="2000" dirty="0"/>
              <a:t>                a[j] = a[j+1];</a:t>
            </a:r>
          </a:p>
          <a:p>
            <a:pPr marL="0" indent="0">
              <a:buNone/>
            </a:pPr>
            <a:r>
              <a:rPr lang="en-US" sz="2000" dirty="0"/>
              <a:t>                a[j+1] = temp;</a:t>
            </a:r>
          </a:p>
          <a:p>
            <a:pPr marL="0" indent="0">
              <a:buNone/>
            </a:pPr>
            <a:r>
              <a:rPr lang="en-US" sz="2000" dirty="0"/>
              <a:t>            }</a:t>
            </a:r>
          </a:p>
          <a:p>
            <a:pPr marL="0" indent="0">
              <a:buNone/>
            </a:pPr>
            <a:r>
              <a:rPr lang="en-US" sz="2000" dirty="0"/>
              <a:t>}</a:t>
            </a:r>
          </a:p>
        </p:txBody>
      </p:sp>
      <p:sp>
        <p:nvSpPr>
          <p:cNvPr id="4" name="Rectangle 3"/>
          <p:cNvSpPr/>
          <p:nvPr/>
        </p:nvSpPr>
        <p:spPr>
          <a:xfrm>
            <a:off x="2590800" y="2209800"/>
            <a:ext cx="3200400" cy="3785652"/>
          </a:xfrm>
          <a:prstGeom prst="rect">
            <a:avLst/>
          </a:prstGeom>
        </p:spPr>
        <p:txBody>
          <a:bodyPr wrap="square">
            <a:spAutoFit/>
          </a:bodyPr>
          <a:lstStyle/>
          <a:p>
            <a:r>
              <a:rPr lang="en-US" sz="2000" dirty="0"/>
              <a:t>void sort(float a[], </a:t>
            </a:r>
            <a:r>
              <a:rPr lang="en-US" sz="2000" dirty="0" err="1"/>
              <a:t>int</a:t>
            </a:r>
            <a:r>
              <a:rPr lang="en-US" sz="2000" dirty="0"/>
              <a:t>  n)</a:t>
            </a:r>
          </a:p>
          <a:p>
            <a:r>
              <a:rPr lang="en-US" sz="2000" dirty="0"/>
              <a:t>{</a:t>
            </a:r>
          </a:p>
          <a:p>
            <a:r>
              <a:rPr lang="en-US" sz="2000" dirty="0"/>
              <a:t>    double temp;</a:t>
            </a:r>
          </a:p>
          <a:p>
            <a:r>
              <a:rPr lang="en-US" sz="2000" dirty="0"/>
              <a:t>    for(</a:t>
            </a:r>
            <a:r>
              <a:rPr lang="en-US" sz="2000" dirty="0" err="1"/>
              <a:t>int</a:t>
            </a:r>
            <a:r>
              <a:rPr lang="en-US" sz="2000" dirty="0"/>
              <a:t> i=0; i&lt;n-1; i++)</a:t>
            </a:r>
          </a:p>
          <a:p>
            <a:r>
              <a:rPr lang="en-US" sz="2000" dirty="0"/>
              <a:t>        for(</a:t>
            </a:r>
            <a:r>
              <a:rPr lang="en-US" sz="2000" dirty="0" err="1"/>
              <a:t>int</a:t>
            </a:r>
            <a:r>
              <a:rPr lang="en-US" sz="2000" dirty="0"/>
              <a:t> j=0; j&lt;n-i-1; j++)</a:t>
            </a:r>
          </a:p>
          <a:p>
            <a:r>
              <a:rPr lang="en-US" sz="2000" dirty="0"/>
              <a:t>            if(a[j] &gt; a[j+1])</a:t>
            </a:r>
          </a:p>
          <a:p>
            <a:r>
              <a:rPr lang="en-US" sz="2000" dirty="0"/>
              <a:t>            {</a:t>
            </a:r>
          </a:p>
          <a:p>
            <a:r>
              <a:rPr lang="en-US" sz="2000" dirty="0"/>
              <a:t>                temp = a[j];</a:t>
            </a:r>
          </a:p>
          <a:p>
            <a:r>
              <a:rPr lang="en-US" sz="2000" dirty="0"/>
              <a:t>                a[j] = a[j+1];</a:t>
            </a:r>
          </a:p>
          <a:p>
            <a:r>
              <a:rPr lang="en-US" sz="2000" dirty="0"/>
              <a:t>                a[j+1] = temp;</a:t>
            </a:r>
          </a:p>
          <a:p>
            <a:r>
              <a:rPr lang="en-US" sz="2000" dirty="0"/>
              <a:t>            }</a:t>
            </a:r>
          </a:p>
          <a:p>
            <a:r>
              <a:rPr lang="en-US" sz="2000" dirty="0"/>
              <a:t>}</a:t>
            </a:r>
          </a:p>
        </p:txBody>
      </p:sp>
      <p:sp>
        <p:nvSpPr>
          <p:cNvPr id="5" name="Rectangle 4"/>
          <p:cNvSpPr/>
          <p:nvPr/>
        </p:nvSpPr>
        <p:spPr>
          <a:xfrm>
            <a:off x="5545394" y="3072348"/>
            <a:ext cx="3581400" cy="3785652"/>
          </a:xfrm>
          <a:prstGeom prst="rect">
            <a:avLst/>
          </a:prstGeom>
        </p:spPr>
        <p:txBody>
          <a:bodyPr wrap="square">
            <a:spAutoFit/>
          </a:bodyPr>
          <a:lstStyle/>
          <a:p>
            <a:r>
              <a:rPr lang="en-US" sz="2000" dirty="0"/>
              <a:t>void sort(char a[], </a:t>
            </a:r>
            <a:r>
              <a:rPr lang="en-US" sz="2000" dirty="0" err="1"/>
              <a:t>int</a:t>
            </a:r>
            <a:r>
              <a:rPr lang="en-US" sz="2000" dirty="0"/>
              <a:t>  n)</a:t>
            </a:r>
          </a:p>
          <a:p>
            <a:r>
              <a:rPr lang="en-US" sz="2000" dirty="0"/>
              <a:t>{</a:t>
            </a:r>
          </a:p>
          <a:p>
            <a:r>
              <a:rPr lang="en-US" sz="2000" dirty="0"/>
              <a:t>    char temp;</a:t>
            </a:r>
          </a:p>
          <a:p>
            <a:r>
              <a:rPr lang="en-US" sz="2000" dirty="0"/>
              <a:t>    for(</a:t>
            </a:r>
            <a:r>
              <a:rPr lang="en-US" sz="2000" dirty="0" err="1"/>
              <a:t>int</a:t>
            </a:r>
            <a:r>
              <a:rPr lang="en-US" sz="2000" dirty="0"/>
              <a:t> i=0; i&lt;n-1; i++)</a:t>
            </a:r>
          </a:p>
          <a:p>
            <a:r>
              <a:rPr lang="en-US" sz="2000" dirty="0"/>
              <a:t>        for(</a:t>
            </a:r>
            <a:r>
              <a:rPr lang="en-US" sz="2000" dirty="0" err="1"/>
              <a:t>int</a:t>
            </a:r>
            <a:r>
              <a:rPr lang="en-US" sz="2000" dirty="0"/>
              <a:t> j=0; j&lt;n-i-1; j++)</a:t>
            </a:r>
          </a:p>
          <a:p>
            <a:r>
              <a:rPr lang="en-US" sz="2000" dirty="0"/>
              <a:t>            if(a[j] &gt; a[j+1])</a:t>
            </a:r>
          </a:p>
          <a:p>
            <a:r>
              <a:rPr lang="en-US" sz="2000" dirty="0"/>
              <a:t>            {</a:t>
            </a:r>
          </a:p>
          <a:p>
            <a:r>
              <a:rPr lang="en-US" sz="2000" dirty="0"/>
              <a:t>                temp = a[j];</a:t>
            </a:r>
          </a:p>
          <a:p>
            <a:r>
              <a:rPr lang="en-US" sz="2000" dirty="0"/>
              <a:t>                a[j] = a[j+1];</a:t>
            </a:r>
          </a:p>
          <a:p>
            <a:r>
              <a:rPr lang="en-US" sz="2000" dirty="0"/>
              <a:t>                a[j+1] = temp;</a:t>
            </a:r>
          </a:p>
          <a:p>
            <a:r>
              <a:rPr lang="en-US" sz="2000" dirty="0"/>
              <a:t>            }</a:t>
            </a:r>
          </a:p>
          <a:p>
            <a:r>
              <a:rPr lang="en-US" sz="2000" dirty="0"/>
              <a:t>}</a:t>
            </a:r>
          </a:p>
        </p:txBody>
      </p:sp>
    </p:spTree>
    <p:extLst>
      <p:ext uri="{BB962C8B-B14F-4D97-AF65-F5344CB8AC3E}">
        <p14:creationId xmlns:p14="http://schemas.microsoft.com/office/powerpoint/2010/main" val="335919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62500" lnSpcReduction="20000"/>
          </a:bodyPr>
          <a:lstStyle/>
          <a:p>
            <a:pPr marL="0" indent="0">
              <a:buNone/>
            </a:pPr>
            <a:r>
              <a:rPr lang="en-US" dirty="0" err="1"/>
              <a:t>struct</a:t>
            </a:r>
            <a:r>
              <a:rPr lang="en-US" dirty="0"/>
              <a:t> Complex</a:t>
            </a:r>
          </a:p>
          <a:p>
            <a:pPr marL="0" indent="0">
              <a:buNone/>
            </a:pPr>
            <a:r>
              <a:rPr lang="en-US" dirty="0"/>
              <a:t>{</a:t>
            </a:r>
          </a:p>
          <a:p>
            <a:pPr marL="0" indent="0">
              <a:buNone/>
            </a:pPr>
            <a:r>
              <a:rPr lang="en-US" dirty="0"/>
              <a:t>    float real, </a:t>
            </a:r>
            <a:r>
              <a:rPr lang="en-US" dirty="0" err="1"/>
              <a:t>imag</a:t>
            </a:r>
            <a:r>
              <a:rPr lang="en-US" dirty="0"/>
              <a:t>;</a:t>
            </a:r>
          </a:p>
          <a:p>
            <a:pPr marL="0" indent="0">
              <a:buNone/>
            </a:pPr>
            <a:r>
              <a:rPr lang="en-US" dirty="0"/>
              <a:t>};</a:t>
            </a:r>
          </a:p>
          <a:p>
            <a:pPr marL="0" indent="0">
              <a:buNone/>
            </a:pPr>
            <a:r>
              <a:rPr lang="en-US" dirty="0"/>
              <a:t>void </a:t>
            </a:r>
            <a:r>
              <a:rPr lang="en-US" dirty="0" err="1"/>
              <a:t>readNumber</a:t>
            </a:r>
            <a:r>
              <a:rPr lang="en-US" dirty="0"/>
              <a:t>(</a:t>
            </a:r>
            <a:r>
              <a:rPr lang="en-US" dirty="0" err="1"/>
              <a:t>struct</a:t>
            </a:r>
            <a:r>
              <a:rPr lang="en-US" dirty="0"/>
              <a:t> Complex &amp; s)</a:t>
            </a:r>
          </a:p>
          <a:p>
            <a:pPr marL="0" indent="0">
              <a:buNone/>
            </a:pPr>
            <a:r>
              <a:rPr lang="en-US" dirty="0"/>
              <a:t>{</a:t>
            </a:r>
          </a:p>
          <a:p>
            <a:pPr marL="0" indent="0">
              <a:buNone/>
            </a:pPr>
            <a:r>
              <a:rPr lang="en-US" dirty="0"/>
              <a:t>    </a:t>
            </a:r>
            <a:r>
              <a:rPr lang="en-US" dirty="0" err="1"/>
              <a:t>cout</a:t>
            </a:r>
            <a:r>
              <a:rPr lang="en-US" dirty="0"/>
              <a:t> &lt;&lt; "Enter real part:";</a:t>
            </a:r>
          </a:p>
          <a:p>
            <a:pPr marL="0" indent="0">
              <a:buNone/>
            </a:pPr>
            <a:r>
              <a:rPr lang="en-US" dirty="0"/>
              <a:t>    </a:t>
            </a:r>
            <a:r>
              <a:rPr lang="en-US" dirty="0" err="1"/>
              <a:t>cin</a:t>
            </a:r>
            <a:r>
              <a:rPr lang="en-US" dirty="0"/>
              <a:t> &gt;&gt; </a:t>
            </a:r>
            <a:r>
              <a:rPr lang="en-US" dirty="0" err="1"/>
              <a:t>s.real</a:t>
            </a:r>
            <a:r>
              <a:rPr lang="en-US" dirty="0"/>
              <a:t>;</a:t>
            </a:r>
          </a:p>
          <a:p>
            <a:pPr marL="0" indent="0">
              <a:buNone/>
            </a:pPr>
            <a:r>
              <a:rPr lang="en-US" dirty="0"/>
              <a:t>    </a:t>
            </a:r>
            <a:r>
              <a:rPr lang="en-US" dirty="0" err="1"/>
              <a:t>cout</a:t>
            </a:r>
            <a:r>
              <a:rPr lang="en-US" dirty="0"/>
              <a:t> &lt;&lt; "Enter imaginary part:";</a:t>
            </a:r>
          </a:p>
          <a:p>
            <a:pPr marL="0" indent="0">
              <a:buNone/>
            </a:pPr>
            <a:r>
              <a:rPr lang="en-US" dirty="0"/>
              <a:t>    </a:t>
            </a:r>
            <a:r>
              <a:rPr lang="en-US" dirty="0" err="1"/>
              <a:t>cin</a:t>
            </a:r>
            <a:r>
              <a:rPr lang="en-US" dirty="0"/>
              <a:t> &gt;&gt; </a:t>
            </a:r>
            <a:r>
              <a:rPr lang="en-US" dirty="0" err="1"/>
              <a:t>s.imag</a:t>
            </a:r>
            <a:r>
              <a:rPr lang="en-US" dirty="0"/>
              <a:t>;</a:t>
            </a:r>
          </a:p>
          <a:p>
            <a:pPr marL="0" indent="0">
              <a:buNone/>
            </a:pPr>
            <a:r>
              <a:rPr lang="en-US" dirty="0"/>
              <a:t>}</a:t>
            </a:r>
          </a:p>
          <a:p>
            <a:pPr marL="0" indent="0">
              <a:buNone/>
            </a:pPr>
            <a:r>
              <a:rPr lang="en-US" dirty="0" err="1"/>
              <a:t>struct</a:t>
            </a:r>
            <a:r>
              <a:rPr lang="en-US" dirty="0"/>
              <a:t> Complex </a:t>
            </a:r>
            <a:r>
              <a:rPr lang="en-US" dirty="0" err="1"/>
              <a:t>addComplexNumber</a:t>
            </a:r>
            <a:r>
              <a:rPr lang="en-US" dirty="0"/>
              <a:t>(</a:t>
            </a:r>
            <a:r>
              <a:rPr lang="en-US" dirty="0" err="1"/>
              <a:t>struct</a:t>
            </a:r>
            <a:r>
              <a:rPr lang="en-US" dirty="0"/>
              <a:t> Complex s1, </a:t>
            </a:r>
            <a:r>
              <a:rPr lang="en-US" dirty="0" err="1"/>
              <a:t>struct</a:t>
            </a:r>
            <a:r>
              <a:rPr lang="en-US" dirty="0"/>
              <a:t> Complex s2)</a:t>
            </a:r>
          </a:p>
          <a:p>
            <a:pPr marL="0" indent="0">
              <a:buNone/>
            </a:pPr>
            <a:r>
              <a:rPr lang="en-US" dirty="0"/>
              <a:t>{</a:t>
            </a:r>
          </a:p>
          <a:p>
            <a:pPr marL="0" indent="0">
              <a:buNone/>
            </a:pPr>
            <a:r>
              <a:rPr lang="en-US" dirty="0"/>
              <a:t>    </a:t>
            </a:r>
            <a:r>
              <a:rPr lang="en-US" dirty="0" err="1"/>
              <a:t>struct</a:t>
            </a:r>
            <a:r>
              <a:rPr lang="en-US" dirty="0"/>
              <a:t> Complex result;</a:t>
            </a:r>
          </a:p>
          <a:p>
            <a:pPr marL="0" indent="0">
              <a:buNone/>
            </a:pPr>
            <a:r>
              <a:rPr lang="en-US" dirty="0"/>
              <a:t>    </a:t>
            </a:r>
            <a:r>
              <a:rPr lang="en-US" dirty="0" err="1"/>
              <a:t>result.real</a:t>
            </a:r>
            <a:r>
              <a:rPr lang="en-US" dirty="0"/>
              <a:t> = s1.real + s2.real;</a:t>
            </a:r>
          </a:p>
          <a:p>
            <a:pPr marL="0" indent="0">
              <a:buNone/>
            </a:pPr>
            <a:r>
              <a:rPr lang="en-US" dirty="0"/>
              <a:t>    </a:t>
            </a:r>
            <a:r>
              <a:rPr lang="en-US" dirty="0" err="1"/>
              <a:t>result.imag</a:t>
            </a:r>
            <a:r>
              <a:rPr lang="en-US" dirty="0"/>
              <a:t> = s1.imag + s2.imag;</a:t>
            </a:r>
          </a:p>
          <a:p>
            <a:pPr marL="0" indent="0">
              <a:buNone/>
            </a:pPr>
            <a:r>
              <a:rPr lang="en-US" dirty="0"/>
              <a:t>    return result;</a:t>
            </a:r>
          </a:p>
          <a:p>
            <a:pPr marL="0" indent="0">
              <a:buNone/>
            </a:pPr>
            <a:r>
              <a:rPr lang="en-US" dirty="0"/>
              <a:t>};</a:t>
            </a:r>
          </a:p>
          <a:p>
            <a:pPr marL="0" indent="0">
              <a:buNone/>
            </a:pPr>
            <a:r>
              <a:rPr lang="en-US" dirty="0"/>
              <a:t>void </a:t>
            </a:r>
            <a:r>
              <a:rPr lang="en-US" dirty="0" err="1"/>
              <a:t>dispNumber</a:t>
            </a:r>
            <a:r>
              <a:rPr lang="en-US" dirty="0"/>
              <a:t>(</a:t>
            </a:r>
            <a:r>
              <a:rPr lang="en-US" dirty="0" err="1"/>
              <a:t>struct</a:t>
            </a:r>
            <a:r>
              <a:rPr lang="en-US" dirty="0"/>
              <a:t> Complex s)</a:t>
            </a:r>
          </a:p>
          <a:p>
            <a:pPr marL="0" indent="0">
              <a:buNone/>
            </a:pPr>
            <a:r>
              <a:rPr lang="en-US" dirty="0"/>
              <a:t>{</a:t>
            </a:r>
          </a:p>
          <a:p>
            <a:pPr marL="0" indent="0">
              <a:buNone/>
            </a:pPr>
            <a:r>
              <a:rPr lang="en-US" dirty="0"/>
              <a:t>    </a:t>
            </a:r>
            <a:r>
              <a:rPr lang="en-US" dirty="0" err="1"/>
              <a:t>cout</a:t>
            </a:r>
            <a:r>
              <a:rPr lang="en-US" dirty="0"/>
              <a:t> &lt;&lt; </a:t>
            </a:r>
            <a:r>
              <a:rPr lang="en-US" dirty="0" err="1"/>
              <a:t>s.real</a:t>
            </a:r>
            <a:r>
              <a:rPr lang="en-US" dirty="0"/>
              <a:t> &lt;&lt; " + " &lt;&lt; </a:t>
            </a:r>
            <a:r>
              <a:rPr lang="en-US" dirty="0" err="1"/>
              <a:t>s.imag</a:t>
            </a:r>
            <a:r>
              <a:rPr lang="en-US" dirty="0"/>
              <a:t> &lt;&lt; "i" &lt;&lt; </a:t>
            </a:r>
            <a:r>
              <a:rPr lang="en-US" dirty="0" err="1"/>
              <a:t>endl</a:t>
            </a:r>
            <a:r>
              <a:rPr lang="en-US" dirty="0"/>
              <a:t>;</a:t>
            </a:r>
          </a:p>
          <a:p>
            <a:pPr marL="0" indent="0">
              <a:buNone/>
            </a:pPr>
            <a:r>
              <a:rPr lang="en-US" dirty="0" smtClean="0"/>
              <a:t>}</a:t>
            </a:r>
            <a:endParaRPr lang="en-US" dirty="0"/>
          </a:p>
        </p:txBody>
      </p:sp>
    </p:spTree>
    <p:extLst>
      <p:ext uri="{BB962C8B-B14F-4D97-AF65-F5344CB8AC3E}">
        <p14:creationId xmlns:p14="http://schemas.microsoft.com/office/powerpoint/2010/main" val="442876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struct</a:t>
            </a:r>
            <a:r>
              <a:rPr lang="en-US" dirty="0"/>
              <a:t> Complex s1, s2;</a:t>
            </a:r>
          </a:p>
          <a:p>
            <a:pPr marL="0" indent="0">
              <a:buNone/>
            </a:pPr>
            <a:r>
              <a:rPr lang="en-US" dirty="0"/>
              <a:t>    </a:t>
            </a:r>
            <a:r>
              <a:rPr lang="en-US" dirty="0" err="1"/>
              <a:t>readNumber</a:t>
            </a:r>
            <a:r>
              <a:rPr lang="en-US" dirty="0"/>
              <a:t>(s1);</a:t>
            </a:r>
          </a:p>
          <a:p>
            <a:pPr marL="0" indent="0">
              <a:buNone/>
            </a:pPr>
            <a:r>
              <a:rPr lang="en-US" dirty="0"/>
              <a:t>    </a:t>
            </a:r>
            <a:r>
              <a:rPr lang="en-US" dirty="0" err="1"/>
              <a:t>cout</a:t>
            </a:r>
            <a:r>
              <a:rPr lang="en-US" dirty="0"/>
              <a:t> &lt;&lt; "First number is: ";</a:t>
            </a:r>
          </a:p>
          <a:p>
            <a:pPr marL="0" indent="0">
              <a:buNone/>
            </a:pPr>
            <a:r>
              <a:rPr lang="en-US" dirty="0"/>
              <a:t>    </a:t>
            </a:r>
            <a:r>
              <a:rPr lang="en-US" dirty="0" err="1"/>
              <a:t>dispNumber</a:t>
            </a:r>
            <a:r>
              <a:rPr lang="en-US" dirty="0"/>
              <a:t>(s1);</a:t>
            </a:r>
          </a:p>
          <a:p>
            <a:pPr marL="0" indent="0">
              <a:buNone/>
            </a:pPr>
            <a:r>
              <a:rPr lang="en-US" dirty="0"/>
              <a:t>    </a:t>
            </a:r>
            <a:r>
              <a:rPr lang="en-US" dirty="0" err="1"/>
              <a:t>readNumber</a:t>
            </a:r>
            <a:r>
              <a:rPr lang="en-US" dirty="0"/>
              <a:t>(s2);</a:t>
            </a:r>
          </a:p>
          <a:p>
            <a:pPr marL="0" indent="0">
              <a:buNone/>
            </a:pPr>
            <a:r>
              <a:rPr lang="en-US" dirty="0"/>
              <a:t>    </a:t>
            </a:r>
            <a:r>
              <a:rPr lang="en-US" dirty="0" err="1"/>
              <a:t>cout</a:t>
            </a:r>
            <a:r>
              <a:rPr lang="en-US" dirty="0"/>
              <a:t> &lt;&lt; "Second number is: ";</a:t>
            </a:r>
          </a:p>
          <a:p>
            <a:pPr marL="0" indent="0">
              <a:buNone/>
            </a:pPr>
            <a:r>
              <a:rPr lang="en-US" dirty="0"/>
              <a:t>    </a:t>
            </a:r>
            <a:r>
              <a:rPr lang="en-US" dirty="0" err="1"/>
              <a:t>dispNumber</a:t>
            </a:r>
            <a:r>
              <a:rPr lang="en-US" dirty="0"/>
              <a:t>(s2);</a:t>
            </a:r>
          </a:p>
          <a:p>
            <a:pPr marL="0" indent="0">
              <a:buNone/>
            </a:pPr>
            <a:r>
              <a:rPr lang="en-US" dirty="0"/>
              <a:t>    </a:t>
            </a:r>
            <a:r>
              <a:rPr lang="en-US" dirty="0" err="1"/>
              <a:t>struct</a:t>
            </a:r>
            <a:r>
              <a:rPr lang="en-US" dirty="0"/>
              <a:t> Complex s3;</a:t>
            </a:r>
          </a:p>
          <a:p>
            <a:pPr marL="0" indent="0">
              <a:buNone/>
            </a:pPr>
            <a:r>
              <a:rPr lang="en-US" dirty="0"/>
              <a:t>    s3 = </a:t>
            </a:r>
            <a:r>
              <a:rPr lang="en-US" dirty="0" err="1"/>
              <a:t>addComplexNumber</a:t>
            </a:r>
            <a:r>
              <a:rPr lang="en-US" dirty="0"/>
              <a:t>(s1, s2);</a:t>
            </a:r>
          </a:p>
          <a:p>
            <a:pPr marL="0" indent="0">
              <a:buNone/>
            </a:pPr>
            <a:r>
              <a:rPr lang="en-US" dirty="0"/>
              <a:t>    </a:t>
            </a:r>
            <a:r>
              <a:rPr lang="en-US" dirty="0" err="1"/>
              <a:t>cout</a:t>
            </a:r>
            <a:r>
              <a:rPr lang="en-US" dirty="0"/>
              <a:t> &lt;&lt; "Resultant number is:";</a:t>
            </a:r>
          </a:p>
          <a:p>
            <a:pPr marL="0" indent="0">
              <a:buNone/>
            </a:pPr>
            <a:r>
              <a:rPr lang="en-US" dirty="0"/>
              <a:t>    </a:t>
            </a:r>
            <a:r>
              <a:rPr lang="en-US" dirty="0" err="1"/>
              <a:t>dispNumber</a:t>
            </a:r>
            <a:r>
              <a:rPr lang="en-US" dirty="0"/>
              <a:t>(s3);</a:t>
            </a:r>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9438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Autofit/>
          </a:bodyPr>
          <a:lstStyle/>
          <a:p>
            <a:pPr marL="0" indent="0">
              <a:spcBef>
                <a:spcPts val="0"/>
              </a:spcBef>
              <a:buNone/>
            </a:pPr>
            <a:r>
              <a:rPr lang="en-US" sz="1600" dirty="0"/>
              <a:t>class Complex</a:t>
            </a:r>
          </a:p>
          <a:p>
            <a:pPr marL="0" indent="0">
              <a:spcBef>
                <a:spcPts val="0"/>
              </a:spcBef>
              <a:buNone/>
            </a:pPr>
            <a:r>
              <a:rPr lang="en-US" sz="1600" dirty="0"/>
              <a:t>{</a:t>
            </a:r>
          </a:p>
          <a:p>
            <a:pPr marL="0" indent="0">
              <a:spcBef>
                <a:spcPts val="0"/>
              </a:spcBef>
              <a:buNone/>
            </a:pPr>
            <a:r>
              <a:rPr lang="en-US" sz="1600" dirty="0"/>
              <a:t>    float real, </a:t>
            </a:r>
            <a:r>
              <a:rPr lang="en-US" sz="1600" dirty="0" err="1"/>
              <a:t>imag</a:t>
            </a:r>
            <a:r>
              <a:rPr lang="en-US" sz="1600" dirty="0"/>
              <a:t>;</a:t>
            </a:r>
          </a:p>
          <a:p>
            <a:pPr marL="0" indent="0">
              <a:spcBef>
                <a:spcPts val="0"/>
              </a:spcBef>
              <a:buNone/>
            </a:pPr>
            <a:r>
              <a:rPr lang="en-US" sz="1600" dirty="0"/>
              <a:t>public:</a:t>
            </a:r>
          </a:p>
          <a:p>
            <a:pPr marL="0" indent="0">
              <a:spcBef>
                <a:spcPts val="0"/>
              </a:spcBef>
              <a:buNone/>
            </a:pPr>
            <a:r>
              <a:rPr lang="en-US" sz="1600" dirty="0"/>
              <a:t>    void </a:t>
            </a:r>
            <a:r>
              <a:rPr lang="en-US" sz="1600" dirty="0" err="1"/>
              <a:t>readNumber</a:t>
            </a:r>
            <a:r>
              <a:rPr lang="en-US" sz="1600" dirty="0"/>
              <a:t>();</a:t>
            </a:r>
          </a:p>
          <a:p>
            <a:pPr marL="0" indent="0">
              <a:spcBef>
                <a:spcPts val="0"/>
              </a:spcBef>
              <a:buNone/>
            </a:pPr>
            <a:r>
              <a:rPr lang="en-US" sz="1600" dirty="0"/>
              <a:t>    </a:t>
            </a:r>
            <a:r>
              <a:rPr lang="en-US" sz="1600" dirty="0" err="1"/>
              <a:t>struct</a:t>
            </a:r>
            <a:r>
              <a:rPr lang="en-US" sz="1600" dirty="0"/>
              <a:t> Complex </a:t>
            </a:r>
            <a:r>
              <a:rPr lang="en-US" sz="1600" dirty="0" err="1"/>
              <a:t>addComplexNumber</a:t>
            </a:r>
            <a:r>
              <a:rPr lang="en-US" sz="1600" dirty="0"/>
              <a:t>(</a:t>
            </a:r>
            <a:r>
              <a:rPr lang="en-US" sz="1600" dirty="0" err="1"/>
              <a:t>struct</a:t>
            </a:r>
            <a:r>
              <a:rPr lang="en-US" sz="1600" dirty="0"/>
              <a:t> Complex s);</a:t>
            </a:r>
          </a:p>
          <a:p>
            <a:pPr marL="0" indent="0">
              <a:spcBef>
                <a:spcPts val="0"/>
              </a:spcBef>
              <a:buNone/>
            </a:pPr>
            <a:r>
              <a:rPr lang="en-US" sz="1600" dirty="0"/>
              <a:t>    void </a:t>
            </a:r>
            <a:r>
              <a:rPr lang="en-US" sz="1600" dirty="0" err="1"/>
              <a:t>dispNumber</a:t>
            </a:r>
            <a:r>
              <a:rPr lang="en-US" sz="1600" dirty="0"/>
              <a:t>();</a:t>
            </a:r>
          </a:p>
          <a:p>
            <a:pPr marL="0" indent="0">
              <a:spcBef>
                <a:spcPts val="0"/>
              </a:spcBef>
              <a:buNone/>
            </a:pPr>
            <a:r>
              <a:rPr lang="en-US" sz="1600" dirty="0"/>
              <a:t>};</a:t>
            </a:r>
          </a:p>
          <a:p>
            <a:pPr marL="0" indent="0">
              <a:spcBef>
                <a:spcPts val="0"/>
              </a:spcBef>
              <a:buNone/>
            </a:pPr>
            <a:r>
              <a:rPr lang="en-US" sz="1600" dirty="0"/>
              <a:t>void Complex :: </a:t>
            </a:r>
            <a:r>
              <a:rPr lang="en-US" sz="1600" dirty="0" err="1"/>
              <a:t>readNumber</a:t>
            </a:r>
            <a:r>
              <a:rPr lang="en-US" sz="1600" dirty="0"/>
              <a:t>()</a:t>
            </a:r>
          </a:p>
          <a:p>
            <a:pPr marL="0" indent="0">
              <a:spcBef>
                <a:spcPts val="0"/>
              </a:spcBef>
              <a:buNone/>
            </a:pPr>
            <a:r>
              <a:rPr lang="en-US" sz="1600" dirty="0"/>
              <a:t>{</a:t>
            </a:r>
          </a:p>
          <a:p>
            <a:pPr marL="0" indent="0">
              <a:spcBef>
                <a:spcPts val="0"/>
              </a:spcBef>
              <a:buNone/>
            </a:pPr>
            <a:r>
              <a:rPr lang="en-US" sz="1600" dirty="0"/>
              <a:t>    </a:t>
            </a:r>
            <a:r>
              <a:rPr lang="en-US" sz="1600" dirty="0" err="1"/>
              <a:t>cout</a:t>
            </a:r>
            <a:r>
              <a:rPr lang="en-US" sz="1600" dirty="0"/>
              <a:t> &lt;&lt; "Enter real part:";</a:t>
            </a:r>
          </a:p>
          <a:p>
            <a:pPr marL="0" indent="0">
              <a:spcBef>
                <a:spcPts val="0"/>
              </a:spcBef>
              <a:buNone/>
            </a:pPr>
            <a:r>
              <a:rPr lang="en-US" sz="1600" dirty="0"/>
              <a:t>    </a:t>
            </a:r>
            <a:r>
              <a:rPr lang="en-US" sz="1600" dirty="0" err="1"/>
              <a:t>cin</a:t>
            </a:r>
            <a:r>
              <a:rPr lang="en-US" sz="1600" dirty="0"/>
              <a:t> &gt;&gt; real;</a:t>
            </a:r>
          </a:p>
          <a:p>
            <a:pPr marL="0" indent="0">
              <a:spcBef>
                <a:spcPts val="0"/>
              </a:spcBef>
              <a:buNone/>
            </a:pPr>
            <a:r>
              <a:rPr lang="en-US" sz="1600" dirty="0"/>
              <a:t>    </a:t>
            </a:r>
            <a:r>
              <a:rPr lang="en-US" sz="1600" dirty="0" err="1"/>
              <a:t>cout</a:t>
            </a:r>
            <a:r>
              <a:rPr lang="en-US" sz="1600" dirty="0"/>
              <a:t> &lt;&lt; "Enter imaginary part:";</a:t>
            </a:r>
          </a:p>
          <a:p>
            <a:pPr marL="0" indent="0">
              <a:spcBef>
                <a:spcPts val="0"/>
              </a:spcBef>
              <a:buNone/>
            </a:pPr>
            <a:r>
              <a:rPr lang="en-US" sz="1600" dirty="0"/>
              <a:t>    </a:t>
            </a:r>
            <a:r>
              <a:rPr lang="en-US" sz="1600" dirty="0" err="1"/>
              <a:t>cin</a:t>
            </a:r>
            <a:r>
              <a:rPr lang="en-US" sz="1600" dirty="0"/>
              <a:t> &gt;&gt; </a:t>
            </a:r>
            <a:r>
              <a:rPr lang="en-US" sz="1600" dirty="0" err="1"/>
              <a:t>imag</a:t>
            </a:r>
            <a:r>
              <a:rPr lang="en-US" sz="1600" dirty="0"/>
              <a:t>;</a:t>
            </a:r>
          </a:p>
          <a:p>
            <a:pPr marL="0" indent="0">
              <a:spcBef>
                <a:spcPts val="0"/>
              </a:spcBef>
              <a:buNone/>
            </a:pPr>
            <a:r>
              <a:rPr lang="en-US" sz="1600" dirty="0"/>
              <a:t>}</a:t>
            </a:r>
          </a:p>
          <a:p>
            <a:pPr marL="0" indent="0">
              <a:spcBef>
                <a:spcPts val="0"/>
              </a:spcBef>
              <a:buNone/>
            </a:pPr>
            <a:r>
              <a:rPr lang="en-US" sz="1600" dirty="0"/>
              <a:t>Complex </a:t>
            </a:r>
            <a:r>
              <a:rPr lang="en-US" sz="1600" dirty="0" err="1"/>
              <a:t>Complex</a:t>
            </a:r>
            <a:r>
              <a:rPr lang="en-US" sz="1600" dirty="0"/>
              <a:t> :: </a:t>
            </a:r>
            <a:r>
              <a:rPr lang="en-US" sz="1600" dirty="0" err="1"/>
              <a:t>addComplexNumber</a:t>
            </a:r>
            <a:r>
              <a:rPr lang="en-US" sz="1600" dirty="0"/>
              <a:t>(</a:t>
            </a:r>
            <a:r>
              <a:rPr lang="en-US" sz="1600" dirty="0" err="1"/>
              <a:t>struct</a:t>
            </a:r>
            <a:r>
              <a:rPr lang="en-US" sz="1600" dirty="0"/>
              <a:t> Complex s)</a:t>
            </a:r>
          </a:p>
          <a:p>
            <a:pPr marL="0" indent="0">
              <a:spcBef>
                <a:spcPts val="0"/>
              </a:spcBef>
              <a:buNone/>
            </a:pPr>
            <a:r>
              <a:rPr lang="en-US" sz="1600" dirty="0"/>
              <a:t>{</a:t>
            </a:r>
          </a:p>
          <a:p>
            <a:pPr marL="0" indent="0">
              <a:spcBef>
                <a:spcPts val="0"/>
              </a:spcBef>
              <a:buNone/>
            </a:pPr>
            <a:r>
              <a:rPr lang="en-US" sz="1600" dirty="0"/>
              <a:t>    </a:t>
            </a:r>
            <a:r>
              <a:rPr lang="en-US" sz="1600" dirty="0" err="1"/>
              <a:t>struct</a:t>
            </a:r>
            <a:r>
              <a:rPr lang="en-US" sz="1600" dirty="0"/>
              <a:t> Complex result;</a:t>
            </a:r>
          </a:p>
          <a:p>
            <a:pPr marL="0" indent="0">
              <a:spcBef>
                <a:spcPts val="0"/>
              </a:spcBef>
              <a:buNone/>
            </a:pPr>
            <a:r>
              <a:rPr lang="en-US" sz="1600" dirty="0"/>
              <a:t>    </a:t>
            </a:r>
            <a:r>
              <a:rPr lang="en-US" sz="1600" dirty="0" err="1"/>
              <a:t>result.real</a:t>
            </a:r>
            <a:r>
              <a:rPr lang="en-US" sz="1600" dirty="0"/>
              <a:t> = real + </a:t>
            </a:r>
            <a:r>
              <a:rPr lang="en-US" sz="1600" dirty="0" err="1"/>
              <a:t>s.real</a:t>
            </a:r>
            <a:r>
              <a:rPr lang="en-US" sz="1600" dirty="0"/>
              <a:t>;</a:t>
            </a:r>
          </a:p>
          <a:p>
            <a:pPr marL="0" indent="0">
              <a:spcBef>
                <a:spcPts val="0"/>
              </a:spcBef>
              <a:buNone/>
            </a:pPr>
            <a:r>
              <a:rPr lang="en-US" sz="1600" dirty="0"/>
              <a:t>    </a:t>
            </a:r>
            <a:r>
              <a:rPr lang="en-US" sz="1600" dirty="0" err="1"/>
              <a:t>result.imag</a:t>
            </a:r>
            <a:r>
              <a:rPr lang="en-US" sz="1600" dirty="0"/>
              <a:t> = </a:t>
            </a:r>
            <a:r>
              <a:rPr lang="en-US" sz="1600" dirty="0" err="1"/>
              <a:t>imag</a:t>
            </a:r>
            <a:r>
              <a:rPr lang="en-US" sz="1600" dirty="0"/>
              <a:t> + </a:t>
            </a:r>
            <a:r>
              <a:rPr lang="en-US" sz="1600" dirty="0" err="1"/>
              <a:t>s.imag</a:t>
            </a:r>
            <a:r>
              <a:rPr lang="en-US" sz="1600" dirty="0"/>
              <a:t>;</a:t>
            </a:r>
          </a:p>
          <a:p>
            <a:pPr marL="0" indent="0">
              <a:spcBef>
                <a:spcPts val="0"/>
              </a:spcBef>
              <a:buNone/>
            </a:pPr>
            <a:r>
              <a:rPr lang="en-US" sz="1600" dirty="0"/>
              <a:t>    return result;</a:t>
            </a:r>
          </a:p>
          <a:p>
            <a:pPr marL="0" indent="0">
              <a:spcBef>
                <a:spcPts val="0"/>
              </a:spcBef>
              <a:buNone/>
            </a:pPr>
            <a:r>
              <a:rPr lang="en-US" sz="1600" dirty="0"/>
              <a:t>};</a:t>
            </a:r>
          </a:p>
          <a:p>
            <a:pPr marL="0" indent="0">
              <a:spcBef>
                <a:spcPts val="0"/>
              </a:spcBef>
              <a:buNone/>
            </a:pPr>
            <a:r>
              <a:rPr lang="en-US" sz="1600" dirty="0"/>
              <a:t>void Complex :: </a:t>
            </a:r>
            <a:r>
              <a:rPr lang="en-US" sz="1600" dirty="0" err="1"/>
              <a:t>dispNumber</a:t>
            </a:r>
            <a:r>
              <a:rPr lang="en-US" sz="1600" dirty="0"/>
              <a:t>()</a:t>
            </a:r>
          </a:p>
          <a:p>
            <a:pPr marL="0" indent="0">
              <a:spcBef>
                <a:spcPts val="0"/>
              </a:spcBef>
              <a:buNone/>
            </a:pPr>
            <a:r>
              <a:rPr lang="en-US" sz="1600" dirty="0"/>
              <a:t>{</a:t>
            </a:r>
          </a:p>
          <a:p>
            <a:pPr marL="0" indent="0">
              <a:spcBef>
                <a:spcPts val="0"/>
              </a:spcBef>
              <a:buNone/>
            </a:pPr>
            <a:r>
              <a:rPr lang="en-US" sz="1600" dirty="0"/>
              <a:t>    </a:t>
            </a:r>
            <a:r>
              <a:rPr lang="en-US" sz="1600" dirty="0" err="1"/>
              <a:t>cout</a:t>
            </a:r>
            <a:r>
              <a:rPr lang="en-US" sz="1600" dirty="0"/>
              <a:t> &lt;&lt; real &lt;&lt; " + " &lt;&lt; </a:t>
            </a:r>
            <a:r>
              <a:rPr lang="en-US" sz="1600" dirty="0" err="1"/>
              <a:t>imag</a:t>
            </a:r>
            <a:r>
              <a:rPr lang="en-US" sz="1600" dirty="0"/>
              <a:t> &lt;&lt; "i" &lt;&lt; </a:t>
            </a:r>
            <a:r>
              <a:rPr lang="en-US" sz="1600" dirty="0" err="1"/>
              <a:t>endl</a:t>
            </a:r>
            <a:r>
              <a:rPr lang="en-US" sz="1600" dirty="0"/>
              <a:t>;</a:t>
            </a:r>
          </a:p>
          <a:p>
            <a:pPr marL="0" indent="0">
              <a:spcBef>
                <a:spcPts val="0"/>
              </a:spcBef>
              <a:buNone/>
            </a:pPr>
            <a:r>
              <a:rPr lang="en-US" sz="1600" dirty="0" smtClean="0"/>
              <a:t>}</a:t>
            </a:r>
            <a:endParaRPr lang="en-US" sz="1600" dirty="0"/>
          </a:p>
        </p:txBody>
      </p:sp>
    </p:spTree>
    <p:extLst>
      <p:ext uri="{BB962C8B-B14F-4D97-AF65-F5344CB8AC3E}">
        <p14:creationId xmlns:p14="http://schemas.microsoft.com/office/powerpoint/2010/main" val="2151425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a:t>int</a:t>
            </a:r>
            <a:r>
              <a:rPr lang="en-US" dirty="0"/>
              <a:t> main()</a:t>
            </a:r>
          </a:p>
          <a:p>
            <a:pPr marL="0" indent="0">
              <a:buNone/>
            </a:pPr>
            <a:r>
              <a:rPr lang="en-US" dirty="0"/>
              <a:t>{</a:t>
            </a:r>
          </a:p>
          <a:p>
            <a:pPr marL="0" indent="0">
              <a:buNone/>
            </a:pPr>
            <a:r>
              <a:rPr lang="en-US" dirty="0"/>
              <a:t>    Complex s1, s2;</a:t>
            </a:r>
          </a:p>
          <a:p>
            <a:pPr marL="0" indent="0">
              <a:buNone/>
            </a:pPr>
            <a:r>
              <a:rPr lang="en-US" dirty="0"/>
              <a:t>    s1.readNumber();</a:t>
            </a:r>
          </a:p>
          <a:p>
            <a:pPr marL="0" indent="0">
              <a:buNone/>
            </a:pPr>
            <a:r>
              <a:rPr lang="en-US" dirty="0"/>
              <a:t>    s2.readNumber();</a:t>
            </a:r>
          </a:p>
          <a:p>
            <a:pPr marL="0" indent="0">
              <a:buNone/>
            </a:pPr>
            <a:r>
              <a:rPr lang="en-US" dirty="0"/>
              <a:t>    </a:t>
            </a:r>
            <a:r>
              <a:rPr lang="en-US" dirty="0" err="1"/>
              <a:t>cout</a:t>
            </a:r>
            <a:r>
              <a:rPr lang="en-US" dirty="0"/>
              <a:t> &lt;&lt; "First number is: ";</a:t>
            </a:r>
          </a:p>
          <a:p>
            <a:pPr marL="0" indent="0">
              <a:buNone/>
            </a:pPr>
            <a:r>
              <a:rPr lang="en-US" dirty="0"/>
              <a:t>    s1.dispNumber();</a:t>
            </a:r>
          </a:p>
          <a:p>
            <a:pPr marL="0" indent="0">
              <a:buNone/>
            </a:pPr>
            <a:r>
              <a:rPr lang="en-US" dirty="0"/>
              <a:t>    </a:t>
            </a:r>
            <a:r>
              <a:rPr lang="en-US" dirty="0" err="1"/>
              <a:t>cout</a:t>
            </a:r>
            <a:r>
              <a:rPr lang="en-US" dirty="0"/>
              <a:t> &lt;&lt; "Second number is: ";</a:t>
            </a:r>
          </a:p>
          <a:p>
            <a:pPr marL="0" indent="0">
              <a:buNone/>
            </a:pPr>
            <a:r>
              <a:rPr lang="en-US" dirty="0"/>
              <a:t>    s2.dispNumber();</a:t>
            </a:r>
          </a:p>
          <a:p>
            <a:pPr marL="0" indent="0">
              <a:buNone/>
            </a:pPr>
            <a:r>
              <a:rPr lang="en-US" dirty="0"/>
              <a:t>    </a:t>
            </a:r>
            <a:r>
              <a:rPr lang="en-US" dirty="0" err="1"/>
              <a:t>struct</a:t>
            </a:r>
            <a:r>
              <a:rPr lang="en-US" dirty="0"/>
              <a:t> Complex s3;</a:t>
            </a:r>
          </a:p>
          <a:p>
            <a:pPr marL="0" indent="0">
              <a:buNone/>
            </a:pPr>
            <a:r>
              <a:rPr lang="en-US" dirty="0"/>
              <a:t>    s3 = s1.addComplexNumber(s2);</a:t>
            </a:r>
          </a:p>
          <a:p>
            <a:pPr marL="0" indent="0">
              <a:buNone/>
            </a:pPr>
            <a:r>
              <a:rPr lang="en-US" dirty="0"/>
              <a:t>    </a:t>
            </a:r>
            <a:r>
              <a:rPr lang="en-US" dirty="0" err="1"/>
              <a:t>cout</a:t>
            </a:r>
            <a:r>
              <a:rPr lang="en-US" dirty="0"/>
              <a:t> &lt;&lt; "Resultant number is:";</a:t>
            </a:r>
          </a:p>
          <a:p>
            <a:pPr marL="0" indent="0">
              <a:buNone/>
            </a:pPr>
            <a:r>
              <a:rPr lang="en-US" dirty="0"/>
              <a:t>    s3.dispNumber();</a:t>
            </a:r>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2431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62500" lnSpcReduction="20000"/>
          </a:bodyPr>
          <a:lstStyle/>
          <a:p>
            <a:pPr marL="0" indent="0">
              <a:buNone/>
            </a:pPr>
            <a:r>
              <a:rPr lang="en-US" dirty="0" err="1"/>
              <a:t>struct</a:t>
            </a:r>
            <a:r>
              <a:rPr lang="en-US" dirty="0"/>
              <a:t> Book</a:t>
            </a:r>
          </a:p>
          <a:p>
            <a:pPr marL="0" indent="0">
              <a:buNone/>
            </a:pPr>
            <a:r>
              <a:rPr lang="en-US" dirty="0"/>
              <a:t>{</a:t>
            </a:r>
          </a:p>
          <a:p>
            <a:pPr marL="0" indent="0">
              <a:buNone/>
            </a:pPr>
            <a:r>
              <a:rPr lang="en-US" dirty="0"/>
              <a:t>    string title, author;</a:t>
            </a:r>
          </a:p>
          <a:p>
            <a:pPr marL="0" indent="0">
              <a:buNone/>
            </a:pPr>
            <a:r>
              <a:rPr lang="en-US" dirty="0"/>
              <a:t>    </a:t>
            </a:r>
            <a:r>
              <a:rPr lang="en-US" dirty="0" err="1"/>
              <a:t>int</a:t>
            </a:r>
            <a:r>
              <a:rPr lang="en-US" dirty="0"/>
              <a:t> price;</a:t>
            </a:r>
          </a:p>
          <a:p>
            <a:pPr marL="0" indent="0">
              <a:buNone/>
            </a:pPr>
            <a:r>
              <a:rPr lang="en-US" dirty="0"/>
              <a:t>};</a:t>
            </a:r>
          </a:p>
          <a:p>
            <a:pPr marL="0" indent="0">
              <a:buNone/>
            </a:pPr>
            <a:r>
              <a:rPr lang="en-US" dirty="0"/>
              <a:t>void </a:t>
            </a:r>
            <a:r>
              <a:rPr lang="en-US" dirty="0" err="1"/>
              <a:t>readData</a:t>
            </a:r>
            <a:r>
              <a:rPr lang="en-US" dirty="0"/>
              <a:t>(</a:t>
            </a:r>
            <a:r>
              <a:rPr lang="en-US" dirty="0" err="1"/>
              <a:t>struct</a:t>
            </a:r>
            <a:r>
              <a:rPr lang="en-US" dirty="0"/>
              <a:t> Book &amp; s1)</a:t>
            </a:r>
          </a:p>
          <a:p>
            <a:pPr marL="0" indent="0">
              <a:buNone/>
            </a:pPr>
            <a:r>
              <a:rPr lang="en-US" dirty="0"/>
              <a:t>{</a:t>
            </a:r>
          </a:p>
          <a:p>
            <a:pPr marL="0" indent="0">
              <a:buNone/>
            </a:pPr>
            <a:r>
              <a:rPr lang="en-US" dirty="0"/>
              <a:t>    </a:t>
            </a:r>
            <a:r>
              <a:rPr lang="en-US" dirty="0" err="1"/>
              <a:t>cout</a:t>
            </a:r>
            <a:r>
              <a:rPr lang="en-US" dirty="0"/>
              <a:t> &lt;&lt; "Enter title:";</a:t>
            </a:r>
          </a:p>
          <a:p>
            <a:pPr marL="0" indent="0">
              <a:buNone/>
            </a:pPr>
            <a:r>
              <a:rPr lang="en-US" dirty="0"/>
              <a:t>    </a:t>
            </a:r>
            <a:r>
              <a:rPr lang="en-US" dirty="0" err="1"/>
              <a:t>getline</a:t>
            </a:r>
            <a:r>
              <a:rPr lang="en-US" dirty="0"/>
              <a:t>(</a:t>
            </a:r>
            <a:r>
              <a:rPr lang="en-US" dirty="0" err="1"/>
              <a:t>cin</a:t>
            </a:r>
            <a:r>
              <a:rPr lang="en-US" dirty="0"/>
              <a:t>, s1.title);</a:t>
            </a:r>
          </a:p>
          <a:p>
            <a:pPr marL="0" indent="0">
              <a:buNone/>
            </a:pPr>
            <a:r>
              <a:rPr lang="en-US" dirty="0"/>
              <a:t>    </a:t>
            </a:r>
            <a:r>
              <a:rPr lang="en-US" dirty="0" err="1"/>
              <a:t>cout</a:t>
            </a:r>
            <a:r>
              <a:rPr lang="en-US" dirty="0"/>
              <a:t> &lt;&lt; "Enter author:";</a:t>
            </a:r>
          </a:p>
          <a:p>
            <a:pPr marL="0" indent="0">
              <a:buNone/>
            </a:pPr>
            <a:r>
              <a:rPr lang="en-US" dirty="0"/>
              <a:t>    </a:t>
            </a:r>
            <a:r>
              <a:rPr lang="en-US" dirty="0" err="1"/>
              <a:t>getline</a:t>
            </a:r>
            <a:r>
              <a:rPr lang="en-US" dirty="0"/>
              <a:t>(</a:t>
            </a:r>
            <a:r>
              <a:rPr lang="en-US" dirty="0" err="1"/>
              <a:t>cin</a:t>
            </a:r>
            <a:r>
              <a:rPr lang="en-US" dirty="0"/>
              <a:t>, s1.author);</a:t>
            </a:r>
          </a:p>
          <a:p>
            <a:pPr marL="0" indent="0">
              <a:buNone/>
            </a:pPr>
            <a:r>
              <a:rPr lang="en-US" dirty="0"/>
              <a:t>    </a:t>
            </a:r>
            <a:r>
              <a:rPr lang="en-US" dirty="0" err="1"/>
              <a:t>cout</a:t>
            </a:r>
            <a:r>
              <a:rPr lang="en-US" dirty="0"/>
              <a:t> &lt;&lt; "Enter price:";</a:t>
            </a:r>
          </a:p>
          <a:p>
            <a:pPr marL="0" indent="0">
              <a:buNone/>
            </a:pPr>
            <a:r>
              <a:rPr lang="en-US" dirty="0"/>
              <a:t>    </a:t>
            </a:r>
            <a:r>
              <a:rPr lang="en-US" dirty="0" err="1"/>
              <a:t>cin</a:t>
            </a:r>
            <a:r>
              <a:rPr lang="en-US" dirty="0"/>
              <a:t> &gt;&gt; s1.price;</a:t>
            </a:r>
          </a:p>
          <a:p>
            <a:pPr marL="0" indent="0">
              <a:buNone/>
            </a:pPr>
            <a:r>
              <a:rPr lang="en-US" dirty="0"/>
              <a:t>}</a:t>
            </a:r>
          </a:p>
          <a:p>
            <a:pPr marL="0" indent="0">
              <a:buNone/>
            </a:pPr>
            <a:r>
              <a:rPr lang="en-US" dirty="0"/>
              <a:t>void display(</a:t>
            </a:r>
            <a:r>
              <a:rPr lang="en-US" dirty="0" err="1"/>
              <a:t>struct</a:t>
            </a:r>
            <a:r>
              <a:rPr lang="en-US" dirty="0"/>
              <a:t> Book s1)</a:t>
            </a:r>
          </a:p>
          <a:p>
            <a:pPr marL="0" indent="0">
              <a:buNone/>
            </a:pPr>
            <a:r>
              <a:rPr lang="en-US" dirty="0"/>
              <a:t>{</a:t>
            </a:r>
          </a:p>
          <a:p>
            <a:pPr marL="0" indent="0">
              <a:buNone/>
            </a:pPr>
            <a:r>
              <a:rPr lang="en-US" dirty="0"/>
              <a:t>    </a:t>
            </a:r>
            <a:r>
              <a:rPr lang="en-US" dirty="0" err="1"/>
              <a:t>cout</a:t>
            </a:r>
            <a:r>
              <a:rPr lang="en-US" dirty="0"/>
              <a:t> &lt;&lt; "Book Data..." &lt;&lt; </a:t>
            </a:r>
            <a:r>
              <a:rPr lang="en-US" dirty="0" err="1"/>
              <a:t>endl</a:t>
            </a:r>
            <a:r>
              <a:rPr lang="en-US" dirty="0"/>
              <a:t>;</a:t>
            </a:r>
          </a:p>
          <a:p>
            <a:pPr marL="0" indent="0">
              <a:buNone/>
            </a:pPr>
            <a:r>
              <a:rPr lang="en-US" dirty="0"/>
              <a:t>    </a:t>
            </a:r>
            <a:r>
              <a:rPr lang="en-US" dirty="0" err="1"/>
              <a:t>cout</a:t>
            </a:r>
            <a:r>
              <a:rPr lang="en-US" dirty="0"/>
              <a:t> &lt;&lt; "Title:" &lt;&lt; s1.title &lt;&lt; </a:t>
            </a:r>
            <a:r>
              <a:rPr lang="en-US" dirty="0" err="1"/>
              <a:t>endl</a:t>
            </a:r>
            <a:r>
              <a:rPr lang="en-US" dirty="0"/>
              <a:t>;</a:t>
            </a:r>
          </a:p>
          <a:p>
            <a:pPr marL="0" indent="0">
              <a:buNone/>
            </a:pPr>
            <a:r>
              <a:rPr lang="en-US" dirty="0"/>
              <a:t>    </a:t>
            </a:r>
            <a:r>
              <a:rPr lang="en-US" dirty="0" err="1"/>
              <a:t>cout</a:t>
            </a:r>
            <a:r>
              <a:rPr lang="en-US" dirty="0"/>
              <a:t> &lt;&lt;  "Author:" &lt;&lt; s1.author &lt;&lt; </a:t>
            </a:r>
            <a:r>
              <a:rPr lang="en-US" dirty="0" err="1"/>
              <a:t>endl</a:t>
            </a:r>
            <a:r>
              <a:rPr lang="en-US" dirty="0"/>
              <a:t>;</a:t>
            </a:r>
          </a:p>
          <a:p>
            <a:pPr marL="0" indent="0">
              <a:buNone/>
            </a:pPr>
            <a:r>
              <a:rPr lang="en-US" dirty="0"/>
              <a:t>    </a:t>
            </a:r>
            <a:r>
              <a:rPr lang="en-US" dirty="0" err="1"/>
              <a:t>cout</a:t>
            </a:r>
            <a:r>
              <a:rPr lang="en-US" dirty="0"/>
              <a:t> &lt;&lt; "Price:" &lt;&lt; s1.price &lt;&lt; </a:t>
            </a:r>
            <a:r>
              <a:rPr lang="en-US" dirty="0" err="1"/>
              <a:t>endl</a:t>
            </a:r>
            <a:r>
              <a:rPr lang="en-US" dirty="0"/>
              <a:t>;</a:t>
            </a:r>
          </a:p>
          <a:p>
            <a:pPr marL="0" indent="0">
              <a:buNone/>
            </a:pPr>
            <a:r>
              <a:rPr lang="en-US" dirty="0"/>
              <a:t>}</a:t>
            </a:r>
          </a:p>
        </p:txBody>
      </p:sp>
    </p:spTree>
    <p:extLst>
      <p:ext uri="{BB962C8B-B14F-4D97-AF65-F5344CB8AC3E}">
        <p14:creationId xmlns:p14="http://schemas.microsoft.com/office/powerpoint/2010/main" val="401806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62500" lnSpcReduction="20000"/>
          </a:bodyPr>
          <a:lstStyle/>
          <a:p>
            <a:pPr marL="0" indent="0">
              <a:buNone/>
            </a:pPr>
            <a:r>
              <a:rPr lang="en-US" dirty="0"/>
              <a:t>class Book</a:t>
            </a:r>
          </a:p>
          <a:p>
            <a:pPr marL="0" indent="0">
              <a:buNone/>
            </a:pPr>
            <a:r>
              <a:rPr lang="en-US" dirty="0"/>
              <a:t>{</a:t>
            </a:r>
          </a:p>
          <a:p>
            <a:pPr marL="0" indent="0">
              <a:buNone/>
            </a:pPr>
            <a:r>
              <a:rPr lang="en-US" dirty="0"/>
              <a:t>    string title, author;</a:t>
            </a:r>
          </a:p>
          <a:p>
            <a:pPr marL="0" indent="0">
              <a:buNone/>
            </a:pPr>
            <a:r>
              <a:rPr lang="en-US" dirty="0"/>
              <a:t>    </a:t>
            </a:r>
            <a:r>
              <a:rPr lang="en-US" dirty="0" err="1"/>
              <a:t>int</a:t>
            </a:r>
            <a:r>
              <a:rPr lang="en-US" dirty="0"/>
              <a:t> price;</a:t>
            </a:r>
          </a:p>
          <a:p>
            <a:pPr marL="0" indent="0">
              <a:buNone/>
            </a:pPr>
            <a:r>
              <a:rPr lang="en-US" dirty="0"/>
              <a:t>public:</a:t>
            </a:r>
          </a:p>
          <a:p>
            <a:pPr marL="0" indent="0">
              <a:buNone/>
            </a:pPr>
            <a:r>
              <a:rPr lang="en-US" dirty="0"/>
              <a:t>    void </a:t>
            </a:r>
            <a:r>
              <a:rPr lang="en-US" dirty="0" err="1"/>
              <a:t>readData</a:t>
            </a:r>
            <a:r>
              <a:rPr lang="en-US" dirty="0"/>
              <a:t>()</a:t>
            </a:r>
          </a:p>
          <a:p>
            <a:pPr marL="0" indent="0">
              <a:buNone/>
            </a:pPr>
            <a:r>
              <a:rPr lang="en-US" dirty="0"/>
              <a:t>    {</a:t>
            </a:r>
          </a:p>
          <a:p>
            <a:pPr marL="0" indent="0">
              <a:buNone/>
            </a:pPr>
            <a:r>
              <a:rPr lang="en-US" dirty="0"/>
              <a:t>        </a:t>
            </a:r>
            <a:r>
              <a:rPr lang="en-US" dirty="0" err="1"/>
              <a:t>cout</a:t>
            </a:r>
            <a:r>
              <a:rPr lang="en-US" dirty="0"/>
              <a:t> &lt;&lt; "Enter title:";</a:t>
            </a:r>
          </a:p>
          <a:p>
            <a:pPr marL="0" indent="0">
              <a:buNone/>
            </a:pPr>
            <a:r>
              <a:rPr lang="en-US" dirty="0"/>
              <a:t>        </a:t>
            </a:r>
            <a:r>
              <a:rPr lang="en-US" dirty="0" err="1"/>
              <a:t>getline</a:t>
            </a:r>
            <a:r>
              <a:rPr lang="en-US" dirty="0"/>
              <a:t>(</a:t>
            </a:r>
            <a:r>
              <a:rPr lang="en-US" dirty="0" err="1"/>
              <a:t>cin</a:t>
            </a:r>
            <a:r>
              <a:rPr lang="en-US" dirty="0"/>
              <a:t>, title);</a:t>
            </a:r>
          </a:p>
          <a:p>
            <a:pPr marL="0" indent="0">
              <a:buNone/>
            </a:pPr>
            <a:r>
              <a:rPr lang="en-US" dirty="0"/>
              <a:t>        </a:t>
            </a:r>
            <a:r>
              <a:rPr lang="en-US" dirty="0" err="1"/>
              <a:t>cout</a:t>
            </a:r>
            <a:r>
              <a:rPr lang="en-US" dirty="0"/>
              <a:t> &lt;&lt; "Enter author:";</a:t>
            </a:r>
          </a:p>
          <a:p>
            <a:pPr marL="0" indent="0">
              <a:buNone/>
            </a:pPr>
            <a:r>
              <a:rPr lang="en-US" dirty="0"/>
              <a:t>        </a:t>
            </a:r>
            <a:r>
              <a:rPr lang="en-US" dirty="0" err="1"/>
              <a:t>getline</a:t>
            </a:r>
            <a:r>
              <a:rPr lang="en-US" dirty="0"/>
              <a:t>(</a:t>
            </a:r>
            <a:r>
              <a:rPr lang="en-US" dirty="0" err="1"/>
              <a:t>cin</a:t>
            </a:r>
            <a:r>
              <a:rPr lang="en-US" dirty="0"/>
              <a:t>, author);</a:t>
            </a:r>
          </a:p>
          <a:p>
            <a:pPr marL="0" indent="0">
              <a:buNone/>
            </a:pPr>
            <a:r>
              <a:rPr lang="en-US" dirty="0"/>
              <a:t>        </a:t>
            </a:r>
            <a:r>
              <a:rPr lang="en-US" dirty="0" err="1"/>
              <a:t>cout</a:t>
            </a:r>
            <a:r>
              <a:rPr lang="en-US" dirty="0"/>
              <a:t> &lt;&lt; "Enter price:";</a:t>
            </a:r>
          </a:p>
          <a:p>
            <a:pPr marL="0" indent="0">
              <a:buNone/>
            </a:pPr>
            <a:r>
              <a:rPr lang="en-US" dirty="0"/>
              <a:t>        </a:t>
            </a:r>
            <a:r>
              <a:rPr lang="en-US" dirty="0" err="1"/>
              <a:t>cin</a:t>
            </a:r>
            <a:r>
              <a:rPr lang="en-US" dirty="0"/>
              <a:t> &gt;&gt; price;</a:t>
            </a:r>
          </a:p>
          <a:p>
            <a:pPr marL="0" indent="0">
              <a:buNone/>
            </a:pPr>
            <a:r>
              <a:rPr lang="en-US" dirty="0"/>
              <a:t>    }</a:t>
            </a:r>
          </a:p>
          <a:p>
            <a:pPr marL="0" indent="0">
              <a:buNone/>
            </a:pPr>
            <a:r>
              <a:rPr lang="en-US" dirty="0"/>
              <a:t>    void display()</a:t>
            </a:r>
          </a:p>
          <a:p>
            <a:pPr marL="0" indent="0">
              <a:buNone/>
            </a:pPr>
            <a:r>
              <a:rPr lang="en-US" dirty="0"/>
              <a:t>    {</a:t>
            </a:r>
          </a:p>
          <a:p>
            <a:pPr marL="0" indent="0">
              <a:buNone/>
            </a:pPr>
            <a:r>
              <a:rPr lang="en-US" dirty="0"/>
              <a:t>        </a:t>
            </a:r>
            <a:r>
              <a:rPr lang="en-US" dirty="0" err="1"/>
              <a:t>cout</a:t>
            </a:r>
            <a:r>
              <a:rPr lang="en-US" dirty="0"/>
              <a:t> &lt;&lt; "Book Data..." &lt;&lt; </a:t>
            </a:r>
            <a:r>
              <a:rPr lang="en-US" dirty="0" err="1"/>
              <a:t>endl</a:t>
            </a:r>
            <a:r>
              <a:rPr lang="en-US" dirty="0"/>
              <a:t>;</a:t>
            </a:r>
          </a:p>
          <a:p>
            <a:pPr marL="0" indent="0">
              <a:buNone/>
            </a:pPr>
            <a:r>
              <a:rPr lang="en-US" dirty="0"/>
              <a:t>        </a:t>
            </a:r>
            <a:r>
              <a:rPr lang="en-US" dirty="0" err="1"/>
              <a:t>cout</a:t>
            </a:r>
            <a:r>
              <a:rPr lang="en-US" dirty="0"/>
              <a:t> &lt;&lt; "Title:" &lt;&lt; title &lt;&lt; </a:t>
            </a:r>
            <a:r>
              <a:rPr lang="en-US" dirty="0" err="1"/>
              <a:t>endl</a:t>
            </a:r>
            <a:r>
              <a:rPr lang="en-US" dirty="0"/>
              <a:t>;</a:t>
            </a:r>
          </a:p>
          <a:p>
            <a:pPr marL="0" indent="0">
              <a:buNone/>
            </a:pPr>
            <a:r>
              <a:rPr lang="en-US" dirty="0"/>
              <a:t>        </a:t>
            </a:r>
            <a:r>
              <a:rPr lang="en-US" dirty="0" err="1"/>
              <a:t>cout</a:t>
            </a:r>
            <a:r>
              <a:rPr lang="en-US" dirty="0"/>
              <a:t> &lt;&lt;  "Author:" &lt;&lt; author &lt;&lt; </a:t>
            </a:r>
            <a:r>
              <a:rPr lang="en-US" dirty="0" err="1"/>
              <a:t>endl</a:t>
            </a:r>
            <a:r>
              <a:rPr lang="en-US" dirty="0"/>
              <a:t>;</a:t>
            </a:r>
          </a:p>
          <a:p>
            <a:pPr marL="0" indent="0">
              <a:buNone/>
            </a:pPr>
            <a:r>
              <a:rPr lang="en-US" dirty="0"/>
              <a:t>        </a:t>
            </a:r>
            <a:r>
              <a:rPr lang="en-US" dirty="0" err="1"/>
              <a:t>cout</a:t>
            </a:r>
            <a:r>
              <a:rPr lang="en-US" dirty="0"/>
              <a:t> &lt;&lt; "Price:" &lt;&lt; price &lt;&lt; </a:t>
            </a:r>
            <a:r>
              <a:rPr lang="en-US" dirty="0" err="1"/>
              <a:t>endl</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75175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2000" dirty="0" err="1" smtClean="0"/>
              <a:t>int</a:t>
            </a:r>
            <a:r>
              <a:rPr lang="en-US" sz="2000" dirty="0" smtClean="0"/>
              <a:t> </a:t>
            </a:r>
            <a:r>
              <a:rPr lang="en-US" sz="2000" dirty="0" err="1" smtClean="0"/>
              <a:t>computeSum</a:t>
            </a:r>
            <a:r>
              <a:rPr lang="en-US" sz="2000" dirty="0" smtClean="0"/>
              <a:t>(</a:t>
            </a:r>
            <a:r>
              <a:rPr lang="en-US" sz="2000" dirty="0" err="1" smtClean="0"/>
              <a:t>int</a:t>
            </a:r>
            <a:r>
              <a:rPr lang="en-US" sz="2000" dirty="0" smtClean="0"/>
              <a:t>, </a:t>
            </a:r>
            <a:r>
              <a:rPr lang="en-US" sz="2000" dirty="0" err="1" smtClean="0"/>
              <a:t>int</a:t>
            </a:r>
            <a:r>
              <a:rPr lang="en-US" sz="2000" dirty="0" smtClean="0"/>
              <a:t>);		// Function declaration</a:t>
            </a:r>
          </a:p>
          <a:p>
            <a:pPr marL="0" indent="0">
              <a:buNone/>
            </a:pPr>
            <a:r>
              <a:rPr lang="en-US" sz="2000" dirty="0" err="1" smtClean="0"/>
              <a:t>int</a:t>
            </a:r>
            <a:r>
              <a:rPr lang="en-US" sz="2000" dirty="0" smtClean="0"/>
              <a:t> main()</a:t>
            </a:r>
          </a:p>
          <a:p>
            <a:pPr marL="0" indent="0">
              <a:buNone/>
            </a:pPr>
            <a:r>
              <a:rPr lang="en-US" sz="2000" dirty="0" smtClean="0"/>
              <a:t>{</a:t>
            </a:r>
          </a:p>
          <a:p>
            <a:pPr marL="457200" lvl="1" indent="0">
              <a:buNone/>
            </a:pPr>
            <a:r>
              <a:rPr lang="en-US" sz="2000" dirty="0" err="1" smtClean="0"/>
              <a:t>int</a:t>
            </a:r>
            <a:r>
              <a:rPr lang="en-US" sz="2000" dirty="0" smtClean="0"/>
              <a:t> result = </a:t>
            </a:r>
            <a:r>
              <a:rPr lang="en-US" sz="2000" dirty="0" err="1" smtClean="0"/>
              <a:t>computeSum</a:t>
            </a:r>
            <a:r>
              <a:rPr lang="en-US" sz="2000" dirty="0" smtClean="0"/>
              <a:t>(10, 20);	// Function call</a:t>
            </a:r>
          </a:p>
          <a:p>
            <a:pPr marL="457200" lvl="1" indent="0">
              <a:buNone/>
            </a:pPr>
            <a:r>
              <a:rPr lang="en-US" sz="2000" dirty="0" err="1" smtClean="0"/>
              <a:t>cout</a:t>
            </a:r>
            <a:r>
              <a:rPr lang="en-US" sz="2000" dirty="0" smtClean="0"/>
              <a:t> &lt;&lt; “Result is “ &lt;&lt; result;</a:t>
            </a:r>
          </a:p>
          <a:p>
            <a:pPr marL="0" indent="0">
              <a:buNone/>
            </a:pPr>
            <a:r>
              <a:rPr lang="en-US" sz="2000" dirty="0" smtClean="0"/>
              <a:t>}</a:t>
            </a:r>
          </a:p>
          <a:p>
            <a:pPr marL="0" indent="0">
              <a:buNone/>
            </a:pPr>
            <a:r>
              <a:rPr lang="en-US" sz="2000" dirty="0" err="1" smtClean="0"/>
              <a:t>int</a:t>
            </a:r>
            <a:r>
              <a:rPr lang="en-US" sz="2000" dirty="0" smtClean="0"/>
              <a:t> </a:t>
            </a:r>
            <a:r>
              <a:rPr lang="en-US" sz="2000" dirty="0" err="1" smtClean="0"/>
              <a:t>computeSum</a:t>
            </a:r>
            <a:r>
              <a:rPr lang="en-US" sz="2000" dirty="0" smtClean="0"/>
              <a:t>(</a:t>
            </a:r>
            <a:r>
              <a:rPr lang="en-US" sz="2000" dirty="0" err="1" smtClean="0"/>
              <a:t>int</a:t>
            </a:r>
            <a:r>
              <a:rPr lang="en-US" sz="2000" dirty="0" smtClean="0"/>
              <a:t> a, </a:t>
            </a:r>
            <a:r>
              <a:rPr lang="en-US" sz="2000" dirty="0" err="1" smtClean="0"/>
              <a:t>int</a:t>
            </a:r>
            <a:r>
              <a:rPr lang="en-US" sz="2000" dirty="0" smtClean="0"/>
              <a:t> b)	// Function definition</a:t>
            </a:r>
          </a:p>
          <a:p>
            <a:pPr marL="0" indent="0">
              <a:buNone/>
            </a:pPr>
            <a:r>
              <a:rPr lang="en-US" sz="2000" dirty="0" smtClean="0"/>
              <a:t>{</a:t>
            </a:r>
          </a:p>
          <a:p>
            <a:pPr marL="457200" lvl="1" indent="0">
              <a:buNone/>
            </a:pPr>
            <a:r>
              <a:rPr lang="en-US" sz="2000" dirty="0" smtClean="0"/>
              <a:t>return a + b;		// Function body</a:t>
            </a:r>
          </a:p>
          <a:p>
            <a:pPr marL="0" indent="0">
              <a:buNone/>
            </a:pPr>
            <a:r>
              <a:rPr lang="en-US" sz="2000" dirty="0" smtClean="0"/>
              <a:t>}</a:t>
            </a:r>
          </a:p>
          <a:p>
            <a:pPr marL="0" indent="0">
              <a:buNone/>
            </a:pPr>
            <a:endParaRPr lang="en-US" sz="2000" dirty="0"/>
          </a:p>
          <a:p>
            <a:pPr algn="just"/>
            <a:r>
              <a:rPr lang="en-US" sz="2000" dirty="0" smtClean="0"/>
              <a:t>When a function is called, control is transferred to the first statement in the function body. After the body of the function is executed, the control returns to the main program.</a:t>
            </a:r>
            <a:endParaRPr lang="en-US" sz="2000" dirty="0"/>
          </a:p>
        </p:txBody>
      </p:sp>
    </p:spTree>
    <p:extLst>
      <p:ext uri="{BB962C8B-B14F-4D97-AF65-F5344CB8AC3E}">
        <p14:creationId xmlns:p14="http://schemas.microsoft.com/office/powerpoint/2010/main" val="1832580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a:t>
            </a:r>
            <a:r>
              <a:rPr lang="en-IN" dirty="0" smtClean="0"/>
              <a:t>Fundamentals</a:t>
            </a:r>
            <a:endParaRPr lang="en-US" dirty="0"/>
          </a:p>
        </p:txBody>
      </p:sp>
      <p:sp>
        <p:nvSpPr>
          <p:cNvPr id="3" name="Content Placeholder 2"/>
          <p:cNvSpPr>
            <a:spLocks noGrp="1"/>
          </p:cNvSpPr>
          <p:nvPr>
            <p:ph idx="1"/>
          </p:nvPr>
        </p:nvSpPr>
        <p:spPr>
          <a:xfrm>
            <a:off x="457200" y="1524000"/>
            <a:ext cx="8229600" cy="5334000"/>
          </a:xfrm>
        </p:spPr>
        <p:txBody>
          <a:bodyPr>
            <a:normAutofit fontScale="85000" lnSpcReduction="10000"/>
          </a:bodyPr>
          <a:lstStyle/>
          <a:p>
            <a:pPr algn="just">
              <a:lnSpc>
                <a:spcPct val="110000"/>
              </a:lnSpc>
            </a:pPr>
            <a:r>
              <a:rPr lang="en-US" dirty="0" smtClean="0"/>
              <a:t>A class is a template that defines the form of an object.</a:t>
            </a:r>
          </a:p>
          <a:p>
            <a:pPr lvl="1" algn="just">
              <a:lnSpc>
                <a:spcPct val="110000"/>
              </a:lnSpc>
            </a:pPr>
            <a:r>
              <a:rPr lang="en-US" dirty="0" smtClean="0"/>
              <a:t>It specifies both data and the code that will operate on that data.</a:t>
            </a:r>
          </a:p>
          <a:p>
            <a:pPr lvl="1" algn="just">
              <a:lnSpc>
                <a:spcPct val="110000"/>
              </a:lnSpc>
            </a:pPr>
            <a:r>
              <a:rPr lang="en-US" dirty="0" smtClean="0"/>
              <a:t>Java uses a class specification to construct objects.</a:t>
            </a:r>
          </a:p>
          <a:p>
            <a:pPr lvl="1" algn="just">
              <a:lnSpc>
                <a:spcPct val="110000"/>
              </a:lnSpc>
            </a:pPr>
            <a:r>
              <a:rPr lang="en-US" dirty="0" smtClean="0"/>
              <a:t>Objects are instances of a class.</a:t>
            </a:r>
          </a:p>
          <a:p>
            <a:pPr lvl="1" algn="just">
              <a:lnSpc>
                <a:spcPct val="110000"/>
              </a:lnSpc>
            </a:pPr>
            <a:r>
              <a:rPr lang="en-US" dirty="0" smtClean="0"/>
              <a:t>A class is a logical abstraction. A physical representation of that class exists in memory only when you create an object of that class.</a:t>
            </a:r>
          </a:p>
          <a:p>
            <a:pPr algn="just">
              <a:lnSpc>
                <a:spcPct val="110000"/>
              </a:lnSpc>
            </a:pPr>
            <a:r>
              <a:rPr lang="en-US" dirty="0" smtClean="0"/>
              <a:t>A well-designed class groups logically connected information. </a:t>
            </a:r>
          </a:p>
          <a:p>
            <a:pPr algn="just">
              <a:lnSpc>
                <a:spcPct val="110000"/>
              </a:lnSpc>
            </a:pPr>
            <a:r>
              <a:rPr lang="en-US" dirty="0" smtClean="0"/>
              <a:t>A </a:t>
            </a:r>
            <a:r>
              <a:rPr lang="en-US" dirty="0"/>
              <a:t>class is a description of a kind of thing. An object is an actual thing.</a:t>
            </a:r>
          </a:p>
        </p:txBody>
      </p:sp>
    </p:spTree>
    <p:extLst>
      <p:ext uri="{BB962C8B-B14F-4D97-AF65-F5344CB8AC3E}">
        <p14:creationId xmlns:p14="http://schemas.microsoft.com/office/powerpoint/2010/main" val="2629395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lnSpc>
                <a:spcPct val="120000"/>
              </a:lnSpc>
            </a:pPr>
            <a:r>
              <a:rPr lang="en-US" dirty="0" smtClean="0"/>
              <a:t>A structure is a convenient tool for handling a group of logically related data items.</a:t>
            </a:r>
          </a:p>
          <a:p>
            <a:pPr algn="just">
              <a:lnSpc>
                <a:spcPct val="120000"/>
              </a:lnSpc>
            </a:pPr>
            <a:r>
              <a:rPr lang="en-US" dirty="0" smtClean="0"/>
              <a:t>C structures do not permit data hiding. Structure members can be directly accessed by the structure variables by any function anywhere.</a:t>
            </a:r>
          </a:p>
          <a:p>
            <a:pPr lvl="1" algn="just">
              <a:lnSpc>
                <a:spcPct val="120000"/>
              </a:lnSpc>
            </a:pPr>
            <a:r>
              <a:rPr lang="en-US" dirty="0" smtClean="0"/>
              <a:t>In other words, structure members are public members.</a:t>
            </a:r>
          </a:p>
          <a:p>
            <a:pPr algn="just">
              <a:lnSpc>
                <a:spcPct val="120000"/>
              </a:lnSpc>
            </a:pPr>
            <a:r>
              <a:rPr lang="en-US" dirty="0" smtClean="0"/>
              <a:t>A class is a way to bind the data and its associated functions together.</a:t>
            </a:r>
          </a:p>
          <a:p>
            <a:pPr lvl="1" algn="just">
              <a:lnSpc>
                <a:spcPct val="120000"/>
              </a:lnSpc>
            </a:pPr>
            <a:r>
              <a:rPr lang="en-US" dirty="0" smtClean="0"/>
              <a:t>It allows the data to be hidden, if necessary, from external use.</a:t>
            </a:r>
          </a:p>
          <a:p>
            <a:pPr lvl="1" algn="just">
              <a:lnSpc>
                <a:spcPct val="120000"/>
              </a:lnSpc>
            </a:pPr>
            <a:r>
              <a:rPr lang="en-US" dirty="0" smtClean="0"/>
              <a:t>A class is an abstract data type that can be treated like any other built-in type.</a:t>
            </a:r>
          </a:p>
          <a:p>
            <a:pPr algn="just">
              <a:lnSpc>
                <a:spcPct val="120000"/>
              </a:lnSpc>
            </a:pPr>
            <a:endParaRPr lang="en-US" dirty="0" smtClean="0"/>
          </a:p>
          <a:p>
            <a:pPr lvl="1" algn="just">
              <a:lnSpc>
                <a:spcPct val="120000"/>
              </a:lnSpc>
            </a:pPr>
            <a:endParaRPr lang="en-US" dirty="0"/>
          </a:p>
        </p:txBody>
      </p:sp>
    </p:spTree>
    <p:extLst>
      <p:ext uri="{BB962C8B-B14F-4D97-AF65-F5344CB8AC3E}">
        <p14:creationId xmlns:p14="http://schemas.microsoft.com/office/powerpoint/2010/main" val="1692392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a class</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800" dirty="0" smtClean="0"/>
              <a:t>class </a:t>
            </a:r>
            <a:r>
              <a:rPr lang="en-US" sz="2800" dirty="0" err="1" smtClean="0"/>
              <a:t>class_name</a:t>
            </a:r>
            <a:endParaRPr lang="en-US" sz="2800" dirty="0" smtClean="0"/>
          </a:p>
          <a:p>
            <a:pPr marL="0" indent="0">
              <a:spcBef>
                <a:spcPts val="0"/>
              </a:spcBef>
              <a:buNone/>
            </a:pPr>
            <a:r>
              <a:rPr lang="en-US" sz="2800" dirty="0" smtClean="0"/>
              <a:t>{</a:t>
            </a:r>
          </a:p>
          <a:p>
            <a:pPr marL="0" indent="0">
              <a:spcBef>
                <a:spcPts val="0"/>
              </a:spcBef>
              <a:buNone/>
            </a:pPr>
            <a:r>
              <a:rPr lang="en-US" sz="2800" dirty="0"/>
              <a:t>	</a:t>
            </a:r>
            <a:r>
              <a:rPr lang="en-US" sz="2800" dirty="0" smtClean="0">
                <a:solidFill>
                  <a:srgbClr val="FF0000"/>
                </a:solidFill>
              </a:rPr>
              <a:t>private</a:t>
            </a:r>
            <a:r>
              <a:rPr lang="en-US" sz="2800" dirty="0" smtClean="0"/>
              <a:t>:</a:t>
            </a:r>
          </a:p>
          <a:p>
            <a:pPr marL="0" indent="0">
              <a:spcBef>
                <a:spcPts val="0"/>
              </a:spcBef>
              <a:buNone/>
            </a:pPr>
            <a:r>
              <a:rPr lang="en-US" sz="2800" dirty="0"/>
              <a:t>	</a:t>
            </a:r>
            <a:r>
              <a:rPr lang="en-US" sz="2800" dirty="0" smtClean="0"/>
              <a:t>	variable declarations;</a:t>
            </a:r>
          </a:p>
          <a:p>
            <a:pPr marL="0" indent="0">
              <a:spcBef>
                <a:spcPts val="0"/>
              </a:spcBef>
              <a:buNone/>
            </a:pPr>
            <a:r>
              <a:rPr lang="en-US" sz="2800" dirty="0"/>
              <a:t>	</a:t>
            </a:r>
            <a:r>
              <a:rPr lang="en-US" sz="2800" dirty="0" smtClean="0"/>
              <a:t>	function declarations;</a:t>
            </a:r>
          </a:p>
          <a:p>
            <a:pPr marL="0" indent="0">
              <a:spcBef>
                <a:spcPts val="0"/>
              </a:spcBef>
              <a:buNone/>
            </a:pPr>
            <a:r>
              <a:rPr lang="en-US" sz="2800" dirty="0"/>
              <a:t>	</a:t>
            </a:r>
            <a:r>
              <a:rPr lang="en-US" sz="2800" dirty="0" smtClean="0">
                <a:solidFill>
                  <a:srgbClr val="FF0000"/>
                </a:solidFill>
              </a:rPr>
              <a:t>public</a:t>
            </a:r>
            <a:r>
              <a:rPr lang="en-US" sz="2800" dirty="0" smtClean="0"/>
              <a:t>:</a:t>
            </a:r>
          </a:p>
          <a:p>
            <a:pPr marL="0" indent="0">
              <a:spcBef>
                <a:spcPts val="0"/>
              </a:spcBef>
              <a:buNone/>
            </a:pPr>
            <a:r>
              <a:rPr lang="en-US" sz="2800" dirty="0"/>
              <a:t>	</a:t>
            </a:r>
            <a:r>
              <a:rPr lang="en-US" sz="2800" dirty="0" smtClean="0"/>
              <a:t>	</a:t>
            </a:r>
            <a:r>
              <a:rPr lang="en-US" sz="2800" dirty="0"/>
              <a:t>variable declarations;</a:t>
            </a:r>
          </a:p>
          <a:p>
            <a:pPr marL="0" indent="0">
              <a:spcBef>
                <a:spcPts val="0"/>
              </a:spcBef>
              <a:buNone/>
            </a:pPr>
            <a:r>
              <a:rPr lang="en-US" sz="2800" dirty="0"/>
              <a:t>		function declarations;</a:t>
            </a:r>
          </a:p>
          <a:p>
            <a:pPr marL="0" indent="0">
              <a:spcBef>
                <a:spcPts val="0"/>
              </a:spcBef>
              <a:buNone/>
            </a:pPr>
            <a:r>
              <a:rPr lang="en-US" sz="2800" dirty="0" smtClean="0"/>
              <a:t>};</a:t>
            </a:r>
            <a:endParaRPr lang="en-US" sz="2800" dirty="0"/>
          </a:p>
        </p:txBody>
      </p:sp>
      <p:sp>
        <p:nvSpPr>
          <p:cNvPr id="4" name="Right Brace 3"/>
          <p:cNvSpPr/>
          <p:nvPr/>
        </p:nvSpPr>
        <p:spPr>
          <a:xfrm>
            <a:off x="5715000" y="2438400"/>
            <a:ext cx="609600" cy="274320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477000" y="3505200"/>
            <a:ext cx="2373214" cy="523220"/>
          </a:xfrm>
          <a:prstGeom prst="rect">
            <a:avLst/>
          </a:prstGeom>
          <a:noFill/>
        </p:spPr>
        <p:txBody>
          <a:bodyPr wrap="none" rtlCol="0">
            <a:spAutoFit/>
          </a:bodyPr>
          <a:lstStyle/>
          <a:p>
            <a:r>
              <a:rPr lang="en-US" sz="2800" b="1" dirty="0" smtClean="0"/>
              <a:t>class members</a:t>
            </a:r>
            <a:endParaRPr lang="en-US" sz="2800" b="1" dirty="0"/>
          </a:p>
        </p:txBody>
      </p:sp>
      <p:cxnSp>
        <p:nvCxnSpPr>
          <p:cNvPr id="7" name="Straight Arrow Connector 6"/>
          <p:cNvCxnSpPr/>
          <p:nvPr/>
        </p:nvCxnSpPr>
        <p:spPr>
          <a:xfrm flipV="1">
            <a:off x="2667000" y="1981200"/>
            <a:ext cx="2209800" cy="609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438400" y="2138065"/>
            <a:ext cx="2590800" cy="167193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76800" y="1676400"/>
            <a:ext cx="3816494" cy="461665"/>
          </a:xfrm>
          <a:prstGeom prst="rect">
            <a:avLst/>
          </a:prstGeom>
          <a:noFill/>
        </p:spPr>
        <p:txBody>
          <a:bodyPr wrap="none" rtlCol="0">
            <a:spAutoFit/>
          </a:bodyPr>
          <a:lstStyle/>
          <a:p>
            <a:r>
              <a:rPr lang="en-US" sz="2400" b="1" dirty="0" smtClean="0"/>
              <a:t>Visibility or Access specifiers</a:t>
            </a:r>
            <a:endParaRPr lang="en-US" sz="2400" b="1" dirty="0"/>
          </a:p>
        </p:txBody>
      </p:sp>
    </p:spTree>
    <p:extLst>
      <p:ext uri="{BB962C8B-B14F-4D97-AF65-F5344CB8AC3E}">
        <p14:creationId xmlns:p14="http://schemas.microsoft.com/office/powerpoint/2010/main" val="2429672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Specifying a class</a:t>
            </a:r>
          </a:p>
        </p:txBody>
      </p:sp>
      <p:sp>
        <p:nvSpPr>
          <p:cNvPr id="3" name="Content Placeholder 2"/>
          <p:cNvSpPr>
            <a:spLocks noGrp="1"/>
          </p:cNvSpPr>
          <p:nvPr>
            <p:ph idx="1"/>
          </p:nvPr>
        </p:nvSpPr>
        <p:spPr>
          <a:xfrm>
            <a:off x="457200" y="1371600"/>
            <a:ext cx="8229600" cy="5410200"/>
          </a:xfrm>
        </p:spPr>
        <p:txBody>
          <a:bodyPr>
            <a:normAutofit fontScale="77500" lnSpcReduction="20000"/>
          </a:bodyPr>
          <a:lstStyle/>
          <a:p>
            <a:pPr algn="just">
              <a:lnSpc>
                <a:spcPct val="120000"/>
              </a:lnSpc>
            </a:pPr>
            <a:r>
              <a:rPr lang="en-US" dirty="0" smtClean="0"/>
              <a:t>class members that have been declared as private can be accessed only from within the class.</a:t>
            </a:r>
          </a:p>
          <a:p>
            <a:pPr algn="just">
              <a:lnSpc>
                <a:spcPct val="120000"/>
              </a:lnSpc>
            </a:pPr>
            <a:r>
              <a:rPr lang="en-US" dirty="0" smtClean="0"/>
              <a:t>The public members can be accessed from outside the class also.</a:t>
            </a:r>
          </a:p>
          <a:p>
            <a:pPr algn="just">
              <a:lnSpc>
                <a:spcPct val="120000"/>
              </a:lnSpc>
            </a:pPr>
            <a:r>
              <a:rPr lang="en-US" dirty="0" smtClean="0"/>
              <a:t>If no access specifiers are used, by default all the members are private.</a:t>
            </a:r>
          </a:p>
          <a:p>
            <a:pPr lvl="1" algn="just">
              <a:lnSpc>
                <a:spcPct val="120000"/>
              </a:lnSpc>
            </a:pPr>
            <a:r>
              <a:rPr lang="en-US" dirty="0" smtClean="0"/>
              <a:t>A class that has all members private is completely hidden from the outside world and does not serve any purpose.</a:t>
            </a:r>
          </a:p>
          <a:p>
            <a:pPr algn="just">
              <a:lnSpc>
                <a:spcPct val="120000"/>
              </a:lnSpc>
            </a:pPr>
            <a:r>
              <a:rPr lang="en-US" dirty="0" smtClean="0"/>
              <a:t>In OOP, usually the data members are private and the functions that operate on the data are public (exposed to outside world).</a:t>
            </a:r>
          </a:p>
          <a:p>
            <a:pPr lvl="1" algn="just">
              <a:lnSpc>
                <a:spcPct val="120000"/>
              </a:lnSpc>
            </a:pPr>
            <a:r>
              <a:rPr lang="en-US" dirty="0" smtClean="0"/>
              <a:t>Binding of data and functions together into a single class-type variable is called as encapsulation.</a:t>
            </a:r>
            <a:endParaRPr lang="en-US" dirty="0"/>
          </a:p>
        </p:txBody>
      </p:sp>
    </p:spTree>
    <p:extLst>
      <p:ext uri="{BB962C8B-B14F-4D97-AF65-F5344CB8AC3E}">
        <p14:creationId xmlns:p14="http://schemas.microsoft.com/office/powerpoint/2010/main" val="1425144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algn="just">
              <a:lnSpc>
                <a:spcPct val="120000"/>
              </a:lnSpc>
            </a:pPr>
            <a:r>
              <a:rPr lang="en-US" dirty="0" smtClean="0"/>
              <a:t>Once a class has been declared, we can create variables of that type by using the class name (like any other built-in variable).</a:t>
            </a:r>
          </a:p>
          <a:p>
            <a:pPr lvl="1" algn="just">
              <a:lnSpc>
                <a:spcPct val="120000"/>
              </a:lnSpc>
            </a:pPr>
            <a:r>
              <a:rPr lang="en-US" dirty="0" smtClean="0"/>
              <a:t>Book b1;</a:t>
            </a:r>
          </a:p>
          <a:p>
            <a:pPr lvl="1" algn="just">
              <a:lnSpc>
                <a:spcPct val="120000"/>
              </a:lnSpc>
            </a:pPr>
            <a:r>
              <a:rPr lang="en-US" dirty="0" smtClean="0"/>
              <a:t>Book b[20];</a:t>
            </a:r>
          </a:p>
          <a:p>
            <a:pPr algn="just">
              <a:lnSpc>
                <a:spcPct val="120000"/>
              </a:lnSpc>
            </a:pPr>
            <a:r>
              <a:rPr lang="en-US" dirty="0" smtClean="0"/>
              <a:t>We can access the members of a class using an object of that type.</a:t>
            </a:r>
          </a:p>
          <a:p>
            <a:pPr lvl="1" algn="just">
              <a:lnSpc>
                <a:spcPct val="120000"/>
              </a:lnSpc>
            </a:pPr>
            <a:r>
              <a:rPr lang="en-US" dirty="0" err="1" smtClean="0"/>
              <a:t>obj.function_name</a:t>
            </a:r>
            <a:r>
              <a:rPr lang="en-US" dirty="0" smtClean="0"/>
              <a:t>(arguments);</a:t>
            </a:r>
          </a:p>
          <a:p>
            <a:pPr lvl="1" algn="just">
              <a:lnSpc>
                <a:spcPct val="120000"/>
              </a:lnSpc>
            </a:pPr>
            <a:r>
              <a:rPr lang="en-US" dirty="0" smtClean="0"/>
              <a:t>b1.readData();</a:t>
            </a:r>
          </a:p>
          <a:p>
            <a:pPr algn="just">
              <a:lnSpc>
                <a:spcPct val="120000"/>
              </a:lnSpc>
            </a:pPr>
            <a:r>
              <a:rPr lang="en-US" dirty="0" smtClean="0"/>
              <a:t>Member functions of a class cannot be invoked directly.</a:t>
            </a:r>
            <a:endParaRPr lang="en-US" dirty="0"/>
          </a:p>
        </p:txBody>
      </p:sp>
    </p:spTree>
    <p:extLst>
      <p:ext uri="{BB962C8B-B14F-4D97-AF65-F5344CB8AC3E}">
        <p14:creationId xmlns:p14="http://schemas.microsoft.com/office/powerpoint/2010/main" val="1669244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Member functions can be defined in two places.</a:t>
            </a:r>
          </a:p>
          <a:p>
            <a:pPr lvl="1" algn="just"/>
            <a:r>
              <a:rPr lang="en-US" dirty="0" smtClean="0"/>
              <a:t>Inside the class definition</a:t>
            </a:r>
          </a:p>
          <a:p>
            <a:pPr lvl="2" algn="just"/>
            <a:r>
              <a:rPr lang="en-US" dirty="0" smtClean="0"/>
              <a:t>When a function is defined inside a class, it is treated as an inline function. </a:t>
            </a:r>
          </a:p>
          <a:p>
            <a:pPr lvl="2" algn="just"/>
            <a:r>
              <a:rPr lang="en-US" dirty="0" smtClean="0"/>
              <a:t>All restrictions and limitations that apply to an inline function are applicable here.</a:t>
            </a:r>
          </a:p>
          <a:p>
            <a:pPr lvl="2" algn="just"/>
            <a:r>
              <a:rPr lang="en-US" dirty="0" smtClean="0"/>
              <a:t>Normally, only small functions are defined inside the class definition.</a:t>
            </a:r>
            <a:endParaRPr lang="en-US" dirty="0"/>
          </a:p>
        </p:txBody>
      </p:sp>
    </p:spTree>
    <p:extLst>
      <p:ext uri="{BB962C8B-B14F-4D97-AF65-F5344CB8AC3E}">
        <p14:creationId xmlns:p14="http://schemas.microsoft.com/office/powerpoint/2010/main" val="1272932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fontScale="85000" lnSpcReduction="10000"/>
          </a:bodyPr>
          <a:lstStyle/>
          <a:p>
            <a:pPr algn="just">
              <a:lnSpc>
                <a:spcPct val="120000"/>
              </a:lnSpc>
            </a:pPr>
            <a:r>
              <a:rPr lang="en-US" dirty="0"/>
              <a:t>Member functions can be defined in two places.</a:t>
            </a:r>
          </a:p>
          <a:p>
            <a:pPr lvl="1" algn="just">
              <a:lnSpc>
                <a:spcPct val="120000"/>
              </a:lnSpc>
            </a:pPr>
            <a:r>
              <a:rPr lang="en-US" dirty="0" smtClean="0"/>
              <a:t>Outside the </a:t>
            </a:r>
            <a:r>
              <a:rPr lang="en-US" dirty="0"/>
              <a:t>class </a:t>
            </a:r>
            <a:r>
              <a:rPr lang="en-US" dirty="0" smtClean="0"/>
              <a:t>definition</a:t>
            </a:r>
          </a:p>
          <a:p>
            <a:pPr lvl="2" algn="just">
              <a:lnSpc>
                <a:spcPct val="120000"/>
              </a:lnSpc>
            </a:pPr>
            <a:r>
              <a:rPr lang="en-US" dirty="0" smtClean="0"/>
              <a:t>The functions defined outside the class are similar to normal functions.</a:t>
            </a:r>
          </a:p>
          <a:p>
            <a:pPr lvl="2" algn="just">
              <a:lnSpc>
                <a:spcPct val="120000"/>
              </a:lnSpc>
            </a:pPr>
            <a:r>
              <a:rPr lang="en-US" dirty="0" smtClean="0"/>
              <a:t>However, a member function incorporates a </a:t>
            </a:r>
            <a:r>
              <a:rPr lang="en-US" dirty="0" smtClean="0">
                <a:solidFill>
                  <a:srgbClr val="FF0000"/>
                </a:solidFill>
              </a:rPr>
              <a:t>membership ‘identity label’ in the header</a:t>
            </a:r>
            <a:r>
              <a:rPr lang="en-US" dirty="0" smtClean="0"/>
              <a:t>, which tells the compiler which class the function belongs to.</a:t>
            </a:r>
          </a:p>
          <a:p>
            <a:pPr marL="914400" lvl="2" indent="0" algn="just">
              <a:lnSpc>
                <a:spcPct val="120000"/>
              </a:lnSpc>
              <a:buNone/>
            </a:pPr>
            <a:r>
              <a:rPr lang="en-US" dirty="0" smtClean="0"/>
              <a:t>	</a:t>
            </a:r>
            <a:r>
              <a:rPr lang="en-US" dirty="0" err="1" smtClean="0">
                <a:solidFill>
                  <a:srgbClr val="FF0000"/>
                </a:solidFill>
              </a:rPr>
              <a:t>ret_type</a:t>
            </a:r>
            <a:r>
              <a:rPr lang="en-US" dirty="0" smtClean="0">
                <a:solidFill>
                  <a:srgbClr val="FF0000"/>
                </a:solidFill>
              </a:rPr>
              <a:t> </a:t>
            </a:r>
            <a:r>
              <a:rPr lang="en-US" dirty="0" err="1" smtClean="0">
                <a:solidFill>
                  <a:srgbClr val="FF0000"/>
                </a:solidFill>
              </a:rPr>
              <a:t>class_name</a:t>
            </a:r>
            <a:r>
              <a:rPr lang="en-US" dirty="0" smtClean="0">
                <a:solidFill>
                  <a:srgbClr val="FF0000"/>
                </a:solidFill>
              </a:rPr>
              <a:t> :: </a:t>
            </a:r>
            <a:r>
              <a:rPr lang="en-US" dirty="0" err="1" smtClean="0">
                <a:solidFill>
                  <a:srgbClr val="FF0000"/>
                </a:solidFill>
              </a:rPr>
              <a:t>function_name</a:t>
            </a:r>
            <a:r>
              <a:rPr lang="en-US" dirty="0" smtClean="0">
                <a:solidFill>
                  <a:srgbClr val="FF0000"/>
                </a:solidFill>
              </a:rPr>
              <a:t>(parameter_list)</a:t>
            </a:r>
          </a:p>
          <a:p>
            <a:pPr marL="914400" lvl="2" indent="0" algn="just">
              <a:lnSpc>
                <a:spcPct val="120000"/>
              </a:lnSpc>
              <a:buNone/>
            </a:pPr>
            <a:r>
              <a:rPr lang="en-US" dirty="0" smtClean="0"/>
              <a:t>	{</a:t>
            </a:r>
          </a:p>
          <a:p>
            <a:pPr marL="914400" lvl="2" indent="0" algn="just">
              <a:lnSpc>
                <a:spcPct val="120000"/>
              </a:lnSpc>
              <a:buNone/>
            </a:pPr>
            <a:r>
              <a:rPr lang="en-US" dirty="0" smtClean="0"/>
              <a:t>	}</a:t>
            </a:r>
          </a:p>
          <a:p>
            <a:pPr lvl="2" algn="just">
              <a:lnSpc>
                <a:spcPct val="120000"/>
              </a:lnSpc>
            </a:pPr>
            <a:r>
              <a:rPr lang="en-US" dirty="0" smtClean="0"/>
              <a:t>It tells that the scope of the function is restricted to the </a:t>
            </a:r>
            <a:r>
              <a:rPr lang="en-US" dirty="0" err="1" smtClean="0"/>
              <a:t>class_name</a:t>
            </a:r>
            <a:r>
              <a:rPr lang="en-US" dirty="0" smtClean="0"/>
              <a:t> specified in the </a:t>
            </a:r>
            <a:r>
              <a:rPr lang="en-US" dirty="0" smtClean="0">
                <a:solidFill>
                  <a:srgbClr val="FF0000"/>
                </a:solidFill>
              </a:rPr>
              <a:t>header</a:t>
            </a:r>
            <a:r>
              <a:rPr lang="en-US" dirty="0" smtClean="0"/>
              <a:t>. </a:t>
            </a:r>
          </a:p>
          <a:p>
            <a:pPr lvl="2" algn="just">
              <a:lnSpc>
                <a:spcPct val="120000"/>
              </a:lnSpc>
            </a:pPr>
            <a:r>
              <a:rPr lang="en-US" dirty="0" smtClean="0"/>
              <a:t>The symbol :: is called the scope resolution operator.</a:t>
            </a:r>
          </a:p>
          <a:p>
            <a:pPr lvl="2" algn="just">
              <a:lnSpc>
                <a:spcPct val="120000"/>
              </a:lnSpc>
            </a:pPr>
            <a:r>
              <a:rPr lang="en-US" dirty="0" smtClean="0"/>
              <a:t>We can define a member function outside the class definition and still make it inline by adding the qualifier inline in the header of the function definition.</a:t>
            </a:r>
            <a:endParaRPr lang="en-US" dirty="0"/>
          </a:p>
          <a:p>
            <a:pPr>
              <a:lnSpc>
                <a:spcPct val="120000"/>
              </a:lnSpc>
            </a:pPr>
            <a:endParaRPr lang="en-US" dirty="0"/>
          </a:p>
        </p:txBody>
      </p:sp>
    </p:spTree>
    <p:extLst>
      <p:ext uri="{BB962C8B-B14F-4D97-AF65-F5344CB8AC3E}">
        <p14:creationId xmlns:p14="http://schemas.microsoft.com/office/powerpoint/2010/main" val="1767953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data members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data member of a class can be qualified as static.</a:t>
            </a:r>
          </a:p>
          <a:p>
            <a:pPr lvl="1" algn="just"/>
            <a:r>
              <a:rPr lang="en-US" dirty="0"/>
              <a:t>static members are only declared in class declaration, not defined. They must be explicitly defined outside the class using scope resolution operator</a:t>
            </a:r>
            <a:r>
              <a:rPr lang="en-US" dirty="0" smtClean="0"/>
              <a:t>.</a:t>
            </a:r>
          </a:p>
          <a:p>
            <a:pPr lvl="1" algn="just"/>
            <a:r>
              <a:rPr lang="en-US" dirty="0" smtClean="0"/>
              <a:t>Only one copy of the data member is created for the entire class and is shared by all the objects of that class.</a:t>
            </a:r>
          </a:p>
          <a:p>
            <a:pPr lvl="2" algn="just"/>
            <a:r>
              <a:rPr lang="en-US" dirty="0" smtClean="0"/>
              <a:t>Hence they are also called class members.</a:t>
            </a:r>
          </a:p>
          <a:p>
            <a:pPr lvl="2" algn="just"/>
            <a:r>
              <a:rPr lang="en-US" dirty="0" smtClean="0"/>
              <a:t>Normal data members are also called instance variables.</a:t>
            </a:r>
          </a:p>
          <a:p>
            <a:pPr lvl="1" algn="just"/>
            <a:endParaRPr lang="en-US" dirty="0"/>
          </a:p>
        </p:txBody>
      </p:sp>
    </p:spTree>
    <p:extLst>
      <p:ext uri="{BB962C8B-B14F-4D97-AF65-F5344CB8AC3E}">
        <p14:creationId xmlns:p14="http://schemas.microsoft.com/office/powerpoint/2010/main" val="27190083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62500" lnSpcReduction="20000"/>
          </a:bodyPr>
          <a:lstStyle/>
          <a:p>
            <a:pPr marL="0" indent="0">
              <a:buNone/>
            </a:pPr>
            <a:r>
              <a:rPr lang="en-US" dirty="0"/>
              <a:t>class Counter</a:t>
            </a:r>
          </a:p>
          <a:p>
            <a:pPr marL="0" indent="0">
              <a:buNone/>
            </a:pPr>
            <a:r>
              <a:rPr lang="en-US" dirty="0"/>
              <a:t>{</a:t>
            </a:r>
          </a:p>
          <a:p>
            <a:pPr marL="0" indent="0">
              <a:buNone/>
            </a:pPr>
            <a:r>
              <a:rPr lang="en-US" dirty="0"/>
              <a:t>    static </a:t>
            </a:r>
            <a:r>
              <a:rPr lang="en-US" dirty="0" err="1"/>
              <a:t>int</a:t>
            </a:r>
            <a:r>
              <a:rPr lang="en-US" dirty="0"/>
              <a:t> count;</a:t>
            </a:r>
          </a:p>
          <a:p>
            <a:pPr marL="0" indent="0">
              <a:buNone/>
            </a:pPr>
            <a:r>
              <a:rPr lang="en-US" dirty="0"/>
              <a:t>    </a:t>
            </a:r>
            <a:r>
              <a:rPr lang="en-US" dirty="0" err="1"/>
              <a:t>int</a:t>
            </a:r>
            <a:r>
              <a:rPr lang="en-US" dirty="0"/>
              <a:t> data;</a:t>
            </a:r>
          </a:p>
          <a:p>
            <a:pPr marL="0" indent="0">
              <a:buNone/>
            </a:pPr>
            <a:r>
              <a:rPr lang="en-US" dirty="0"/>
              <a:t>public:</a:t>
            </a:r>
          </a:p>
          <a:p>
            <a:pPr marL="0" indent="0">
              <a:buNone/>
            </a:pPr>
            <a:r>
              <a:rPr lang="en-US" dirty="0"/>
              <a:t>    void </a:t>
            </a:r>
            <a:r>
              <a:rPr lang="en-US" dirty="0" err="1"/>
              <a:t>getData</a:t>
            </a:r>
            <a:r>
              <a:rPr lang="en-US" dirty="0"/>
              <a:t>(</a:t>
            </a:r>
            <a:r>
              <a:rPr lang="en-US" dirty="0" err="1"/>
              <a:t>int</a:t>
            </a:r>
            <a:r>
              <a:rPr lang="en-US" dirty="0"/>
              <a:t> </a:t>
            </a:r>
            <a:r>
              <a:rPr lang="en-US" dirty="0" err="1"/>
              <a:t>num</a:t>
            </a:r>
            <a:r>
              <a:rPr lang="en-US" dirty="0"/>
              <a:t>)</a:t>
            </a:r>
          </a:p>
          <a:p>
            <a:pPr marL="0" indent="0">
              <a:buNone/>
            </a:pPr>
            <a:r>
              <a:rPr lang="en-US" dirty="0"/>
              <a:t>    {</a:t>
            </a:r>
          </a:p>
          <a:p>
            <a:pPr marL="0" indent="0">
              <a:buNone/>
            </a:pPr>
            <a:r>
              <a:rPr lang="en-US" dirty="0"/>
              <a:t>        count++;</a:t>
            </a:r>
          </a:p>
          <a:p>
            <a:pPr marL="0" indent="0">
              <a:buNone/>
            </a:pPr>
            <a:r>
              <a:rPr lang="en-US" dirty="0"/>
              <a:t>        data= </a:t>
            </a:r>
            <a:r>
              <a:rPr lang="en-US" dirty="0" err="1"/>
              <a:t>num</a:t>
            </a:r>
            <a:r>
              <a:rPr lang="en-US" dirty="0"/>
              <a:t>;</a:t>
            </a:r>
          </a:p>
          <a:p>
            <a:pPr marL="0" indent="0">
              <a:buNone/>
            </a:pPr>
            <a:r>
              <a:rPr lang="en-US" dirty="0"/>
              <a:t>    }</a:t>
            </a:r>
          </a:p>
          <a:p>
            <a:pPr marL="0" indent="0">
              <a:buNone/>
            </a:pPr>
            <a:r>
              <a:rPr lang="en-US" dirty="0"/>
              <a:t>    void display()</a:t>
            </a:r>
          </a:p>
          <a:p>
            <a:pPr marL="0" indent="0">
              <a:buNone/>
            </a:pPr>
            <a:r>
              <a:rPr lang="en-US" dirty="0"/>
              <a:t>    {</a:t>
            </a:r>
          </a:p>
          <a:p>
            <a:pPr marL="0" indent="0">
              <a:buNone/>
            </a:pPr>
            <a:r>
              <a:rPr lang="en-US" dirty="0"/>
              <a:t>        </a:t>
            </a:r>
            <a:r>
              <a:rPr lang="en-US" dirty="0" err="1"/>
              <a:t>cout</a:t>
            </a:r>
            <a:r>
              <a:rPr lang="en-US" dirty="0"/>
              <a:t> &lt;&lt; "Data:" &lt;&lt; data &lt;&lt; </a:t>
            </a:r>
            <a:r>
              <a:rPr lang="en-US" dirty="0" err="1"/>
              <a:t>endl</a:t>
            </a:r>
            <a:r>
              <a:rPr lang="en-US" dirty="0"/>
              <a:t>;</a:t>
            </a:r>
          </a:p>
          <a:p>
            <a:pPr marL="0" indent="0">
              <a:buNone/>
            </a:pPr>
            <a:r>
              <a:rPr lang="en-US" dirty="0"/>
              <a:t>    }</a:t>
            </a:r>
          </a:p>
          <a:p>
            <a:pPr marL="0" indent="0">
              <a:buNone/>
            </a:pPr>
            <a:r>
              <a:rPr lang="en-US" dirty="0" smtClean="0"/>
              <a:t>    void </a:t>
            </a:r>
            <a:r>
              <a:rPr lang="en-US" dirty="0" err="1"/>
              <a:t>dispCount</a:t>
            </a:r>
            <a:r>
              <a:rPr lang="en-US" dirty="0"/>
              <a:t>()</a:t>
            </a:r>
          </a:p>
          <a:p>
            <a:pPr marL="0" indent="0">
              <a:buNone/>
            </a:pPr>
            <a:r>
              <a:rPr lang="en-US" dirty="0"/>
              <a:t>    {</a:t>
            </a:r>
          </a:p>
          <a:p>
            <a:pPr marL="0" indent="0">
              <a:buNone/>
            </a:pPr>
            <a:r>
              <a:rPr lang="en-US" dirty="0"/>
              <a:t>        </a:t>
            </a:r>
            <a:r>
              <a:rPr lang="en-US" dirty="0" err="1"/>
              <a:t>cout</a:t>
            </a:r>
            <a:r>
              <a:rPr lang="en-US" dirty="0"/>
              <a:t> &lt;&lt; "Total objects created:" &lt;&lt; count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err="1"/>
              <a:t>int</a:t>
            </a:r>
            <a:r>
              <a:rPr lang="en-US" dirty="0"/>
              <a:t> Counter :: count = 0;</a:t>
            </a:r>
          </a:p>
        </p:txBody>
      </p:sp>
    </p:spTree>
    <p:extLst>
      <p:ext uri="{BB962C8B-B14F-4D97-AF65-F5344CB8AC3E}">
        <p14:creationId xmlns:p14="http://schemas.microsoft.com/office/powerpoint/2010/main" val="29249612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functions</a:t>
            </a:r>
            <a:endParaRPr lang="en-US" dirty="0"/>
          </a:p>
        </p:txBody>
      </p:sp>
      <p:sp>
        <p:nvSpPr>
          <p:cNvPr id="3" name="Content Placeholder 2"/>
          <p:cNvSpPr>
            <a:spLocks noGrp="1"/>
          </p:cNvSpPr>
          <p:nvPr>
            <p:ph idx="1"/>
          </p:nvPr>
        </p:nvSpPr>
        <p:spPr/>
        <p:txBody>
          <a:bodyPr/>
          <a:lstStyle/>
          <a:p>
            <a:pPr algn="just"/>
            <a:r>
              <a:rPr lang="en-US" dirty="0" smtClean="0"/>
              <a:t>A member function that is declared static has the following properties:</a:t>
            </a:r>
          </a:p>
          <a:p>
            <a:pPr lvl="1" algn="just"/>
            <a:r>
              <a:rPr lang="en-US" dirty="0" smtClean="0"/>
              <a:t>A static function can have access to only other static members declared in the same class.</a:t>
            </a:r>
          </a:p>
          <a:p>
            <a:pPr lvl="1" algn="just"/>
            <a:r>
              <a:rPr lang="en-US" dirty="0" smtClean="0"/>
              <a:t>A static member function can be called using the class name (instead of its objects) as:</a:t>
            </a:r>
          </a:p>
          <a:p>
            <a:pPr lvl="2" algn="just"/>
            <a:r>
              <a:rPr lang="en-US" dirty="0" err="1" smtClean="0"/>
              <a:t>class_name</a:t>
            </a:r>
            <a:r>
              <a:rPr lang="en-US" dirty="0" smtClean="0"/>
              <a:t> :: </a:t>
            </a:r>
            <a:r>
              <a:rPr lang="en-US" dirty="0" err="1" smtClean="0"/>
              <a:t>function_name</a:t>
            </a:r>
            <a:r>
              <a:rPr lang="en-US" dirty="0" smtClean="0"/>
              <a:t>();</a:t>
            </a:r>
          </a:p>
          <a:p>
            <a:pPr lvl="1" algn="just"/>
            <a:endParaRPr lang="en-US" dirty="0"/>
          </a:p>
        </p:txBody>
      </p:sp>
    </p:spTree>
    <p:extLst>
      <p:ext uri="{BB962C8B-B14F-4D97-AF65-F5344CB8AC3E}">
        <p14:creationId xmlns:p14="http://schemas.microsoft.com/office/powerpoint/2010/main" val="384251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prototype describes the function interface to the compiler by giving details such as the number and type of arguments and the type of return value.</a:t>
            </a:r>
          </a:p>
          <a:p>
            <a:pPr lvl="1" algn="just"/>
            <a:r>
              <a:rPr lang="en-US" dirty="0" smtClean="0"/>
              <a:t>type </a:t>
            </a:r>
            <a:r>
              <a:rPr lang="en-US" dirty="0" err="1" smtClean="0"/>
              <a:t>function_name</a:t>
            </a:r>
            <a:r>
              <a:rPr lang="en-US" dirty="0" smtClean="0"/>
              <a:t>(parameter_list);</a:t>
            </a:r>
          </a:p>
          <a:p>
            <a:pPr lvl="1" algn="just"/>
            <a:r>
              <a:rPr lang="en-US" dirty="0" smtClean="0"/>
              <a:t>Examples:</a:t>
            </a:r>
          </a:p>
          <a:p>
            <a:pPr lvl="2" algn="just"/>
            <a:r>
              <a:rPr lang="en-US" dirty="0" smtClean="0"/>
              <a:t>float </a:t>
            </a:r>
            <a:r>
              <a:rPr lang="en-US" dirty="0" err="1" smtClean="0"/>
              <a:t>computeArea</a:t>
            </a:r>
            <a:r>
              <a:rPr lang="en-US" dirty="0" smtClean="0"/>
              <a:t>(</a:t>
            </a:r>
            <a:r>
              <a:rPr lang="en-US" dirty="0" err="1" smtClean="0"/>
              <a:t>int</a:t>
            </a:r>
            <a:r>
              <a:rPr lang="en-US" dirty="0" smtClean="0"/>
              <a:t> base, </a:t>
            </a:r>
            <a:r>
              <a:rPr lang="en-US" dirty="0" err="1" smtClean="0"/>
              <a:t>int</a:t>
            </a:r>
            <a:r>
              <a:rPr lang="en-US" dirty="0" smtClean="0"/>
              <a:t> height); OR</a:t>
            </a:r>
          </a:p>
          <a:p>
            <a:pPr lvl="2" algn="just"/>
            <a:r>
              <a:rPr lang="en-US" dirty="0" smtClean="0"/>
              <a:t>float </a:t>
            </a:r>
            <a:r>
              <a:rPr lang="en-US" dirty="0" err="1" smtClean="0"/>
              <a:t>computeArea</a:t>
            </a:r>
            <a:r>
              <a:rPr lang="en-US" dirty="0" smtClean="0"/>
              <a:t>(</a:t>
            </a:r>
            <a:r>
              <a:rPr lang="en-US" dirty="0" err="1" smtClean="0"/>
              <a:t>int</a:t>
            </a:r>
            <a:r>
              <a:rPr lang="en-US" dirty="0" smtClean="0"/>
              <a:t>, </a:t>
            </a:r>
            <a:r>
              <a:rPr lang="en-US" dirty="0" err="1" smtClean="0"/>
              <a:t>int</a:t>
            </a:r>
            <a:r>
              <a:rPr lang="en-US" dirty="0" smtClean="0"/>
              <a:t>); </a:t>
            </a:r>
          </a:p>
          <a:p>
            <a:pPr lvl="2" algn="just"/>
            <a:r>
              <a:rPr lang="en-US" dirty="0" smtClean="0"/>
              <a:t>float </a:t>
            </a:r>
            <a:r>
              <a:rPr lang="en-US" dirty="0" err="1" smtClean="0"/>
              <a:t>checkPrime</a:t>
            </a:r>
            <a:r>
              <a:rPr lang="en-US" dirty="0" smtClean="0"/>
              <a:t>(</a:t>
            </a:r>
            <a:r>
              <a:rPr lang="en-US" dirty="0" err="1" smtClean="0"/>
              <a:t>int</a:t>
            </a:r>
            <a:r>
              <a:rPr lang="en-US" dirty="0" smtClean="0"/>
              <a:t>);</a:t>
            </a:r>
          </a:p>
          <a:p>
            <a:pPr lvl="2" algn="just"/>
            <a:r>
              <a:rPr lang="en-US" dirty="0" smtClean="0"/>
              <a:t>void </a:t>
            </a:r>
            <a:r>
              <a:rPr lang="en-US" dirty="0" err="1" smtClean="0"/>
              <a:t>showGreetings</a:t>
            </a:r>
            <a:r>
              <a:rPr lang="en-US" dirty="0" smtClean="0"/>
              <a:t>();</a:t>
            </a:r>
          </a:p>
          <a:p>
            <a:pPr lvl="2" algn="just"/>
            <a:endParaRPr lang="en-US" dirty="0"/>
          </a:p>
        </p:txBody>
      </p:sp>
    </p:spTree>
    <p:extLst>
      <p:ext uri="{BB962C8B-B14F-4D97-AF65-F5344CB8AC3E}">
        <p14:creationId xmlns:p14="http://schemas.microsoft.com/office/powerpoint/2010/main" val="1597661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62500" lnSpcReduction="20000"/>
          </a:bodyPr>
          <a:lstStyle/>
          <a:p>
            <a:pPr marL="0" indent="0">
              <a:buNone/>
            </a:pPr>
            <a:r>
              <a:rPr lang="en-US" dirty="0"/>
              <a:t>class Counter</a:t>
            </a:r>
          </a:p>
          <a:p>
            <a:pPr marL="0" indent="0">
              <a:buNone/>
            </a:pPr>
            <a:r>
              <a:rPr lang="en-US" dirty="0"/>
              <a:t>{</a:t>
            </a:r>
          </a:p>
          <a:p>
            <a:pPr marL="0" indent="0">
              <a:buNone/>
            </a:pPr>
            <a:r>
              <a:rPr lang="en-US" dirty="0"/>
              <a:t>    static </a:t>
            </a:r>
            <a:r>
              <a:rPr lang="en-US" dirty="0" err="1"/>
              <a:t>int</a:t>
            </a:r>
            <a:r>
              <a:rPr lang="en-US" dirty="0"/>
              <a:t> count;</a:t>
            </a:r>
          </a:p>
          <a:p>
            <a:pPr marL="0" indent="0">
              <a:buNone/>
            </a:pPr>
            <a:r>
              <a:rPr lang="en-US" dirty="0"/>
              <a:t>    </a:t>
            </a:r>
            <a:r>
              <a:rPr lang="en-US" dirty="0" err="1"/>
              <a:t>int</a:t>
            </a:r>
            <a:r>
              <a:rPr lang="en-US" dirty="0"/>
              <a:t> data;</a:t>
            </a:r>
          </a:p>
          <a:p>
            <a:pPr marL="0" indent="0">
              <a:buNone/>
            </a:pPr>
            <a:r>
              <a:rPr lang="en-US" dirty="0"/>
              <a:t>public:</a:t>
            </a:r>
          </a:p>
          <a:p>
            <a:pPr marL="0" indent="0">
              <a:buNone/>
            </a:pPr>
            <a:r>
              <a:rPr lang="en-US" dirty="0"/>
              <a:t>    void </a:t>
            </a:r>
            <a:r>
              <a:rPr lang="en-US" dirty="0" err="1"/>
              <a:t>getData</a:t>
            </a:r>
            <a:r>
              <a:rPr lang="en-US" dirty="0"/>
              <a:t>(</a:t>
            </a:r>
            <a:r>
              <a:rPr lang="en-US" dirty="0" err="1"/>
              <a:t>int</a:t>
            </a:r>
            <a:r>
              <a:rPr lang="en-US" dirty="0"/>
              <a:t> </a:t>
            </a:r>
            <a:r>
              <a:rPr lang="en-US" dirty="0" err="1"/>
              <a:t>num</a:t>
            </a:r>
            <a:r>
              <a:rPr lang="en-US" dirty="0"/>
              <a:t>)</a:t>
            </a:r>
          </a:p>
          <a:p>
            <a:pPr marL="0" indent="0">
              <a:buNone/>
            </a:pPr>
            <a:r>
              <a:rPr lang="en-US" dirty="0"/>
              <a:t>    {</a:t>
            </a:r>
          </a:p>
          <a:p>
            <a:pPr marL="0" indent="0">
              <a:buNone/>
            </a:pPr>
            <a:r>
              <a:rPr lang="en-US" dirty="0"/>
              <a:t>        count++;</a:t>
            </a:r>
          </a:p>
          <a:p>
            <a:pPr marL="0" indent="0">
              <a:buNone/>
            </a:pPr>
            <a:r>
              <a:rPr lang="en-US" dirty="0"/>
              <a:t>        data= </a:t>
            </a:r>
            <a:r>
              <a:rPr lang="en-US" dirty="0" err="1"/>
              <a:t>num</a:t>
            </a:r>
            <a:r>
              <a:rPr lang="en-US" dirty="0"/>
              <a:t>;</a:t>
            </a:r>
          </a:p>
          <a:p>
            <a:pPr marL="0" indent="0">
              <a:buNone/>
            </a:pPr>
            <a:r>
              <a:rPr lang="en-US" dirty="0"/>
              <a:t>    }</a:t>
            </a:r>
          </a:p>
          <a:p>
            <a:pPr marL="0" indent="0">
              <a:buNone/>
            </a:pPr>
            <a:r>
              <a:rPr lang="en-US" dirty="0"/>
              <a:t>    void display()</a:t>
            </a:r>
          </a:p>
          <a:p>
            <a:pPr marL="0" indent="0">
              <a:buNone/>
            </a:pPr>
            <a:r>
              <a:rPr lang="en-US" dirty="0"/>
              <a:t>    {</a:t>
            </a:r>
          </a:p>
          <a:p>
            <a:pPr marL="0" indent="0">
              <a:buNone/>
            </a:pPr>
            <a:r>
              <a:rPr lang="en-US" dirty="0"/>
              <a:t>        </a:t>
            </a:r>
            <a:r>
              <a:rPr lang="en-US" dirty="0" err="1"/>
              <a:t>cout</a:t>
            </a:r>
            <a:r>
              <a:rPr lang="en-US" dirty="0"/>
              <a:t> &lt;&lt; "Data:" &lt;&lt; data &lt;&lt; </a:t>
            </a:r>
            <a:r>
              <a:rPr lang="en-US" dirty="0" err="1"/>
              <a:t>endl</a:t>
            </a:r>
            <a:r>
              <a:rPr lang="en-US" dirty="0"/>
              <a:t>;</a:t>
            </a:r>
          </a:p>
          <a:p>
            <a:pPr marL="0" indent="0">
              <a:buNone/>
            </a:pPr>
            <a:r>
              <a:rPr lang="en-US" dirty="0"/>
              <a:t>    }</a:t>
            </a:r>
          </a:p>
          <a:p>
            <a:pPr marL="0" indent="0">
              <a:buNone/>
            </a:pPr>
            <a:r>
              <a:rPr lang="en-US" dirty="0" smtClean="0"/>
              <a:t>    static void </a:t>
            </a:r>
            <a:r>
              <a:rPr lang="en-US" dirty="0" err="1"/>
              <a:t>dispCount</a:t>
            </a:r>
            <a:r>
              <a:rPr lang="en-US" dirty="0"/>
              <a:t>()</a:t>
            </a:r>
          </a:p>
          <a:p>
            <a:pPr marL="0" indent="0">
              <a:buNone/>
            </a:pPr>
            <a:r>
              <a:rPr lang="en-US" dirty="0"/>
              <a:t>    {</a:t>
            </a:r>
          </a:p>
          <a:p>
            <a:pPr marL="0" indent="0">
              <a:buNone/>
            </a:pPr>
            <a:r>
              <a:rPr lang="en-US" dirty="0"/>
              <a:t>        </a:t>
            </a:r>
            <a:r>
              <a:rPr lang="en-US" dirty="0" err="1"/>
              <a:t>cout</a:t>
            </a:r>
            <a:r>
              <a:rPr lang="en-US" dirty="0"/>
              <a:t> &lt;&lt; "Total objects created:" &lt;&lt; count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err="1"/>
              <a:t>int</a:t>
            </a:r>
            <a:r>
              <a:rPr lang="en-US" dirty="0"/>
              <a:t> Counter :: count = 0;</a:t>
            </a:r>
          </a:p>
        </p:txBody>
      </p:sp>
    </p:spTree>
    <p:extLst>
      <p:ext uri="{BB962C8B-B14F-4D97-AF65-F5344CB8AC3E}">
        <p14:creationId xmlns:p14="http://schemas.microsoft.com/office/powerpoint/2010/main" val="3734193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objects</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10000"/>
              </a:lnSpc>
            </a:pPr>
            <a:r>
              <a:rPr lang="en-US" dirty="0" smtClean="0"/>
              <a:t>We can create array of variables (objects) that are of type class.</a:t>
            </a:r>
          </a:p>
          <a:p>
            <a:pPr lvl="1" algn="just">
              <a:lnSpc>
                <a:spcPct val="110000"/>
              </a:lnSpc>
            </a:pPr>
            <a:r>
              <a:rPr lang="en-US" dirty="0" smtClean="0"/>
              <a:t>Such variables are called array of objects.</a:t>
            </a:r>
          </a:p>
          <a:p>
            <a:pPr algn="just">
              <a:lnSpc>
                <a:spcPct val="110000"/>
              </a:lnSpc>
            </a:pPr>
            <a:r>
              <a:rPr lang="en-US" dirty="0" smtClean="0"/>
              <a:t>Since an array of objects behaves like any other array, we can use the usual array-accessing mechanism to access individual elements, and then the dot operator to access the member functions.</a:t>
            </a:r>
          </a:p>
          <a:p>
            <a:pPr algn="just">
              <a:lnSpc>
                <a:spcPct val="110000"/>
              </a:lnSpc>
            </a:pPr>
            <a:r>
              <a:rPr lang="en-US" dirty="0" smtClean="0"/>
              <a:t>Like any other type, an object may be used as a function argument.</a:t>
            </a:r>
            <a:endParaRPr lang="en-US" dirty="0"/>
          </a:p>
        </p:txBody>
      </p:sp>
    </p:spTree>
    <p:extLst>
      <p:ext uri="{BB962C8B-B14F-4D97-AF65-F5344CB8AC3E}">
        <p14:creationId xmlns:p14="http://schemas.microsoft.com/office/powerpoint/2010/main" val="34041348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friend functions</a:t>
            </a:r>
            <a:endParaRPr lang="en-US" dirty="0"/>
          </a:p>
        </p:txBody>
      </p:sp>
      <p:sp>
        <p:nvSpPr>
          <p:cNvPr id="3" name="Content Placeholder 2"/>
          <p:cNvSpPr>
            <a:spLocks noGrp="1"/>
          </p:cNvSpPr>
          <p:nvPr>
            <p:ph idx="1"/>
          </p:nvPr>
        </p:nvSpPr>
        <p:spPr>
          <a:xfrm>
            <a:off x="381000" y="1295400"/>
            <a:ext cx="8534400" cy="5562600"/>
          </a:xfrm>
        </p:spPr>
        <p:txBody>
          <a:bodyPr>
            <a:normAutofit fontScale="77500" lnSpcReduction="20000"/>
          </a:bodyPr>
          <a:lstStyle/>
          <a:p>
            <a:pPr algn="just">
              <a:lnSpc>
                <a:spcPct val="120000"/>
              </a:lnSpc>
            </a:pPr>
            <a:r>
              <a:rPr lang="en-US" dirty="0"/>
              <a:t>C++ supports the feature of encapsulation in which the data is bundled together with the functions operating on it to form a single unit. </a:t>
            </a:r>
            <a:endParaRPr lang="en-US" dirty="0" smtClean="0"/>
          </a:p>
          <a:p>
            <a:pPr algn="just">
              <a:lnSpc>
                <a:spcPct val="120000"/>
              </a:lnSpc>
            </a:pPr>
            <a:r>
              <a:rPr lang="en-US" dirty="0" smtClean="0"/>
              <a:t>By </a:t>
            </a:r>
            <a:r>
              <a:rPr lang="en-US" dirty="0"/>
              <a:t>doing this C++ ensures that data is accessible only by the functions operating on it and not to anyone outside the class</a:t>
            </a:r>
            <a:r>
              <a:rPr lang="en-US" dirty="0" smtClean="0"/>
              <a:t>.</a:t>
            </a:r>
          </a:p>
          <a:p>
            <a:pPr algn="just">
              <a:lnSpc>
                <a:spcPct val="120000"/>
              </a:lnSpc>
            </a:pPr>
            <a:r>
              <a:rPr lang="en-US" dirty="0" smtClean="0"/>
              <a:t>But, </a:t>
            </a:r>
            <a:r>
              <a:rPr lang="en-US" dirty="0"/>
              <a:t>sometimes we might want to access data outside the bundled unit. For example, an outsider class might want to access </a:t>
            </a:r>
            <a:r>
              <a:rPr lang="en-US" dirty="0" smtClean="0"/>
              <a:t>private data of a class.</a:t>
            </a:r>
          </a:p>
          <a:p>
            <a:pPr algn="just">
              <a:lnSpc>
                <a:spcPct val="120000"/>
              </a:lnSpc>
            </a:pPr>
            <a:r>
              <a:rPr lang="en-US" dirty="0"/>
              <a:t>C++ provides a facility for accessing </a:t>
            </a:r>
            <a:r>
              <a:rPr lang="en-US"/>
              <a:t>private </a:t>
            </a:r>
            <a:r>
              <a:rPr lang="en-US" smtClean="0"/>
              <a:t>data </a:t>
            </a:r>
            <a:r>
              <a:rPr lang="en-US" dirty="0"/>
              <a:t>by means of a special feature called “friend” </a:t>
            </a:r>
            <a:r>
              <a:rPr lang="en-US" dirty="0" smtClean="0"/>
              <a:t>function</a:t>
            </a:r>
          </a:p>
          <a:p>
            <a:pPr lvl="1" algn="just">
              <a:lnSpc>
                <a:spcPct val="120000"/>
              </a:lnSpc>
            </a:pPr>
            <a:r>
              <a:rPr lang="en-US" dirty="0"/>
              <a:t>A friend function in C++ is a function that is preceded by the keyword “friend”. When the function is declared as a friend, then it can access the private </a:t>
            </a:r>
            <a:r>
              <a:rPr lang="en-US" dirty="0" smtClean="0"/>
              <a:t>data </a:t>
            </a:r>
            <a:r>
              <a:rPr lang="en-US" dirty="0"/>
              <a:t>members of the class.</a:t>
            </a:r>
          </a:p>
        </p:txBody>
      </p:sp>
    </p:spTree>
    <p:extLst>
      <p:ext uri="{BB962C8B-B14F-4D97-AF65-F5344CB8AC3E}">
        <p14:creationId xmlns:p14="http://schemas.microsoft.com/office/powerpoint/2010/main" val="15945437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 friend function is not invoked using the class object as it is not in the scope of the class.</a:t>
            </a:r>
            <a:endParaRPr lang="en-US" dirty="0" smtClean="0"/>
          </a:p>
          <a:p>
            <a:pPr algn="just"/>
            <a:r>
              <a:rPr lang="en-US" dirty="0" smtClean="0"/>
              <a:t>It </a:t>
            </a:r>
            <a:r>
              <a:rPr lang="en-US" dirty="0"/>
              <a:t>can be called like a normal function without using the object</a:t>
            </a:r>
            <a:r>
              <a:rPr lang="en-US" dirty="0" smtClean="0"/>
              <a:t>.</a:t>
            </a:r>
          </a:p>
          <a:p>
            <a:pPr algn="just"/>
            <a:r>
              <a:rPr lang="en-US"/>
              <a:t>It can be declared either in the private or the public part.</a:t>
            </a:r>
            <a:endParaRPr lang="en-US" dirty="0" smtClean="0"/>
          </a:p>
          <a:p>
            <a:pPr algn="just"/>
            <a:r>
              <a:rPr lang="en-US" dirty="0"/>
              <a:t>A friend function cannot access the private </a:t>
            </a:r>
            <a:r>
              <a:rPr lang="en-US" dirty="0" smtClean="0"/>
              <a:t>data </a:t>
            </a:r>
            <a:r>
              <a:rPr lang="en-US" dirty="0"/>
              <a:t>members of the class directly. </a:t>
            </a:r>
            <a:endParaRPr lang="en-US" dirty="0" smtClean="0"/>
          </a:p>
          <a:p>
            <a:pPr lvl="1" algn="just"/>
            <a:r>
              <a:rPr lang="en-US" dirty="0" smtClean="0"/>
              <a:t>It </a:t>
            </a:r>
            <a:r>
              <a:rPr lang="en-US" dirty="0"/>
              <a:t>needs to make use of a class object and then access the members using the dot operator</a:t>
            </a:r>
            <a:r>
              <a:rPr lang="en-US" dirty="0" smtClean="0"/>
              <a:t>.</a:t>
            </a:r>
          </a:p>
          <a:p>
            <a:pPr algn="just"/>
            <a:r>
              <a:rPr lang="en-US" dirty="0" smtClean="0"/>
              <a:t>Usually a  friend function has objects as arguments.</a:t>
            </a:r>
            <a:endParaRPr lang="en-US" dirty="0"/>
          </a:p>
        </p:txBody>
      </p:sp>
    </p:spTree>
    <p:extLst>
      <p:ext uri="{BB962C8B-B14F-4D97-AF65-F5344CB8AC3E}">
        <p14:creationId xmlns:p14="http://schemas.microsoft.com/office/powerpoint/2010/main" val="3655830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781800"/>
          </a:xfrm>
        </p:spPr>
        <p:txBody>
          <a:bodyPr>
            <a:normAutofit fontScale="62500" lnSpcReduction="20000"/>
          </a:bodyPr>
          <a:lstStyle/>
          <a:p>
            <a:pPr marL="0" indent="0">
              <a:buNone/>
            </a:pPr>
            <a:r>
              <a:rPr lang="en-US" dirty="0"/>
              <a:t>class Rectangle</a:t>
            </a:r>
          </a:p>
          <a:p>
            <a:pPr marL="0" indent="0">
              <a:buNone/>
            </a:pPr>
            <a:r>
              <a:rPr lang="en-US" dirty="0"/>
              <a:t>{</a:t>
            </a:r>
          </a:p>
          <a:p>
            <a:pPr marL="0" indent="0">
              <a:buNone/>
            </a:pPr>
            <a:r>
              <a:rPr lang="en-US" dirty="0"/>
              <a:t>   </a:t>
            </a:r>
            <a:r>
              <a:rPr lang="en-US" dirty="0" err="1"/>
              <a:t>int</a:t>
            </a:r>
            <a:r>
              <a:rPr lang="en-US" dirty="0"/>
              <a:t> length, breadth;</a:t>
            </a:r>
          </a:p>
          <a:p>
            <a:pPr marL="0" indent="0">
              <a:buNone/>
            </a:pPr>
            <a:r>
              <a:rPr lang="en-US" dirty="0"/>
              <a:t>   public:</a:t>
            </a:r>
          </a:p>
          <a:p>
            <a:pPr marL="0" indent="0">
              <a:buNone/>
            </a:pPr>
            <a:r>
              <a:rPr lang="en-US" dirty="0"/>
              <a:t>   void initialize(</a:t>
            </a:r>
            <a:r>
              <a:rPr lang="en-US" dirty="0" err="1"/>
              <a:t>int</a:t>
            </a:r>
            <a:r>
              <a:rPr lang="en-US" dirty="0"/>
              <a:t> l, </a:t>
            </a:r>
            <a:r>
              <a:rPr lang="en-US" dirty="0" err="1"/>
              <a:t>int</a:t>
            </a:r>
            <a:r>
              <a:rPr lang="en-US" dirty="0"/>
              <a:t> b)</a:t>
            </a:r>
          </a:p>
          <a:p>
            <a:pPr marL="0" indent="0">
              <a:buNone/>
            </a:pPr>
            <a:r>
              <a:rPr lang="en-US" dirty="0"/>
              <a:t>   {</a:t>
            </a:r>
          </a:p>
          <a:p>
            <a:pPr marL="0" indent="0">
              <a:buNone/>
            </a:pPr>
            <a:r>
              <a:rPr lang="en-US" dirty="0"/>
              <a:t>	length = l;</a:t>
            </a:r>
          </a:p>
          <a:p>
            <a:pPr marL="0" indent="0">
              <a:buNone/>
            </a:pPr>
            <a:r>
              <a:rPr lang="en-US" dirty="0"/>
              <a:t>	breadth = b;</a:t>
            </a:r>
          </a:p>
          <a:p>
            <a:pPr marL="0" indent="0">
              <a:buNone/>
            </a:pPr>
            <a:r>
              <a:rPr lang="en-US" dirty="0"/>
              <a:t>   }</a:t>
            </a:r>
          </a:p>
          <a:p>
            <a:pPr marL="0" indent="0">
              <a:buNone/>
            </a:pPr>
            <a:r>
              <a:rPr lang="en-US" dirty="0"/>
              <a:t>   friend void </a:t>
            </a:r>
            <a:r>
              <a:rPr lang="en-US" dirty="0" err="1"/>
              <a:t>calcArea</a:t>
            </a:r>
            <a:r>
              <a:rPr lang="en-US" dirty="0"/>
              <a:t>(Rectangle r); //friend function declaration</a:t>
            </a:r>
          </a:p>
          <a:p>
            <a:pPr marL="0" indent="0">
              <a:buNone/>
            </a:pPr>
            <a:r>
              <a:rPr lang="en-US" dirty="0"/>
              <a:t>};</a:t>
            </a:r>
          </a:p>
          <a:p>
            <a:pPr marL="0" indent="0">
              <a:buNone/>
            </a:pPr>
            <a:r>
              <a:rPr lang="en-US" dirty="0" smtClean="0"/>
              <a:t>void </a:t>
            </a:r>
            <a:r>
              <a:rPr lang="en-US" dirty="0" err="1"/>
              <a:t>calcArea</a:t>
            </a:r>
            <a:r>
              <a:rPr lang="en-US" dirty="0"/>
              <a:t>(Rectangle r</a:t>
            </a:r>
            <a:r>
              <a:rPr lang="en-US" dirty="0" smtClean="0"/>
              <a:t>) </a:t>
            </a:r>
            <a:r>
              <a:rPr lang="en-US" dirty="0"/>
              <a:t>//friend function </a:t>
            </a:r>
            <a:r>
              <a:rPr lang="en-US" dirty="0" smtClean="0"/>
              <a:t>definition</a:t>
            </a:r>
            <a:endParaRPr lang="en-US" dirty="0"/>
          </a:p>
          <a:p>
            <a:pPr marL="0" indent="0">
              <a:buNone/>
            </a:pPr>
            <a:r>
              <a:rPr lang="en-US" dirty="0"/>
              <a:t>{</a:t>
            </a:r>
          </a:p>
          <a:p>
            <a:pPr marL="0" indent="0">
              <a:buNone/>
            </a:pPr>
            <a:r>
              <a:rPr lang="en-US" dirty="0"/>
              <a:t>   </a:t>
            </a:r>
            <a:r>
              <a:rPr lang="en-US" dirty="0" err="1"/>
              <a:t>cout</a:t>
            </a:r>
            <a:r>
              <a:rPr lang="en-US" dirty="0"/>
              <a:t>&lt;&lt;"Area = "&lt;&lt;</a:t>
            </a:r>
            <a:r>
              <a:rPr lang="en-US" dirty="0" err="1"/>
              <a:t>r.length</a:t>
            </a:r>
            <a:r>
              <a:rPr lang="en-US" dirty="0"/>
              <a:t> * </a:t>
            </a:r>
            <a:r>
              <a:rPr lang="en-US" dirty="0" err="1"/>
              <a:t>r.breadth</a:t>
            </a:r>
            <a:r>
              <a:rPr lang="en-US" dirty="0"/>
              <a:t>;</a:t>
            </a:r>
          </a:p>
          <a:p>
            <a:pPr marL="0" indent="0">
              <a:buNone/>
            </a:pP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Rectangle r;</a:t>
            </a:r>
          </a:p>
          <a:p>
            <a:pPr marL="0" indent="0">
              <a:buNone/>
            </a:pPr>
            <a:r>
              <a:rPr lang="en-US" dirty="0"/>
              <a:t>      </a:t>
            </a:r>
            <a:r>
              <a:rPr lang="en-US" dirty="0" err="1"/>
              <a:t>r.initialize</a:t>
            </a:r>
            <a:r>
              <a:rPr lang="en-US" dirty="0"/>
              <a:t>(10, 15);</a:t>
            </a:r>
          </a:p>
          <a:p>
            <a:pPr marL="0" indent="0">
              <a:buNone/>
            </a:pPr>
            <a:r>
              <a:rPr lang="en-US" dirty="0"/>
              <a:t>      </a:t>
            </a:r>
            <a:r>
              <a:rPr lang="en-US" dirty="0" err="1"/>
              <a:t>calcArea</a:t>
            </a:r>
            <a:r>
              <a:rPr lang="en-US" dirty="0"/>
              <a:t>(r);</a:t>
            </a:r>
          </a:p>
          <a:p>
            <a:pPr marL="0" indent="0">
              <a:buNone/>
            </a:pPr>
            <a:r>
              <a:rPr lang="en-US" dirty="0"/>
              <a:t>    </a:t>
            </a:r>
            <a:r>
              <a:rPr lang="en-US" dirty="0" smtClean="0"/>
              <a:t>  return </a:t>
            </a:r>
            <a:r>
              <a:rPr lang="en-US" dirty="0"/>
              <a:t>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756254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Call by reference</a:t>
            </a:r>
            <a:endParaRPr lang="en-US" dirty="0"/>
          </a:p>
        </p:txBody>
      </p:sp>
      <p:sp>
        <p:nvSpPr>
          <p:cNvPr id="5" name="Text Placeholder 4"/>
          <p:cNvSpPr>
            <a:spLocks noGrp="1"/>
          </p:cNvSpPr>
          <p:nvPr>
            <p:ph type="body" idx="1"/>
          </p:nvPr>
        </p:nvSpPr>
        <p:spPr>
          <a:xfrm>
            <a:off x="304800" y="1535113"/>
            <a:ext cx="4419600" cy="639762"/>
          </a:xfrm>
        </p:spPr>
        <p:txBody>
          <a:bodyPr>
            <a:normAutofit/>
          </a:bodyPr>
          <a:lstStyle/>
          <a:p>
            <a:r>
              <a:rPr lang="en-US" dirty="0" smtClean="0"/>
              <a:t>C Style (supported by C++ also)</a:t>
            </a:r>
            <a:endParaRPr lang="en-US" dirty="0"/>
          </a:p>
        </p:txBody>
      </p:sp>
      <p:sp>
        <p:nvSpPr>
          <p:cNvPr id="6" name="Content Placeholder 5"/>
          <p:cNvSpPr>
            <a:spLocks noGrp="1"/>
          </p:cNvSpPr>
          <p:nvPr>
            <p:ph sz="half" idx="2"/>
          </p:nvPr>
        </p:nvSpPr>
        <p:spPr>
          <a:xfrm>
            <a:off x="304800" y="2174875"/>
            <a:ext cx="4040188" cy="3951288"/>
          </a:xfrm>
        </p:spPr>
        <p:txBody>
          <a:bodyPr>
            <a:noAutofit/>
          </a:bodyPr>
          <a:lstStyle/>
          <a:p>
            <a:pPr marL="0" indent="0">
              <a:buNone/>
            </a:pPr>
            <a:r>
              <a:rPr lang="en-US" sz="2000" dirty="0" smtClean="0"/>
              <a:t>void swap(</a:t>
            </a:r>
            <a:r>
              <a:rPr lang="en-US" sz="2000" dirty="0" err="1" smtClean="0"/>
              <a:t>int</a:t>
            </a:r>
            <a:r>
              <a:rPr lang="en-US" sz="2000" dirty="0" smtClean="0"/>
              <a:t> *a, </a:t>
            </a:r>
            <a:r>
              <a:rPr lang="en-US" sz="2000" dirty="0" err="1" smtClean="0"/>
              <a:t>int</a:t>
            </a:r>
            <a:r>
              <a:rPr lang="en-US" sz="2000" dirty="0" smtClean="0"/>
              <a:t> *b)</a:t>
            </a:r>
          </a:p>
          <a:p>
            <a:pPr marL="0" indent="0">
              <a:buNone/>
            </a:pPr>
            <a:r>
              <a:rPr lang="en-US" sz="2000" dirty="0" smtClean="0"/>
              <a:t>{</a:t>
            </a:r>
          </a:p>
          <a:p>
            <a:pPr marL="457200" lvl="1" indent="0">
              <a:buNone/>
            </a:pPr>
            <a:r>
              <a:rPr lang="en-US" dirty="0" err="1" smtClean="0"/>
              <a:t>int</a:t>
            </a:r>
            <a:r>
              <a:rPr lang="en-US" dirty="0" smtClean="0"/>
              <a:t> t;</a:t>
            </a:r>
          </a:p>
          <a:p>
            <a:pPr marL="457200" lvl="1" indent="0">
              <a:buNone/>
            </a:pPr>
            <a:r>
              <a:rPr lang="en-US" dirty="0" smtClean="0"/>
              <a:t>t = *a;</a:t>
            </a:r>
          </a:p>
          <a:p>
            <a:pPr marL="457200" lvl="1" indent="0">
              <a:buNone/>
            </a:pPr>
            <a:r>
              <a:rPr lang="en-US" dirty="0" smtClean="0"/>
              <a:t>*a = *b;</a:t>
            </a:r>
          </a:p>
          <a:p>
            <a:pPr marL="457200" lvl="1" indent="0">
              <a:buNone/>
            </a:pPr>
            <a:r>
              <a:rPr lang="en-US" dirty="0" smtClean="0"/>
              <a:t>*b = t;</a:t>
            </a:r>
          </a:p>
          <a:p>
            <a:pPr marL="0" indent="0">
              <a:buNone/>
            </a:pPr>
            <a:r>
              <a:rPr lang="en-US" sz="2000" dirty="0" smtClean="0"/>
              <a:t>}</a:t>
            </a:r>
          </a:p>
          <a:p>
            <a:pPr marL="0" indent="0">
              <a:buNone/>
            </a:pPr>
            <a:r>
              <a:rPr lang="en-US" sz="2000" dirty="0" err="1" smtClean="0"/>
              <a:t>int</a:t>
            </a:r>
            <a:r>
              <a:rPr lang="en-US" sz="2000" dirty="0" smtClean="0"/>
              <a:t> main()</a:t>
            </a:r>
          </a:p>
          <a:p>
            <a:pPr marL="0" indent="0">
              <a:buNone/>
            </a:pPr>
            <a:r>
              <a:rPr lang="en-US" sz="2000" dirty="0" smtClean="0"/>
              <a:t>{</a:t>
            </a:r>
          </a:p>
          <a:p>
            <a:pPr marL="457200" lvl="1" indent="0">
              <a:buNone/>
            </a:pPr>
            <a:r>
              <a:rPr lang="en-US" dirty="0" err="1" smtClean="0"/>
              <a:t>int</a:t>
            </a:r>
            <a:r>
              <a:rPr lang="en-US" dirty="0" smtClean="0"/>
              <a:t> m = 10, n = 20;</a:t>
            </a:r>
          </a:p>
          <a:p>
            <a:pPr marL="457200" lvl="1" indent="0">
              <a:buNone/>
            </a:pPr>
            <a:r>
              <a:rPr lang="en-US" dirty="0" smtClean="0"/>
              <a:t>swap(&amp;m, &amp;n);</a:t>
            </a:r>
          </a:p>
          <a:p>
            <a:pPr marL="0" indent="0">
              <a:buNone/>
            </a:pPr>
            <a:r>
              <a:rPr lang="en-US" sz="2000" dirty="0"/>
              <a:t>}</a:t>
            </a:r>
            <a:endParaRPr lang="en-US" sz="2000" dirty="0" smtClean="0"/>
          </a:p>
          <a:p>
            <a:pPr marL="457200" lvl="1" indent="0">
              <a:buNone/>
            </a:pPr>
            <a:endParaRPr lang="en-US" dirty="0"/>
          </a:p>
        </p:txBody>
      </p:sp>
      <p:sp>
        <p:nvSpPr>
          <p:cNvPr id="7" name="Text Placeholder 6"/>
          <p:cNvSpPr>
            <a:spLocks noGrp="1"/>
          </p:cNvSpPr>
          <p:nvPr>
            <p:ph type="body" sz="quarter" idx="3"/>
          </p:nvPr>
        </p:nvSpPr>
        <p:spPr>
          <a:xfrm>
            <a:off x="5026025" y="1535113"/>
            <a:ext cx="4041775" cy="639762"/>
          </a:xfrm>
        </p:spPr>
        <p:txBody>
          <a:bodyPr/>
          <a:lstStyle/>
          <a:p>
            <a:r>
              <a:rPr lang="en-US" dirty="0" smtClean="0"/>
              <a:t>C++ Style</a:t>
            </a:r>
            <a:endParaRPr lang="en-US" dirty="0"/>
          </a:p>
        </p:txBody>
      </p:sp>
      <p:sp>
        <p:nvSpPr>
          <p:cNvPr id="8" name="Content Placeholder 7"/>
          <p:cNvSpPr>
            <a:spLocks noGrp="1"/>
          </p:cNvSpPr>
          <p:nvPr>
            <p:ph sz="quarter" idx="4"/>
          </p:nvPr>
        </p:nvSpPr>
        <p:spPr>
          <a:xfrm>
            <a:off x="5026025" y="2174875"/>
            <a:ext cx="4041775" cy="3951288"/>
          </a:xfrm>
        </p:spPr>
        <p:txBody>
          <a:bodyPr>
            <a:noAutofit/>
          </a:bodyPr>
          <a:lstStyle/>
          <a:p>
            <a:pPr marL="0" indent="0">
              <a:buNone/>
            </a:pPr>
            <a:r>
              <a:rPr lang="en-US" sz="2000" dirty="0" smtClean="0"/>
              <a:t>void swap(</a:t>
            </a:r>
            <a:r>
              <a:rPr lang="en-US" sz="2000" dirty="0" err="1" smtClean="0"/>
              <a:t>int</a:t>
            </a:r>
            <a:r>
              <a:rPr lang="en-US" sz="2000" dirty="0" smtClean="0"/>
              <a:t> &amp; a, </a:t>
            </a:r>
            <a:r>
              <a:rPr lang="en-US" sz="2000" dirty="0" err="1" smtClean="0"/>
              <a:t>int</a:t>
            </a:r>
            <a:r>
              <a:rPr lang="en-US" sz="2000" dirty="0" smtClean="0"/>
              <a:t> &amp; b)</a:t>
            </a:r>
          </a:p>
          <a:p>
            <a:pPr marL="0" indent="0">
              <a:buNone/>
            </a:pPr>
            <a:r>
              <a:rPr lang="en-US" sz="2000" dirty="0" smtClean="0"/>
              <a:t>{</a:t>
            </a:r>
          </a:p>
          <a:p>
            <a:pPr marL="457200" lvl="1" indent="0">
              <a:buNone/>
            </a:pPr>
            <a:r>
              <a:rPr lang="en-US" dirty="0" err="1" smtClean="0"/>
              <a:t>int</a:t>
            </a:r>
            <a:r>
              <a:rPr lang="en-US" dirty="0" smtClean="0"/>
              <a:t> t;</a:t>
            </a:r>
          </a:p>
          <a:p>
            <a:pPr marL="457200" lvl="1" indent="0">
              <a:buNone/>
            </a:pPr>
            <a:r>
              <a:rPr lang="en-US" dirty="0" smtClean="0"/>
              <a:t>t = a;</a:t>
            </a:r>
          </a:p>
          <a:p>
            <a:pPr marL="457200" lvl="1" indent="0">
              <a:buNone/>
            </a:pPr>
            <a:r>
              <a:rPr lang="en-US" dirty="0" smtClean="0"/>
              <a:t>a = b;</a:t>
            </a:r>
          </a:p>
          <a:p>
            <a:pPr marL="457200" lvl="1" indent="0">
              <a:buNone/>
            </a:pPr>
            <a:r>
              <a:rPr lang="en-US" dirty="0" smtClean="0"/>
              <a:t>b = t;</a:t>
            </a:r>
          </a:p>
          <a:p>
            <a:pPr marL="0" indent="0">
              <a:buNone/>
            </a:pPr>
            <a:r>
              <a:rPr lang="en-US" sz="2000" dirty="0" smtClean="0"/>
              <a:t>}</a:t>
            </a:r>
          </a:p>
          <a:p>
            <a:pPr marL="0" indent="0">
              <a:buNone/>
            </a:pPr>
            <a:r>
              <a:rPr lang="en-US" sz="2000" dirty="0" err="1" smtClean="0"/>
              <a:t>int</a:t>
            </a:r>
            <a:r>
              <a:rPr lang="en-US" sz="2000" dirty="0" smtClean="0"/>
              <a:t> main()</a:t>
            </a:r>
          </a:p>
          <a:p>
            <a:pPr marL="0" indent="0">
              <a:buNone/>
            </a:pPr>
            <a:r>
              <a:rPr lang="en-US" sz="2000" dirty="0" smtClean="0"/>
              <a:t>{</a:t>
            </a:r>
          </a:p>
          <a:p>
            <a:pPr marL="457200" lvl="1" indent="0">
              <a:buNone/>
            </a:pPr>
            <a:r>
              <a:rPr lang="en-US" dirty="0" err="1" smtClean="0"/>
              <a:t>int</a:t>
            </a:r>
            <a:r>
              <a:rPr lang="en-US" dirty="0" smtClean="0"/>
              <a:t> m = 10, n = 20;</a:t>
            </a:r>
          </a:p>
          <a:p>
            <a:pPr marL="457200" lvl="1" indent="0">
              <a:buNone/>
            </a:pPr>
            <a:r>
              <a:rPr lang="en-US" dirty="0" smtClean="0"/>
              <a:t>swap(m, n);</a:t>
            </a:r>
          </a:p>
          <a:p>
            <a:pPr marL="0" indent="0">
              <a:buNone/>
            </a:pPr>
            <a:r>
              <a:rPr lang="en-US" sz="2000" dirty="0" smtClean="0"/>
              <a:t>}</a:t>
            </a:r>
          </a:p>
          <a:p>
            <a:pPr marL="457200" lvl="1" indent="0">
              <a:buNone/>
            </a:pPr>
            <a:endParaRPr lang="en-US" dirty="0" smtClean="0"/>
          </a:p>
          <a:p>
            <a:pPr marL="0" indent="0">
              <a:buNone/>
            </a:pPr>
            <a:endParaRPr lang="en-US" sz="2000" dirty="0"/>
          </a:p>
        </p:txBody>
      </p:sp>
    </p:spTree>
    <p:extLst>
      <p:ext uri="{BB962C8B-B14F-4D97-AF65-F5344CB8AC3E}">
        <p14:creationId xmlns:p14="http://schemas.microsoft.com/office/powerpoint/2010/main" val="1632393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Return by reference</a:t>
            </a:r>
            <a:endParaRPr lang="en-US" dirty="0"/>
          </a:p>
        </p:txBody>
      </p:sp>
      <p:sp>
        <p:nvSpPr>
          <p:cNvPr id="8" name="Content Placeholder 7"/>
          <p:cNvSpPr>
            <a:spLocks noGrp="1"/>
          </p:cNvSpPr>
          <p:nvPr>
            <p:ph idx="1"/>
          </p:nvPr>
        </p:nvSpPr>
        <p:spPr>
          <a:xfrm>
            <a:off x="457200" y="1600200"/>
            <a:ext cx="8229600" cy="5105400"/>
          </a:xfrm>
        </p:spPr>
        <p:txBody>
          <a:bodyPr>
            <a:normAutofit/>
          </a:bodyPr>
          <a:lstStyle/>
          <a:p>
            <a:r>
              <a:rPr lang="en-US" sz="2400" dirty="0" smtClean="0"/>
              <a:t>A function can also return a reference.</a:t>
            </a:r>
          </a:p>
          <a:p>
            <a:r>
              <a:rPr lang="en-US" sz="2400" dirty="0" smtClean="0"/>
              <a:t>Example:</a:t>
            </a:r>
          </a:p>
          <a:p>
            <a:pPr marL="400050" lvl="1" indent="0">
              <a:buNone/>
            </a:pPr>
            <a:r>
              <a:rPr lang="en-US" sz="2400" dirty="0" err="1" smtClean="0"/>
              <a:t>int</a:t>
            </a:r>
            <a:r>
              <a:rPr lang="en-US" sz="2400" dirty="0" smtClean="0"/>
              <a:t> &amp; min(</a:t>
            </a:r>
            <a:r>
              <a:rPr lang="en-US" sz="2400" dirty="0" err="1" smtClean="0"/>
              <a:t>int</a:t>
            </a:r>
            <a:r>
              <a:rPr lang="en-US" sz="2400" dirty="0" smtClean="0"/>
              <a:t> &amp;x, </a:t>
            </a:r>
            <a:r>
              <a:rPr lang="en-US" sz="2400" dirty="0" err="1" smtClean="0"/>
              <a:t>int</a:t>
            </a:r>
            <a:r>
              <a:rPr lang="en-US" sz="2400" dirty="0" smtClean="0"/>
              <a:t> &amp;y)</a:t>
            </a:r>
          </a:p>
          <a:p>
            <a:pPr marL="400050" lvl="1" indent="0">
              <a:buNone/>
            </a:pPr>
            <a:r>
              <a:rPr lang="en-US" sz="2400" dirty="0" smtClean="0"/>
              <a:t>{</a:t>
            </a:r>
          </a:p>
          <a:p>
            <a:pPr marL="857250" lvl="2" indent="0">
              <a:buNone/>
            </a:pPr>
            <a:r>
              <a:rPr lang="en-US" dirty="0" smtClean="0"/>
              <a:t>return x &lt; y ? x : y;</a:t>
            </a:r>
          </a:p>
          <a:p>
            <a:pPr marL="400050" lvl="1" indent="0">
              <a:buNone/>
            </a:pPr>
            <a:r>
              <a:rPr lang="en-US" sz="2400" dirty="0" smtClean="0"/>
              <a:t>}</a:t>
            </a:r>
          </a:p>
          <a:p>
            <a:pPr marL="400050" lvl="1" indent="0">
              <a:buNone/>
            </a:pPr>
            <a:r>
              <a:rPr lang="en-US" sz="2400" dirty="0" err="1" smtClean="0"/>
              <a:t>int</a:t>
            </a:r>
            <a:r>
              <a:rPr lang="en-US" sz="2400" dirty="0" smtClean="0"/>
              <a:t> main()</a:t>
            </a:r>
          </a:p>
          <a:p>
            <a:pPr marL="400050" lvl="1" indent="0">
              <a:buNone/>
            </a:pPr>
            <a:r>
              <a:rPr lang="en-US" sz="2400" dirty="0" smtClean="0"/>
              <a:t>{</a:t>
            </a:r>
          </a:p>
          <a:p>
            <a:pPr marL="857250" lvl="2" indent="0">
              <a:buNone/>
            </a:pPr>
            <a:r>
              <a:rPr lang="en-US" dirty="0" err="1" smtClean="0"/>
              <a:t>int</a:t>
            </a:r>
            <a:r>
              <a:rPr lang="en-US" dirty="0" smtClean="0"/>
              <a:t> a = 15</a:t>
            </a:r>
            <a:r>
              <a:rPr lang="en-US" smtClean="0"/>
              <a:t>, b=12;</a:t>
            </a:r>
            <a:endParaRPr lang="en-US" dirty="0" smtClean="0"/>
          </a:p>
          <a:p>
            <a:pPr marL="857250" lvl="2" indent="0">
              <a:buNone/>
            </a:pPr>
            <a:r>
              <a:rPr lang="en-US" dirty="0" smtClean="0"/>
              <a:t>min(a, b) = 0; // Sets variable with minimum value to 0</a:t>
            </a:r>
          </a:p>
          <a:p>
            <a:pPr marL="400050" lvl="1" indent="0">
              <a:buNone/>
            </a:pPr>
            <a:r>
              <a:rPr lang="en-US" sz="2400" dirty="0"/>
              <a:t>}</a:t>
            </a:r>
          </a:p>
        </p:txBody>
      </p:sp>
    </p:spTree>
    <p:extLst>
      <p:ext uri="{BB962C8B-B14F-4D97-AF65-F5344CB8AC3E}">
        <p14:creationId xmlns:p14="http://schemas.microsoft.com/office/powerpoint/2010/main" val="288855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lnSpc>
                <a:spcPct val="120000"/>
              </a:lnSpc>
            </a:pPr>
            <a:r>
              <a:rPr lang="en-US" dirty="0"/>
              <a:t>When the program executes the function call </a:t>
            </a:r>
            <a:r>
              <a:rPr lang="en-US" dirty="0" smtClean="0"/>
              <a:t>instruction, </a:t>
            </a:r>
            <a:r>
              <a:rPr lang="en-US" dirty="0"/>
              <a:t>the CPU stores the memory address of the instruction following the function call, copies the arguments of the function on the stack and finally transfers control to the specified function. </a:t>
            </a:r>
            <a:endParaRPr lang="en-US" dirty="0" smtClean="0"/>
          </a:p>
          <a:p>
            <a:pPr algn="just">
              <a:lnSpc>
                <a:spcPct val="120000"/>
              </a:lnSpc>
            </a:pPr>
            <a:r>
              <a:rPr lang="en-US" dirty="0" smtClean="0"/>
              <a:t>The </a:t>
            </a:r>
            <a:r>
              <a:rPr lang="en-US" dirty="0"/>
              <a:t>CPU then executes the function code, stores the function return value in a predefined memory location/register and returns control to the calling function. </a:t>
            </a:r>
            <a:endParaRPr lang="en-US" dirty="0" smtClean="0"/>
          </a:p>
          <a:p>
            <a:pPr lvl="1" algn="just">
              <a:lnSpc>
                <a:spcPct val="120000"/>
              </a:lnSpc>
            </a:pPr>
            <a:r>
              <a:rPr lang="en-US" dirty="0" smtClean="0"/>
              <a:t>This </a:t>
            </a:r>
            <a:r>
              <a:rPr lang="en-US" dirty="0"/>
              <a:t>can become overhead if the execution time of function is less than the switching time from the caller function to called </a:t>
            </a:r>
            <a:r>
              <a:rPr lang="en-US" dirty="0" smtClean="0"/>
              <a:t>function.</a:t>
            </a:r>
            <a:endParaRPr lang="en-US" dirty="0"/>
          </a:p>
        </p:txBody>
      </p:sp>
    </p:spTree>
    <p:extLst>
      <p:ext uri="{BB962C8B-B14F-4D97-AF65-F5344CB8AC3E}">
        <p14:creationId xmlns:p14="http://schemas.microsoft.com/office/powerpoint/2010/main" val="301538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lnSpc>
                <a:spcPct val="110000"/>
              </a:lnSpc>
            </a:pPr>
            <a:r>
              <a:rPr lang="en-US" dirty="0"/>
              <a:t>C++ provides </a:t>
            </a:r>
            <a:r>
              <a:rPr lang="en-US" dirty="0" smtClean="0"/>
              <a:t>inline </a:t>
            </a:r>
            <a:r>
              <a:rPr lang="en-US" dirty="0"/>
              <a:t>functions to reduce the function call overhead. </a:t>
            </a:r>
            <a:endParaRPr lang="en-US" dirty="0" smtClean="0"/>
          </a:p>
          <a:p>
            <a:pPr lvl="1" algn="just">
              <a:lnSpc>
                <a:spcPct val="110000"/>
              </a:lnSpc>
            </a:pPr>
            <a:r>
              <a:rPr lang="en-US" dirty="0" smtClean="0"/>
              <a:t>Inline </a:t>
            </a:r>
            <a:r>
              <a:rPr lang="en-US" dirty="0"/>
              <a:t>function is a function that is expanded in line when it is called. </a:t>
            </a:r>
            <a:endParaRPr lang="en-US" dirty="0" smtClean="0"/>
          </a:p>
          <a:p>
            <a:pPr algn="just">
              <a:lnSpc>
                <a:spcPct val="110000"/>
              </a:lnSpc>
            </a:pPr>
            <a:r>
              <a:rPr lang="en-US" dirty="0" smtClean="0"/>
              <a:t>When </a:t>
            </a:r>
            <a:r>
              <a:rPr lang="en-US" dirty="0"/>
              <a:t>the inline function is called whole code of the inline function gets inserted or substituted at the point of inline function call. </a:t>
            </a:r>
            <a:endParaRPr lang="en-US" dirty="0" smtClean="0"/>
          </a:p>
          <a:p>
            <a:pPr algn="just">
              <a:lnSpc>
                <a:spcPct val="110000"/>
              </a:lnSpc>
            </a:pPr>
            <a:r>
              <a:rPr lang="en-US" dirty="0" smtClean="0"/>
              <a:t>This </a:t>
            </a:r>
            <a:r>
              <a:rPr lang="en-US" dirty="0"/>
              <a:t>substitution is performed by the C++ compiler at compile time. </a:t>
            </a:r>
            <a:endParaRPr lang="en-US" dirty="0" smtClean="0"/>
          </a:p>
          <a:p>
            <a:pPr lvl="1" algn="just">
              <a:lnSpc>
                <a:spcPct val="110000"/>
              </a:lnSpc>
            </a:pPr>
            <a:r>
              <a:rPr lang="en-US" dirty="0" smtClean="0"/>
              <a:t>Inline </a:t>
            </a:r>
            <a:r>
              <a:rPr lang="en-US" dirty="0"/>
              <a:t>function may increase efficiency if it is small.</a:t>
            </a:r>
          </a:p>
        </p:txBody>
      </p:sp>
    </p:spTree>
    <p:extLst>
      <p:ext uri="{BB962C8B-B14F-4D97-AF65-F5344CB8AC3E}">
        <p14:creationId xmlns:p14="http://schemas.microsoft.com/office/powerpoint/2010/main" val="1145794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800" dirty="0"/>
              <a:t>The syntax for defining the function inline is:</a:t>
            </a:r>
          </a:p>
          <a:p>
            <a:pPr marL="0" indent="0">
              <a:buNone/>
            </a:pPr>
            <a:r>
              <a:rPr lang="en-US" sz="2800" dirty="0" smtClean="0"/>
              <a:t>	inline </a:t>
            </a:r>
            <a:r>
              <a:rPr lang="en-US" sz="2800" dirty="0"/>
              <a:t>return-type function-name(parameters) </a:t>
            </a:r>
            <a:endParaRPr lang="en-US" sz="2800" dirty="0" smtClean="0"/>
          </a:p>
          <a:p>
            <a:pPr marL="0" indent="0">
              <a:buNone/>
            </a:pPr>
            <a:r>
              <a:rPr lang="en-US" sz="2800" dirty="0"/>
              <a:t>	</a:t>
            </a:r>
            <a:r>
              <a:rPr lang="en-US" sz="2800" dirty="0" smtClean="0"/>
              <a:t>{ </a:t>
            </a:r>
          </a:p>
          <a:p>
            <a:pPr marL="457200" lvl="1" indent="0">
              <a:buNone/>
            </a:pPr>
            <a:r>
              <a:rPr lang="en-US" sz="2400" dirty="0" smtClean="0"/>
              <a:t>		</a:t>
            </a:r>
            <a:r>
              <a:rPr lang="en-US" dirty="0" smtClean="0"/>
              <a:t>// </a:t>
            </a:r>
            <a:r>
              <a:rPr lang="en-US" dirty="0"/>
              <a:t>function code </a:t>
            </a:r>
            <a:endParaRPr lang="en-US" sz="2400" dirty="0" smtClean="0"/>
          </a:p>
          <a:p>
            <a:pPr marL="0" indent="0">
              <a:buNone/>
            </a:pPr>
            <a:r>
              <a:rPr lang="en-US" sz="2800" dirty="0" smtClean="0"/>
              <a:t>	} </a:t>
            </a:r>
            <a:endParaRPr lang="en-US" sz="2800" dirty="0"/>
          </a:p>
        </p:txBody>
      </p:sp>
    </p:spTree>
    <p:extLst>
      <p:ext uri="{BB962C8B-B14F-4D97-AF65-F5344CB8AC3E}">
        <p14:creationId xmlns:p14="http://schemas.microsoft.com/office/powerpoint/2010/main" val="2980939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TotalTime>
  <Words>3097</Words>
  <Application>Microsoft Office PowerPoint</Application>
  <PresentationFormat>On-screen Show (4:3)</PresentationFormat>
  <Paragraphs>508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Unit - 2</vt:lpstr>
      <vt:lpstr>Functions</vt:lpstr>
      <vt:lpstr>PowerPoint Presentation</vt:lpstr>
      <vt:lpstr>Function prototyping</vt:lpstr>
      <vt:lpstr>Call by reference</vt:lpstr>
      <vt:lpstr>Return by reference</vt:lpstr>
      <vt:lpstr>Inline functions</vt:lpstr>
      <vt:lpstr>PowerPoint Presentation</vt:lpstr>
      <vt:lpstr>PowerPoint Presentation</vt:lpstr>
      <vt:lpstr>PowerPoint Presentation</vt:lpstr>
      <vt:lpstr>PowerPoint Presentation</vt:lpstr>
      <vt:lpstr>Function overloading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Fundamentals</vt:lpstr>
      <vt:lpstr>PowerPoint Presentation</vt:lpstr>
      <vt:lpstr>Specifying a class</vt:lpstr>
      <vt:lpstr>Specifying a class</vt:lpstr>
      <vt:lpstr>PowerPoint Presentation</vt:lpstr>
      <vt:lpstr>PowerPoint Presentation</vt:lpstr>
      <vt:lpstr>PowerPoint Presentation</vt:lpstr>
      <vt:lpstr>static data members</vt:lpstr>
      <vt:lpstr>PowerPoint Presentation</vt:lpstr>
      <vt:lpstr>static member functions</vt:lpstr>
      <vt:lpstr>PowerPoint Presentation</vt:lpstr>
      <vt:lpstr>Array of objects</vt:lpstr>
      <vt:lpstr>friend functions</vt:lpstr>
      <vt:lpstr>friend functions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dc:title>
  <dc:creator>srinivas</dc:creator>
  <cp:lastModifiedBy>srinivas</cp:lastModifiedBy>
  <cp:revision>46</cp:revision>
  <dcterms:created xsi:type="dcterms:W3CDTF">2020-01-09T09:43:42Z</dcterms:created>
  <dcterms:modified xsi:type="dcterms:W3CDTF">2020-01-30T07:15:55Z</dcterms:modified>
</cp:coreProperties>
</file>