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6306-5F31-468C-88EF-94A281A3E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D094F-A3A6-46AA-84CF-36530883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289D-78B3-4CA3-AE42-08749CB8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5BC-13F6-40AD-857A-A3B79AD9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BF7A-BECE-406C-A534-161CD97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6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B67B-1BA0-4E9D-9496-E2204A3D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7C732-6A8D-40A8-9D07-CE719AF72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461F-2723-4B20-9089-D81E1EB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4566-C26A-43C1-AA11-E9C1482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6EB8-A1FC-4CE1-A41A-BEA85746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0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1F4CC-0C64-4FA8-891A-9D42CBD95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57289-4B17-4C52-9C23-8DF9DCB9F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E63F-3D6E-45FF-98C3-2E1E57F9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8E03-0DCA-4B76-86C5-701C59A8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A2DA-3960-45FA-90E3-AAAB5EC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6D44-7D3A-4E6B-AD4A-9E804C5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7B87-B31C-4315-A5FE-44FE9AE2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0FF1-9312-4E42-9088-54E529B1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46BF-5253-43CA-ACFF-33091479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DF0D-287C-4A66-A635-B260140D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D21-59A6-4F4F-A02F-8B160EC1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CEF6-8B23-487D-A3F2-95A593B9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FD1E-EBD5-4CE5-9DE7-4295266E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7052-BE87-498F-8E42-BA81A7B0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705C-D76E-4953-B0DD-094E30B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9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5D58-46A8-497E-9BD4-86AFAF1A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3EC1-6E3A-4FE8-A58F-E04286800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9F295-7E2E-4412-BE37-4AB18FEA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6A187-4339-4939-80E8-F9D02548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512B8-03EF-4399-BA69-AEA3B73C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4A23-DDF7-4F7A-8D63-1C97648A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DD06-DA25-4D8F-B8F3-F0957BD5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71C1-01F1-4179-BB1A-DD6105DC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80779-D5F4-4F60-9213-55640D3AD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EB756-4D51-47F8-86BA-BEBD3124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1CCE6-4276-47DE-9647-A42C2B3C8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5CE02-2FF0-4AF4-8651-A9B167D3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31959-7C9A-47C8-89B5-7765D9E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859D4-849B-40D3-A236-C81D2582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5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E86E-4374-4976-A4C9-637A7262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0F95F-F0E0-4530-AEAD-46E3042F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DF00-D867-4440-84AB-033932FC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FBA4-5A3B-4C0E-9748-865F00A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68C58-171F-4904-A3FE-6B5701B4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87265-F778-4C57-841B-3C4A1CDC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7F76-F69E-4305-B879-E3EE9C6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E84D-3FD7-4FDA-AA19-9005FB6A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3CF-497D-459F-BC82-77EF4E362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0658C-02CB-4A62-8AEB-DBE371F8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EA24-5619-4871-9D8F-529AC5B9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F1A2A-91B2-4238-9503-075FB823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1D40B-7CDE-4717-80CD-32A26ACC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E906-4405-4D28-B499-5B645EDE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1E514-EB53-4104-9299-6DBC385E8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85B1-0E5D-45E6-AB13-4C89FFC5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52E2E-2722-46D1-98C7-84DC376A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136EC-35A1-438F-BA3B-E6433B03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C2980-3218-4934-BF94-8998919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700BC-DB9B-4739-A8CB-62C46324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2590-AD22-4F91-8B52-77BFB64F7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1263-19D5-4D6C-95DD-0A639EEDB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63F1-8BE0-432E-ACFF-09BBD6AF83B3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08F76-473E-4D2D-B46F-9839F0D80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CE44-2DA1-4FA7-8AEE-BDE0B2AB0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9701-9D3E-4722-B32B-F9C41D0E7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2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19684-CD0F-4276-9EE3-F0AA7F7D1393}"/>
              </a:ext>
            </a:extLst>
          </p:cNvPr>
          <p:cNvSpPr txBox="1"/>
          <p:nvPr/>
        </p:nvSpPr>
        <p:spPr>
          <a:xfrm>
            <a:off x="577063" y="829168"/>
            <a:ext cx="1063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Second order liner homogenous recurrence relation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9E3C0-89F5-450A-A347-CA7FCC9A916E}"/>
              </a:ext>
            </a:extLst>
          </p:cNvPr>
          <p:cNvSpPr txBox="1"/>
          <p:nvPr/>
        </p:nvSpPr>
        <p:spPr>
          <a:xfrm>
            <a:off x="1482670" y="2789853"/>
            <a:ext cx="6471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F0FB6-885F-475C-8A5B-51918101850A}"/>
              </a:ext>
            </a:extLst>
          </p:cNvPr>
          <p:cNvSpPr txBox="1"/>
          <p:nvPr/>
        </p:nvSpPr>
        <p:spPr>
          <a:xfrm>
            <a:off x="577063" y="2497465"/>
            <a:ext cx="390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Defination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E31F5-5B9C-4D51-A02E-0A708ADF8868}"/>
              </a:ext>
            </a:extLst>
          </p:cNvPr>
          <p:cNvSpPr/>
          <p:nvPr/>
        </p:nvSpPr>
        <p:spPr>
          <a:xfrm>
            <a:off x="577063" y="3223799"/>
            <a:ext cx="1112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"/>
              </a:rPr>
              <a:t> </a:t>
            </a:r>
            <a:r>
              <a:rPr lang="en-US" sz="2000" dirty="0">
                <a:latin typeface="Roboto"/>
              </a:rPr>
              <a:t>A recurrence relation of the form</a:t>
            </a:r>
            <a:br>
              <a:rPr lang="en-US" sz="2000" dirty="0"/>
            </a:br>
            <a:r>
              <a:rPr lang="en-US" sz="2000" dirty="0"/>
              <a:t>                                             </a:t>
            </a:r>
            <a:r>
              <a:rPr lang="en-US" sz="2000" b="1" dirty="0" err="1">
                <a:latin typeface="Roboto"/>
              </a:rPr>
              <a:t>c</a:t>
            </a:r>
            <a:r>
              <a:rPr lang="en-US" sz="2000" b="1" baseline="-25000" dirty="0" err="1">
                <a:latin typeface="Roboto"/>
              </a:rPr>
              <a:t>n</a:t>
            </a:r>
            <a:r>
              <a:rPr lang="en-US" sz="2000" b="1" dirty="0" err="1">
                <a:latin typeface="Roboto"/>
              </a:rPr>
              <a:t>a</a:t>
            </a:r>
            <a:r>
              <a:rPr lang="en-US" sz="2000" b="1" baseline="-25000" dirty="0" err="1">
                <a:latin typeface="Roboto"/>
              </a:rPr>
              <a:t>n</a:t>
            </a:r>
            <a:r>
              <a:rPr lang="en-US" sz="2000" b="1" dirty="0">
                <a:latin typeface="Roboto"/>
              </a:rPr>
              <a:t> + c</a:t>
            </a:r>
            <a:r>
              <a:rPr lang="en-US" sz="2000" b="1" baseline="-25000" dirty="0">
                <a:latin typeface="Roboto"/>
              </a:rPr>
              <a:t>n-1</a:t>
            </a:r>
            <a:r>
              <a:rPr lang="en-US" sz="2000" b="1" dirty="0">
                <a:latin typeface="Roboto"/>
              </a:rPr>
              <a:t>a</a:t>
            </a:r>
            <a:r>
              <a:rPr lang="en-US" sz="2000" b="1" baseline="-25000" dirty="0">
                <a:latin typeface="Roboto"/>
              </a:rPr>
              <a:t>n-1</a:t>
            </a:r>
            <a:r>
              <a:rPr lang="en-US" sz="2000" b="1" dirty="0">
                <a:latin typeface="Roboto"/>
              </a:rPr>
              <a:t> + c</a:t>
            </a:r>
            <a:r>
              <a:rPr lang="en-US" sz="2000" b="1" baseline="-25000" dirty="0">
                <a:latin typeface="Roboto"/>
              </a:rPr>
              <a:t>n-2</a:t>
            </a:r>
            <a:r>
              <a:rPr lang="en-US" sz="2000" b="1" dirty="0">
                <a:latin typeface="Roboto"/>
              </a:rPr>
              <a:t>a</a:t>
            </a:r>
            <a:r>
              <a:rPr lang="en-US" sz="2000" b="1" baseline="-25000" dirty="0">
                <a:latin typeface="Roboto"/>
              </a:rPr>
              <a:t>n-2</a:t>
            </a:r>
            <a:r>
              <a:rPr lang="en-US" sz="2000" b="1" dirty="0">
                <a:latin typeface="Roboto"/>
              </a:rPr>
              <a:t> = 0</a:t>
            </a:r>
            <a:r>
              <a:rPr lang="en-US" sz="2000" dirty="0">
                <a:latin typeface="Roboto"/>
              </a:rPr>
              <a:t> ——&gt; (1)</a:t>
            </a:r>
            <a:br>
              <a:rPr lang="en-US" sz="2000" dirty="0"/>
            </a:br>
            <a:r>
              <a:rPr lang="en-US" sz="2000" dirty="0"/>
              <a:t> is </a:t>
            </a:r>
            <a:r>
              <a:rPr lang="en-US" sz="2000" dirty="0">
                <a:latin typeface="Roboto"/>
              </a:rPr>
              <a:t>called a second order linear homogeneous recurrence relation with constant coefficients.</a:t>
            </a:r>
            <a:br>
              <a:rPr lang="en-US" sz="2000" dirty="0"/>
            </a:br>
            <a:r>
              <a:rPr lang="en-US" sz="2000" dirty="0">
                <a:latin typeface="Roboto"/>
              </a:rPr>
              <a:t>Solution to this is in form a</a:t>
            </a:r>
            <a:r>
              <a:rPr lang="en-US" sz="2000" baseline="-25000" dirty="0">
                <a:latin typeface="Roboto"/>
              </a:rPr>
              <a:t>n</a:t>
            </a:r>
            <a:r>
              <a:rPr lang="en-US" sz="2000" dirty="0">
                <a:latin typeface="Roboto"/>
              </a:rPr>
              <a:t> = </a:t>
            </a:r>
            <a:r>
              <a:rPr lang="en-US" sz="2000" dirty="0" err="1">
                <a:latin typeface="Roboto"/>
              </a:rPr>
              <a:t>ck</a:t>
            </a:r>
            <a:r>
              <a:rPr lang="en-US" sz="2000" baseline="30000" dirty="0" err="1">
                <a:latin typeface="Roboto"/>
              </a:rPr>
              <a:t>n</a:t>
            </a:r>
            <a:r>
              <a:rPr lang="en-US" sz="2000" dirty="0">
                <a:latin typeface="Roboto"/>
              </a:rPr>
              <a:t> where c, k!=0</a:t>
            </a:r>
            <a:br>
              <a:rPr lang="en-US" sz="2000" dirty="0"/>
            </a:br>
            <a:r>
              <a:rPr lang="en-US" sz="2000" dirty="0">
                <a:latin typeface="Roboto"/>
              </a:rPr>
              <a:t>Putting this in (1)</a:t>
            </a:r>
            <a:br>
              <a:rPr lang="en-US" sz="2000" dirty="0"/>
            </a:br>
            <a:r>
              <a:rPr lang="en-US" sz="2000" dirty="0"/>
              <a:t>                                             </a:t>
            </a:r>
            <a:r>
              <a:rPr lang="en-US" sz="2000" b="1" dirty="0" err="1">
                <a:latin typeface="Roboto"/>
              </a:rPr>
              <a:t>c</a:t>
            </a:r>
            <a:r>
              <a:rPr lang="en-US" sz="2000" b="1" baseline="-25000" dirty="0" err="1">
                <a:latin typeface="Roboto"/>
              </a:rPr>
              <a:t>n</a:t>
            </a:r>
            <a:r>
              <a:rPr lang="en-US" sz="2000" b="1" dirty="0" err="1">
                <a:latin typeface="Roboto"/>
              </a:rPr>
              <a:t>ck</a:t>
            </a:r>
            <a:r>
              <a:rPr lang="en-US" sz="2000" b="1" baseline="30000" dirty="0" err="1">
                <a:latin typeface="Roboto"/>
              </a:rPr>
              <a:t>n</a:t>
            </a:r>
            <a:r>
              <a:rPr lang="en-US" sz="2000" b="1" dirty="0">
                <a:latin typeface="Roboto"/>
              </a:rPr>
              <a:t> + c</a:t>
            </a:r>
            <a:r>
              <a:rPr lang="en-US" sz="2000" b="1" baseline="-25000" dirty="0">
                <a:latin typeface="Roboto"/>
              </a:rPr>
              <a:t>n-1</a:t>
            </a:r>
            <a:r>
              <a:rPr lang="en-US" sz="2000" b="1" dirty="0">
                <a:latin typeface="Roboto"/>
              </a:rPr>
              <a:t>ck</a:t>
            </a:r>
            <a:r>
              <a:rPr lang="en-US" sz="2000" b="1" baseline="30000" dirty="0">
                <a:latin typeface="Roboto"/>
              </a:rPr>
              <a:t>n-1</a:t>
            </a:r>
            <a:r>
              <a:rPr lang="en-US" sz="2000" b="1" dirty="0">
                <a:latin typeface="Roboto"/>
              </a:rPr>
              <a:t> + c</a:t>
            </a:r>
            <a:r>
              <a:rPr lang="en-US" sz="2000" b="1" baseline="-25000" dirty="0">
                <a:latin typeface="Roboto"/>
              </a:rPr>
              <a:t>n-2</a:t>
            </a:r>
            <a:r>
              <a:rPr lang="en-US" sz="2000" b="1" dirty="0">
                <a:latin typeface="Roboto"/>
              </a:rPr>
              <a:t>ck</a:t>
            </a:r>
            <a:r>
              <a:rPr lang="en-US" sz="2000" b="1" baseline="30000" dirty="0">
                <a:latin typeface="Roboto"/>
              </a:rPr>
              <a:t>n-2</a:t>
            </a:r>
            <a:r>
              <a:rPr lang="en-US" sz="2000" b="1" dirty="0">
                <a:latin typeface="Roboto"/>
              </a:rPr>
              <a:t> = 0</a:t>
            </a:r>
            <a:br>
              <a:rPr lang="en-US" sz="2000" dirty="0"/>
            </a:br>
            <a:r>
              <a:rPr lang="en-US" sz="2000" b="1" dirty="0"/>
              <a:t>                                             </a:t>
            </a:r>
            <a:r>
              <a:rPr lang="en-US" sz="2000" b="1" dirty="0">
                <a:latin typeface="Roboto"/>
              </a:rPr>
              <a:t>c</a:t>
            </a:r>
            <a:r>
              <a:rPr lang="en-US" sz="2000" b="1" baseline="-25000" dirty="0">
                <a:latin typeface="Roboto"/>
              </a:rPr>
              <a:t>n</a:t>
            </a:r>
            <a:r>
              <a:rPr lang="en-US" sz="2000" b="1" dirty="0">
                <a:latin typeface="Roboto"/>
              </a:rPr>
              <a:t>k</a:t>
            </a:r>
            <a:r>
              <a:rPr lang="en-US" sz="2000" b="1" baseline="30000" dirty="0">
                <a:latin typeface="Roboto"/>
              </a:rPr>
              <a:t>2</a:t>
            </a:r>
            <a:r>
              <a:rPr lang="en-US" sz="2000" b="1" dirty="0">
                <a:latin typeface="Roboto"/>
              </a:rPr>
              <a:t> + c</a:t>
            </a:r>
            <a:r>
              <a:rPr lang="en-US" sz="2000" b="1" baseline="-25000" dirty="0">
                <a:latin typeface="Roboto"/>
              </a:rPr>
              <a:t>n-1</a:t>
            </a:r>
            <a:r>
              <a:rPr lang="en-US" sz="2000" b="1" dirty="0">
                <a:latin typeface="Roboto"/>
              </a:rPr>
              <a:t>k + c</a:t>
            </a:r>
            <a:r>
              <a:rPr lang="en-US" sz="2000" b="1" baseline="-25000" dirty="0">
                <a:latin typeface="Roboto"/>
              </a:rPr>
              <a:t>n-2</a:t>
            </a:r>
            <a:r>
              <a:rPr lang="en-US" sz="2000" b="1" dirty="0">
                <a:latin typeface="Roboto"/>
              </a:rPr>
              <a:t> = 0</a:t>
            </a:r>
            <a:r>
              <a:rPr lang="en-US" sz="2000" dirty="0">
                <a:latin typeface="Roboto"/>
              </a:rPr>
              <a:t>           —–&gt; (2)</a:t>
            </a:r>
            <a:br>
              <a:rPr lang="en-US" sz="2000" dirty="0"/>
            </a:br>
            <a:r>
              <a:rPr lang="en-US" sz="2000" dirty="0">
                <a:latin typeface="Roboto"/>
              </a:rPr>
              <a:t>Thus, a</a:t>
            </a:r>
            <a:r>
              <a:rPr lang="en-US" sz="2000" baseline="-25000" dirty="0">
                <a:latin typeface="Roboto"/>
              </a:rPr>
              <a:t>n</a:t>
            </a:r>
            <a:r>
              <a:rPr lang="en-US" sz="2000" dirty="0">
                <a:latin typeface="Roboto"/>
              </a:rPr>
              <a:t> = </a:t>
            </a:r>
            <a:r>
              <a:rPr lang="en-US" sz="2000" dirty="0" err="1">
                <a:latin typeface="Roboto"/>
              </a:rPr>
              <a:t>ck</a:t>
            </a:r>
            <a:r>
              <a:rPr lang="en-US" sz="2000" baseline="30000" dirty="0" err="1">
                <a:latin typeface="Roboto"/>
              </a:rPr>
              <a:t>n</a:t>
            </a:r>
            <a:r>
              <a:rPr lang="en-US" sz="2000" dirty="0">
                <a:latin typeface="Roboto"/>
              </a:rPr>
              <a:t> is solution of (1) if k satisfies quadratic equation (2). This equation is called characteristic equation for relation (1).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14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51A6E8-A021-41DC-94F6-48BEE0FCED2A}"/>
              </a:ext>
            </a:extLst>
          </p:cNvPr>
          <p:cNvSpPr txBox="1"/>
          <p:nvPr/>
        </p:nvSpPr>
        <p:spPr>
          <a:xfrm>
            <a:off x="1197205" y="2936012"/>
            <a:ext cx="2064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cases</a:t>
            </a:r>
            <a:endParaRPr lang="en-IN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6B0E0D-1A31-40CF-A9BB-1072FF0A34BE}"/>
              </a:ext>
            </a:extLst>
          </p:cNvPr>
          <p:cNvCxnSpPr/>
          <p:nvPr/>
        </p:nvCxnSpPr>
        <p:spPr>
          <a:xfrm>
            <a:off x="3054285" y="3289955"/>
            <a:ext cx="2356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C8CABD-04CA-493E-92A6-F70E37F34F71}"/>
              </a:ext>
            </a:extLst>
          </p:cNvPr>
          <p:cNvCxnSpPr>
            <a:cxnSpLocks/>
          </p:cNvCxnSpPr>
          <p:nvPr/>
        </p:nvCxnSpPr>
        <p:spPr>
          <a:xfrm>
            <a:off x="5410986" y="1838227"/>
            <a:ext cx="0" cy="34407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F8233-122F-4F90-9211-ECE30E664C60}"/>
              </a:ext>
            </a:extLst>
          </p:cNvPr>
          <p:cNvCxnSpPr/>
          <p:nvPr/>
        </p:nvCxnSpPr>
        <p:spPr>
          <a:xfrm>
            <a:off x="5410986" y="1838227"/>
            <a:ext cx="1498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EE86F1-AB22-4C24-B6A7-5C6F5B6156A9}"/>
              </a:ext>
            </a:extLst>
          </p:cNvPr>
          <p:cNvCxnSpPr/>
          <p:nvPr/>
        </p:nvCxnSpPr>
        <p:spPr>
          <a:xfrm>
            <a:off x="5318288" y="3289955"/>
            <a:ext cx="1555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819AA5-3515-4CE7-8D1B-0060A803B3A2}"/>
              </a:ext>
            </a:extLst>
          </p:cNvPr>
          <p:cNvCxnSpPr/>
          <p:nvPr/>
        </p:nvCxnSpPr>
        <p:spPr>
          <a:xfrm>
            <a:off x="5410986" y="5279011"/>
            <a:ext cx="1404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D933DA-6B39-41EE-9590-595A08173255}"/>
              </a:ext>
            </a:extLst>
          </p:cNvPr>
          <p:cNvSpPr txBox="1"/>
          <p:nvPr/>
        </p:nvSpPr>
        <p:spPr>
          <a:xfrm>
            <a:off x="7060677" y="1576617"/>
            <a:ext cx="353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and Distinct roots 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87245-B1CD-46B4-94ED-C4A75AD2BF64}"/>
              </a:ext>
            </a:extLst>
          </p:cNvPr>
          <p:cNvSpPr txBox="1"/>
          <p:nvPr/>
        </p:nvSpPr>
        <p:spPr>
          <a:xfrm>
            <a:off x="7060676" y="5017403"/>
            <a:ext cx="328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Complex roots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135684-304A-4533-A6ED-FCCA7E30A044}"/>
              </a:ext>
            </a:extLst>
          </p:cNvPr>
          <p:cNvSpPr/>
          <p:nvPr/>
        </p:nvSpPr>
        <p:spPr>
          <a:xfrm>
            <a:off x="7060676" y="3035400"/>
            <a:ext cx="318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Repeated Real Roots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16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0CDC-7D29-4E3A-9E81-96CDEA4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Procedure to solve: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8D0D-5CA9-4802-B559-940246D7E221}"/>
              </a:ext>
            </a:extLst>
          </p:cNvPr>
          <p:cNvSpPr txBox="1"/>
          <p:nvPr/>
        </p:nvSpPr>
        <p:spPr>
          <a:xfrm>
            <a:off x="4141179" y="1261655"/>
            <a:ext cx="242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Given equation </a:t>
            </a:r>
            <a:endParaRPr lang="en-I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30569-491D-4FB6-905C-D29ED48A5778}"/>
                  </a:ext>
                </a:extLst>
              </p:cNvPr>
              <p:cNvSpPr txBox="1"/>
              <p:nvPr/>
            </p:nvSpPr>
            <p:spPr>
              <a:xfrm>
                <a:off x="3074377" y="2237491"/>
                <a:ext cx="5603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Change the given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b="1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30569-491D-4FB6-905C-D29ED48A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7" y="2237491"/>
                <a:ext cx="5603630" cy="461665"/>
              </a:xfrm>
              <a:prstGeom prst="rect">
                <a:avLst/>
              </a:prstGeom>
              <a:blipFill>
                <a:blip r:embed="rId2"/>
                <a:stretch>
                  <a:fillRect l="-163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60ECE8-4054-4737-B9BC-09E5C36D6D14}"/>
                  </a:ext>
                </a:extLst>
              </p:cNvPr>
              <p:cNvSpPr/>
              <p:nvPr/>
            </p:nvSpPr>
            <p:spPr>
              <a:xfrm>
                <a:off x="3951960" y="3144362"/>
                <a:ext cx="3207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Divide by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60ECE8-4054-4737-B9BC-09E5C36D6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60" y="3144362"/>
                <a:ext cx="3207738" cy="461665"/>
              </a:xfrm>
              <a:prstGeom prst="rect">
                <a:avLst/>
              </a:prstGeom>
              <a:blipFill>
                <a:blip r:embed="rId3"/>
                <a:stretch>
                  <a:fillRect l="-2852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38EEEDF-A7A0-4EE2-9582-5B24D138ACBB}"/>
              </a:ext>
            </a:extLst>
          </p:cNvPr>
          <p:cNvSpPr/>
          <p:nvPr/>
        </p:nvSpPr>
        <p:spPr>
          <a:xfrm>
            <a:off x="4141179" y="3997298"/>
            <a:ext cx="282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Quadric equation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2FF1E-581C-4DFB-ADDF-A737A72727BB}"/>
              </a:ext>
            </a:extLst>
          </p:cNvPr>
          <p:cNvSpPr/>
          <p:nvPr/>
        </p:nvSpPr>
        <p:spPr>
          <a:xfrm>
            <a:off x="3609969" y="4843090"/>
            <a:ext cx="584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Find the two roots r1 , r2</a:t>
            </a:r>
            <a:endParaRPr lang="en-IN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DADDDA-6FFC-49B0-A4BE-59768464FF30}"/>
              </a:ext>
            </a:extLst>
          </p:cNvPr>
          <p:cNvSpPr/>
          <p:nvPr/>
        </p:nvSpPr>
        <p:spPr>
          <a:xfrm>
            <a:off x="4829877" y="5828292"/>
            <a:ext cx="1468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Solve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36BD53-CA3E-42D7-A63D-DDE97949B564}"/>
              </a:ext>
            </a:extLst>
          </p:cNvPr>
          <p:cNvCxnSpPr>
            <a:cxnSpLocks/>
          </p:cNvCxnSpPr>
          <p:nvPr/>
        </p:nvCxnSpPr>
        <p:spPr>
          <a:xfrm>
            <a:off x="5284176" y="1789084"/>
            <a:ext cx="0" cy="44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0792B8-9CA9-4282-B445-BC97B79E4676}"/>
              </a:ext>
            </a:extLst>
          </p:cNvPr>
          <p:cNvCxnSpPr>
            <a:cxnSpLocks/>
          </p:cNvCxnSpPr>
          <p:nvPr/>
        </p:nvCxnSpPr>
        <p:spPr>
          <a:xfrm>
            <a:off x="5284176" y="2699156"/>
            <a:ext cx="0" cy="44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65DD3-27AE-44CA-AF7B-1B868F7620E4}"/>
              </a:ext>
            </a:extLst>
          </p:cNvPr>
          <p:cNvCxnSpPr>
            <a:cxnSpLocks/>
          </p:cNvCxnSpPr>
          <p:nvPr/>
        </p:nvCxnSpPr>
        <p:spPr>
          <a:xfrm>
            <a:off x="5284176" y="3548891"/>
            <a:ext cx="0" cy="44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96E2F6-9E48-4579-BE62-4345B32DBCC2}"/>
              </a:ext>
            </a:extLst>
          </p:cNvPr>
          <p:cNvCxnSpPr>
            <a:cxnSpLocks/>
          </p:cNvCxnSpPr>
          <p:nvPr/>
        </p:nvCxnSpPr>
        <p:spPr>
          <a:xfrm>
            <a:off x="5284176" y="4394683"/>
            <a:ext cx="0" cy="44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F43314-4D32-4365-B771-4D2696D5E522}"/>
              </a:ext>
            </a:extLst>
          </p:cNvPr>
          <p:cNvCxnSpPr>
            <a:cxnSpLocks/>
          </p:cNvCxnSpPr>
          <p:nvPr/>
        </p:nvCxnSpPr>
        <p:spPr>
          <a:xfrm>
            <a:off x="5284176" y="5379885"/>
            <a:ext cx="0" cy="44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2FDC1-BFA2-4ADE-BAB1-B7586826E0EE}"/>
              </a:ext>
            </a:extLst>
          </p:cNvPr>
          <p:cNvSpPr txBox="1"/>
          <p:nvPr/>
        </p:nvSpPr>
        <p:spPr>
          <a:xfrm>
            <a:off x="650449" y="848412"/>
            <a:ext cx="1034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1:  </a:t>
            </a:r>
            <a:r>
              <a:rPr lang="en-US" sz="2400" dirty="0"/>
              <a:t>If the two roots k</a:t>
            </a:r>
            <a:r>
              <a:rPr lang="en-US" sz="2400" baseline="-25000" dirty="0"/>
              <a:t>1</a:t>
            </a:r>
            <a:r>
              <a:rPr lang="en-US" sz="2400" dirty="0"/>
              <a:t>, k</a:t>
            </a:r>
            <a:r>
              <a:rPr lang="en-US" sz="2400" baseline="-25000" dirty="0"/>
              <a:t>2</a:t>
            </a:r>
            <a:r>
              <a:rPr lang="en-US" sz="2400" dirty="0"/>
              <a:t> of equation are real and distinct then, we take</a:t>
            </a:r>
            <a:br>
              <a:rPr lang="en-US" sz="2400" dirty="0"/>
            </a:br>
            <a:r>
              <a:rPr lang="en-US" sz="2400" dirty="0"/>
              <a:t>                                     </a:t>
            </a:r>
            <a:r>
              <a:rPr lang="en-US" sz="2400" b="1" dirty="0"/>
              <a:t>a</a:t>
            </a:r>
            <a:r>
              <a:rPr lang="en-US" sz="2400" b="1" baseline="-25000" dirty="0"/>
              <a:t>n</a:t>
            </a:r>
            <a:r>
              <a:rPr lang="en-US" sz="2400" b="1" dirty="0"/>
              <a:t> = A(k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  <a:r>
              <a:rPr lang="en-US" sz="2400" b="1" baseline="30000" dirty="0"/>
              <a:t>n</a:t>
            </a:r>
            <a:r>
              <a:rPr lang="en-US" sz="2400" b="1" dirty="0"/>
              <a:t> + B(k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  <a:r>
              <a:rPr lang="en-US" sz="2400" b="1" baseline="30000" dirty="0"/>
              <a:t>n</a:t>
            </a:r>
            <a:r>
              <a:rPr lang="en-US" sz="2400" dirty="0"/>
              <a:t> </a:t>
            </a:r>
          </a:p>
          <a:p>
            <a:r>
              <a:rPr lang="en-US" sz="2400" dirty="0"/>
              <a:t>as general solution of (1) where A and B are arbitrary real constants.</a:t>
            </a:r>
            <a:r>
              <a:rPr lang="en-US" sz="2400" b="1" dirty="0"/>
              <a:t>              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86C8B-CD57-41D7-BDC2-44B42A74A499}"/>
              </a:ext>
            </a:extLst>
          </p:cNvPr>
          <p:cNvSpPr txBox="1"/>
          <p:nvPr/>
        </p:nvSpPr>
        <p:spPr>
          <a:xfrm>
            <a:off x="565608" y="2545238"/>
            <a:ext cx="37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:</a:t>
            </a:r>
            <a:endParaRPr lang="en-I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7494E4-2228-4C7A-9041-BB919DFBCDC0}"/>
                  </a:ext>
                </a:extLst>
              </p:cNvPr>
              <p:cNvSpPr txBox="1"/>
              <p:nvPr/>
            </p:nvSpPr>
            <p:spPr>
              <a:xfrm>
                <a:off x="1355663" y="3244334"/>
                <a:ext cx="4469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n </a:t>
                </a:r>
                <a:r>
                  <a:rPr lang="en-US" b="1" dirty="0"/>
                  <a:t>=5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7494E4-2228-4C7A-9041-BB919DFB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63" y="3244334"/>
                <a:ext cx="4469150" cy="369332"/>
              </a:xfrm>
              <a:prstGeom prst="rect">
                <a:avLst/>
              </a:prstGeom>
              <a:blipFill>
                <a:blip r:embed="rId2"/>
                <a:stretch>
                  <a:fillRect l="-8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232435-B25D-4C1C-B2B0-77B824A69B59}"/>
                  </a:ext>
                </a:extLst>
              </p:cNvPr>
              <p:cNvSpPr/>
              <p:nvPr/>
            </p:nvSpPr>
            <p:spPr>
              <a:xfrm>
                <a:off x="1355663" y="3720467"/>
                <a:ext cx="6096000" cy="25853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:r>
                  <a:rPr lang="en-IN" dirty="0"/>
                  <a:t>=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US" dirty="0"/>
                  <a:t>=      Divide by lowest power</a:t>
                </a:r>
              </a:p>
              <a:p>
                <a:pPr/>
                <a:r>
                  <a:rPr lang="en-IN" dirty="0"/>
                  <a:t>=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     r1 =3       r2 =2</a:t>
                </a:r>
              </a:p>
              <a:p>
                <a:r>
                  <a:rPr lang="en-US" dirty="0"/>
                  <a:t>=      a</a:t>
                </a:r>
                <a:r>
                  <a:rPr lang="en-US" baseline="-25000" dirty="0"/>
                  <a:t>n</a:t>
                </a:r>
                <a:r>
                  <a:rPr lang="en-US" dirty="0"/>
                  <a:t> = A(r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  <a:r>
                  <a:rPr lang="en-US" dirty="0"/>
                  <a:t> + B(r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  <a:r>
                  <a:rPr lang="en-US" baseline="30000" dirty="0"/>
                  <a:t>n</a:t>
                </a:r>
                <a:endParaRPr lang="en-IN" dirty="0"/>
              </a:p>
              <a:p>
                <a:r>
                  <a:rPr lang="en-US" dirty="0"/>
                  <a:t>=      n=0,                                                    n=1,</a:t>
                </a:r>
              </a:p>
              <a:p>
                <a:r>
                  <a:rPr lang="en-US" dirty="0"/>
                  <a:t>=      A+B=1                                              3A+2B=1</a:t>
                </a:r>
                <a:endParaRPr lang="en-IN" dirty="0"/>
              </a:p>
              <a:p>
                <a:r>
                  <a:rPr lang="en-US" dirty="0"/>
                  <a:t>=      Solving we get A=-1    B=-2</a:t>
                </a:r>
              </a:p>
              <a:p>
                <a:r>
                  <a:rPr lang="en-US" dirty="0"/>
                  <a:t>=     a</a:t>
                </a:r>
                <a:r>
                  <a:rPr lang="en-US" baseline="-25000" dirty="0"/>
                  <a:t>n</a:t>
                </a:r>
                <a:r>
                  <a:rPr lang="en-US" dirty="0"/>
                  <a:t> = -1(3)</a:t>
                </a:r>
                <a:r>
                  <a:rPr lang="en-US" baseline="30000" dirty="0"/>
                  <a:t>n</a:t>
                </a:r>
                <a:r>
                  <a:rPr lang="en-US" dirty="0"/>
                  <a:t> + 2(2)</a:t>
                </a:r>
                <a:r>
                  <a:rPr lang="en-US" baseline="30000" dirty="0"/>
                  <a:t>n</a:t>
                </a:r>
                <a:endParaRPr lang="en-IN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232435-B25D-4C1C-B2B0-77B824A69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63" y="3720467"/>
                <a:ext cx="6096000" cy="2585323"/>
              </a:xfrm>
              <a:prstGeom prst="rect">
                <a:avLst/>
              </a:prstGeom>
              <a:blipFill>
                <a:blip r:embed="rId3"/>
                <a:stretch>
                  <a:fillRect l="-800" t="-1179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0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8E84E-8397-4A1D-8737-EDA824FEDD2E}"/>
              </a:ext>
            </a:extLst>
          </p:cNvPr>
          <p:cNvSpPr txBox="1"/>
          <p:nvPr/>
        </p:nvSpPr>
        <p:spPr>
          <a:xfrm>
            <a:off x="895546" y="556181"/>
            <a:ext cx="9964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2:  </a:t>
            </a:r>
            <a:r>
              <a:rPr lang="en-US" sz="2400" dirty="0">
                <a:latin typeface="Roboto"/>
              </a:rPr>
              <a:t>If the two roots k</a:t>
            </a:r>
            <a:r>
              <a:rPr lang="en-US" sz="2400" baseline="-25000" dirty="0">
                <a:latin typeface="Roboto"/>
              </a:rPr>
              <a:t>1</a:t>
            </a:r>
            <a:r>
              <a:rPr lang="en-US" sz="2400" dirty="0">
                <a:latin typeface="Roboto"/>
              </a:rPr>
              <a:t>, k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 of equation are real and equal, with k as common value then, we take</a:t>
            </a:r>
            <a:br>
              <a:rPr lang="en-US" sz="2400" dirty="0">
                <a:latin typeface="Roboto"/>
              </a:rPr>
            </a:br>
            <a:r>
              <a:rPr lang="en-US" sz="2400" dirty="0">
                <a:latin typeface="Roboto"/>
              </a:rPr>
              <a:t>                                      </a:t>
            </a:r>
            <a:r>
              <a:rPr lang="en-US" sz="2400" b="1" dirty="0">
                <a:latin typeface="Roboto"/>
              </a:rPr>
              <a:t>a</a:t>
            </a:r>
            <a:r>
              <a:rPr lang="en-US" sz="2400" b="1" baseline="-25000" dirty="0">
                <a:latin typeface="Roboto"/>
              </a:rPr>
              <a:t>n</a:t>
            </a:r>
            <a:r>
              <a:rPr lang="en-US" sz="2400" b="1" dirty="0">
                <a:latin typeface="Roboto"/>
              </a:rPr>
              <a:t> = (A + </a:t>
            </a:r>
            <a:r>
              <a:rPr lang="en-US" sz="2400" b="1" dirty="0" err="1">
                <a:latin typeface="Roboto"/>
              </a:rPr>
              <a:t>Bn</a:t>
            </a:r>
            <a:r>
              <a:rPr lang="en-US" sz="2400" b="1" dirty="0">
                <a:latin typeface="Roboto"/>
              </a:rPr>
              <a:t>)</a:t>
            </a:r>
            <a:r>
              <a:rPr lang="en-US" sz="2400" b="1" dirty="0" err="1">
                <a:latin typeface="Roboto"/>
              </a:rPr>
              <a:t>k</a:t>
            </a:r>
            <a:r>
              <a:rPr lang="en-US" sz="2400" b="1" baseline="30000" dirty="0" err="1">
                <a:latin typeface="Roboto"/>
              </a:rPr>
              <a:t>n</a:t>
            </a:r>
            <a:r>
              <a:rPr lang="en-US" sz="2400" dirty="0">
                <a:latin typeface="Roboto"/>
              </a:rPr>
              <a:t> </a:t>
            </a:r>
          </a:p>
          <a:p>
            <a:r>
              <a:rPr lang="en-US" sz="2400" dirty="0">
                <a:latin typeface="Roboto"/>
              </a:rPr>
              <a:t>as general solution of (1) where A and B are arbitrary real constants.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490D2-2959-4B7F-B8B1-18F6F74D7A3A}"/>
              </a:ext>
            </a:extLst>
          </p:cNvPr>
          <p:cNvSpPr txBox="1"/>
          <p:nvPr/>
        </p:nvSpPr>
        <p:spPr>
          <a:xfrm>
            <a:off x="763571" y="2648932"/>
            <a:ext cx="326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Problem:</a:t>
            </a:r>
            <a:endParaRPr lang="en-I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658829C-4DDD-49B0-A3BA-489CA9F9843D}"/>
                  </a:ext>
                </a:extLst>
              </p:cNvPr>
              <p:cNvSpPr/>
              <p:nvPr/>
            </p:nvSpPr>
            <p:spPr>
              <a:xfrm>
                <a:off x="1376636" y="3378072"/>
                <a:ext cx="4500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n </a:t>
                </a:r>
                <a:r>
                  <a:rPr lang="en-US" b="1" dirty="0"/>
                  <a:t>=6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658829C-4DDD-49B0-A3BA-489CA9F98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6" y="3378072"/>
                <a:ext cx="4500976" cy="369332"/>
              </a:xfrm>
              <a:prstGeom prst="rect">
                <a:avLst/>
              </a:prstGeom>
              <a:blipFill>
                <a:blip r:embed="rId2"/>
                <a:stretch>
                  <a:fillRect l="-94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5B3327-3D2F-4BB8-A221-509D0FCEEA62}"/>
              </a:ext>
            </a:extLst>
          </p:cNvPr>
          <p:cNvCxnSpPr/>
          <p:nvPr/>
        </p:nvCxnSpPr>
        <p:spPr>
          <a:xfrm>
            <a:off x="1031307" y="4357395"/>
            <a:ext cx="690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326AE5-97F0-444C-BC01-43DEBA18A7CA}"/>
              </a:ext>
            </a:extLst>
          </p:cNvPr>
          <p:cNvSpPr txBox="1"/>
          <p:nvPr/>
        </p:nvSpPr>
        <p:spPr>
          <a:xfrm>
            <a:off x="1903445" y="4161453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 =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AAE831-29E4-4EC7-B61D-0E6209811F3F}"/>
                  </a:ext>
                </a:extLst>
              </p:cNvPr>
              <p:cNvSpPr/>
              <p:nvPr/>
            </p:nvSpPr>
            <p:spPr>
              <a:xfrm>
                <a:off x="2645809" y="4161453"/>
                <a:ext cx="2532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    a</a:t>
                </a:r>
                <a:r>
                  <a:rPr lang="en-US" baseline="-25000" dirty="0"/>
                  <a:t>n</a:t>
                </a:r>
                <a:r>
                  <a:rPr lang="en-US" dirty="0"/>
                  <a:t> = 1(3)</a:t>
                </a:r>
                <a:r>
                  <a:rPr lang="en-US" baseline="30000" dirty="0"/>
                  <a:t>n</a:t>
                </a:r>
                <a:r>
                  <a:rPr lang="en-US" dirty="0"/>
                  <a:t> 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(-2/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(3)</a:t>
                </a:r>
                <a:r>
                  <a:rPr lang="en-US" baseline="30000" dirty="0"/>
                  <a:t>n</a:t>
                </a:r>
                <a:endParaRPr lang="en-IN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AAE831-29E4-4EC7-B61D-0E6209811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09" y="4161453"/>
                <a:ext cx="253268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C6181-E319-48E1-A891-8527F92B31D3}"/>
              </a:ext>
            </a:extLst>
          </p:cNvPr>
          <p:cNvSpPr txBox="1"/>
          <p:nvPr/>
        </p:nvSpPr>
        <p:spPr>
          <a:xfrm>
            <a:off x="537328" y="678730"/>
            <a:ext cx="917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Case 3:  </a:t>
            </a:r>
            <a:r>
              <a:rPr lang="en-US" sz="2400" dirty="0">
                <a:latin typeface="Roboto"/>
              </a:rPr>
              <a:t>If the two roots k</a:t>
            </a:r>
            <a:r>
              <a:rPr lang="en-US" sz="2400" baseline="-25000" dirty="0">
                <a:latin typeface="Roboto"/>
              </a:rPr>
              <a:t>1</a:t>
            </a:r>
            <a:r>
              <a:rPr lang="en-US" sz="2400" dirty="0">
                <a:latin typeface="Roboto"/>
              </a:rPr>
              <a:t> and k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 of equation are complex then, k</a:t>
            </a:r>
            <a:r>
              <a:rPr lang="en-US" sz="2400" baseline="-25000" dirty="0">
                <a:latin typeface="Roboto"/>
              </a:rPr>
              <a:t>1</a:t>
            </a:r>
            <a:r>
              <a:rPr lang="en-US" sz="2400" dirty="0">
                <a:latin typeface="Roboto"/>
              </a:rPr>
              <a:t> and k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 are complex conjugate of each other </a:t>
            </a:r>
            <a:r>
              <a:rPr lang="en-US" sz="2400" dirty="0" err="1">
                <a:latin typeface="Roboto"/>
              </a:rPr>
              <a:t>i.e</a:t>
            </a:r>
            <a:r>
              <a:rPr lang="en-US" sz="2400" dirty="0">
                <a:latin typeface="Roboto"/>
              </a:rPr>
              <a:t> k</a:t>
            </a:r>
            <a:r>
              <a:rPr lang="en-US" sz="2400" baseline="-25000" dirty="0">
                <a:latin typeface="Roboto"/>
              </a:rPr>
              <a:t>1</a:t>
            </a:r>
            <a:r>
              <a:rPr lang="en-US" sz="2400" dirty="0">
                <a:latin typeface="Roboto"/>
              </a:rPr>
              <a:t> = p + </a:t>
            </a:r>
            <a:r>
              <a:rPr lang="en-US" sz="2400" dirty="0" err="1">
                <a:latin typeface="Roboto"/>
              </a:rPr>
              <a:t>iq</a:t>
            </a:r>
            <a:r>
              <a:rPr lang="en-US" sz="2400" dirty="0">
                <a:latin typeface="Roboto"/>
              </a:rPr>
              <a:t> and k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 = p – </a:t>
            </a:r>
            <a:r>
              <a:rPr lang="en-US" sz="2400" dirty="0" err="1">
                <a:latin typeface="Roboto"/>
              </a:rPr>
              <a:t>iq</a:t>
            </a:r>
            <a:r>
              <a:rPr lang="en-US" sz="2400" dirty="0">
                <a:latin typeface="Roboto"/>
              </a:rPr>
              <a:t> and we take</a:t>
            </a:r>
            <a:br>
              <a:rPr lang="en-US" sz="2400" dirty="0">
                <a:latin typeface="Roboto"/>
              </a:rPr>
            </a:br>
            <a:r>
              <a:rPr lang="en-US" sz="2400" dirty="0">
                <a:latin typeface="Roboto"/>
              </a:rPr>
              <a:t>                         </a:t>
            </a:r>
            <a:r>
              <a:rPr lang="en-US" sz="2400" b="1" dirty="0">
                <a:latin typeface="Roboto"/>
              </a:rPr>
              <a:t>a</a:t>
            </a:r>
            <a:r>
              <a:rPr lang="en-US" sz="2400" b="1" baseline="-25000" dirty="0">
                <a:latin typeface="Roboto"/>
              </a:rPr>
              <a:t>n</a:t>
            </a:r>
            <a:r>
              <a:rPr lang="en-US" sz="2400" b="1" dirty="0">
                <a:latin typeface="Roboto"/>
              </a:rPr>
              <a:t> = </a:t>
            </a:r>
            <a:r>
              <a:rPr lang="en-US" sz="2400" b="1" dirty="0" err="1">
                <a:latin typeface="Roboto"/>
              </a:rPr>
              <a:t>r</a:t>
            </a:r>
            <a:r>
              <a:rPr lang="en-US" sz="2400" b="1" baseline="30000" dirty="0" err="1">
                <a:latin typeface="Roboto"/>
              </a:rPr>
              <a:t>n</a:t>
            </a:r>
            <a:r>
              <a:rPr lang="en-US" sz="2400" b="1" dirty="0">
                <a:latin typeface="Roboto"/>
              </a:rPr>
              <a:t>(</a:t>
            </a:r>
            <a:r>
              <a:rPr lang="en-US" sz="2400" b="1" dirty="0" err="1">
                <a:latin typeface="Roboto"/>
              </a:rPr>
              <a:t>Acosnθ</a:t>
            </a:r>
            <a:r>
              <a:rPr lang="en-US" sz="2400" b="1" dirty="0">
                <a:latin typeface="Roboto"/>
              </a:rPr>
              <a:t> + </a:t>
            </a:r>
            <a:r>
              <a:rPr lang="en-US" sz="2400" b="1" dirty="0" err="1">
                <a:latin typeface="Roboto"/>
              </a:rPr>
              <a:t>Bsinnθ</a:t>
            </a:r>
            <a:r>
              <a:rPr lang="en-US" sz="2400" b="1" dirty="0">
                <a:latin typeface="Roboto"/>
              </a:rPr>
              <a:t>)</a:t>
            </a:r>
            <a:r>
              <a:rPr lang="en-US" sz="2400" dirty="0">
                <a:latin typeface="Roboto"/>
              </a:rPr>
              <a:t> </a:t>
            </a:r>
          </a:p>
          <a:p>
            <a:r>
              <a:rPr lang="en-US" sz="2400" dirty="0">
                <a:latin typeface="Roboto"/>
              </a:rPr>
              <a:t>as general solution of (1) where A and B are arbitrary complex constants, r = |k</a:t>
            </a:r>
            <a:r>
              <a:rPr lang="en-US" sz="2400" baseline="-25000" dirty="0">
                <a:latin typeface="Roboto"/>
              </a:rPr>
              <a:t>1</a:t>
            </a:r>
            <a:r>
              <a:rPr lang="en-US" sz="2400" dirty="0">
                <a:latin typeface="Roboto"/>
              </a:rPr>
              <a:t>| = |k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| = √p</a:t>
            </a:r>
            <a:r>
              <a:rPr lang="en-US" sz="2400" baseline="30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 + q</a:t>
            </a:r>
            <a:r>
              <a:rPr lang="en-US" sz="2400" baseline="30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 and θ = tan</a:t>
            </a:r>
            <a:r>
              <a:rPr lang="en-US" sz="2400" baseline="30000" dirty="0">
                <a:latin typeface="Roboto"/>
              </a:rPr>
              <a:t>-1</a:t>
            </a:r>
            <a:r>
              <a:rPr lang="en-US" sz="2400" dirty="0">
                <a:latin typeface="Roboto"/>
              </a:rPr>
              <a:t>(q/p).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34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Roboto</vt:lpstr>
      <vt:lpstr>Wingdings</vt:lpstr>
      <vt:lpstr>Office Theme</vt:lpstr>
      <vt:lpstr>PowerPoint Presentation</vt:lpstr>
      <vt:lpstr>PowerPoint Presentation</vt:lpstr>
      <vt:lpstr>Procedure to solve: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rajoli</dc:creator>
  <cp:lastModifiedBy>vaishnavi rajoli</cp:lastModifiedBy>
  <cp:revision>10</cp:revision>
  <dcterms:created xsi:type="dcterms:W3CDTF">2020-03-05T00:36:04Z</dcterms:created>
  <dcterms:modified xsi:type="dcterms:W3CDTF">2020-03-05T01:49:24Z</dcterms:modified>
</cp:coreProperties>
</file>