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6B8D-DAEE-4164-ACBF-F050A0E4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8D45E-DE65-4437-A16D-D567AB5D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0CDF-EE56-41F8-81DF-4FE8ED04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D36C-B7FB-45F3-81F1-49E6B2A8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590F-EB5C-4200-BF8D-DBF87DCD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660-8DBD-4384-883E-30440EAF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2B53C-AEAC-4A22-8B59-67AA42CBA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262B-6BE8-418F-8F7B-7E73CE79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139FE-54F3-4E21-968A-AB0E1B7A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5664-218C-423E-B8BF-3AA223DB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A127C-3993-4F28-907F-3710F62B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C8EAE-1A07-4283-9AC3-800A3F5F5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268D-4710-403C-BD3A-620A2FC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7AD8-1E83-426C-AAB5-2508E940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0278-DE87-4E74-A221-F0E4A78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7791-0D7A-431E-B411-14D254E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534B-3C2A-46AF-A8B4-869F1331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9A0D-A38B-4883-BFCA-C0C1F564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5134-6FBE-4FFF-864B-26C2815D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0758-DA2C-45D5-AB9E-D57CAB73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B254-89BA-484D-9665-76E7FBED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A66D-1163-4F65-AED2-203ADD81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55E3-FC65-40FE-B0E2-C49CBA5E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F081-EA3D-46F3-BB04-273FBCB2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DC2E-9CC2-40E5-91B1-CABE85AD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8C45-2F32-4D56-92D7-1AB75F34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AC75-8264-4039-9EDF-BA2C2E55B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CF980-F5B1-4A93-8639-507AED24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C778-F596-4E6C-975E-ECC81E03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45545-3977-4288-BD50-9CEBB0E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3FFD-DC7F-4A1D-9E16-E32EB17B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9A25-785D-4621-88EB-2421EC99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0DE3-ADDC-4BC8-9DB3-554DD239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6E31-C23F-4FC2-BBB5-E7A376943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37356-A12A-4826-AC28-6B6A3D08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28C2D-A48B-4FED-B9AC-77A6F2AE2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0CBA8-ED35-4AAA-95F6-6A22F4CF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74084-9654-4F99-BE2F-D9774B1D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8FAE-BA1E-494E-A436-183FB8C1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68C1-C688-4A7F-9512-8612ECC4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E9B4A-1A15-4FDD-AB99-4DBC9E8A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DD1B5-E97B-4733-854C-8F0783C4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94BFE-0B9B-44F5-A856-114BA568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0D5B9-0C03-4CE8-9620-DA9572BC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0AD0B-A653-4019-B2F1-925683D1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1BB17-CA59-4570-839B-86EE77DA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0C77-E815-4295-BB4C-37B0DA64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CEC2-A3CD-4310-A823-872ECAC3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35121-0F55-45E6-97EB-36994D97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45AE0-357F-4F98-8B5C-170DDEE4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F540-5A21-4F11-9C2E-DA41E39D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694BB-548D-4AB4-9F34-588AB70C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5E92-DB13-4104-A8AD-8E513B99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E93BA-B83D-4A48-846F-06D2C0FF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9F6B7-7766-4CD8-8FF8-D3F96E0E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E491-F311-4240-8D1E-77A877C3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A022-E059-4E01-A6C1-BD59F287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61B72-B650-402C-BC54-FAE955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8991-743F-4108-83AE-F179862C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A33F-D4F4-4524-BB89-07F2228B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B6F5-EC1B-46CB-85C2-03ED13AF0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0331-03F0-43DC-9019-DE9511034B4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4212-0A07-4404-ADD4-CD71E9BB8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DF46-9D11-45B2-B720-04927CB75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3C24-D631-490A-93E6-F1F4259B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9666-D3BF-43BC-9B59-F21C125C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Coplanar Concurrent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C670-1287-4A76-828F-D4BC0F8F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force system is said to be Coplanar and Concurrent , if the lines of action of all the forces lie in one plane and intersect at a common point</a:t>
            </a:r>
          </a:p>
        </p:txBody>
      </p:sp>
      <p:pic>
        <p:nvPicPr>
          <p:cNvPr id="1026" name="Picture 2" descr="Image result for coplanar concurrent forces">
            <a:extLst>
              <a:ext uri="{FF2B5EF4-FFF2-40B4-BE49-F238E27FC236}">
                <a16:creationId xmlns:a16="http://schemas.microsoft.com/office/drawing/2014/main" id="{214D3800-6D50-4325-AED6-5B5D4F290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7"/>
          <a:stretch/>
        </p:blipFill>
        <p:spPr bwMode="auto">
          <a:xfrm>
            <a:off x="4338638" y="3090863"/>
            <a:ext cx="3307333" cy="28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DBB2-55AA-4312-B9A6-FEFAA93A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Non-coplanar Concurrent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677F-3A34-4BB9-9214-FDB88C76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6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force system is said to be Non-coplanar and Concurrent , if the lines of action of all the forces lie different plane and intersect at a common point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Image result for noncoplanar concurrent forces">
            <a:extLst>
              <a:ext uri="{FF2B5EF4-FFF2-40B4-BE49-F238E27FC236}">
                <a16:creationId xmlns:a16="http://schemas.microsoft.com/office/drawing/2014/main" id="{F47D94BF-2E33-422C-85A3-A0C43C101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03"/>
          <a:stretch/>
        </p:blipFill>
        <p:spPr bwMode="auto">
          <a:xfrm>
            <a:off x="4176713" y="2865920"/>
            <a:ext cx="4033837" cy="39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22E51-EF3F-4B62-B2D8-3DFBB2336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962" y="228600"/>
                <a:ext cx="11514188" cy="6296025"/>
              </a:xfrm>
            </p:spPr>
            <p:txBody>
              <a:bodyPr>
                <a:normAutofit fontScale="92500" lnSpcReduction="10000"/>
              </a:bodyPr>
              <a:lstStyle/>
              <a:p>
                <a:pPr lvl="7"/>
                <a:r>
                  <a:rPr lang="en-US" sz="2800" dirty="0"/>
                  <a:t>Determine the magnitude and direction of the resultant.	</a:t>
                </a:r>
              </a:p>
              <a:p>
                <a:pPr marL="3200400" lvl="7" indent="0">
                  <a:buNone/>
                </a:pPr>
                <a:r>
                  <a:rPr lang="en-US" sz="28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=65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=70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/>
              </a:p>
              <a:p>
                <a:pPr marL="3200400" lvl="7" indent="0">
                  <a:buNone/>
                </a:pPr>
                <a:r>
                  <a:rPr lang="en-US" sz="2800" dirty="0"/>
                  <a:t>Cartesian vectors will be,</a:t>
                </a:r>
              </a:p>
              <a:p>
                <a:pPr marL="3200400" lvl="7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=50(cos(30)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⁡(30)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43.30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25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3200400" lvl="7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=65(-cos(45)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−45.96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45.96</m:t>
                    </m:r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3200400" lvl="7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=70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3200400" lvl="7" indent="0">
                  <a:buNone/>
                </a:pPr>
                <a:r>
                  <a:rPr lang="en-US" sz="2800" dirty="0"/>
                  <a:t>Resultant is given by cartesian vector addition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43.30−45.96+70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−45.96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67.34</m:t>
                    </m:r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70.96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lang="en-US" sz="2800" dirty="0"/>
                  <a:t> N</a:t>
                </a:r>
              </a:p>
              <a:p>
                <a:pPr marL="3200400" lvl="7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67.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d>
                          </m:e>
                          <m:sup>
                            <m:r>
                              <a:rPr lang="en-US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−70.96</m:t>
                                </m:r>
                              </m:e>
                            </m:d>
                          </m:e>
                          <m:sup>
                            <m:r>
                              <a:rPr lang="en-US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𝟖𝟐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2800" b="1" dirty="0"/>
              </a:p>
              <a:p>
                <a:pPr marL="3200400" lvl="7" indent="0">
                  <a:buNone/>
                </a:pPr>
                <a:endParaRPr lang="en-US" sz="2800" b="1" dirty="0"/>
              </a:p>
              <a:p>
                <a:pPr marL="3200400" lvl="7" indent="0">
                  <a:buNone/>
                </a:pPr>
                <a:r>
                  <a:rPr lang="el-GR" sz="2800" dirty="0"/>
                  <a:t>θ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𝑐𝑜𝑚𝑝𝑜𝑛𝑒𝑛𝑡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𝑐𝑜𝑚𝑝𝑜𝑛𝑒𝑛𝑡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−70.96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67.34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3200400" lvl="7" indent="0">
                  <a:buNone/>
                </a:pPr>
                <a:r>
                  <a:rPr lang="en-US" dirty="0"/>
                  <a:t>	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22E51-EF3F-4B62-B2D8-3DFBB2336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962" y="228600"/>
                <a:ext cx="11514188" cy="6296025"/>
              </a:xfrm>
              <a:blipFill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661548-74EF-4592-86FC-4F9BE0DA5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9" b="51268"/>
          <a:stretch/>
        </p:blipFill>
        <p:spPr>
          <a:xfrm>
            <a:off x="127513" y="814387"/>
            <a:ext cx="332053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3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9810F-203E-467C-8D85-14538B345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" y="247650"/>
                <a:ext cx="11658600" cy="62769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=43.30+70−45.96=67.34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=−25−45.96=−70.96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∑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∑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67.34</m:t>
                                </m:r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-70.96</m:t>
                                </m:r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l-GR" dirty="0"/>
                  <a:t>θ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∑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∑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−70.96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67.3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9810F-203E-467C-8D85-14538B345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247650"/>
                <a:ext cx="11658600" cy="6276975"/>
              </a:xfrm>
              <a:blipFill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3369CA-4DD2-45BD-8E01-F1E71283D7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6512" b="6512"/>
          <a:stretch/>
        </p:blipFill>
        <p:spPr>
          <a:xfrm>
            <a:off x="3419475" y="201436"/>
            <a:ext cx="5665787" cy="30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55E63-E83D-42A6-83F0-5A1892F9B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" y="114300"/>
                <a:ext cx="11734800" cy="6572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                                           </a:t>
                </a:r>
                <a:r>
                  <a:rPr lang="en-US" b="1" dirty="0"/>
                  <a:t>Step 1: Find the Position vectors and Unit Vector </a:t>
                </a:r>
              </a:p>
              <a:p>
                <a:pPr marL="0" indent="0">
                  <a:buNone/>
                </a:pPr>
                <a:r>
                  <a:rPr lang="en-US" b="1" dirty="0"/>
                  <a:t>				along each force</a:t>
                </a:r>
              </a:p>
              <a:p>
                <a:pPr marL="0" indent="0">
                  <a:buNone/>
                </a:pPr>
                <a:r>
                  <a:rPr lang="en-US" dirty="0"/>
                  <a:t>				Position vector of A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−0.75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Position vector of B = 1.532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1.286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 2cos(40)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= 2sin(40)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  <a:p>
                <a:pPr marL="0" indent="0">
                  <a:buNone/>
                </a:pPr>
                <a:r>
                  <a:rPr lang="en-US" dirty="0"/>
                  <a:t>				Position vector of C=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= 1.532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2.036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.532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2.036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= 3.936</a:t>
                </a:r>
              </a:p>
              <a:p>
                <a:pPr marL="0" indent="0">
                  <a:buNone/>
                </a:pPr>
                <a:r>
                  <a:rPr lang="en-US" dirty="0"/>
                  <a:t>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0.389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517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−0.762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2.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dirty="0"/>
                  <a:t>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= 3.614</a:t>
                </a:r>
              </a:p>
              <a:p>
                <a:pPr marL="0" indent="0">
                  <a:buNone/>
                </a:pPr>
                <a:r>
                  <a:rPr lang="en-US" dirty="0"/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553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069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−0.830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55E63-E83D-42A6-83F0-5A1892F9B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114300"/>
                <a:ext cx="11734800" cy="6572250"/>
              </a:xfrm>
              <a:blipFill>
                <a:blip r:embed="rId2"/>
                <a:stretch>
                  <a:fillRect t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BBE8613-D57E-4210-BC27-1C11367F6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7" t="12437" r="42888" b="25894"/>
          <a:stretch/>
        </p:blipFill>
        <p:spPr>
          <a:xfrm>
            <a:off x="0" y="0"/>
            <a:ext cx="3409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55E63-E83D-42A6-83F0-5A1892F9B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" y="114300"/>
                <a:ext cx="11734800" cy="6572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                                           </a:t>
                </a:r>
                <a:r>
                  <a:rPr lang="en-US" b="1" dirty="0"/>
                  <a:t>Step 2: Force in Cartesian form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		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250(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0.389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517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−0.762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7.3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+129.3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−190.7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        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400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553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069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−0.830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)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221.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−27.6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−332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b="1" dirty="0"/>
                  <a:t>Step 3: Calculation of Resultant </a:t>
                </a:r>
              </a:p>
              <a:p>
                <a:pPr marL="0" indent="0">
                  <a:buNone/>
                </a:pPr>
                <a:r>
                  <a:rPr lang="en-US" b="1" dirty="0"/>
                  <a:t>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18.5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+101.7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−522.7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318.5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101.7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522.7</m:t>
                                </m:r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=</a:t>
                </a:r>
                <a:r>
                  <a:rPr lang="en-US" u="sng" dirty="0"/>
                  <a:t>620.48N</a:t>
                </a:r>
              </a:p>
              <a:p>
                <a:pPr marL="0" indent="0">
                  <a:buNone/>
                </a:pPr>
                <a:r>
                  <a:rPr lang="en-US" dirty="0"/>
                  <a:t>Angle w.r.t x-axis= </a:t>
                </a:r>
                <a:r>
                  <a:rPr lang="el-GR" dirty="0"/>
                  <a:t>α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𝑐𝑜𝑚𝑝𝑜𝑛𝑒𝑛𝑡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318.5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620.48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Angle w.r.t y-axis= </a:t>
                </a:r>
                <a:r>
                  <a:rPr lang="el-GR" dirty="0"/>
                  <a:t>β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𝑐𝑜𝑚𝑝𝑜𝑛𝑒𝑛𝑡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101.7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620.48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𝟓𝟔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Angle w.r.t z-axis= </a:t>
                </a:r>
                <a:r>
                  <a:rPr lang="el-GR" dirty="0"/>
                  <a:t>γ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𝑐𝑜𝑚𝑝𝑜𝑛𝑒𝑛𝑡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−522.7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620.48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𝟏𝟒𝟕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𝟑𝟗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55E63-E83D-42A6-83F0-5A1892F9B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114300"/>
                <a:ext cx="11734800" cy="6572250"/>
              </a:xfrm>
              <a:blipFill>
                <a:blip r:embed="rId2"/>
                <a:stretch>
                  <a:fillRect l="-1091" t="-2134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BBE8613-D57E-4210-BC27-1C11367F6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7" t="12437" r="42888" b="25894"/>
          <a:stretch/>
        </p:blipFill>
        <p:spPr>
          <a:xfrm>
            <a:off x="200025" y="114300"/>
            <a:ext cx="3409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127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Coplanar Concurrent Forces</vt:lpstr>
      <vt:lpstr>Non-coplanar Concurrent Forces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aryankarchi@gmail.com</dc:creator>
  <cp:lastModifiedBy>aryankarchi@gmail.com</cp:lastModifiedBy>
  <cp:revision>21</cp:revision>
  <dcterms:created xsi:type="dcterms:W3CDTF">2020-03-05T13:45:37Z</dcterms:created>
  <dcterms:modified xsi:type="dcterms:W3CDTF">2020-03-05T19:04:54Z</dcterms:modified>
</cp:coreProperties>
</file>