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427b89ec76f8ef2" providerId="LiveId" clId="{B7699D55-563C-4361-9D46-FA251FFC1301}"/>
    <pc:docChg chg="undo custSel addSld modSld">
      <pc:chgData name=" " userId="0427b89ec76f8ef2" providerId="LiveId" clId="{B7699D55-563C-4361-9D46-FA251FFC1301}" dt="2020-04-21T06:04:33.942" v="1863" actId="14100"/>
      <pc:docMkLst>
        <pc:docMk/>
      </pc:docMkLst>
      <pc:sldChg chg="addSp modSp">
        <pc:chgData name=" " userId="0427b89ec76f8ef2" providerId="LiveId" clId="{B7699D55-563C-4361-9D46-FA251FFC1301}" dt="2020-04-21T02:09:52.493" v="388" actId="20577"/>
        <pc:sldMkLst>
          <pc:docMk/>
          <pc:sldMk cId="2932960295" sldId="258"/>
        </pc:sldMkLst>
        <pc:spChg chg="mod">
          <ac:chgData name=" " userId="0427b89ec76f8ef2" providerId="LiveId" clId="{B7699D55-563C-4361-9D46-FA251FFC1301}" dt="2020-04-21T02:05:32.286" v="373" actId="14100"/>
          <ac:spMkLst>
            <pc:docMk/>
            <pc:sldMk cId="2932960295" sldId="258"/>
            <ac:spMk id="2" creationId="{F15C4A5E-4460-4FF6-B6DD-D95B445192F4}"/>
          </ac:spMkLst>
        </pc:spChg>
        <pc:spChg chg="mod">
          <ac:chgData name=" " userId="0427b89ec76f8ef2" providerId="LiveId" clId="{B7699D55-563C-4361-9D46-FA251FFC1301}" dt="2020-04-21T02:09:52.493" v="388" actId="20577"/>
          <ac:spMkLst>
            <pc:docMk/>
            <pc:sldMk cId="2932960295" sldId="258"/>
            <ac:spMk id="3" creationId="{582AA20C-47B2-425C-9B37-AF83C886075D}"/>
          </ac:spMkLst>
        </pc:spChg>
        <pc:picChg chg="add mod modCrop">
          <ac:chgData name=" " userId="0427b89ec76f8ef2" providerId="LiveId" clId="{B7699D55-563C-4361-9D46-FA251FFC1301}" dt="2020-04-21T02:07:18.854" v="386" actId="1076"/>
          <ac:picMkLst>
            <pc:docMk/>
            <pc:sldMk cId="2932960295" sldId="258"/>
            <ac:picMk id="4" creationId="{0E39E589-5B2D-4624-80A2-5A0A810A4792}"/>
          </ac:picMkLst>
        </pc:picChg>
      </pc:sldChg>
      <pc:sldChg chg="addSp modSp add">
        <pc:chgData name=" " userId="0427b89ec76f8ef2" providerId="LiveId" clId="{B7699D55-563C-4361-9D46-FA251FFC1301}" dt="2020-04-21T02:14:22.102" v="418" actId="1076"/>
        <pc:sldMkLst>
          <pc:docMk/>
          <pc:sldMk cId="3181192209" sldId="259"/>
        </pc:sldMkLst>
        <pc:spChg chg="mod">
          <ac:chgData name=" " userId="0427b89ec76f8ef2" providerId="LiveId" clId="{B7699D55-563C-4361-9D46-FA251FFC1301}" dt="2020-04-21T02:14:22.102" v="418" actId="1076"/>
          <ac:spMkLst>
            <pc:docMk/>
            <pc:sldMk cId="3181192209" sldId="259"/>
            <ac:spMk id="2" creationId="{E48E67AF-4407-4D71-B9E7-A93B748B5E8D}"/>
          </ac:spMkLst>
        </pc:spChg>
        <pc:spChg chg="mod">
          <ac:chgData name=" " userId="0427b89ec76f8ef2" providerId="LiveId" clId="{B7699D55-563C-4361-9D46-FA251FFC1301}" dt="2020-04-21T02:14:10.350" v="417" actId="14100"/>
          <ac:spMkLst>
            <pc:docMk/>
            <pc:sldMk cId="3181192209" sldId="259"/>
            <ac:spMk id="3" creationId="{8C48D2D8-5722-4F37-9117-960B5BC4126B}"/>
          </ac:spMkLst>
        </pc:spChg>
        <pc:picChg chg="add mod">
          <ac:chgData name=" " userId="0427b89ec76f8ef2" providerId="LiveId" clId="{B7699D55-563C-4361-9D46-FA251FFC1301}" dt="2020-04-21T02:14:03.710" v="416" actId="1076"/>
          <ac:picMkLst>
            <pc:docMk/>
            <pc:sldMk cId="3181192209" sldId="259"/>
            <ac:picMk id="4" creationId="{FB051D5E-BB80-4F6B-9113-40A06E046988}"/>
          </ac:picMkLst>
        </pc:picChg>
      </pc:sldChg>
      <pc:sldChg chg="addSp delSp modSp add">
        <pc:chgData name=" " userId="0427b89ec76f8ef2" providerId="LiveId" clId="{B7699D55-563C-4361-9D46-FA251FFC1301}" dt="2020-04-21T06:04:33.942" v="1863" actId="14100"/>
        <pc:sldMkLst>
          <pc:docMk/>
          <pc:sldMk cId="173864747" sldId="260"/>
        </pc:sldMkLst>
        <pc:spChg chg="mod">
          <ac:chgData name=" " userId="0427b89ec76f8ef2" providerId="LiveId" clId="{B7699D55-563C-4361-9D46-FA251FFC1301}" dt="2020-04-21T06:04:23.869" v="1860" actId="1076"/>
          <ac:spMkLst>
            <pc:docMk/>
            <pc:sldMk cId="173864747" sldId="260"/>
            <ac:spMk id="2" creationId="{F74EC272-94A5-4FE2-A7AB-6A95D8833B81}"/>
          </ac:spMkLst>
        </pc:spChg>
        <pc:spChg chg="del">
          <ac:chgData name=" " userId="0427b89ec76f8ef2" providerId="LiveId" clId="{B7699D55-563C-4361-9D46-FA251FFC1301}" dt="2020-04-21T02:16:04.900" v="419"/>
          <ac:spMkLst>
            <pc:docMk/>
            <pc:sldMk cId="173864747" sldId="260"/>
            <ac:spMk id="3" creationId="{C4B3D0A7-4B73-43F0-B737-FD9E7D387299}"/>
          </ac:spMkLst>
        </pc:spChg>
        <pc:spChg chg="add mod">
          <ac:chgData name=" " userId="0427b89ec76f8ef2" providerId="LiveId" clId="{B7699D55-563C-4361-9D46-FA251FFC1301}" dt="2020-04-21T06:04:08.685" v="1859" actId="20577"/>
          <ac:spMkLst>
            <pc:docMk/>
            <pc:sldMk cId="173864747" sldId="260"/>
            <ac:spMk id="6" creationId="{9E187F8A-6E05-4F25-826B-808D11BF36D9}"/>
          </ac:spMkLst>
        </pc:spChg>
        <pc:picChg chg="add mod">
          <ac:chgData name=" " userId="0427b89ec76f8ef2" providerId="LiveId" clId="{B7699D55-563C-4361-9D46-FA251FFC1301}" dt="2020-04-21T06:02:12.885" v="1767" actId="14100"/>
          <ac:picMkLst>
            <pc:docMk/>
            <pc:sldMk cId="173864747" sldId="260"/>
            <ac:picMk id="4" creationId="{D27506C9-B247-4B5F-BDC3-DFB0F4F9CB48}"/>
          </ac:picMkLst>
        </pc:picChg>
        <pc:picChg chg="add mod">
          <ac:chgData name=" " userId="0427b89ec76f8ef2" providerId="LiveId" clId="{B7699D55-563C-4361-9D46-FA251FFC1301}" dt="2020-04-21T06:04:33.942" v="1863" actId="14100"/>
          <ac:picMkLst>
            <pc:docMk/>
            <pc:sldMk cId="173864747" sldId="260"/>
            <ac:picMk id="5" creationId="{05A51425-5590-4E27-B918-0B38F457B68C}"/>
          </ac:picMkLst>
        </pc:picChg>
      </pc:sldChg>
      <pc:sldChg chg="modSp add">
        <pc:chgData name=" " userId="0427b89ec76f8ef2" providerId="LiveId" clId="{B7699D55-563C-4361-9D46-FA251FFC1301}" dt="2020-04-21T02:52:42.072" v="977" actId="114"/>
        <pc:sldMkLst>
          <pc:docMk/>
          <pc:sldMk cId="356614041" sldId="261"/>
        </pc:sldMkLst>
        <pc:spChg chg="mod">
          <ac:chgData name=" " userId="0427b89ec76f8ef2" providerId="LiveId" clId="{B7699D55-563C-4361-9D46-FA251FFC1301}" dt="2020-04-21T02:22:43.715" v="432" actId="20577"/>
          <ac:spMkLst>
            <pc:docMk/>
            <pc:sldMk cId="356614041" sldId="261"/>
            <ac:spMk id="2" creationId="{3D273E36-1E34-48BC-96BE-DAE222B8E690}"/>
          </ac:spMkLst>
        </pc:spChg>
        <pc:spChg chg="mod">
          <ac:chgData name=" " userId="0427b89ec76f8ef2" providerId="LiveId" clId="{B7699D55-563C-4361-9D46-FA251FFC1301}" dt="2020-04-21T02:52:42.072" v="977" actId="114"/>
          <ac:spMkLst>
            <pc:docMk/>
            <pc:sldMk cId="356614041" sldId="261"/>
            <ac:spMk id="3" creationId="{13E6B845-9E95-415A-B342-2B269431B39E}"/>
          </ac:spMkLst>
        </pc:spChg>
      </pc:sldChg>
      <pc:sldChg chg="modSp add">
        <pc:chgData name=" " userId="0427b89ec76f8ef2" providerId="LiveId" clId="{B7699D55-563C-4361-9D46-FA251FFC1301}" dt="2020-04-21T03:00:55.221" v="1286" actId="20577"/>
        <pc:sldMkLst>
          <pc:docMk/>
          <pc:sldMk cId="61471653" sldId="262"/>
        </pc:sldMkLst>
        <pc:spChg chg="mod">
          <ac:chgData name=" " userId="0427b89ec76f8ef2" providerId="LiveId" clId="{B7699D55-563C-4361-9D46-FA251FFC1301}" dt="2020-04-21T02:53:23.928" v="983" actId="20577"/>
          <ac:spMkLst>
            <pc:docMk/>
            <pc:sldMk cId="61471653" sldId="262"/>
            <ac:spMk id="2" creationId="{85B33A04-6F3F-4A63-BBA8-7C654ED1A190}"/>
          </ac:spMkLst>
        </pc:spChg>
        <pc:spChg chg="mod">
          <ac:chgData name=" " userId="0427b89ec76f8ef2" providerId="LiveId" clId="{B7699D55-563C-4361-9D46-FA251FFC1301}" dt="2020-04-21T03:00:55.221" v="1286" actId="20577"/>
          <ac:spMkLst>
            <pc:docMk/>
            <pc:sldMk cId="61471653" sldId="262"/>
            <ac:spMk id="3" creationId="{8C108997-5ACD-41A9-927B-C744BB1A73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818E-303F-41CE-84A2-703A91877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16B1D-FEA3-4EE0-BADC-924CEC369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F24A-BB40-41EE-A420-9973C0CB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313B-7A41-4709-A35C-CA327092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9FC4-45A4-4CF1-9496-206B94B5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A64-3AC1-4BFD-A1B4-06BA51E8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0AB3C-5495-49C4-8797-60D2874C6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0949-BB21-4CAB-99FE-89512AAC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E735-E20A-4B02-95AD-1C8AC3CD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83A5-F43E-4BDB-95AD-5B420C7B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3F3A1-32C1-41CE-94C7-3E7C2370F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F4DD6-BE40-4F97-8280-24850C453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1BBB5-A14B-4688-87B1-1037DDF2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9C5E-5B65-42AB-9706-A899A2E5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71D4-D19F-407D-B264-82805729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85A0-6533-4EB4-8B4F-C700CD11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B8ED-C4DB-40CD-ADFD-0FD21317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4A16-AC5A-45A0-80F7-FB200F05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4D44-80E3-4324-BBA0-7336520D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749B0-C979-4161-9A26-46FF131E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6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A3D0-E657-4C1B-BAD2-C0CF59FA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3B1A-B2B2-43D2-BC8B-A870B197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5D94-41C0-4236-B989-8E30AD18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8F50-28E7-4A5F-B319-83553A4C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A05A-FC1D-452D-98AE-8C5C1756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4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3EA0-1F91-4291-9193-E4D0B1EE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743E-C19D-427E-907A-D5723C67C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F0B93-D622-4ED4-86B6-27AF6E7F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0DCA-9BB4-4E79-A1A4-DDD180C9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8DB9-7C12-42CB-9FD7-24CB56D4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96F3B-816F-4709-884C-C2D6448C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2028-6D29-4CD7-99E9-0943EA3C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108C-4081-46C2-B140-0F36B6635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71264-60BD-40DE-9327-642E0FA0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61189-5055-4B50-93F6-149708F7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5FD05-9F67-4C6D-87D6-FF4E8265B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20A44-0E07-4702-A713-EB094268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316E5-A1DF-4771-A497-5AAA224C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EA30E-8EB2-4650-B3D4-D009312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9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4AD-EE98-4572-879D-A1D51440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F3A4D-1BF1-4EB4-8D31-48000AF8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B47A-D959-421F-8E06-35BD0594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02ED4-8660-440A-9A95-F5167533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4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C0A5C-02EA-47DB-BAC3-5C0C6E1C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CD5EA-CDBC-4119-8150-D9F2109D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BF3BE-7BA6-4735-8C52-4664227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BCD9-949B-480A-9129-5F964CA2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18F2-03A2-4850-AEEE-C5A226E5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3F595-7852-4478-8B4C-3AA8DE86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EC5D3-DD0F-4E2F-A172-3733A184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CF65-63D6-4465-B9BC-8EAD7483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C026-A331-429C-ABF6-287EF0CD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76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3783-0416-412E-B0F3-53D050CA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52674-0FB4-4E80-9A58-F1978C01F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CE89-D457-41BD-95B1-DDBA691FB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3672C-25DB-4C1E-B27A-0A8572A3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0B4BC-FB3E-43BA-BFED-055A05DD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FD7D-D4DB-4C63-B083-C446F806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3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26DF4-D7CA-47DF-B6C8-46B4AFB4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37B00-1B98-4558-A542-763A1804A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94D50-6590-496E-897B-4FCFF37B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3588-3B18-4C21-93C4-5DF246434E4E}" type="datetimeFigureOut">
              <a:rPr lang="en-IN" smtClean="0"/>
              <a:t>22-04-2020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4A88-34CE-42BC-8017-5E694375E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8795-FC7C-47A6-A4EC-5D72A4EF6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8FF5-434B-406C-A4B5-382332561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6E9-F912-4285-8029-D4F8C14A9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Energy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A2FAC-A599-4A42-A0C9-97C4BF74F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Kinetics of Particles</a:t>
            </a:r>
          </a:p>
        </p:txBody>
      </p:sp>
    </p:spTree>
    <p:extLst>
      <p:ext uri="{BB962C8B-B14F-4D97-AF65-F5344CB8AC3E}">
        <p14:creationId xmlns:p14="http://schemas.microsoft.com/office/powerpoint/2010/main" val="236367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263A-4BBD-4CE8-8472-0EE5A621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FE3F-6CDC-4361-A669-CE94CB9E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6"/>
            <a:ext cx="10515600" cy="50336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 statics, the particle (or object) is not accelerated. The external forces on the object are considered to be applied so slowly that they do not cause any acceleration of the object</a:t>
            </a:r>
          </a:p>
          <a:p>
            <a:r>
              <a:rPr lang="en-IN" dirty="0"/>
              <a:t>In dynamics, however, the forces cause the object to accelerate. This acceleration causes inertia forces, which must be considered</a:t>
            </a:r>
          </a:p>
          <a:p>
            <a:r>
              <a:rPr lang="en-IN" dirty="0"/>
              <a:t>Kinetics is a branch of dynamics that deals with problems which need consideration of forces causing the motion</a:t>
            </a:r>
          </a:p>
          <a:p>
            <a:r>
              <a:rPr lang="en-IN" dirty="0"/>
              <a:t>Various principles are used to solve kinetic problems. A few of them are</a:t>
            </a:r>
          </a:p>
          <a:p>
            <a:pPr lvl="1"/>
            <a:r>
              <a:rPr lang="en-IN" dirty="0"/>
              <a:t>Work-energy principle</a:t>
            </a:r>
          </a:p>
          <a:p>
            <a:pPr lvl="1"/>
            <a:r>
              <a:rPr lang="en-IN" dirty="0"/>
              <a:t>D’ Alembert’s Principle</a:t>
            </a:r>
          </a:p>
          <a:p>
            <a:pPr lvl="1"/>
            <a:r>
              <a:rPr lang="en-IN" dirty="0"/>
              <a:t>Impulse-momentum Principle</a:t>
            </a:r>
          </a:p>
        </p:txBody>
      </p:sp>
    </p:spTree>
    <p:extLst>
      <p:ext uri="{BB962C8B-B14F-4D97-AF65-F5344CB8AC3E}">
        <p14:creationId xmlns:p14="http://schemas.microsoft.com/office/powerpoint/2010/main" val="135972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4A5E-4460-4FF6-B6DD-D95B4451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6"/>
            <a:ext cx="10515600" cy="819536"/>
          </a:xfrm>
        </p:spPr>
        <p:txBody>
          <a:bodyPr/>
          <a:lstStyle/>
          <a:p>
            <a:r>
              <a:rPr lang="en-IN" dirty="0"/>
              <a:t>Work-Energy Principle –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20C-47B2-425C-9B37-AF83C886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092"/>
            <a:ext cx="10515600" cy="590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Work</a:t>
            </a:r>
          </a:p>
          <a:p>
            <a:r>
              <a:rPr lang="en-IN" dirty="0"/>
              <a:t>The work done (WD) by a force on an object is defined as the </a:t>
            </a:r>
            <a:r>
              <a:rPr lang="en-IN" i="1" dirty="0"/>
              <a:t>product of the force and the distance moved by the object due to the force in the direction of the force</a:t>
            </a:r>
          </a:p>
          <a:p>
            <a:r>
              <a:rPr lang="en-IN" dirty="0"/>
              <a:t>The general expression for WD by a force </a:t>
            </a:r>
            <a:r>
              <a:rPr lang="en-IN" i="1" dirty="0"/>
              <a:t>P</a:t>
            </a:r>
            <a:r>
              <a:rPr lang="en-IN" dirty="0"/>
              <a:t> is </a:t>
            </a:r>
            <a:r>
              <a:rPr lang="en-IN" i="1" dirty="0"/>
              <a:t>Ps × cos</a:t>
            </a:r>
            <a:r>
              <a:rPr lang="el-GR" dirty="0"/>
              <a:t>θ</a:t>
            </a:r>
            <a:r>
              <a:rPr lang="en-IN" dirty="0"/>
              <a:t>, where </a:t>
            </a:r>
            <a:r>
              <a:rPr lang="el-GR" dirty="0"/>
              <a:t>θ</a:t>
            </a:r>
            <a:r>
              <a:rPr lang="en-IN" dirty="0"/>
              <a:t> is the angle between the line of action of the force </a:t>
            </a:r>
            <a:r>
              <a:rPr lang="en-IN" i="1" dirty="0"/>
              <a:t>P</a:t>
            </a:r>
            <a:r>
              <a:rPr lang="en-IN" dirty="0"/>
              <a:t> and the direction of motion of the object and </a:t>
            </a:r>
            <a:r>
              <a:rPr lang="en-IN" i="1" dirty="0"/>
              <a:t>s</a:t>
            </a:r>
            <a:r>
              <a:rPr lang="en-IN" dirty="0"/>
              <a:t> is the distance moved due to the application of the force in the direction of the force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9E589-5B2D-4624-80A2-5A0A810A4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59" b="8220"/>
          <a:stretch/>
        </p:blipFill>
        <p:spPr>
          <a:xfrm>
            <a:off x="3503720" y="4119747"/>
            <a:ext cx="5184560" cy="273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67AF-4407-4D71-B9E7-A93B748B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918"/>
            <a:ext cx="10515600" cy="1325563"/>
          </a:xfrm>
        </p:spPr>
        <p:txBody>
          <a:bodyPr/>
          <a:lstStyle/>
          <a:p>
            <a:r>
              <a:rPr lang="en-IN" dirty="0"/>
              <a:t>Work-Energy Principle –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D2D8-5722-4F37-9117-960B5BC4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391"/>
            <a:ext cx="10515600" cy="4686300"/>
          </a:xfrm>
        </p:spPr>
        <p:txBody>
          <a:bodyPr/>
          <a:lstStyle/>
          <a:p>
            <a:r>
              <a:rPr lang="en-IN" dirty="0"/>
              <a:t>The unit for WD is N-m. One N-m of WD is denoted by one Joule (J). Other commonly used units are kilo joules (kJ), which is equivalent to </a:t>
            </a:r>
            <a:r>
              <a:rPr lang="en-IN" dirty="0" err="1"/>
              <a:t>kN</a:t>
            </a:r>
            <a:r>
              <a:rPr lang="en-IN" dirty="0"/>
              <a:t>-m and milli joules (</a:t>
            </a:r>
            <a:r>
              <a:rPr lang="en-IN" dirty="0" err="1"/>
              <a:t>mJ</a:t>
            </a:r>
            <a:r>
              <a:rPr lang="en-IN" dirty="0"/>
              <a:t>), which is equivalent to N-mm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51D5E-BB80-4F6B-9113-40A06E04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2171700"/>
            <a:ext cx="3771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C272-94A5-4FE2-A7AB-6A95D883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"/>
            <a:ext cx="10515600" cy="1325563"/>
          </a:xfrm>
        </p:spPr>
        <p:txBody>
          <a:bodyPr/>
          <a:lstStyle/>
          <a:p>
            <a:r>
              <a:rPr lang="en-IN" dirty="0"/>
              <a:t>Simple problems on WD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7506C9-B247-4B5F-BDC3-DFB0F4F9C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87" y="1488273"/>
            <a:ext cx="4699917" cy="296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51425-5590-4E27-B918-0B38F457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39" y="254754"/>
            <a:ext cx="5413057" cy="4059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87F8A-6E05-4F25-826B-808D11BF36D9}"/>
              </a:ext>
            </a:extLst>
          </p:cNvPr>
          <p:cNvSpPr txBox="1"/>
          <p:nvPr/>
        </p:nvSpPr>
        <p:spPr>
          <a:xfrm>
            <a:off x="301841" y="4492564"/>
            <a:ext cx="6480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Angle between direction of motion and the line of action of force, θ = 30°. Distance moved, </a:t>
            </a:r>
            <a:r>
              <a:rPr lang="en-IN" i="1" dirty="0"/>
              <a:t>s = 30m, </a:t>
            </a:r>
            <a:r>
              <a:rPr lang="en-IN" dirty="0"/>
              <a:t>Force applied, </a:t>
            </a:r>
            <a:r>
              <a:rPr lang="en-IN" i="1" dirty="0"/>
              <a:t>P = 50N</a:t>
            </a:r>
          </a:p>
          <a:p>
            <a:r>
              <a:rPr lang="en-IN" dirty="0"/>
              <a:t>Therefore, </a:t>
            </a:r>
            <a:r>
              <a:rPr lang="en-IN" i="1" dirty="0"/>
              <a:t>WD = Ps × </a:t>
            </a:r>
            <a:r>
              <a:rPr lang="en-IN" i="1" dirty="0" err="1"/>
              <a:t>cos</a:t>
            </a:r>
            <a:r>
              <a:rPr lang="en-IN" dirty="0" err="1"/>
              <a:t>θ</a:t>
            </a:r>
            <a:r>
              <a:rPr lang="en-IN" i="1" dirty="0"/>
              <a:t> = 50 × 30 × cos30 = 1299.04 N-m </a:t>
            </a:r>
            <a:r>
              <a:rPr lang="en-IN" dirty="0"/>
              <a:t>or </a:t>
            </a:r>
            <a:r>
              <a:rPr lang="en-IN" i="1" dirty="0"/>
              <a:t>J</a:t>
            </a:r>
          </a:p>
          <a:p>
            <a:r>
              <a:rPr lang="en-IN" dirty="0"/>
              <a:t>The solution can be thought of as – the motion is in the horizontal direction (s = 30m). But the applied force is not horizontal. Therefore, the horizontal component of the force is 50 × </a:t>
            </a:r>
            <a:r>
              <a:rPr lang="en-IN" dirty="0" err="1"/>
              <a:t>cosθ</a:t>
            </a:r>
            <a:r>
              <a:rPr lang="en-IN" i="1" dirty="0"/>
              <a:t> </a:t>
            </a:r>
          </a:p>
          <a:p>
            <a:r>
              <a:rPr lang="en-IN" dirty="0"/>
              <a:t>Now, WD = Force × distance covered in the direction of force</a:t>
            </a:r>
          </a:p>
          <a:p>
            <a:r>
              <a:rPr lang="en-IN" dirty="0"/>
              <a:t>          WD = (50 × </a:t>
            </a:r>
            <a:r>
              <a:rPr lang="en-IN" dirty="0" err="1"/>
              <a:t>cosθ</a:t>
            </a:r>
            <a:r>
              <a:rPr lang="en-IN" dirty="0"/>
              <a:t>)</a:t>
            </a:r>
            <a:r>
              <a:rPr lang="en-IN" i="1" dirty="0"/>
              <a:t> </a:t>
            </a:r>
            <a:r>
              <a:rPr lang="en-IN" dirty="0"/>
              <a:t>× 30 = 1299.04 N-m or J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6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3E36-1E34-48BC-96BE-DAE222B8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B845-9E95-415A-B342-2B269431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Energy is defined as the capacity to do work</a:t>
            </a:r>
          </a:p>
          <a:p>
            <a:r>
              <a:rPr lang="en-IN" dirty="0"/>
              <a:t>There are many forms of energy like heat, mechanical, electrical, chemical, etc.</a:t>
            </a:r>
          </a:p>
          <a:p>
            <a:r>
              <a:rPr lang="en-IN" dirty="0"/>
              <a:t>In engineering mechanics, mechanical energy is of interest</a:t>
            </a:r>
          </a:p>
          <a:p>
            <a:r>
              <a:rPr lang="en-IN" dirty="0"/>
              <a:t>Mechanical energy is classified into kinetic and potential energy</a:t>
            </a:r>
          </a:p>
          <a:p>
            <a:r>
              <a:rPr lang="en-IN" dirty="0"/>
              <a:t>PE is the capacity to do work due to the position of the body. A body of weight </a:t>
            </a:r>
            <a:r>
              <a:rPr lang="en-IN" i="1" dirty="0"/>
              <a:t>W</a:t>
            </a:r>
            <a:r>
              <a:rPr lang="en-IN" dirty="0"/>
              <a:t> held at a height </a:t>
            </a:r>
            <a:r>
              <a:rPr lang="en-IN" i="1" dirty="0"/>
              <a:t>h</a:t>
            </a:r>
            <a:r>
              <a:rPr lang="en-IN" dirty="0"/>
              <a:t> possesses a PE of </a:t>
            </a:r>
            <a:r>
              <a:rPr lang="en-IN" i="1" dirty="0" err="1"/>
              <a:t>Wh</a:t>
            </a:r>
            <a:endParaRPr lang="en-IN" i="1" dirty="0"/>
          </a:p>
          <a:p>
            <a:r>
              <a:rPr lang="en-IN" dirty="0"/>
              <a:t>KE is the capacity to do work due to motion of the body. A body of mass </a:t>
            </a:r>
            <a:r>
              <a:rPr lang="en-IN" i="1" dirty="0"/>
              <a:t>m</a:t>
            </a:r>
            <a:r>
              <a:rPr lang="en-IN" dirty="0"/>
              <a:t> moving with a velocity of </a:t>
            </a:r>
            <a:r>
              <a:rPr lang="en-IN" i="1" dirty="0"/>
              <a:t>v </a:t>
            </a:r>
            <a:r>
              <a:rPr lang="en-IN" dirty="0"/>
              <a:t>possesses a KE of </a:t>
            </a:r>
            <a:r>
              <a:rPr lang="en-IN" i="1" dirty="0"/>
              <a:t>½ × mv</a:t>
            </a:r>
            <a:r>
              <a:rPr lang="en-IN" i="1" baseline="30000" dirty="0"/>
              <a:t>2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1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3A04-6F3F-4A63-BBA8-7C654ED1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8997-5ACD-41A9-927B-C744BB1A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Power is defined as the time rate of doing work. It is the WD per second. i.e. </a:t>
            </a:r>
            <a:r>
              <a:rPr lang="en-IN" i="1" dirty="0"/>
              <a:t>p = WD/time = (Force × distance)/time = Force × (distance/time) = Force × velocity. </a:t>
            </a:r>
            <a:r>
              <a:rPr lang="en-IN" dirty="0"/>
              <a:t>This velocity must be in the direction of the force</a:t>
            </a:r>
            <a:endParaRPr lang="en-IN" i="1" dirty="0"/>
          </a:p>
          <a:p>
            <a:r>
              <a:rPr lang="en-IN" dirty="0"/>
              <a:t>Therefore, the unit of power is J/s which is written as Watt </a:t>
            </a:r>
            <a:r>
              <a:rPr lang="en-IN" i="1" dirty="0"/>
              <a:t>w. </a:t>
            </a:r>
            <a:r>
              <a:rPr lang="en-IN" dirty="0"/>
              <a:t>1 J/s = 1 w. </a:t>
            </a:r>
          </a:p>
          <a:p>
            <a:r>
              <a:rPr lang="en-IN" dirty="0"/>
              <a:t>Kilowatt (kw) and Horse Power (HP) are also used as units of power</a:t>
            </a:r>
          </a:p>
          <a:p>
            <a:r>
              <a:rPr lang="en-IN" dirty="0"/>
              <a:t>1 metric HP = 735.75 watts</a:t>
            </a:r>
          </a:p>
          <a:p>
            <a:r>
              <a:rPr lang="en-IN" dirty="0"/>
              <a:t>1 British HP = 745.8 watts</a:t>
            </a:r>
          </a:p>
        </p:txBody>
      </p:sp>
    </p:spTree>
    <p:extLst>
      <p:ext uri="{BB962C8B-B14F-4D97-AF65-F5344CB8AC3E}">
        <p14:creationId xmlns:p14="http://schemas.microsoft.com/office/powerpoint/2010/main" val="614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592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 Energy Principle</vt:lpstr>
      <vt:lpstr>Recall</vt:lpstr>
      <vt:lpstr>Work-Energy Principle – Introduction </vt:lpstr>
      <vt:lpstr>Work-Energy Principle – Introduction </vt:lpstr>
      <vt:lpstr>Simple problems on WD</vt:lpstr>
      <vt:lpstr>Energy</vt:lpstr>
      <vt:lpstr>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Energy Principle</dc:title>
  <dc:creator>lenovo</dc:creator>
  <cp:lastModifiedBy> </cp:lastModifiedBy>
  <cp:revision>11</cp:revision>
  <dcterms:created xsi:type="dcterms:W3CDTF">2020-04-20T05:54:34Z</dcterms:created>
  <dcterms:modified xsi:type="dcterms:W3CDTF">2020-04-22T02:49:37Z</dcterms:modified>
</cp:coreProperties>
</file>