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8" r:id="rId6"/>
    <p:sldId id="263" r:id="rId7"/>
    <p:sldId id="262" r:id="rId8"/>
    <p:sldId id="266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16-Apr-21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16-Apr-21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16-Apr-21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16-Apr-21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16-Apr-21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16-Apr-21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16-Apr-21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MBDCPS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Project 1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Group 24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F9F5D483-DD51-4A10-A869-F1AB2242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Task 2</a:t>
            </a:r>
            <a:endParaRPr lang="x-non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="" xmlns:a16="http://schemas.microsoft.com/office/drawing/2014/main" id="{4506255D-7B9D-41C6-8789-954E7DF7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sv-SE" dirty="0">
                <a:latin typeface="Arial" panose="020B0604020202020204" pitchFamily="34" charset="0"/>
              </a:rPr>
              <a:t>Positive roll </a:t>
            </a:r>
            <a:r>
              <a:rPr lang="sv-SE" dirty="0" err="1">
                <a:latin typeface="Arial" panose="020B0604020202020204" pitchFamily="34" charset="0"/>
              </a:rPr>
              <a:t>change</a:t>
            </a:r>
            <a:endParaRPr lang="sv-SE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sv-SE" dirty="0">
                <a:latin typeface="Arial" panose="020B0604020202020204" pitchFamily="34" charset="0"/>
              </a:rPr>
              <a:t>Negative pitch </a:t>
            </a:r>
            <a:r>
              <a:rPr lang="sv-SE" dirty="0" err="1">
                <a:latin typeface="Arial" panose="020B0604020202020204" pitchFamily="34" charset="0"/>
              </a:rPr>
              <a:t>change</a:t>
            </a:r>
            <a:endParaRPr lang="sv-SE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sv-SE" dirty="0">
                <a:latin typeface="Arial" panose="020B0604020202020204" pitchFamily="34" charset="0"/>
              </a:rPr>
              <a:t>Positive Yaw </a:t>
            </a:r>
            <a:r>
              <a:rPr lang="sv-SE" dirty="0" err="1">
                <a:latin typeface="Arial" panose="020B0604020202020204" pitchFamily="34" charset="0"/>
              </a:rPr>
              <a:t>change</a:t>
            </a:r>
            <a:endParaRPr lang="sv-SE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latin typeface="Arial" panose="020B0604020202020204" pitchFamily="34" charset="0"/>
              </a:rPr>
              <a:t>The unit of the accelerometer: </a:t>
            </a:r>
            <a:r>
              <a:rPr lang="en-US" dirty="0">
                <a:latin typeface="Arial" panose="020B0604020202020204" pitchFamily="34" charset="0"/>
              </a:rPr>
              <a:t>m/s^2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latin typeface="Arial" panose="020B0604020202020204" pitchFamily="34" charset="0"/>
              </a:rPr>
              <a:t>When standing on table:</a:t>
            </a:r>
            <a:r>
              <a:rPr lang="en-US" dirty="0">
                <a:latin typeface="Arial" panose="020B0604020202020204" pitchFamily="34" charset="0"/>
              </a:rPr>
              <a:t> It reads [0  0  1]^T.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latin typeface="Arial" panose="020B0604020202020204" pitchFamily="34" charset="0"/>
              </a:rPr>
              <a:t>When upside down:</a:t>
            </a:r>
            <a:r>
              <a:rPr lang="en-US" dirty="0">
                <a:latin typeface="Arial" panose="020B0604020202020204" pitchFamily="34" charset="0"/>
              </a:rPr>
              <a:t> It reads [0 0 -1]^T. 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latin typeface="Arial" panose="020B0604020202020204" pitchFamily="34" charset="0"/>
              </a:rPr>
              <a:t>When free fall: </a:t>
            </a:r>
            <a:r>
              <a:rPr lang="en-US" dirty="0">
                <a:latin typeface="Arial" panose="020B0604020202020204" pitchFamily="34" charset="0"/>
              </a:rPr>
              <a:t>It reads [0  0 0]^T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latin typeface="Arial" panose="020B0604020202020204" pitchFamily="34" charset="0"/>
              </a:rPr>
              <a:t>Freefall rotate: </a:t>
            </a:r>
            <a:r>
              <a:rPr lang="en-US" dirty="0">
                <a:latin typeface="Arial" panose="020B0604020202020204" pitchFamily="34" charset="0"/>
              </a:rPr>
              <a:t>It will read [0 0 0]^T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latin typeface="Arial" panose="020B0604020202020204" pitchFamily="34" charset="0"/>
              </a:rPr>
              <a:t>Freefall upside down:</a:t>
            </a:r>
            <a:r>
              <a:rPr lang="en-US" dirty="0">
                <a:latin typeface="Arial" panose="020B0604020202020204" pitchFamily="34" charset="0"/>
              </a:rPr>
              <a:t> It will read [0 0 0]^T</a:t>
            </a:r>
            <a:endParaRPr lang="x-non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00442C-5174-4A49-B2DA-E6F2F603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Simulink Structure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="" xmlns:a16="http://schemas.microsoft.com/office/drawing/2014/main" id="{D0191500-B515-4512-B9CB-B571B0E5D6E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477250" y="2386584"/>
                <a:ext cx="3144774" cy="3511296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For Task 3, we directly take from workspace block from the </a:t>
                </a:r>
                <a:r>
                  <a:rPr lang="en-US" sz="1400" dirty="0" err="1"/>
                  <a:t>FlightData.mat</a:t>
                </a:r>
                <a:r>
                  <a:rPr lang="en-US" sz="1400" dirty="0"/>
                  <a:t> and plot it using Scope Block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For Task 4, we used the </a:t>
                </a:r>
                <a:r>
                  <a:rPr lang="en-US" sz="1400" b="1" dirty="0"/>
                  <a:t>Transfer </a:t>
                </a:r>
                <a:r>
                  <a:rPr lang="en-US" sz="1400" b="1" dirty="0" err="1"/>
                  <a:t>Fcn</a:t>
                </a:r>
                <a:r>
                  <a:rPr lang="en-US" sz="1400" b="1" dirty="0"/>
                  <a:t> block </a:t>
                </a:r>
                <a:r>
                  <a:rPr lang="en-US" sz="1400" dirty="0"/>
                  <a:t>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𝑎𝑙𝑝h𝑎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𝑎𝑙𝑝h𝑎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400" dirty="0"/>
                  <a:t> which represents </a:t>
                </a:r>
                <a:r>
                  <a:rPr lang="en-US" sz="1400" b="1" dirty="0"/>
                  <a:t>High Pass Filter </a:t>
                </a:r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𝑎𝑙𝑝h𝑎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400" dirty="0"/>
                  <a:t> which represents </a:t>
                </a:r>
                <a:r>
                  <a:rPr lang="en-US" sz="1400" b="1" dirty="0"/>
                  <a:t>Low Pass Filter</a:t>
                </a:r>
                <a:r>
                  <a:rPr lang="en-US" sz="1400" dirty="0"/>
                  <a:t>.</a:t>
                </a:r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want to have big alpha (Gamma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400" dirty="0"/>
                  <a:t> 1)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value of 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dirty="0"/>
                          <m:t>alpha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dirty="0"/>
                          <m:t>alpha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1200" dirty="0"/>
                  <a:t>,    alpha = 10,  h = 0.01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D0191500-B515-4512-B9CB-B571B0E5D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477250" y="2386584"/>
                <a:ext cx="3144774" cy="3511296"/>
              </a:xfrm>
              <a:blipFill>
                <a:blip r:embed="rId3"/>
                <a:stretch>
                  <a:fillRect l="-194" t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CBB74C-0B11-4BE0-BFB3-360050115F01}"/>
              </a:ext>
            </a:extLst>
          </p:cNvPr>
          <p:cNvSpPr txBox="1"/>
          <p:nvPr/>
        </p:nvSpPr>
        <p:spPr>
          <a:xfrm>
            <a:off x="2100190" y="5498847"/>
            <a:ext cx="39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1. </a:t>
            </a:r>
            <a:r>
              <a:rPr lang="en-US" dirty="0"/>
              <a:t>Simulink Block Structure</a:t>
            </a:r>
            <a:endParaRPr lang="sv-S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8" y="1587263"/>
            <a:ext cx="7093542" cy="368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3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="" xmlns:a16="http://schemas.microsoft.com/office/drawing/2014/main" id="{25630F58-30D1-4547-BF1D-932CE67F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174" y="273546"/>
            <a:ext cx="3714751" cy="1647824"/>
          </a:xfrm>
        </p:spPr>
        <p:txBody>
          <a:bodyPr/>
          <a:lstStyle/>
          <a:p>
            <a:r>
              <a:rPr lang="en-US" dirty="0"/>
              <a:t>Accelerometer Data Plot (Task 3)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AA10EA0E-7960-4ED9-96FC-AC1F9979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showed us the result from the 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indicates x-direction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indicates y-direction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indicates z-direction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EC8EF0F-209D-43EB-BBE9-E8242F31C5E6}"/>
              </a:ext>
            </a:extLst>
          </p:cNvPr>
          <p:cNvSpPr txBox="1"/>
          <p:nvPr/>
        </p:nvSpPr>
        <p:spPr>
          <a:xfrm>
            <a:off x="926378" y="6363094"/>
            <a:ext cx="755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2. </a:t>
            </a:r>
            <a:r>
              <a:rPr lang="en-US" sz="1400" dirty="0"/>
              <a:t>Simulink Block Structure and Resulting Acceleration Plot</a:t>
            </a:r>
            <a:endParaRPr lang="sv-SE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E066F60-848F-4855-886C-4F73BC4C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71" y="3278321"/>
            <a:ext cx="4340554" cy="3070632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01" y="341676"/>
            <a:ext cx="5319624" cy="276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D48620-E509-4785-8D24-76879DA1311B}"/>
              </a:ext>
            </a:extLst>
          </p:cNvPr>
          <p:cNvSpPr txBox="1"/>
          <p:nvPr/>
        </p:nvSpPr>
        <p:spPr>
          <a:xfrm>
            <a:off x="1283290" y="483256"/>
            <a:ext cx="1329179" cy="424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365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="" xmlns:a16="http://schemas.microsoft.com/office/drawing/2014/main" id="{25630F58-30D1-4547-BF1D-932CE67F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624" y="461778"/>
            <a:ext cx="3248025" cy="1672971"/>
          </a:xfrm>
        </p:spPr>
        <p:txBody>
          <a:bodyPr/>
          <a:lstStyle/>
          <a:p>
            <a:r>
              <a:rPr lang="en-US" dirty="0"/>
              <a:t>Gyro Data Plot (Task 3)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AA10EA0E-7960-4ED9-96FC-AC1F9979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showed us the result from the 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indicates x-direction (Roll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indicates y-direction (Pitch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indicates z-direction (Yaw Velocity)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EB4E334-DB06-409C-87D4-2277A9EFA81F}"/>
              </a:ext>
            </a:extLst>
          </p:cNvPr>
          <p:cNvSpPr txBox="1"/>
          <p:nvPr/>
        </p:nvSpPr>
        <p:spPr>
          <a:xfrm>
            <a:off x="541695" y="6396222"/>
            <a:ext cx="755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3. </a:t>
            </a:r>
            <a:r>
              <a:rPr lang="en-US" sz="1400" dirty="0"/>
              <a:t>Simulink Block Structure and Resulting Rotational Velocity Plot</a:t>
            </a:r>
            <a:endParaRPr lang="sv-SE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7FEF491-DAE9-451E-B228-35C0334C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" y="3452341"/>
            <a:ext cx="5974942" cy="271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3" y="425706"/>
            <a:ext cx="5319624" cy="276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D48620-E509-4785-8D24-76879DA1311B}"/>
              </a:ext>
            </a:extLst>
          </p:cNvPr>
          <p:cNvSpPr txBox="1"/>
          <p:nvPr/>
        </p:nvSpPr>
        <p:spPr>
          <a:xfrm>
            <a:off x="1300899" y="2639505"/>
            <a:ext cx="1329179" cy="424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58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EABA60-B403-4075-B249-10A3BEE4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74" y="642594"/>
            <a:ext cx="3552825" cy="121478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Filtered Roll Result Comparison (Task </a:t>
            </a:r>
            <a:r>
              <a:rPr lang="en-US" sz="2800" dirty="0" smtClean="0"/>
              <a:t>4 &amp; 5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99008B-5094-4A99-8F30-63A8F81D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74" y="2103120"/>
            <a:ext cx="3552825" cy="3849624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 Roll: </a:t>
            </a:r>
            <a:r>
              <a:rPr lang="en-US" dirty="0"/>
              <a:t>the gyro and the filter seems to follow each other. No big difference.</a:t>
            </a:r>
          </a:p>
          <a:p>
            <a:r>
              <a:rPr lang="en-US" b="1" dirty="0"/>
              <a:t>Pitch: </a:t>
            </a:r>
            <a:r>
              <a:rPr lang="en-US" dirty="0"/>
              <a:t>the gyro result is drifting away, which is a result by integration of small errors, this one is not stable. But the filter is.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511882-4B42-4660-91B9-084870113E47}"/>
              </a:ext>
            </a:extLst>
          </p:cNvPr>
          <p:cNvSpPr txBox="1"/>
          <p:nvPr/>
        </p:nvSpPr>
        <p:spPr>
          <a:xfrm>
            <a:off x="1933574" y="3099678"/>
            <a:ext cx="487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4.</a:t>
            </a:r>
            <a:r>
              <a:rPr lang="en-US" sz="1200" dirty="0"/>
              <a:t> Roll Result from Integrated Gyro data</a:t>
            </a:r>
            <a:endParaRPr lang="sv-SE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4919D12-355C-4F91-8704-47B4DFF3B765}"/>
              </a:ext>
            </a:extLst>
          </p:cNvPr>
          <p:cNvSpPr txBox="1"/>
          <p:nvPr/>
        </p:nvSpPr>
        <p:spPr>
          <a:xfrm>
            <a:off x="1933574" y="6122771"/>
            <a:ext cx="487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5. </a:t>
            </a:r>
            <a:r>
              <a:rPr lang="en-US" sz="1200" dirty="0"/>
              <a:t>Roll </a:t>
            </a:r>
            <a:r>
              <a:rPr lang="en-US" sz="1200" dirty="0" smtClean="0"/>
              <a:t>and Pitch Result </a:t>
            </a:r>
            <a:r>
              <a:rPr lang="en-US" sz="1200" dirty="0"/>
              <a:t>from Complementary Filter</a:t>
            </a:r>
            <a:endParaRPr lang="sv-SE" sz="1200" dirty="0"/>
          </a:p>
        </p:txBody>
      </p:sp>
      <p:pic>
        <p:nvPicPr>
          <p:cNvPr id="11" name="Bildobjekt 10">
            <a:extLst>
              <a:ext uri="{FF2B5EF4-FFF2-40B4-BE49-F238E27FC236}">
                <a16:creationId xmlns="" xmlns:a16="http://schemas.microsoft.com/office/drawing/2014/main" id="{9E689EA0-C02E-4F3A-941A-3D96FA43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5" y="1035833"/>
            <a:ext cx="6228850" cy="44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0A32036-E640-4DE9-BAFD-65F82A22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476" y="515620"/>
            <a:ext cx="2838449" cy="307008"/>
          </a:xfrm>
        </p:spPr>
        <p:txBody>
          <a:bodyPr>
            <a:noAutofit/>
          </a:bodyPr>
          <a:lstStyle/>
          <a:p>
            <a:r>
              <a:rPr lang="en-US" sz="1800" b="1" dirty="0"/>
              <a:t>P- Controller (Task 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3">
                <a:extLst>
                  <a:ext uri="{FF2B5EF4-FFF2-40B4-BE49-F238E27FC236}">
                    <a16:creationId xmlns="" xmlns:a16="http://schemas.microsoft.com/office/drawing/2014/main" id="{44831F56-E906-4608-9130-8F823B8FAEF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296274" y="962025"/>
                <a:ext cx="3552825" cy="5504180"/>
              </a:xfrm>
            </p:spPr>
            <p:txBody>
              <a:bodyPr>
                <a:normAutofit fontScale="92500"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Taking the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orientations (</a:t>
                </a:r>
                <a:r>
                  <a:rPr lang="en-US" sz="16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filt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the complementary filter and the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desired reference input (r),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we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substract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it to get the error                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(e = r - </a:t>
                </a:r>
                <a:r>
                  <a:rPr lang="en-US" sz="16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filt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r>
                  <a:rPr lang="en-US" sz="1600" dirty="0"/>
                  <a:t>2.   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Using the equation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dirty="0"/>
                  <a:t>       </a:t>
                </a:r>
                <a:r>
                  <a:rPr lang="en-US" sz="1200" b="1" dirty="0"/>
                  <a:t>where</a:t>
                </a:r>
                <a:r>
                  <a:rPr lang="en-US" sz="1600" b="1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65536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Reference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Torque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∙0.5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Proportional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Gain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(70 is the maximum range for the error in </a:t>
                </a:r>
                <a:r>
                  <a:rPr lang="en-US" sz="1600" dirty="0" err="1"/>
                  <a:t>flightData.mat</a:t>
                </a:r>
                <a:r>
                  <a:rPr lang="en-US" sz="1600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Controller Output with Zero error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of Proportional Controller</a:t>
                </a:r>
                <a:endParaRPr lang="en-US" sz="1600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12" name="Text Placeholder 3">
                <a:extLst>
                  <a:ext uri="{FF2B5EF4-FFF2-40B4-BE49-F238E27FC236}">
                    <a16:creationId xmlns:a16="http://schemas.microsoft.com/office/drawing/2014/main" id="{44831F56-E906-4608-9130-8F823B8FA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296274" y="962025"/>
                <a:ext cx="3552825" cy="5504180"/>
              </a:xfrm>
              <a:blipFill>
                <a:blip r:embed="rId2"/>
                <a:stretch>
                  <a:fillRect l="-686" t="-111" r="-12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5D25FDF-9293-487D-8243-A3A6205A17B0}"/>
              </a:ext>
            </a:extLst>
          </p:cNvPr>
          <p:cNvSpPr txBox="1"/>
          <p:nvPr/>
        </p:nvSpPr>
        <p:spPr>
          <a:xfrm>
            <a:off x="1866899" y="6581001"/>
            <a:ext cx="503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</a:t>
            </a:r>
            <a:r>
              <a:rPr lang="en-US" sz="1200" dirty="0"/>
              <a:t>. Control Output for each </a:t>
            </a:r>
            <a:r>
              <a:rPr lang="en-US" sz="1200" b="1" dirty="0"/>
              <a:t>Motors (M1,M2,M3,M4)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927BC0A-C9A2-4881-8719-EA983DC04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3" b="18061"/>
          <a:stretch/>
        </p:blipFill>
        <p:spPr>
          <a:xfrm>
            <a:off x="419099" y="243496"/>
            <a:ext cx="6896101" cy="2633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4C688D4-0760-4AAC-8FEE-E6492B85F2D9}"/>
              </a:ext>
            </a:extLst>
          </p:cNvPr>
          <p:cNvSpPr txBox="1"/>
          <p:nvPr/>
        </p:nvSpPr>
        <p:spPr>
          <a:xfrm>
            <a:off x="2790825" y="2944495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Figure. </a:t>
            </a:r>
            <a:r>
              <a:rPr lang="en-US" sz="1200" dirty="0"/>
              <a:t>P-Controller Structure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CF9CE4F-30DB-42A7-82B4-1C3A7846C7B2}"/>
              </a:ext>
            </a:extLst>
          </p:cNvPr>
          <p:cNvSpPr txBox="1"/>
          <p:nvPr/>
        </p:nvSpPr>
        <p:spPr>
          <a:xfrm>
            <a:off x="653117" y="822628"/>
            <a:ext cx="2642533" cy="20070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3A096A-9EB7-408E-AD22-24DAB0CBC420}"/>
              </a:ext>
            </a:extLst>
          </p:cNvPr>
          <p:cNvSpPr txBox="1"/>
          <p:nvPr/>
        </p:nvSpPr>
        <p:spPr>
          <a:xfrm>
            <a:off x="2857500" y="2444582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2BB074C-5DFA-49D2-BE8C-F4AF81868D1E}"/>
              </a:ext>
            </a:extLst>
          </p:cNvPr>
          <p:cNvSpPr txBox="1"/>
          <p:nvPr/>
        </p:nvSpPr>
        <p:spPr>
          <a:xfrm>
            <a:off x="3505200" y="515620"/>
            <a:ext cx="3876675" cy="2298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6A0CF21-5D27-4C41-8F11-6DCE780B774C}"/>
              </a:ext>
            </a:extLst>
          </p:cNvPr>
          <p:cNvSpPr txBox="1"/>
          <p:nvPr/>
        </p:nvSpPr>
        <p:spPr>
          <a:xfrm>
            <a:off x="6905624" y="2438961"/>
            <a:ext cx="33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="" xmlns:a16="http://schemas.microsoft.com/office/drawing/2014/main" id="{930C9F80-AA57-4124-9463-B38EF0BC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5" y="3289439"/>
            <a:ext cx="7078160" cy="32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{176D8D37-2338-4CAB-A155-054437EB6AEB}tf78438558_win32</Template>
  <TotalTime>4956</TotalTime>
  <Words>498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SavonVTI</vt:lpstr>
      <vt:lpstr>MBDCPS </vt:lpstr>
      <vt:lpstr>Task 2</vt:lpstr>
      <vt:lpstr>Simulink Structure</vt:lpstr>
      <vt:lpstr>Accelerometer Data Plot (Task 3)</vt:lpstr>
      <vt:lpstr>Gyro Data Plot (Task 3)</vt:lpstr>
      <vt:lpstr>Filtered Roll Result Comparison (Task 4 &amp; 5)</vt:lpstr>
      <vt:lpstr>P- Controller (Task 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Farhan Witjaksono, Fikri</dc:creator>
  <cp:lastModifiedBy>user</cp:lastModifiedBy>
  <cp:revision>25</cp:revision>
  <dcterms:created xsi:type="dcterms:W3CDTF">2021-04-11T15:16:58Z</dcterms:created>
  <dcterms:modified xsi:type="dcterms:W3CDTF">2021-04-16T07:15:59Z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a94f817-ec12-46c8-8bf3-f32a3a95cbd7_Enabled">
    <vt:lpwstr>true</vt:lpwstr>
  </property>
  <property fmtid="{D5CDD505-2E9C-101B-9397-08002B2CF9AE}" pid="4" name="MSIP_Label_ba94f817-ec12-46c8-8bf3-f32a3a95cbd7_SetDate">
    <vt:lpwstr>2021-04-11T21:17:53Z</vt:lpwstr>
  </property>
  <property fmtid="{D5CDD505-2E9C-101B-9397-08002B2CF9AE}" pid="5" name="MSIP_Label_ba94f817-ec12-46c8-8bf3-f32a3a95cbd7_Method">
    <vt:lpwstr>Privileged</vt:lpwstr>
  </property>
  <property fmtid="{D5CDD505-2E9C-101B-9397-08002B2CF9AE}" pid="6" name="MSIP_Label_ba94f817-ec12-46c8-8bf3-f32a3a95cbd7_Name">
    <vt:lpwstr>Public</vt:lpwstr>
  </property>
  <property fmtid="{D5CDD505-2E9C-101B-9397-08002B2CF9AE}" pid="7" name="MSIP_Label_ba94f817-ec12-46c8-8bf3-f32a3a95cbd7_SiteId">
    <vt:lpwstr>81fa766e-a349-4867-8bf4-ab35e250a08f</vt:lpwstr>
  </property>
  <property fmtid="{D5CDD505-2E9C-101B-9397-08002B2CF9AE}" pid="8" name="MSIP_Label_ba94f817-ec12-46c8-8bf3-f32a3a95cbd7_ActionId">
    <vt:lpwstr>d3ccdff5-7409-4b08-8d9c-e90aca06ac28</vt:lpwstr>
  </property>
  <property fmtid="{D5CDD505-2E9C-101B-9397-08002B2CF9AE}" pid="9" name="MSIP_Label_ba94f817-ec12-46c8-8bf3-f32a3a95cbd7_ContentBits">
    <vt:lpwstr>0</vt:lpwstr>
  </property>
</Properties>
</file>