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1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7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21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50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58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94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4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2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58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DAE4BC-47D6-4B0F-9A65-7F2F984BFC6E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878D37F-56E0-4D09-B1E4-D86BCBBB1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5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ADAE4BC-47D6-4B0F-9A65-7F2F984BFC6E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878D37F-56E0-4D09-B1E4-D86BCBBB1B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942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簡單線性回歸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19650"/>
          </a:xfrm>
        </p:spPr>
        <p:txBody>
          <a:bodyPr>
            <a:normAutofit/>
          </a:bodyPr>
          <a:lstStyle/>
          <a:p>
            <a:r>
              <a:rPr lang="en-US" altLang="zh-TW" smtClean="0"/>
              <a:t>40341120</a:t>
            </a:r>
            <a:r>
              <a:rPr lang="zh-TW" altLang="en-US" smtClean="0"/>
              <a:t>　吳建澄</a:t>
            </a:r>
            <a:endParaRPr lang="en-US" altLang="zh-TW" smtClean="0"/>
          </a:p>
          <a:p>
            <a:r>
              <a:rPr lang="en-US" altLang="zh-TW" smtClean="0"/>
              <a:t>40341127</a:t>
            </a:r>
            <a:r>
              <a:rPr lang="zh-TW" altLang="en-US" smtClean="0"/>
              <a:t>　林冠廷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4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什麼是簡單線性回歸</a:t>
            </a:r>
            <a:r>
              <a:rPr lang="en-US" altLang="zh-TW" smtClean="0"/>
              <a:t>?</a:t>
            </a:r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000" dirty="0" smtClean="0"/>
                  <a:t>只有一個自變量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y=</a:t>
                </a:r>
                <a:r>
                  <a:rPr lang="en-US" altLang="zh-TW" sz="2000" dirty="0" err="1" smtClean="0"/>
                  <a:t>ax+b</a:t>
                </a:r>
                <a:endParaRPr lang="en-US" altLang="zh-TW" sz="2000" dirty="0"/>
              </a:p>
              <a:p>
                <a:r>
                  <a:rPr lang="zh-TW" altLang="en-US" sz="2000" dirty="0" smtClean="0"/>
                  <a:t>重點</a:t>
                </a:r>
                <a:r>
                  <a:rPr lang="zh-TW" altLang="en-US" sz="2000" dirty="0"/>
                  <a:t>：</a:t>
                </a:r>
                <a:r>
                  <a:rPr lang="zh-TW" altLang="en-US" sz="2000" dirty="0" smtClean="0"/>
                  <a:t>求</a:t>
                </a:r>
                <a:r>
                  <a:rPr lang="zh-TW" altLang="en-US" sz="2000" dirty="0" smtClean="0"/>
                  <a:t>出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2000" dirty="0" smtClean="0">
                    <a:latin typeface="Symbol" panose="05050102010706020507" pitchFamily="18" charset="2"/>
                  </a:rPr>
                  <a:t>及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sz="2000" dirty="0" smtClean="0">
                  <a:latin typeface="Symbol" panose="05050102010706020507" pitchFamily="18" charset="2"/>
                </a:endParaRPr>
              </a:p>
              <a:p>
                <a:r>
                  <a:rPr lang="zh-TW" altLang="en-US" sz="2000" dirty="0" smtClean="0">
                    <a:latin typeface="Symbol" panose="05050102010706020507" pitchFamily="18" charset="2"/>
                  </a:rPr>
                  <a:t>目的：用求出來的直線預估未來新資料的可能落點</a:t>
                </a:r>
                <a:endParaRPr lang="en-US" altLang="zh-TW" sz="2000" dirty="0" smtClean="0"/>
              </a:p>
              <a:p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388659" y="3364772"/>
                <a:ext cx="17427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59" y="3364772"/>
                <a:ext cx="1742739" cy="3385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2323653" y="3603812"/>
            <a:ext cx="10112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最小平方法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求資料與適配線的殘差</a:t>
                </a:r>
                <a:r>
                  <a:rPr lang="en-US" altLang="zh-TW" dirty="0" smtClean="0"/>
                  <a:t>(</a:t>
                </a:r>
                <a:r>
                  <a:rPr lang="en-US" altLang="zh-TW" dirty="0"/>
                  <a:t>residual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最小平方和</a:t>
                </a:r>
                <a:endParaRPr lang="en-US" altLang="zh-TW" dirty="0"/>
              </a:p>
              <a:p>
                <a:r>
                  <a:rPr lang="zh-TW" altLang="en-US" dirty="0" smtClean="0"/>
                  <a:t>適配線：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zh-TW" altLang="en-US" dirty="0"/>
              </a:p>
              <a:p>
                <a:r>
                  <a:rPr lang="zh-TW" altLang="en-US" dirty="0" smtClean="0"/>
                  <a:t>殘差最小</a:t>
                </a:r>
                <a:r>
                  <a:rPr lang="zh-TW" altLang="en-US" dirty="0"/>
                  <a:t>平方</a:t>
                </a:r>
                <a:r>
                  <a:rPr lang="zh-TW" altLang="en-US" dirty="0" smtClean="0"/>
                  <a:t>和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−(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latin typeface="Symbol" panose="05050102010706020507" pitchFamily="18" charset="2"/>
                              </a:rPr>
                              <m:t>)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baseline="30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56" y="2222500"/>
            <a:ext cx="4715938" cy="3638550"/>
          </a:xfrm>
        </p:spPr>
      </p:pic>
    </p:spTree>
    <p:extLst>
      <p:ext uri="{BB962C8B-B14F-4D97-AF65-F5344CB8AC3E}">
        <p14:creationId xmlns:p14="http://schemas.microsoft.com/office/powerpoint/2010/main" val="14365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2222287"/>
                <a:ext cx="7253233" cy="3638763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原</a:t>
                </a:r>
                <a:r>
                  <a:rPr lang="zh-TW" altLang="en-US" dirty="0"/>
                  <a:t>資料：四個數據點 </a:t>
                </a:r>
                <a:r>
                  <a:rPr lang="en-US" altLang="zh-TW" dirty="0" smtClean="0"/>
                  <a:t>(</a:t>
                </a:r>
                <a:r>
                  <a:rPr lang="en-US" altLang="zh-TW" dirty="0"/>
                  <a:t>1,6)</a:t>
                </a:r>
                <a:r>
                  <a:rPr lang="zh-TW" altLang="en-US" dirty="0" smtClean="0"/>
                  <a:t>、 </a:t>
                </a:r>
                <a:r>
                  <a:rPr lang="en-US" altLang="zh-TW" dirty="0" smtClean="0"/>
                  <a:t>(</a:t>
                </a:r>
                <a:r>
                  <a:rPr lang="en-US" altLang="zh-TW" dirty="0"/>
                  <a:t>2,5)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 (</a:t>
                </a:r>
                <a:r>
                  <a:rPr lang="en-US" altLang="zh-TW" dirty="0"/>
                  <a:t>3,7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、</a:t>
                </a:r>
                <a:r>
                  <a:rPr lang="en-US" altLang="zh-TW" dirty="0" smtClean="0"/>
                  <a:t>(</a:t>
                </a:r>
                <a:r>
                  <a:rPr lang="en-US" altLang="zh-TW" dirty="0"/>
                  <a:t>4,10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，求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pPr/>
                <a:r>
                  <a:rPr lang="en-US" altLang="zh-TW" dirty="0"/>
                  <a:t>6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zh-TW" dirty="0" smtClean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zh-TW" dirty="0" smtClean="0">
                    <a:ea typeface="Cambria Math" panose="02040503050406030204" pitchFamily="18" charset="0"/>
                  </a:rPr>
                </a:br>
                <a:r>
                  <a:rPr lang="en-US" altLang="zh-TW" dirty="0" smtClean="0">
                    <a:ea typeface="Cambria Math" panose="02040503050406030204" pitchFamily="18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zh-TW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dirty="0" smtClean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−(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Symbol" panose="05050102010706020507" pitchFamily="18" charset="2"/>
                          </a:rPr>
                          <m:t>)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−(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Symbol" panose="05050102010706020507" pitchFamily="18" charset="2"/>
                          </a:rPr>
                          <m:t>)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−(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Symbol" panose="05050102010706020507" pitchFamily="18" charset="2"/>
                          </a:rPr>
                          <m:t>)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−(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Symbol" panose="05050102010706020507" pitchFamily="18" charset="2"/>
                          </a:rPr>
                          <m:t>)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/>
                <a:r>
                  <a:rPr lang="zh-TW" altLang="en-US" dirty="0"/>
                  <a:t>對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1600" dirty="0">
                    <a:latin typeface="Symbol" panose="05050102010706020507" pitchFamily="18" charset="2"/>
                  </a:rPr>
                  <a:t>及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 smtClean="0"/>
                  <a:t>微分得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dirty="0" smtClean="0"/>
                  <a:t>=0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			</a:t>
                </a:r>
                <a:r>
                  <a:rPr lang="zh-TW" altLang="en-US" dirty="0"/>
                  <a:t>　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−154</m:t>
                    </m:r>
                  </m:oMath>
                </a14:m>
                <a:r>
                  <a:rPr lang="zh-TW" altLang="en-US" dirty="0" smtClean="0"/>
                  <a:t>＝０</a:t>
                </a:r>
              </a:p>
              <a:p>
                <a:pPr/>
                <a:r>
                  <a:rPr lang="zh-TW" altLang="en-US" dirty="0" smtClean="0">
                    <a:ea typeface="Cambria Math" panose="02040503050406030204" pitchFamily="18" charset="0"/>
                  </a:rPr>
                  <a:t>解</a:t>
                </a:r>
                <a:r>
                  <a:rPr lang="zh-TW" altLang="en-US" dirty="0">
                    <a:ea typeface="Cambria Math" panose="02040503050406030204" pitchFamily="18" charset="0"/>
                  </a:rPr>
                  <a:t>聯</a:t>
                </a:r>
                <a:r>
                  <a:rPr lang="zh-TW" altLang="en-US" dirty="0" smtClean="0">
                    <a:ea typeface="Cambria Math" panose="02040503050406030204" pitchFamily="18" charset="0"/>
                  </a:rPr>
                  <a:t>立的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 smtClean="0">
                    <a:ea typeface="Cambria Math" panose="02040503050406030204" pitchFamily="18" charset="0"/>
                  </a:rPr>
                  <a:t>.4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2222287"/>
                <a:ext cx="7253233" cy="3638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 descr="https://upload.wikimedia.org/wikipedia/commons/3/35/%E4%B8%80%E5%85%83%E4%BA%8C%E6%AC%A1%E6%96%B9%E7%A8%8B%E5%9B%BE%E5%83%8F%E8%A7%A3%E6%B3%95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2681490"/>
            <a:ext cx="3309937" cy="27205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709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</a:t>
            </a:r>
            <a:r>
              <a:rPr lang="zh-TW" altLang="en-US" dirty="0"/>
              <a:t>複習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  <m:sup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latin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sz="2400" dirty="0" smtClean="0">
                  <a:latin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𝑆𝑥𝑥</m:t>
                        </m:r>
                      </m:den>
                    </m:f>
                  </m:oMath>
                </a14:m>
                <a:r>
                  <a:rPr lang="zh-TW" altLang="en-US" sz="2400" dirty="0" smtClean="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 smtClean="0"/>
                  <a:t>-</a:t>
                </a:r>
                <a14:m>
                  <m:oMath xmlns:m="http://schemas.openxmlformats.org/officeDocument/2006/math"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TW" sz="240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375339" y="4456386"/>
            <a:ext cx="672662" cy="1891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391107" y="4829503"/>
            <a:ext cx="672662" cy="1891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1228" y="2222287"/>
                <a:ext cx="5773357" cy="3638763"/>
              </a:xfrm>
            </p:spPr>
            <p:txBody>
              <a:bodyPr/>
              <a:lstStyle/>
              <a:p>
                <a:r>
                  <a:rPr lang="pt-BR" altLang="zh-TW" dirty="0" smtClean="0"/>
                  <a:t>Data_X</a:t>
                </a:r>
                <a:r>
                  <a:rPr lang="zh-TW" altLang="en-US" dirty="0" smtClean="0"/>
                  <a:t>資料處裡</a:t>
                </a:r>
                <a:endParaRPr lang="pt-BR" altLang="zh-TW" dirty="0" smtClean="0"/>
              </a:p>
              <a:p>
                <a:r>
                  <a:rPr lang="pt-BR" altLang="zh-TW" dirty="0" smtClean="0"/>
                  <a:t>A = np.vstack([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Data_X</a:t>
                </a:r>
                <a:r>
                  <a:rPr lang="pt-BR" altLang="zh-TW" dirty="0" smtClean="0"/>
                  <a:t>, np.ones(LEN(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Data_X</a:t>
                </a:r>
                <a:r>
                  <a:rPr lang="pt-BR" altLang="zh-TW" dirty="0" smtClean="0"/>
                  <a:t>))]).T</a:t>
                </a:r>
              </a:p>
              <a:p>
                <a:r>
                  <a:rPr lang="zh-TW" altLang="en-US" sz="2000" dirty="0" smtClean="0"/>
                  <a:t>求適配線的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dirty="0">
                    <a:latin typeface="Symbol" panose="05050102010706020507" pitchFamily="18" charset="2"/>
                  </a:rPr>
                  <a:t>及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dirty="0" smtClean="0"/>
                  <a:t>beta, alpha = </a:t>
                </a:r>
                <a:r>
                  <a:rPr lang="en-US" altLang="zh-TW" dirty="0" err="1" smtClean="0"/>
                  <a:t>np.linalg.lstsq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Data_X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Data_Y</a:t>
                </a:r>
                <a:r>
                  <a:rPr lang="en-US" altLang="zh-TW" dirty="0" smtClean="0"/>
                  <a:t>)[0]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1228" y="2222287"/>
                <a:ext cx="5773357" cy="3638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[[</a:t>
            </a:r>
            <a:r>
              <a:rPr lang="en-US" altLang="zh-TW" dirty="0"/>
              <a:t>0, 1, 2, 3</a:t>
            </a:r>
            <a:r>
              <a:rPr lang="en-US" altLang="zh-TW" dirty="0" smtClean="0"/>
              <a:t>]</a:t>
            </a:r>
            <a:r>
              <a:rPr lang="pt-BR" altLang="zh-TW" dirty="0"/>
              <a:t> , </a:t>
            </a:r>
            <a:r>
              <a:rPr lang="en-US" altLang="zh-TW" dirty="0" smtClean="0"/>
              <a:t>[1,1,1,1]]</a:t>
            </a: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[[ </a:t>
            </a:r>
            <a:r>
              <a:rPr lang="en-US" altLang="zh-TW" dirty="0"/>
              <a:t>0.,  1</a:t>
            </a:r>
            <a:r>
              <a:rPr lang="en-US" altLang="zh-TW" dirty="0" smtClean="0"/>
              <a:t>.],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[ </a:t>
            </a:r>
            <a:r>
              <a:rPr lang="en-US" altLang="zh-TW" dirty="0"/>
              <a:t>1.,  1</a:t>
            </a:r>
            <a:r>
              <a:rPr lang="en-US" altLang="zh-TW" dirty="0" smtClean="0"/>
              <a:t>.],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[ </a:t>
            </a:r>
            <a:r>
              <a:rPr lang="en-US" altLang="zh-TW" dirty="0"/>
              <a:t>2.,  1</a:t>
            </a:r>
            <a:r>
              <a:rPr lang="en-US" altLang="zh-TW" dirty="0" smtClean="0"/>
              <a:t>.],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[ </a:t>
            </a:r>
            <a:r>
              <a:rPr lang="en-US" altLang="zh-TW" dirty="0"/>
              <a:t>3.,  1.]]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8586952" y="3258207"/>
            <a:ext cx="441434" cy="746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3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用回歸分析推算原資料方程式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預測某</a:t>
            </a:r>
            <a:r>
              <a:rPr lang="en-US" altLang="zh-TW" dirty="0" err="1" smtClean="0"/>
              <a:t>youtuber</a:t>
            </a:r>
            <a:r>
              <a:rPr lang="zh-TW" altLang="en-US" dirty="0" smtClean="0"/>
              <a:t>未來某一天的訂閱人數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7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5064</TotalTime>
  <Words>184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微軟正黑體</vt:lpstr>
      <vt:lpstr>新細明體</vt:lpstr>
      <vt:lpstr>Arial</vt:lpstr>
      <vt:lpstr>Cambria Math</vt:lpstr>
      <vt:lpstr>Century Gothic</vt:lpstr>
      <vt:lpstr>Symbol</vt:lpstr>
      <vt:lpstr>Wingdings</vt:lpstr>
      <vt:lpstr>Wingdings 2</vt:lpstr>
      <vt:lpstr>至理名言</vt:lpstr>
      <vt:lpstr>簡單線性回歸</vt:lpstr>
      <vt:lpstr>什麼是簡單線性回歸?</vt:lpstr>
      <vt:lpstr>最小平方法</vt:lpstr>
      <vt:lpstr>例子</vt:lpstr>
      <vt:lpstr>小複習</vt:lpstr>
      <vt:lpstr>Numpy</vt:lpstr>
      <vt:lpstr>程式操作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簡單線性回歸</dc:title>
  <dc:creator>admin</dc:creator>
  <cp:lastModifiedBy>admin</cp:lastModifiedBy>
  <cp:revision>31</cp:revision>
  <dcterms:created xsi:type="dcterms:W3CDTF">2017-05-21T15:48:16Z</dcterms:created>
  <dcterms:modified xsi:type="dcterms:W3CDTF">2017-05-25T04:20:13Z</dcterms:modified>
</cp:coreProperties>
</file>