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42"/>
  </p:notesMasterIdLst>
  <p:sldIdLst>
    <p:sldId id="263" r:id="rId2"/>
    <p:sldId id="297" r:id="rId3"/>
    <p:sldId id="305" r:id="rId4"/>
    <p:sldId id="344" r:id="rId5"/>
    <p:sldId id="306" r:id="rId6"/>
    <p:sldId id="302" r:id="rId7"/>
    <p:sldId id="342" r:id="rId8"/>
    <p:sldId id="338" r:id="rId9"/>
    <p:sldId id="339" r:id="rId10"/>
    <p:sldId id="340" r:id="rId11"/>
    <p:sldId id="341" r:id="rId12"/>
    <p:sldId id="343" r:id="rId13"/>
    <p:sldId id="330" r:id="rId14"/>
    <p:sldId id="309" r:id="rId15"/>
    <p:sldId id="312" r:id="rId16"/>
    <p:sldId id="314" r:id="rId17"/>
    <p:sldId id="311" r:id="rId18"/>
    <p:sldId id="315" r:id="rId19"/>
    <p:sldId id="331" r:id="rId20"/>
    <p:sldId id="318" r:id="rId21"/>
    <p:sldId id="319" r:id="rId22"/>
    <p:sldId id="320" r:id="rId23"/>
    <p:sldId id="313" r:id="rId24"/>
    <p:sldId id="332" r:id="rId25"/>
    <p:sldId id="334" r:id="rId26"/>
    <p:sldId id="335" r:id="rId27"/>
    <p:sldId id="333" r:id="rId28"/>
    <p:sldId id="322" r:id="rId29"/>
    <p:sldId id="323" r:id="rId30"/>
    <p:sldId id="324" r:id="rId31"/>
    <p:sldId id="328" r:id="rId32"/>
    <p:sldId id="325" r:id="rId33"/>
    <p:sldId id="326" r:id="rId34"/>
    <p:sldId id="329" r:id="rId35"/>
    <p:sldId id="303" r:id="rId36"/>
    <p:sldId id="308" r:id="rId37"/>
    <p:sldId id="307" r:id="rId38"/>
    <p:sldId id="304" r:id="rId39"/>
    <p:sldId id="301" r:id="rId40"/>
    <p:sldId id="33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F"/>
    <a:srgbClr val="9ECDE0"/>
    <a:srgbClr val="C3E9F8"/>
    <a:srgbClr val="003468"/>
    <a:srgbClr val="C7E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1D271-ABE9-0D43-AA5A-FB64E0B4A07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9BC22-7A20-6940-B11E-0A5C74501A6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/>
            <a:t>proc</a:t>
          </a:r>
        </a:p>
      </dgm:t>
    </dgm:pt>
    <dgm:pt modelId="{170B3335-E154-AB46-A2D8-CD77955B9A96}" type="parTrans" cxnId="{3AEF06EF-8DB9-4043-8E9D-0F374297B39D}">
      <dgm:prSet/>
      <dgm:spPr/>
      <dgm:t>
        <a:bodyPr/>
        <a:lstStyle/>
        <a:p>
          <a:endParaRPr lang="en-US"/>
        </a:p>
      </dgm:t>
    </dgm:pt>
    <dgm:pt modelId="{A7C85C1B-8985-B54D-803F-473755B23C63}" type="sibTrans" cxnId="{3AEF06EF-8DB9-4043-8E9D-0F374297B39D}">
      <dgm:prSet/>
      <dgm:spPr/>
      <dgm:t>
        <a:bodyPr/>
        <a:lstStyle/>
        <a:p>
          <a:endParaRPr lang="en-US"/>
        </a:p>
      </dgm:t>
    </dgm:pt>
    <dgm:pt modelId="{A65BD529-17C3-E443-86F6-C408B915DA2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>
              <a:solidFill>
                <a:schemeClr val="accent6"/>
              </a:solidFill>
            </a:rPr>
            <a:t>::turtles::</a:t>
          </a:r>
          <a:r>
            <a:rPr lang="en-US" dirty="0" err="1">
              <a:solidFill>
                <a:schemeClr val="accent6"/>
              </a:solidFill>
            </a:rPr>
            <a:t>on_proc_define_add_trace</a:t>
          </a:r>
          <a:endParaRPr lang="en-US" dirty="0">
            <a:solidFill>
              <a:schemeClr val="accent6"/>
            </a:solidFill>
          </a:endParaRPr>
        </a:p>
        <a:p>
          <a:r>
            <a:rPr lang="en-US" dirty="0">
              <a:solidFill>
                <a:schemeClr val="accent6"/>
              </a:solidFill>
            </a:rPr>
            <a:t>(leave)</a:t>
          </a:r>
        </a:p>
      </dgm:t>
    </dgm:pt>
    <dgm:pt modelId="{FD16EFEB-1601-5744-8E95-5A36357B3D84}" type="parTrans" cxnId="{926DA57B-5FB8-EC4F-83BB-E68AF5CC99E3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AB9324EF-E729-144E-B064-DE62F99F1446}" type="sibTrans" cxnId="{926DA57B-5FB8-EC4F-83BB-E68AF5CC99E3}">
      <dgm:prSet/>
      <dgm:spPr/>
      <dgm:t>
        <a:bodyPr/>
        <a:lstStyle/>
        <a:p>
          <a:endParaRPr lang="en-US"/>
        </a:p>
      </dgm:t>
    </dgm:pt>
    <dgm:pt modelId="{2453CEC0-3A8F-D340-9CFA-0D7E1FA0BCD5}" type="pres">
      <dgm:prSet presAssocID="{01B1D271-ABE9-0D43-AA5A-FB64E0B4A0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3CBCAD-51A2-BA46-9BB2-92EF0149AF87}" type="pres">
      <dgm:prSet presAssocID="{D3D9BC22-7A20-6940-B11E-0A5C74501A61}" presName="root" presStyleCnt="0"/>
      <dgm:spPr/>
    </dgm:pt>
    <dgm:pt modelId="{D336C8B4-3105-154F-BF91-886F445386D4}" type="pres">
      <dgm:prSet presAssocID="{D3D9BC22-7A20-6940-B11E-0A5C74501A61}" presName="rootComposite" presStyleCnt="0"/>
      <dgm:spPr/>
    </dgm:pt>
    <dgm:pt modelId="{2D5BC914-6B33-DC49-8A41-1559EF33B76B}" type="pres">
      <dgm:prSet presAssocID="{D3D9BC22-7A20-6940-B11E-0A5C74501A61}" presName="rootText" presStyleLbl="node1" presStyleIdx="0" presStyleCnt="1"/>
      <dgm:spPr/>
    </dgm:pt>
    <dgm:pt modelId="{B56647D1-FB83-5448-94D7-35206B72D3CF}" type="pres">
      <dgm:prSet presAssocID="{D3D9BC22-7A20-6940-B11E-0A5C74501A61}" presName="rootConnector" presStyleLbl="node1" presStyleIdx="0" presStyleCnt="1"/>
      <dgm:spPr/>
    </dgm:pt>
    <dgm:pt modelId="{16D3AAFF-87E3-7F45-844E-9C3B28AF5A6C}" type="pres">
      <dgm:prSet presAssocID="{D3D9BC22-7A20-6940-B11E-0A5C74501A61}" presName="childShape" presStyleCnt="0"/>
      <dgm:spPr/>
    </dgm:pt>
    <dgm:pt modelId="{D75B794D-F773-4E4B-8DFB-73ABE8F679B6}" type="pres">
      <dgm:prSet presAssocID="{FD16EFEB-1601-5744-8E95-5A36357B3D84}" presName="Name13" presStyleLbl="parChTrans1D2" presStyleIdx="0" presStyleCnt="1"/>
      <dgm:spPr/>
    </dgm:pt>
    <dgm:pt modelId="{29D7441D-F02E-E343-A176-F6CE613039EF}" type="pres">
      <dgm:prSet presAssocID="{A65BD529-17C3-E443-86F6-C408B915DA27}" presName="childText" presStyleLbl="bgAcc1" presStyleIdx="0" presStyleCnt="1" custScaleX="166335">
        <dgm:presLayoutVars>
          <dgm:bulletEnabled val="1"/>
        </dgm:presLayoutVars>
      </dgm:prSet>
      <dgm:spPr/>
    </dgm:pt>
  </dgm:ptLst>
  <dgm:cxnLst>
    <dgm:cxn modelId="{0A8D0156-99DD-2D41-88CF-7A6FB5A481A9}" type="presOf" srcId="{A65BD529-17C3-E443-86F6-C408B915DA27}" destId="{29D7441D-F02E-E343-A176-F6CE613039EF}" srcOrd="0" destOrd="0" presId="urn:microsoft.com/office/officeart/2005/8/layout/hierarchy3"/>
    <dgm:cxn modelId="{2C96D975-9614-3D44-B244-6C53F039B1B6}" type="presOf" srcId="{D3D9BC22-7A20-6940-B11E-0A5C74501A61}" destId="{2D5BC914-6B33-DC49-8A41-1559EF33B76B}" srcOrd="0" destOrd="0" presId="urn:microsoft.com/office/officeart/2005/8/layout/hierarchy3"/>
    <dgm:cxn modelId="{926DA57B-5FB8-EC4F-83BB-E68AF5CC99E3}" srcId="{D3D9BC22-7A20-6940-B11E-0A5C74501A61}" destId="{A65BD529-17C3-E443-86F6-C408B915DA27}" srcOrd="0" destOrd="0" parTransId="{FD16EFEB-1601-5744-8E95-5A36357B3D84}" sibTransId="{AB9324EF-E729-144E-B064-DE62F99F1446}"/>
    <dgm:cxn modelId="{37734195-3199-A041-9B28-3842D7D04847}" type="presOf" srcId="{D3D9BC22-7A20-6940-B11E-0A5C74501A61}" destId="{B56647D1-FB83-5448-94D7-35206B72D3CF}" srcOrd="1" destOrd="0" presId="urn:microsoft.com/office/officeart/2005/8/layout/hierarchy3"/>
    <dgm:cxn modelId="{DE7FCFCC-F6BF-8D49-B1AD-C496308B89E4}" type="presOf" srcId="{01B1D271-ABE9-0D43-AA5A-FB64E0B4A073}" destId="{2453CEC0-3A8F-D340-9CFA-0D7E1FA0BCD5}" srcOrd="0" destOrd="0" presId="urn:microsoft.com/office/officeart/2005/8/layout/hierarchy3"/>
    <dgm:cxn modelId="{9D1432EB-7439-974D-9050-DBB6B013AE6C}" type="presOf" srcId="{FD16EFEB-1601-5744-8E95-5A36357B3D84}" destId="{D75B794D-F773-4E4B-8DFB-73ABE8F679B6}" srcOrd="0" destOrd="0" presId="urn:microsoft.com/office/officeart/2005/8/layout/hierarchy3"/>
    <dgm:cxn modelId="{3AEF06EF-8DB9-4043-8E9D-0F374297B39D}" srcId="{01B1D271-ABE9-0D43-AA5A-FB64E0B4A073}" destId="{D3D9BC22-7A20-6940-B11E-0A5C74501A61}" srcOrd="0" destOrd="0" parTransId="{170B3335-E154-AB46-A2D8-CD77955B9A96}" sibTransId="{A7C85C1B-8985-B54D-803F-473755B23C63}"/>
    <dgm:cxn modelId="{925966E6-4CA6-A343-AE8F-047FAC22762D}" type="presParOf" srcId="{2453CEC0-3A8F-D340-9CFA-0D7E1FA0BCD5}" destId="{663CBCAD-51A2-BA46-9BB2-92EF0149AF87}" srcOrd="0" destOrd="0" presId="urn:microsoft.com/office/officeart/2005/8/layout/hierarchy3"/>
    <dgm:cxn modelId="{A8451BD2-ECD4-A845-B007-5B58B59AB58C}" type="presParOf" srcId="{663CBCAD-51A2-BA46-9BB2-92EF0149AF87}" destId="{D336C8B4-3105-154F-BF91-886F445386D4}" srcOrd="0" destOrd="0" presId="urn:microsoft.com/office/officeart/2005/8/layout/hierarchy3"/>
    <dgm:cxn modelId="{B2683619-FE05-1247-9055-6ECEE466C274}" type="presParOf" srcId="{D336C8B4-3105-154F-BF91-886F445386D4}" destId="{2D5BC914-6B33-DC49-8A41-1559EF33B76B}" srcOrd="0" destOrd="0" presId="urn:microsoft.com/office/officeart/2005/8/layout/hierarchy3"/>
    <dgm:cxn modelId="{82395570-1CCF-4943-B452-9680AF796BD2}" type="presParOf" srcId="{D336C8B4-3105-154F-BF91-886F445386D4}" destId="{B56647D1-FB83-5448-94D7-35206B72D3CF}" srcOrd="1" destOrd="0" presId="urn:microsoft.com/office/officeart/2005/8/layout/hierarchy3"/>
    <dgm:cxn modelId="{ABF630FC-E72A-9B46-9D6D-5A3A771D8A22}" type="presParOf" srcId="{663CBCAD-51A2-BA46-9BB2-92EF0149AF87}" destId="{16D3AAFF-87E3-7F45-844E-9C3B28AF5A6C}" srcOrd="1" destOrd="0" presId="urn:microsoft.com/office/officeart/2005/8/layout/hierarchy3"/>
    <dgm:cxn modelId="{DC08F18C-9BA6-F24B-A0DC-0C9394637174}" type="presParOf" srcId="{16D3AAFF-87E3-7F45-844E-9C3B28AF5A6C}" destId="{D75B794D-F773-4E4B-8DFB-73ABE8F679B6}" srcOrd="0" destOrd="0" presId="urn:microsoft.com/office/officeart/2005/8/layout/hierarchy3"/>
    <dgm:cxn modelId="{8A3F3C06-81A1-2A49-A26B-C17B0F2AACD9}" type="presParOf" srcId="{16D3AAFF-87E3-7F45-844E-9C3B28AF5A6C}" destId="{29D7441D-F02E-E343-A176-F6CE613039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C914-6B33-DC49-8A41-1559EF33B76B}">
      <dsp:nvSpPr>
        <dsp:cNvPr id="0" name=""/>
        <dsp:cNvSpPr/>
      </dsp:nvSpPr>
      <dsp:spPr>
        <a:xfrm>
          <a:off x="53921" y="764"/>
          <a:ext cx="1743470" cy="87173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proc</a:t>
          </a:r>
        </a:p>
      </dsp:txBody>
      <dsp:txXfrm>
        <a:off x="79453" y="26296"/>
        <a:ext cx="1692406" cy="820671"/>
      </dsp:txXfrm>
    </dsp:sp>
    <dsp:sp modelId="{D75B794D-F773-4E4B-8DFB-73ABE8F679B6}">
      <dsp:nvSpPr>
        <dsp:cNvPr id="0" name=""/>
        <dsp:cNvSpPr/>
      </dsp:nvSpPr>
      <dsp:spPr>
        <a:xfrm>
          <a:off x="228268" y="872500"/>
          <a:ext cx="174347" cy="65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801"/>
              </a:lnTo>
              <a:lnTo>
                <a:pt x="174347" y="653801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7441D-F02E-E343-A176-F6CE613039EF}">
      <dsp:nvSpPr>
        <dsp:cNvPr id="0" name=""/>
        <dsp:cNvSpPr/>
      </dsp:nvSpPr>
      <dsp:spPr>
        <a:xfrm>
          <a:off x="402615" y="1090433"/>
          <a:ext cx="2320001" cy="87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/>
              </a:solidFill>
            </a:rPr>
            <a:t>::turtles::</a:t>
          </a:r>
          <a:r>
            <a:rPr lang="en-US" sz="1100" kern="1200" dirty="0" err="1">
              <a:solidFill>
                <a:schemeClr val="accent6"/>
              </a:solidFill>
            </a:rPr>
            <a:t>on_proc_define_add_trace</a:t>
          </a:r>
          <a:endParaRPr lang="en-US" sz="1100" kern="1200" dirty="0">
            <a:solidFill>
              <a:schemeClr val="accent6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/>
              </a:solidFill>
            </a:rPr>
            <a:t>(leave)</a:t>
          </a:r>
        </a:p>
      </dsp:txBody>
      <dsp:txXfrm>
        <a:off x="428147" y="1115965"/>
        <a:ext cx="2268937" cy="820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42F01-7D4D-4D41-BDE2-552B91854B4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B13FE-AA68-8943-9366-4AD66B50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4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13FE-AA68-8943-9366-4AD66B5040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3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7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9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hub.com/myantosca/ghs-coco" TargetMode="External"/><Relationship Id="rId4" Type="http://schemas.openxmlformats.org/officeDocument/2006/relationships/hyperlink" Target="https://www.github.com/flightaware/turt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bg1"/>
            </a:gs>
            <a:gs pos="2000">
              <a:srgbClr val="009CDF"/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009CDF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91" y="3649337"/>
            <a:ext cx="10628187" cy="172752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Release the TURTLES</a:t>
            </a:r>
            <a:br>
              <a:rPr lang="en-US" sz="5400" dirty="0"/>
            </a:br>
            <a:r>
              <a:rPr lang="en-US" sz="4000" dirty="0"/>
              <a:t>A Pure </a:t>
            </a:r>
            <a:r>
              <a:rPr lang="en-US" sz="4000" dirty="0" err="1"/>
              <a:t>Tcl</a:t>
            </a:r>
            <a:r>
              <a:rPr lang="en-US" sz="4000" dirty="0"/>
              <a:t> Interface to Dynamic Proc Tracing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 err="1"/>
              <a:t>Tcl</a:t>
            </a:r>
            <a:r>
              <a:rPr lang="en-US" sz="3600" dirty="0"/>
              <a:t> Conference 2019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/>
              <a:t>Michael </a:t>
            </a:r>
            <a:r>
              <a:rPr lang="en-US" sz="3600" dirty="0" err="1"/>
              <a:t>Yantosca</a:t>
            </a:r>
            <a:br>
              <a:rPr lang="en-US" sz="3600" dirty="0"/>
            </a:br>
            <a:r>
              <a:rPr lang="en-US" sz="3600" dirty="0"/>
              <a:t>FlightAware</a:t>
            </a:r>
            <a:endParaRPr lang="en-US" sz="3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360311" y="5706208"/>
            <a:ext cx="2729112" cy="383442"/>
          </a:xfrm>
        </p:spPr>
        <p:txBody>
          <a:bodyPr>
            <a:normAutofit fontScale="92500" lnSpcReduction="10000"/>
          </a:bodyPr>
          <a:lstStyle/>
          <a:p>
            <a:pPr algn="r"/>
            <a:fld id="{26C26614-764E-9540-B6C5-3EF6F9B3BE2B}" type="datetime3">
              <a:rPr lang="en-US" smtClean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rPr>
              <a:t>7 November 2019</a:t>
            </a:fld>
            <a:endParaRPr lang="en-US" dirty="0">
              <a:solidFill>
                <a:schemeClr val="tx1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9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Package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::turtles::hashing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hashing helper functions for proc identification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::turtles::options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convenience functions for processing command-line options</a:t>
            </a:r>
          </a:p>
        </p:txBody>
      </p:sp>
    </p:spTree>
    <p:extLst>
      <p:ext uri="{BB962C8B-B14F-4D97-AF65-F5344CB8AC3E}">
        <p14:creationId xmlns:p14="http://schemas.microsoft.com/office/powerpoint/2010/main" val="137405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Package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::turtles::test::integration::mt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integration tests for multi-threaded persistence scheduling</a:t>
            </a:r>
          </a:p>
          <a:p>
            <a:pPr>
              <a:lnSpc>
                <a:spcPct val="150000"/>
              </a:lnSpc>
            </a:pPr>
            <a:r>
              <a:rPr lang="en-US" dirty="0"/>
              <a:t>::turtles::test::integration::</a:t>
            </a:r>
            <a:r>
              <a:rPr lang="en-US" dirty="0" err="1"/>
              <a:t>ev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integration tests for </a:t>
            </a:r>
            <a:r>
              <a:rPr lang="en-US" dirty="0" err="1"/>
              <a:t>Tcl</a:t>
            </a:r>
            <a:r>
              <a:rPr lang="en-US" dirty="0"/>
              <a:t> event loop persistence scheduling</a:t>
            </a:r>
          </a:p>
          <a:p>
            <a:pPr>
              <a:lnSpc>
                <a:spcPct val="150000"/>
              </a:lnSpc>
            </a:pPr>
            <a:r>
              <a:rPr lang="en-US" dirty="0"/>
              <a:t>::turtles::test::integration::postmortem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helper functions for validating post-mortem final storage contents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8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Package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Documentation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conference paper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README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doxygen</a:t>
            </a:r>
            <a:r>
              <a:rPr lang="en-US" dirty="0"/>
              <a:t> comments throughout codebase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make docs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doxygen</a:t>
            </a:r>
            <a:r>
              <a:rPr lang="en-US" dirty="0"/>
              <a:t> not required to build and install library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make install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see README and </a:t>
            </a:r>
            <a:r>
              <a:rPr lang="en-US" dirty="0" err="1"/>
              <a:t>Makefile</a:t>
            </a:r>
            <a:r>
              <a:rPr 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51837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require turtles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::turtles::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release_the_turtles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It really is that simple.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But you can choose some non-default parameters.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can even supply a variable name other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Recommendations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Place this before any imports on packages you want to measure.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i.e., as early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18446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Parameterization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Parameters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-enabled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commitMode</a:t>
            </a:r>
            <a:r>
              <a:rPr lang="en-US" dirty="0"/>
              <a:t> (</a:t>
            </a:r>
            <a:r>
              <a:rPr lang="en-US" dirty="0" err="1"/>
              <a:t>staged|direct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scheduleMode</a:t>
            </a:r>
            <a:r>
              <a:rPr lang="en-US" dirty="0"/>
              <a:t> (</a:t>
            </a:r>
            <a:r>
              <a:rPr lang="en-US" dirty="0" err="1"/>
              <a:t>mt|ev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intervalMillis</a:t>
            </a:r>
            <a:r>
              <a:rPr lang="en-US" dirty="0"/>
              <a:t> &lt;</a:t>
            </a:r>
            <a:r>
              <a:rPr lang="en-US" dirty="0" err="1"/>
              <a:t>ms</a:t>
            </a:r>
            <a:r>
              <a:rPr lang="en-US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dbPath</a:t>
            </a:r>
            <a:r>
              <a:rPr lang="en-US" dirty="0"/>
              <a:t> &lt;path&gt;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dbPrefix</a:t>
            </a:r>
            <a:r>
              <a:rPr lang="en-US" dirty="0"/>
              <a:t> &lt;string&gt;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-debug</a:t>
            </a:r>
          </a:p>
          <a:p>
            <a:pPr>
              <a:lnSpc>
                <a:spcPct val="150000"/>
              </a:lnSpc>
            </a:pPr>
            <a:r>
              <a:rPr lang="en-US" dirty="0"/>
              <a:t>Specified on command-line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Between +TURTLES … -TURTLES brackets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Destructively consumed to avoid interfering with regular command-line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Persistence Tables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86D5C1B-B053-2E4A-AB10-7EF81E0FA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898976"/>
              </p:ext>
            </p:extLst>
          </p:nvPr>
        </p:nvGraphicFramePr>
        <p:xfrm>
          <a:off x="838200" y="1448593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31">
                  <a:extLst>
                    <a:ext uri="{9D8B030D-6E8A-4147-A177-3AD203B41FA5}">
                      <a16:colId xmlns:a16="http://schemas.microsoft.com/office/drawing/2014/main" val="1512308096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498200957"/>
                    </a:ext>
                  </a:extLst>
                </a:gridCol>
                <a:gridCol w="7317581">
                  <a:extLst>
                    <a:ext uri="{9D8B030D-6E8A-4147-A177-3AD203B41FA5}">
                      <a16:colId xmlns:a16="http://schemas.microsoft.com/office/drawing/2014/main" val="158429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6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</a:t>
                      </a:r>
                      <a:r>
                        <a:rPr lang="en-US" dirty="0" err="1"/>
                        <a:t>proc_name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7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proc_name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fully-qualified, original name of 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proc definition in UNIX epoch µs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24094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847DC6C-8CBB-E445-A4F7-D66FDD239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546242"/>
              </p:ext>
            </p:extLst>
          </p:nvPr>
        </p:nvGraphicFramePr>
        <p:xfrm>
          <a:off x="840576" y="351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31">
                  <a:extLst>
                    <a:ext uri="{9D8B030D-6E8A-4147-A177-3AD203B41FA5}">
                      <a16:colId xmlns:a16="http://schemas.microsoft.com/office/drawing/2014/main" val="1512308096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498200957"/>
                    </a:ext>
                  </a:extLst>
                </a:gridCol>
                <a:gridCol w="7317581">
                  <a:extLst>
                    <a:ext uri="{9D8B030D-6E8A-4147-A177-3AD203B41FA5}">
                      <a16:colId xmlns:a16="http://schemas.microsoft.com/office/drawing/2014/main" val="158429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6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caller proc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7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callee_id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</a:t>
                      </a:r>
                      <a:r>
                        <a:rPr lang="en-US" dirty="0" err="1"/>
                        <a:t>callee</a:t>
                      </a:r>
                      <a:r>
                        <a:rPr lang="en-US" dirty="0"/>
                        <a:t> proc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1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distinguishing specific calls from caller to </a:t>
                      </a:r>
                      <a:r>
                        <a:rPr lang="en-US" dirty="0" err="1"/>
                        <a:t>callee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entry into the </a:t>
                      </a:r>
                      <a:r>
                        <a:rPr lang="en-US" dirty="0" err="1"/>
                        <a:t>callee</a:t>
                      </a:r>
                      <a:r>
                        <a:rPr lang="en-US" dirty="0"/>
                        <a:t> in UNIX epoch µs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time_leave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exit from the </a:t>
                      </a:r>
                      <a:r>
                        <a:rPr lang="en-US" dirty="0" err="1"/>
                        <a:t>callee</a:t>
                      </a:r>
                      <a:r>
                        <a:rPr lang="en-US" dirty="0"/>
                        <a:t> in UNIX epoch µs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554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9B8E41-C524-D54C-9F0C-EDD285035869}"/>
              </a:ext>
            </a:extLst>
          </p:cNvPr>
          <p:cNvSpPr txBox="1"/>
          <p:nvPr/>
        </p:nvSpPr>
        <p:spPr>
          <a:xfrm>
            <a:off x="842961" y="1021550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proc_ids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3F7ED-B660-8A48-BEC1-1114EF6DCD5B}"/>
              </a:ext>
            </a:extLst>
          </p:cNvPr>
          <p:cNvSpPr txBox="1"/>
          <p:nvPr/>
        </p:nvSpPr>
        <p:spPr>
          <a:xfrm>
            <a:off x="838194" y="3074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call_pts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3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Identifiers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7051"/>
                <a:ext cx="10515600" cy="504991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Proc ID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Rabin-Karp rolling hash on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Trace ID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Rabin-Karp rolling hash of the following parameters in order: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[thread ID, stack level, caller ID, source line number, </a:t>
                </a:r>
                <a:r>
                  <a:rPr lang="en-US" dirty="0" err="1"/>
                  <a:t>callee</a:t>
                </a:r>
                <a:r>
                  <a:rPr lang="en-US" dirty="0"/>
                  <a:t> ID]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from the proc ID formula with the integer list above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7051"/>
                <a:ext cx="10515600" cy="5049912"/>
              </a:xfrm>
              <a:blipFill>
                <a:blip r:embed="rId4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C2CBF3-ABEE-A34E-85B4-F0D861652FCA}"/>
              </a:ext>
            </a:extLst>
          </p:cNvPr>
          <p:cNvSpPr txBox="1"/>
          <p:nvPr/>
        </p:nvSpPr>
        <p:spPr>
          <a:xfrm>
            <a:off x="5639990" y="29432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Auto-Instrumentation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4255277" cy="8405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Bootstrapping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5B65398-F38F-AA46-9B28-FD999D079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115122"/>
              </p:ext>
            </p:extLst>
          </p:nvPr>
        </p:nvGraphicFramePr>
        <p:xfrm>
          <a:off x="3668909" y="2337606"/>
          <a:ext cx="2776538" cy="196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Multidocument 10">
            <a:extLst>
              <a:ext uri="{FF2B5EF4-FFF2-40B4-BE49-F238E27FC236}">
                <a16:creationId xmlns:a16="http://schemas.microsoft.com/office/drawing/2014/main" id="{6FFF7FDD-5DA1-F840-9B0A-C1A3EF6F3519}"/>
              </a:ext>
            </a:extLst>
          </p:cNvPr>
          <p:cNvSpPr/>
          <p:nvPr/>
        </p:nvSpPr>
        <p:spPr>
          <a:xfrm>
            <a:off x="615552" y="2337606"/>
            <a:ext cx="2035969" cy="27844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proc a {} {</a:t>
            </a:r>
          </a:p>
          <a:p>
            <a:r>
              <a:rPr lang="en-US" dirty="0">
                <a:solidFill>
                  <a:srgbClr val="C00000"/>
                </a:solidFill>
              </a:rPr>
              <a:t>	return [b]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rgbClr val="0070C0"/>
                </a:solidFill>
              </a:rPr>
              <a:t>proc b {} {</a:t>
            </a:r>
          </a:p>
          <a:p>
            <a:r>
              <a:rPr lang="en-US" dirty="0">
                <a:solidFill>
                  <a:srgbClr val="0070C0"/>
                </a:solidFill>
              </a:rPr>
              <a:t>	return 0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4AD78DE-DF0B-E741-8C11-424907AEAE61}"/>
              </a:ext>
            </a:extLst>
          </p:cNvPr>
          <p:cNvGrpSpPr/>
          <p:nvPr/>
        </p:nvGrpSpPr>
        <p:grpSpPr>
          <a:xfrm>
            <a:off x="2355641" y="2664618"/>
            <a:ext cx="1366253" cy="1528765"/>
            <a:chOff x="2355641" y="2664618"/>
            <a:chExt cx="1366253" cy="1528765"/>
          </a:xfrm>
        </p:grpSpPr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4635FAF8-F912-0A44-B409-9D60F7E09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641" y="2664618"/>
              <a:ext cx="1366253" cy="4286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8544D7BE-9448-454D-B13F-94EB6E310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50" y="2878931"/>
              <a:ext cx="1340644" cy="1314452"/>
            </a:xfrm>
            <a:prstGeom prst="bentConnector3">
              <a:avLst>
                <a:gd name="adj1" fmla="val 69183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6920AD3-4F5B-BF46-B0D1-E516C20F4564}"/>
              </a:ext>
            </a:extLst>
          </p:cNvPr>
          <p:cNvGrpSpPr/>
          <p:nvPr/>
        </p:nvGrpSpPr>
        <p:grpSpPr>
          <a:xfrm>
            <a:off x="6386513" y="3005949"/>
            <a:ext cx="5083088" cy="1949979"/>
            <a:chOff x="6386513" y="3005949"/>
            <a:chExt cx="5083088" cy="1949979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7E564B-05FB-7B4C-8A29-854DA866EF3D}"/>
                </a:ext>
              </a:extLst>
            </p:cNvPr>
            <p:cNvCxnSpPr>
              <a:cxnSpLocks/>
            </p:cNvCxnSpPr>
            <p:nvPr/>
          </p:nvCxnSpPr>
          <p:spPr>
            <a:xfrm>
              <a:off x="6386513" y="3800475"/>
              <a:ext cx="42148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5485BE9-B65F-BF4C-A01D-965CDF660632}"/>
                </a:ext>
              </a:extLst>
            </p:cNvPr>
            <p:cNvGrpSpPr/>
            <p:nvPr/>
          </p:nvGrpSpPr>
          <p:grpSpPr>
            <a:xfrm>
              <a:off x="6807994" y="3005949"/>
              <a:ext cx="4661607" cy="1949979"/>
              <a:chOff x="6807994" y="3005949"/>
              <a:chExt cx="4661607" cy="1949979"/>
            </a:xfrm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713B27B3-2076-B548-BADB-4992570F54CD}"/>
                  </a:ext>
                </a:extLst>
              </p:cNvPr>
              <p:cNvSpPr/>
              <p:nvPr/>
            </p:nvSpPr>
            <p:spPr>
              <a:xfrm>
                <a:off x="7288128" y="3005949"/>
                <a:ext cx="133444" cy="50041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0417"/>
                    </a:lnTo>
                    <a:lnTo>
                      <a:pt x="133444" y="500417"/>
                    </a:ln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5E475855-005B-8B41-9A79-FD2371C14A4A}"/>
                  </a:ext>
                </a:extLst>
              </p:cNvPr>
              <p:cNvSpPr/>
              <p:nvPr/>
            </p:nvSpPr>
            <p:spPr>
              <a:xfrm>
                <a:off x="7421572" y="3172755"/>
                <a:ext cx="1768804" cy="667223"/>
              </a:xfrm>
              <a:custGeom>
                <a:avLst/>
                <a:gdLst>
                  <a:gd name="connsiteX0" fmla="*/ 0 w 1768804"/>
                  <a:gd name="connsiteY0" fmla="*/ 66722 h 667223"/>
                  <a:gd name="connsiteX1" fmla="*/ 66722 w 1768804"/>
                  <a:gd name="connsiteY1" fmla="*/ 0 h 667223"/>
                  <a:gd name="connsiteX2" fmla="*/ 1702082 w 1768804"/>
                  <a:gd name="connsiteY2" fmla="*/ 0 h 667223"/>
                  <a:gd name="connsiteX3" fmla="*/ 1768804 w 1768804"/>
                  <a:gd name="connsiteY3" fmla="*/ 66722 h 667223"/>
                  <a:gd name="connsiteX4" fmla="*/ 1768804 w 1768804"/>
                  <a:gd name="connsiteY4" fmla="*/ 600501 h 667223"/>
                  <a:gd name="connsiteX5" fmla="*/ 1702082 w 1768804"/>
                  <a:gd name="connsiteY5" fmla="*/ 667223 h 667223"/>
                  <a:gd name="connsiteX6" fmla="*/ 66722 w 1768804"/>
                  <a:gd name="connsiteY6" fmla="*/ 667223 h 667223"/>
                  <a:gd name="connsiteX7" fmla="*/ 0 w 1768804"/>
                  <a:gd name="connsiteY7" fmla="*/ 600501 h 667223"/>
                  <a:gd name="connsiteX8" fmla="*/ 0 w 1768804"/>
                  <a:gd name="connsiteY8" fmla="*/ 66722 h 6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8804" h="667223">
                    <a:moveTo>
                      <a:pt x="0" y="66722"/>
                    </a:moveTo>
                    <a:cubicBezTo>
                      <a:pt x="0" y="29872"/>
                      <a:pt x="29872" y="0"/>
                      <a:pt x="66722" y="0"/>
                    </a:cubicBezTo>
                    <a:lnTo>
                      <a:pt x="1702082" y="0"/>
                    </a:lnTo>
                    <a:cubicBezTo>
                      <a:pt x="1738932" y="0"/>
                      <a:pt x="1768804" y="29872"/>
                      <a:pt x="1768804" y="66722"/>
                    </a:cubicBezTo>
                    <a:lnTo>
                      <a:pt x="1768804" y="600501"/>
                    </a:lnTo>
                    <a:cubicBezTo>
                      <a:pt x="1768804" y="637351"/>
                      <a:pt x="1738932" y="667223"/>
                      <a:pt x="1702082" y="667223"/>
                    </a:cubicBezTo>
                    <a:lnTo>
                      <a:pt x="66722" y="667223"/>
                    </a:lnTo>
                    <a:cubicBezTo>
                      <a:pt x="29872" y="667223"/>
                      <a:pt x="0" y="637351"/>
                      <a:pt x="0" y="600501"/>
                    </a:cubicBezTo>
                    <a:lnTo>
                      <a:pt x="0" y="66722"/>
                    </a:ln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307" tIns="36052" rIns="44307" bIns="36052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kern="1200" dirty="0">
                    <a:solidFill>
                      <a:srgbClr val="C00000"/>
                    </a:solidFill>
                  </a:rPr>
                  <a:t>::turtles::</a:t>
                </a:r>
                <a:r>
                  <a:rPr lang="en-US" sz="1300" kern="1200" dirty="0" err="1">
                    <a:solidFill>
                      <a:srgbClr val="C00000"/>
                    </a:solidFill>
                  </a:rPr>
                  <a:t>on_proc_enter</a:t>
                </a:r>
                <a:endParaRPr lang="en-US" sz="1300" kern="1200" dirty="0">
                  <a:solidFill>
                    <a:srgbClr val="C00000"/>
                  </a:solidFill>
                </a:endParaRPr>
              </a:p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dirty="0">
                    <a:solidFill>
                      <a:srgbClr val="C00000"/>
                    </a:solidFill>
                  </a:rPr>
                  <a:t>(enter)</a:t>
                </a:r>
                <a:endParaRPr lang="en-US" sz="1300" kern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5980A4F-31CD-AB43-8206-FC3B8F808040}"/>
                  </a:ext>
                </a:extLst>
              </p:cNvPr>
              <p:cNvSpPr/>
              <p:nvPr/>
            </p:nvSpPr>
            <p:spPr>
              <a:xfrm>
                <a:off x="7288128" y="3005949"/>
                <a:ext cx="133444" cy="133444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334447"/>
                    </a:lnTo>
                    <a:lnTo>
                      <a:pt x="133444" y="1334447"/>
                    </a:ln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36908985-DE14-C741-909D-805A43D9CF70}"/>
                  </a:ext>
                </a:extLst>
              </p:cNvPr>
              <p:cNvSpPr/>
              <p:nvPr/>
            </p:nvSpPr>
            <p:spPr>
              <a:xfrm>
                <a:off x="7421572" y="4006784"/>
                <a:ext cx="1768804" cy="667223"/>
              </a:xfrm>
              <a:custGeom>
                <a:avLst/>
                <a:gdLst>
                  <a:gd name="connsiteX0" fmla="*/ 0 w 1768804"/>
                  <a:gd name="connsiteY0" fmla="*/ 66722 h 667223"/>
                  <a:gd name="connsiteX1" fmla="*/ 66722 w 1768804"/>
                  <a:gd name="connsiteY1" fmla="*/ 0 h 667223"/>
                  <a:gd name="connsiteX2" fmla="*/ 1702082 w 1768804"/>
                  <a:gd name="connsiteY2" fmla="*/ 0 h 667223"/>
                  <a:gd name="connsiteX3" fmla="*/ 1768804 w 1768804"/>
                  <a:gd name="connsiteY3" fmla="*/ 66722 h 667223"/>
                  <a:gd name="connsiteX4" fmla="*/ 1768804 w 1768804"/>
                  <a:gd name="connsiteY4" fmla="*/ 600501 h 667223"/>
                  <a:gd name="connsiteX5" fmla="*/ 1702082 w 1768804"/>
                  <a:gd name="connsiteY5" fmla="*/ 667223 h 667223"/>
                  <a:gd name="connsiteX6" fmla="*/ 66722 w 1768804"/>
                  <a:gd name="connsiteY6" fmla="*/ 667223 h 667223"/>
                  <a:gd name="connsiteX7" fmla="*/ 0 w 1768804"/>
                  <a:gd name="connsiteY7" fmla="*/ 600501 h 667223"/>
                  <a:gd name="connsiteX8" fmla="*/ 0 w 1768804"/>
                  <a:gd name="connsiteY8" fmla="*/ 66722 h 6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8804" h="667223">
                    <a:moveTo>
                      <a:pt x="0" y="66722"/>
                    </a:moveTo>
                    <a:cubicBezTo>
                      <a:pt x="0" y="29872"/>
                      <a:pt x="29872" y="0"/>
                      <a:pt x="66722" y="0"/>
                    </a:cubicBezTo>
                    <a:lnTo>
                      <a:pt x="1702082" y="0"/>
                    </a:lnTo>
                    <a:cubicBezTo>
                      <a:pt x="1738932" y="0"/>
                      <a:pt x="1768804" y="29872"/>
                      <a:pt x="1768804" y="66722"/>
                    </a:cubicBezTo>
                    <a:lnTo>
                      <a:pt x="1768804" y="600501"/>
                    </a:lnTo>
                    <a:cubicBezTo>
                      <a:pt x="1768804" y="637351"/>
                      <a:pt x="1738932" y="667223"/>
                      <a:pt x="1702082" y="667223"/>
                    </a:cubicBezTo>
                    <a:lnTo>
                      <a:pt x="66722" y="667223"/>
                    </a:lnTo>
                    <a:cubicBezTo>
                      <a:pt x="29872" y="667223"/>
                      <a:pt x="0" y="637351"/>
                      <a:pt x="0" y="600501"/>
                    </a:cubicBezTo>
                    <a:lnTo>
                      <a:pt x="0" y="66722"/>
                    </a:ln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307" tIns="36052" rIns="44307" bIns="36052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kern="1200" dirty="0">
                    <a:solidFill>
                      <a:srgbClr val="C00000"/>
                    </a:solidFill>
                  </a:rPr>
                  <a:t>::turtles::</a:t>
                </a:r>
                <a:r>
                  <a:rPr lang="en-US" sz="1300" kern="1200" dirty="0" err="1">
                    <a:solidFill>
                      <a:srgbClr val="C00000"/>
                    </a:solidFill>
                  </a:rPr>
                  <a:t>on_proc_leave</a:t>
                </a:r>
                <a:endParaRPr lang="en-US" sz="1300" kern="1200" dirty="0">
                  <a:solidFill>
                    <a:srgbClr val="C00000"/>
                  </a:solidFill>
                </a:endParaRPr>
              </a:p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dirty="0">
                    <a:solidFill>
                      <a:srgbClr val="C00000"/>
                    </a:solidFill>
                  </a:rPr>
                  <a:t>(leave)</a:t>
                </a:r>
                <a:endParaRPr lang="en-US" sz="1300" kern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6614493A-CEEC-414C-951E-11088ECB310D}"/>
                  </a:ext>
                </a:extLst>
              </p:cNvPr>
              <p:cNvSpPr/>
              <p:nvPr/>
            </p:nvSpPr>
            <p:spPr>
              <a:xfrm>
                <a:off x="9567353" y="3005949"/>
                <a:ext cx="133444" cy="50041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0417"/>
                    </a:lnTo>
                    <a:lnTo>
                      <a:pt x="133444" y="500417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9CD4E79-0812-F146-860C-69396EEC6B3C}"/>
                  </a:ext>
                </a:extLst>
              </p:cNvPr>
              <p:cNvSpPr/>
              <p:nvPr/>
            </p:nvSpPr>
            <p:spPr>
              <a:xfrm>
                <a:off x="9700797" y="3172755"/>
                <a:ext cx="1768804" cy="667223"/>
              </a:xfrm>
              <a:custGeom>
                <a:avLst/>
                <a:gdLst>
                  <a:gd name="connsiteX0" fmla="*/ 0 w 1768804"/>
                  <a:gd name="connsiteY0" fmla="*/ 66722 h 667223"/>
                  <a:gd name="connsiteX1" fmla="*/ 66722 w 1768804"/>
                  <a:gd name="connsiteY1" fmla="*/ 0 h 667223"/>
                  <a:gd name="connsiteX2" fmla="*/ 1702082 w 1768804"/>
                  <a:gd name="connsiteY2" fmla="*/ 0 h 667223"/>
                  <a:gd name="connsiteX3" fmla="*/ 1768804 w 1768804"/>
                  <a:gd name="connsiteY3" fmla="*/ 66722 h 667223"/>
                  <a:gd name="connsiteX4" fmla="*/ 1768804 w 1768804"/>
                  <a:gd name="connsiteY4" fmla="*/ 600501 h 667223"/>
                  <a:gd name="connsiteX5" fmla="*/ 1702082 w 1768804"/>
                  <a:gd name="connsiteY5" fmla="*/ 667223 h 667223"/>
                  <a:gd name="connsiteX6" fmla="*/ 66722 w 1768804"/>
                  <a:gd name="connsiteY6" fmla="*/ 667223 h 667223"/>
                  <a:gd name="connsiteX7" fmla="*/ 0 w 1768804"/>
                  <a:gd name="connsiteY7" fmla="*/ 600501 h 667223"/>
                  <a:gd name="connsiteX8" fmla="*/ 0 w 1768804"/>
                  <a:gd name="connsiteY8" fmla="*/ 66722 h 6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8804" h="667223">
                    <a:moveTo>
                      <a:pt x="0" y="66722"/>
                    </a:moveTo>
                    <a:cubicBezTo>
                      <a:pt x="0" y="29872"/>
                      <a:pt x="29872" y="0"/>
                      <a:pt x="66722" y="0"/>
                    </a:cubicBezTo>
                    <a:lnTo>
                      <a:pt x="1702082" y="0"/>
                    </a:lnTo>
                    <a:cubicBezTo>
                      <a:pt x="1738932" y="0"/>
                      <a:pt x="1768804" y="29872"/>
                      <a:pt x="1768804" y="66722"/>
                    </a:cubicBezTo>
                    <a:lnTo>
                      <a:pt x="1768804" y="600501"/>
                    </a:lnTo>
                    <a:cubicBezTo>
                      <a:pt x="1768804" y="637351"/>
                      <a:pt x="1738932" y="667223"/>
                      <a:pt x="1702082" y="667223"/>
                    </a:cubicBezTo>
                    <a:lnTo>
                      <a:pt x="66722" y="667223"/>
                    </a:lnTo>
                    <a:cubicBezTo>
                      <a:pt x="29872" y="667223"/>
                      <a:pt x="0" y="637351"/>
                      <a:pt x="0" y="600501"/>
                    </a:cubicBezTo>
                    <a:lnTo>
                      <a:pt x="0" y="66722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307" tIns="36052" rIns="44307" bIns="36052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kern="1200" dirty="0">
                    <a:solidFill>
                      <a:srgbClr val="0070C0"/>
                    </a:solidFill>
                  </a:rPr>
                  <a:t>::turtles::</a:t>
                </a:r>
                <a:r>
                  <a:rPr lang="en-US" sz="1300" kern="1200" dirty="0" err="1">
                    <a:solidFill>
                      <a:srgbClr val="0070C0"/>
                    </a:solidFill>
                  </a:rPr>
                  <a:t>on_proc_enter</a:t>
                </a:r>
                <a:endParaRPr lang="en-US" sz="1300" kern="1200" dirty="0">
                  <a:solidFill>
                    <a:srgbClr val="0070C0"/>
                  </a:solidFill>
                </a:endParaRPr>
              </a:p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dirty="0">
                    <a:solidFill>
                      <a:srgbClr val="0070C0"/>
                    </a:solidFill>
                  </a:rPr>
                  <a:t>(enter)</a:t>
                </a:r>
                <a:endParaRPr lang="en-US" sz="1300" kern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041D4768-3EA8-A840-BDBF-30BECD916EF4}"/>
                  </a:ext>
                </a:extLst>
              </p:cNvPr>
              <p:cNvSpPr/>
              <p:nvPr/>
            </p:nvSpPr>
            <p:spPr>
              <a:xfrm>
                <a:off x="9567353" y="3005949"/>
                <a:ext cx="133444" cy="133444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334447"/>
                    </a:lnTo>
                    <a:lnTo>
                      <a:pt x="133444" y="1334447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1E02CAE8-18AA-314E-BD13-F40D3AD6F810}"/>
                  </a:ext>
                </a:extLst>
              </p:cNvPr>
              <p:cNvSpPr/>
              <p:nvPr/>
            </p:nvSpPr>
            <p:spPr>
              <a:xfrm>
                <a:off x="9700797" y="4006784"/>
                <a:ext cx="1768804" cy="667223"/>
              </a:xfrm>
              <a:custGeom>
                <a:avLst/>
                <a:gdLst>
                  <a:gd name="connsiteX0" fmla="*/ 0 w 1768804"/>
                  <a:gd name="connsiteY0" fmla="*/ 66722 h 667223"/>
                  <a:gd name="connsiteX1" fmla="*/ 66722 w 1768804"/>
                  <a:gd name="connsiteY1" fmla="*/ 0 h 667223"/>
                  <a:gd name="connsiteX2" fmla="*/ 1702082 w 1768804"/>
                  <a:gd name="connsiteY2" fmla="*/ 0 h 667223"/>
                  <a:gd name="connsiteX3" fmla="*/ 1768804 w 1768804"/>
                  <a:gd name="connsiteY3" fmla="*/ 66722 h 667223"/>
                  <a:gd name="connsiteX4" fmla="*/ 1768804 w 1768804"/>
                  <a:gd name="connsiteY4" fmla="*/ 600501 h 667223"/>
                  <a:gd name="connsiteX5" fmla="*/ 1702082 w 1768804"/>
                  <a:gd name="connsiteY5" fmla="*/ 667223 h 667223"/>
                  <a:gd name="connsiteX6" fmla="*/ 66722 w 1768804"/>
                  <a:gd name="connsiteY6" fmla="*/ 667223 h 667223"/>
                  <a:gd name="connsiteX7" fmla="*/ 0 w 1768804"/>
                  <a:gd name="connsiteY7" fmla="*/ 600501 h 667223"/>
                  <a:gd name="connsiteX8" fmla="*/ 0 w 1768804"/>
                  <a:gd name="connsiteY8" fmla="*/ 66722 h 6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8804" h="667223">
                    <a:moveTo>
                      <a:pt x="0" y="66722"/>
                    </a:moveTo>
                    <a:cubicBezTo>
                      <a:pt x="0" y="29872"/>
                      <a:pt x="29872" y="0"/>
                      <a:pt x="66722" y="0"/>
                    </a:cubicBezTo>
                    <a:lnTo>
                      <a:pt x="1702082" y="0"/>
                    </a:lnTo>
                    <a:cubicBezTo>
                      <a:pt x="1738932" y="0"/>
                      <a:pt x="1768804" y="29872"/>
                      <a:pt x="1768804" y="66722"/>
                    </a:cubicBezTo>
                    <a:lnTo>
                      <a:pt x="1768804" y="600501"/>
                    </a:lnTo>
                    <a:cubicBezTo>
                      <a:pt x="1768804" y="637351"/>
                      <a:pt x="1738932" y="667223"/>
                      <a:pt x="1702082" y="667223"/>
                    </a:cubicBezTo>
                    <a:lnTo>
                      <a:pt x="66722" y="667223"/>
                    </a:lnTo>
                    <a:cubicBezTo>
                      <a:pt x="29872" y="667223"/>
                      <a:pt x="0" y="637351"/>
                      <a:pt x="0" y="600501"/>
                    </a:cubicBezTo>
                    <a:lnTo>
                      <a:pt x="0" y="66722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307" tIns="36052" rIns="44307" bIns="36052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kern="1200" dirty="0">
                    <a:solidFill>
                      <a:srgbClr val="0070C0"/>
                    </a:solidFill>
                  </a:rPr>
                  <a:t>::turtles::</a:t>
                </a:r>
                <a:r>
                  <a:rPr lang="en-US" sz="1300" kern="1200" dirty="0" err="1">
                    <a:solidFill>
                      <a:srgbClr val="0070C0"/>
                    </a:solidFill>
                  </a:rPr>
                  <a:t>on_proc_leave</a:t>
                </a:r>
                <a:endParaRPr lang="en-US" sz="1300" kern="1200" dirty="0">
                  <a:solidFill>
                    <a:srgbClr val="0070C0"/>
                  </a:solidFill>
                </a:endParaRPr>
              </a:p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dirty="0">
                    <a:solidFill>
                      <a:srgbClr val="0070C0"/>
                    </a:solidFill>
                  </a:rPr>
                  <a:t>(leave)</a:t>
                </a:r>
                <a:endParaRPr lang="en-US" sz="1300" kern="12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3" name="Elbow Connector 82">
                <a:extLst>
                  <a:ext uri="{FF2B5EF4-FFF2-40B4-BE49-F238E27FC236}">
                    <a16:creationId xmlns:a16="http://schemas.microsoft.com/office/drawing/2014/main" id="{8A4D9D9E-CEA9-0B4B-9138-9B27750F1E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39202" y="3269193"/>
                <a:ext cx="600078" cy="462493"/>
              </a:xfrm>
              <a:prstGeom prst="bentConnector3">
                <a:avLst>
                  <a:gd name="adj1" fmla="val 100000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>
                <a:extLst>
                  <a:ext uri="{FF2B5EF4-FFF2-40B4-BE49-F238E27FC236}">
                    <a16:creationId xmlns:a16="http://schemas.microsoft.com/office/drawing/2014/main" id="{6870D4D3-7FA9-464E-AC73-301DA44D02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87705" y="3985295"/>
                <a:ext cx="1755528" cy="185738"/>
              </a:xfrm>
              <a:prstGeom prst="bentConnector3">
                <a:avLst>
                  <a:gd name="adj1" fmla="val 100052"/>
                </a:avLst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4A2D1176-2B76-F047-9A7A-BD707804FFEA}"/>
                </a:ext>
              </a:extLst>
            </p:cNvPr>
            <p:cNvCxnSpPr/>
            <p:nvPr/>
          </p:nvCxnSpPr>
          <p:spPr>
            <a:xfrm>
              <a:off x="6386513" y="4050506"/>
              <a:ext cx="2986087" cy="905422"/>
            </a:xfrm>
            <a:prstGeom prst="bentConnector3">
              <a:avLst>
                <a:gd name="adj1" fmla="val 14354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2683AFB-9E44-6E48-BE04-6DA753CA5E54}"/>
              </a:ext>
            </a:extLst>
          </p:cNvPr>
          <p:cNvGrpSpPr/>
          <p:nvPr/>
        </p:nvGrpSpPr>
        <p:grpSpPr>
          <a:xfrm>
            <a:off x="5457825" y="1703785"/>
            <a:ext cx="5310530" cy="1302163"/>
            <a:chOff x="5457825" y="1703785"/>
            <a:chExt cx="5310530" cy="130216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DC9DA6-0BB1-CE46-8545-BEE9377D2281}"/>
                </a:ext>
              </a:extLst>
            </p:cNvPr>
            <p:cNvGrpSpPr/>
            <p:nvPr/>
          </p:nvGrpSpPr>
          <p:grpSpPr>
            <a:xfrm>
              <a:off x="5457825" y="1703785"/>
              <a:ext cx="5310530" cy="1302163"/>
              <a:chOff x="5457825" y="1703785"/>
              <a:chExt cx="5310530" cy="1302163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60DF2DE0-825F-BC43-9250-5B1D883E00DD}"/>
                  </a:ext>
                </a:extLst>
              </p:cNvPr>
              <p:cNvSpPr/>
              <p:nvPr/>
            </p:nvSpPr>
            <p:spPr>
              <a:xfrm>
                <a:off x="7154683" y="2338725"/>
                <a:ext cx="1334447" cy="667223"/>
              </a:xfrm>
              <a:custGeom>
                <a:avLst/>
                <a:gdLst>
                  <a:gd name="connsiteX0" fmla="*/ 0 w 1334447"/>
                  <a:gd name="connsiteY0" fmla="*/ 66722 h 667223"/>
                  <a:gd name="connsiteX1" fmla="*/ 66722 w 1334447"/>
                  <a:gd name="connsiteY1" fmla="*/ 0 h 667223"/>
                  <a:gd name="connsiteX2" fmla="*/ 1267725 w 1334447"/>
                  <a:gd name="connsiteY2" fmla="*/ 0 h 667223"/>
                  <a:gd name="connsiteX3" fmla="*/ 1334447 w 1334447"/>
                  <a:gd name="connsiteY3" fmla="*/ 66722 h 667223"/>
                  <a:gd name="connsiteX4" fmla="*/ 1334447 w 1334447"/>
                  <a:gd name="connsiteY4" fmla="*/ 600501 h 667223"/>
                  <a:gd name="connsiteX5" fmla="*/ 1267725 w 1334447"/>
                  <a:gd name="connsiteY5" fmla="*/ 667223 h 667223"/>
                  <a:gd name="connsiteX6" fmla="*/ 66722 w 1334447"/>
                  <a:gd name="connsiteY6" fmla="*/ 667223 h 667223"/>
                  <a:gd name="connsiteX7" fmla="*/ 0 w 1334447"/>
                  <a:gd name="connsiteY7" fmla="*/ 600501 h 667223"/>
                  <a:gd name="connsiteX8" fmla="*/ 0 w 1334447"/>
                  <a:gd name="connsiteY8" fmla="*/ 66722 h 6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447" h="667223">
                    <a:moveTo>
                      <a:pt x="0" y="66722"/>
                    </a:moveTo>
                    <a:cubicBezTo>
                      <a:pt x="0" y="29872"/>
                      <a:pt x="29872" y="0"/>
                      <a:pt x="66722" y="0"/>
                    </a:cubicBezTo>
                    <a:lnTo>
                      <a:pt x="1267725" y="0"/>
                    </a:lnTo>
                    <a:cubicBezTo>
                      <a:pt x="1304575" y="0"/>
                      <a:pt x="1334447" y="29872"/>
                      <a:pt x="1334447" y="66722"/>
                    </a:cubicBezTo>
                    <a:lnTo>
                      <a:pt x="1334447" y="600501"/>
                    </a:lnTo>
                    <a:cubicBezTo>
                      <a:pt x="1334447" y="637351"/>
                      <a:pt x="1304575" y="667223"/>
                      <a:pt x="1267725" y="667223"/>
                    </a:cubicBezTo>
                    <a:lnTo>
                      <a:pt x="66722" y="667223"/>
                    </a:lnTo>
                    <a:cubicBezTo>
                      <a:pt x="29872" y="667223"/>
                      <a:pt x="0" y="637351"/>
                      <a:pt x="0" y="600501"/>
                    </a:cubicBezTo>
                    <a:lnTo>
                      <a:pt x="0" y="667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837" tIns="69072" rIns="93837" bIns="69072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900" kern="1200" dirty="0"/>
                  <a:t>::a</a:t>
                </a: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A402735E-9479-EC42-9953-5535448061BB}"/>
                  </a:ext>
                </a:extLst>
              </p:cNvPr>
              <p:cNvSpPr/>
              <p:nvPr/>
            </p:nvSpPr>
            <p:spPr>
              <a:xfrm>
                <a:off x="9433908" y="2338725"/>
                <a:ext cx="1334447" cy="667223"/>
              </a:xfrm>
              <a:custGeom>
                <a:avLst/>
                <a:gdLst>
                  <a:gd name="connsiteX0" fmla="*/ 0 w 1334447"/>
                  <a:gd name="connsiteY0" fmla="*/ 66722 h 667223"/>
                  <a:gd name="connsiteX1" fmla="*/ 66722 w 1334447"/>
                  <a:gd name="connsiteY1" fmla="*/ 0 h 667223"/>
                  <a:gd name="connsiteX2" fmla="*/ 1267725 w 1334447"/>
                  <a:gd name="connsiteY2" fmla="*/ 0 h 667223"/>
                  <a:gd name="connsiteX3" fmla="*/ 1334447 w 1334447"/>
                  <a:gd name="connsiteY3" fmla="*/ 66722 h 667223"/>
                  <a:gd name="connsiteX4" fmla="*/ 1334447 w 1334447"/>
                  <a:gd name="connsiteY4" fmla="*/ 600501 h 667223"/>
                  <a:gd name="connsiteX5" fmla="*/ 1267725 w 1334447"/>
                  <a:gd name="connsiteY5" fmla="*/ 667223 h 667223"/>
                  <a:gd name="connsiteX6" fmla="*/ 66722 w 1334447"/>
                  <a:gd name="connsiteY6" fmla="*/ 667223 h 667223"/>
                  <a:gd name="connsiteX7" fmla="*/ 0 w 1334447"/>
                  <a:gd name="connsiteY7" fmla="*/ 600501 h 667223"/>
                  <a:gd name="connsiteX8" fmla="*/ 0 w 1334447"/>
                  <a:gd name="connsiteY8" fmla="*/ 66722 h 6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447" h="667223">
                    <a:moveTo>
                      <a:pt x="0" y="66722"/>
                    </a:moveTo>
                    <a:cubicBezTo>
                      <a:pt x="0" y="29872"/>
                      <a:pt x="29872" y="0"/>
                      <a:pt x="66722" y="0"/>
                    </a:cubicBezTo>
                    <a:lnTo>
                      <a:pt x="1267725" y="0"/>
                    </a:lnTo>
                    <a:cubicBezTo>
                      <a:pt x="1304575" y="0"/>
                      <a:pt x="1334447" y="29872"/>
                      <a:pt x="1334447" y="66722"/>
                    </a:cubicBezTo>
                    <a:lnTo>
                      <a:pt x="1334447" y="600501"/>
                    </a:lnTo>
                    <a:cubicBezTo>
                      <a:pt x="1334447" y="637351"/>
                      <a:pt x="1304575" y="667223"/>
                      <a:pt x="1267725" y="667223"/>
                    </a:cubicBezTo>
                    <a:lnTo>
                      <a:pt x="66722" y="667223"/>
                    </a:lnTo>
                    <a:cubicBezTo>
                      <a:pt x="29872" y="667223"/>
                      <a:pt x="0" y="637351"/>
                      <a:pt x="0" y="600501"/>
                    </a:cubicBezTo>
                    <a:lnTo>
                      <a:pt x="0" y="6672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837" tIns="69072" rIns="93837" bIns="69072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900" kern="1200" dirty="0"/>
                  <a:t>::b</a:t>
                </a:r>
              </a:p>
            </p:txBody>
          </p:sp>
          <p:cxnSp>
            <p:nvCxnSpPr>
              <p:cNvPr id="123" name="Elbow Connector 122">
                <a:extLst>
                  <a:ext uri="{FF2B5EF4-FFF2-40B4-BE49-F238E27FC236}">
                    <a16:creationId xmlns:a16="http://schemas.microsoft.com/office/drawing/2014/main" id="{C6D1D353-355B-7849-BA35-4E4EA20ABC26}"/>
                  </a:ext>
                </a:extLst>
              </p:cNvPr>
              <p:cNvCxnSpPr/>
              <p:nvPr/>
            </p:nvCxnSpPr>
            <p:spPr>
              <a:xfrm flipV="1">
                <a:off x="5457825" y="1978819"/>
                <a:ext cx="2364581" cy="900112"/>
              </a:xfrm>
              <a:prstGeom prst="bentConnector3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>
                <a:extLst>
                  <a:ext uri="{FF2B5EF4-FFF2-40B4-BE49-F238E27FC236}">
                    <a16:creationId xmlns:a16="http://schemas.microsoft.com/office/drawing/2014/main" id="{E571FCF9-FB7C-884F-A17A-C106906E18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825" y="1703785"/>
                <a:ext cx="4643806" cy="915603"/>
              </a:xfrm>
              <a:prstGeom prst="bentConnector3">
                <a:avLst>
                  <a:gd name="adj1" fmla="val 19233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5BEA261-AE5F-7D44-9B50-CC4A67F3F777}"/>
                </a:ext>
              </a:extLst>
            </p:cNvPr>
            <p:cNvCxnSpPr/>
            <p:nvPr/>
          </p:nvCxnSpPr>
          <p:spPr>
            <a:xfrm>
              <a:off x="7822406" y="1967575"/>
              <a:ext cx="0" cy="370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342B6C5-44C7-3542-872A-0B090592C592}"/>
                </a:ext>
              </a:extLst>
            </p:cNvPr>
            <p:cNvCxnSpPr/>
            <p:nvPr/>
          </p:nvCxnSpPr>
          <p:spPr>
            <a:xfrm>
              <a:off x="10101631" y="1703785"/>
              <a:ext cx="0" cy="63382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16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Collection</a:t>
            </a:r>
          </a:p>
        </p:txBody>
      </p:sp>
      <p:sp>
        <p:nvSpPr>
          <p:cNvPr id="11" name="Multidocument 10">
            <a:extLst>
              <a:ext uri="{FF2B5EF4-FFF2-40B4-BE49-F238E27FC236}">
                <a16:creationId xmlns:a16="http://schemas.microsoft.com/office/drawing/2014/main" id="{6FFF7FDD-5DA1-F840-9B0A-C1A3EF6F3519}"/>
              </a:ext>
            </a:extLst>
          </p:cNvPr>
          <p:cNvSpPr/>
          <p:nvPr/>
        </p:nvSpPr>
        <p:spPr>
          <a:xfrm>
            <a:off x="615552" y="2337606"/>
            <a:ext cx="2035969" cy="27844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proc </a:t>
            </a:r>
            <a:r>
              <a:rPr lang="en-US" dirty="0" err="1">
                <a:solidFill>
                  <a:schemeClr val="tx1"/>
                </a:solidFill>
              </a:rPr>
              <a:t>do_it</a:t>
            </a:r>
            <a:r>
              <a:rPr lang="en-US" dirty="0">
                <a:solidFill>
                  <a:schemeClr val="tx1"/>
                </a:solidFill>
              </a:rPr>
              <a:t> {} {</a:t>
            </a:r>
          </a:p>
          <a:p>
            <a:r>
              <a:rPr lang="en-US" dirty="0">
                <a:solidFill>
                  <a:schemeClr val="tx1"/>
                </a:solidFill>
              </a:rPr>
              <a:t>	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 err="1">
                <a:solidFill>
                  <a:srgbClr val="C00000"/>
                </a:solidFill>
              </a:rPr>
              <a:t>do_it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81A0F6-C245-054B-86CE-DCD973FC7260}"/>
              </a:ext>
            </a:extLst>
          </p:cNvPr>
          <p:cNvGrpSpPr/>
          <p:nvPr/>
        </p:nvGrpSpPr>
        <p:grpSpPr>
          <a:xfrm>
            <a:off x="3267073" y="2350222"/>
            <a:ext cx="2035693" cy="2335282"/>
            <a:chOff x="7154683" y="2338725"/>
            <a:chExt cx="2035693" cy="2335282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13B27B3-2076-B548-BADB-4992570F54CD}"/>
                </a:ext>
              </a:extLst>
            </p:cNvPr>
            <p:cNvSpPr/>
            <p:nvPr/>
          </p:nvSpPr>
          <p:spPr>
            <a:xfrm>
              <a:off x="7288128" y="3005949"/>
              <a:ext cx="133444" cy="5004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0417"/>
                  </a:lnTo>
                  <a:lnTo>
                    <a:pt x="133444" y="500417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5E475855-005B-8B41-9A79-FD2371C14A4A}"/>
                </a:ext>
              </a:extLst>
            </p:cNvPr>
            <p:cNvSpPr/>
            <p:nvPr/>
          </p:nvSpPr>
          <p:spPr>
            <a:xfrm>
              <a:off x="7421572" y="3172755"/>
              <a:ext cx="1768804" cy="667223"/>
            </a:xfrm>
            <a:custGeom>
              <a:avLst/>
              <a:gdLst>
                <a:gd name="connsiteX0" fmla="*/ 0 w 1768804"/>
                <a:gd name="connsiteY0" fmla="*/ 66722 h 667223"/>
                <a:gd name="connsiteX1" fmla="*/ 66722 w 1768804"/>
                <a:gd name="connsiteY1" fmla="*/ 0 h 667223"/>
                <a:gd name="connsiteX2" fmla="*/ 1702082 w 1768804"/>
                <a:gd name="connsiteY2" fmla="*/ 0 h 667223"/>
                <a:gd name="connsiteX3" fmla="*/ 1768804 w 1768804"/>
                <a:gd name="connsiteY3" fmla="*/ 66722 h 667223"/>
                <a:gd name="connsiteX4" fmla="*/ 1768804 w 1768804"/>
                <a:gd name="connsiteY4" fmla="*/ 600501 h 667223"/>
                <a:gd name="connsiteX5" fmla="*/ 1702082 w 1768804"/>
                <a:gd name="connsiteY5" fmla="*/ 667223 h 667223"/>
                <a:gd name="connsiteX6" fmla="*/ 66722 w 1768804"/>
                <a:gd name="connsiteY6" fmla="*/ 667223 h 667223"/>
                <a:gd name="connsiteX7" fmla="*/ 0 w 1768804"/>
                <a:gd name="connsiteY7" fmla="*/ 600501 h 667223"/>
                <a:gd name="connsiteX8" fmla="*/ 0 w 1768804"/>
                <a:gd name="connsiteY8" fmla="*/ 66722 h 66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8804" h="667223">
                  <a:moveTo>
                    <a:pt x="0" y="66722"/>
                  </a:moveTo>
                  <a:cubicBezTo>
                    <a:pt x="0" y="29872"/>
                    <a:pt x="29872" y="0"/>
                    <a:pt x="66722" y="0"/>
                  </a:cubicBezTo>
                  <a:lnTo>
                    <a:pt x="1702082" y="0"/>
                  </a:lnTo>
                  <a:cubicBezTo>
                    <a:pt x="1738932" y="0"/>
                    <a:pt x="1768804" y="29872"/>
                    <a:pt x="1768804" y="66722"/>
                  </a:cubicBezTo>
                  <a:lnTo>
                    <a:pt x="1768804" y="600501"/>
                  </a:lnTo>
                  <a:cubicBezTo>
                    <a:pt x="1768804" y="637351"/>
                    <a:pt x="1738932" y="667223"/>
                    <a:pt x="1702082" y="667223"/>
                  </a:cubicBezTo>
                  <a:lnTo>
                    <a:pt x="66722" y="667223"/>
                  </a:lnTo>
                  <a:cubicBezTo>
                    <a:pt x="29872" y="667223"/>
                    <a:pt x="0" y="637351"/>
                    <a:pt x="0" y="600501"/>
                  </a:cubicBezTo>
                  <a:lnTo>
                    <a:pt x="0" y="66722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307" tIns="36052" rIns="44307" bIns="3605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solidFill>
                    <a:srgbClr val="C00000"/>
                  </a:solidFill>
                </a:rPr>
                <a:t>::turtles::</a:t>
              </a:r>
              <a:r>
                <a:rPr lang="en-US" sz="1300" kern="1200" dirty="0" err="1">
                  <a:solidFill>
                    <a:srgbClr val="C00000"/>
                  </a:solidFill>
                </a:rPr>
                <a:t>on_proc_enter</a:t>
              </a:r>
              <a:endParaRPr lang="en-US" sz="1300" kern="1200" dirty="0">
                <a:solidFill>
                  <a:srgbClr val="C00000"/>
                </a:solidFill>
              </a:endParaRP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>
                  <a:solidFill>
                    <a:srgbClr val="C00000"/>
                  </a:solidFill>
                </a:rPr>
                <a:t>(enter)</a:t>
              </a:r>
              <a:endParaRPr lang="en-US" sz="1300" kern="1200" dirty="0">
                <a:solidFill>
                  <a:srgbClr val="C00000"/>
                </a:solidFill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5980A4F-31CD-AB43-8206-FC3B8F808040}"/>
                </a:ext>
              </a:extLst>
            </p:cNvPr>
            <p:cNvSpPr/>
            <p:nvPr/>
          </p:nvSpPr>
          <p:spPr>
            <a:xfrm>
              <a:off x="7288128" y="3005949"/>
              <a:ext cx="133444" cy="13344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34447"/>
                  </a:lnTo>
                  <a:lnTo>
                    <a:pt x="133444" y="1334447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36908985-DE14-C741-909D-805A43D9CF70}"/>
                </a:ext>
              </a:extLst>
            </p:cNvPr>
            <p:cNvSpPr/>
            <p:nvPr/>
          </p:nvSpPr>
          <p:spPr>
            <a:xfrm>
              <a:off x="7421572" y="4006784"/>
              <a:ext cx="1768804" cy="667223"/>
            </a:xfrm>
            <a:custGeom>
              <a:avLst/>
              <a:gdLst>
                <a:gd name="connsiteX0" fmla="*/ 0 w 1768804"/>
                <a:gd name="connsiteY0" fmla="*/ 66722 h 667223"/>
                <a:gd name="connsiteX1" fmla="*/ 66722 w 1768804"/>
                <a:gd name="connsiteY1" fmla="*/ 0 h 667223"/>
                <a:gd name="connsiteX2" fmla="*/ 1702082 w 1768804"/>
                <a:gd name="connsiteY2" fmla="*/ 0 h 667223"/>
                <a:gd name="connsiteX3" fmla="*/ 1768804 w 1768804"/>
                <a:gd name="connsiteY3" fmla="*/ 66722 h 667223"/>
                <a:gd name="connsiteX4" fmla="*/ 1768804 w 1768804"/>
                <a:gd name="connsiteY4" fmla="*/ 600501 h 667223"/>
                <a:gd name="connsiteX5" fmla="*/ 1702082 w 1768804"/>
                <a:gd name="connsiteY5" fmla="*/ 667223 h 667223"/>
                <a:gd name="connsiteX6" fmla="*/ 66722 w 1768804"/>
                <a:gd name="connsiteY6" fmla="*/ 667223 h 667223"/>
                <a:gd name="connsiteX7" fmla="*/ 0 w 1768804"/>
                <a:gd name="connsiteY7" fmla="*/ 600501 h 667223"/>
                <a:gd name="connsiteX8" fmla="*/ 0 w 1768804"/>
                <a:gd name="connsiteY8" fmla="*/ 66722 h 66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8804" h="667223">
                  <a:moveTo>
                    <a:pt x="0" y="66722"/>
                  </a:moveTo>
                  <a:cubicBezTo>
                    <a:pt x="0" y="29872"/>
                    <a:pt x="29872" y="0"/>
                    <a:pt x="66722" y="0"/>
                  </a:cubicBezTo>
                  <a:lnTo>
                    <a:pt x="1702082" y="0"/>
                  </a:lnTo>
                  <a:cubicBezTo>
                    <a:pt x="1738932" y="0"/>
                    <a:pt x="1768804" y="29872"/>
                    <a:pt x="1768804" y="66722"/>
                  </a:cubicBezTo>
                  <a:lnTo>
                    <a:pt x="1768804" y="600501"/>
                  </a:lnTo>
                  <a:cubicBezTo>
                    <a:pt x="1768804" y="637351"/>
                    <a:pt x="1738932" y="667223"/>
                    <a:pt x="1702082" y="667223"/>
                  </a:cubicBezTo>
                  <a:lnTo>
                    <a:pt x="66722" y="667223"/>
                  </a:lnTo>
                  <a:cubicBezTo>
                    <a:pt x="29872" y="667223"/>
                    <a:pt x="0" y="637351"/>
                    <a:pt x="0" y="600501"/>
                  </a:cubicBezTo>
                  <a:lnTo>
                    <a:pt x="0" y="66722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307" tIns="36052" rIns="44307" bIns="3605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solidFill>
                    <a:srgbClr val="C00000"/>
                  </a:solidFill>
                </a:rPr>
                <a:t>::turtles::</a:t>
              </a:r>
              <a:r>
                <a:rPr lang="en-US" sz="1300" kern="1200" dirty="0" err="1">
                  <a:solidFill>
                    <a:srgbClr val="C00000"/>
                  </a:solidFill>
                </a:rPr>
                <a:t>on_proc_leave</a:t>
              </a:r>
              <a:endParaRPr lang="en-US" sz="1300" kern="1200" dirty="0">
                <a:solidFill>
                  <a:srgbClr val="C00000"/>
                </a:solidFill>
              </a:endParaRP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>
                  <a:solidFill>
                    <a:srgbClr val="C00000"/>
                  </a:solidFill>
                </a:rPr>
                <a:t>(leave)</a:t>
              </a:r>
              <a:endParaRPr lang="en-US" sz="1300" kern="1200" dirty="0">
                <a:solidFill>
                  <a:srgbClr val="C00000"/>
                </a:solidFill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60DF2DE0-825F-BC43-9250-5B1D883E00DD}"/>
                </a:ext>
              </a:extLst>
            </p:cNvPr>
            <p:cNvSpPr/>
            <p:nvPr/>
          </p:nvSpPr>
          <p:spPr>
            <a:xfrm>
              <a:off x="7154683" y="2338725"/>
              <a:ext cx="1334447" cy="667223"/>
            </a:xfrm>
            <a:custGeom>
              <a:avLst/>
              <a:gdLst>
                <a:gd name="connsiteX0" fmla="*/ 0 w 1334447"/>
                <a:gd name="connsiteY0" fmla="*/ 66722 h 667223"/>
                <a:gd name="connsiteX1" fmla="*/ 66722 w 1334447"/>
                <a:gd name="connsiteY1" fmla="*/ 0 h 667223"/>
                <a:gd name="connsiteX2" fmla="*/ 1267725 w 1334447"/>
                <a:gd name="connsiteY2" fmla="*/ 0 h 667223"/>
                <a:gd name="connsiteX3" fmla="*/ 1334447 w 1334447"/>
                <a:gd name="connsiteY3" fmla="*/ 66722 h 667223"/>
                <a:gd name="connsiteX4" fmla="*/ 1334447 w 1334447"/>
                <a:gd name="connsiteY4" fmla="*/ 600501 h 667223"/>
                <a:gd name="connsiteX5" fmla="*/ 1267725 w 1334447"/>
                <a:gd name="connsiteY5" fmla="*/ 667223 h 667223"/>
                <a:gd name="connsiteX6" fmla="*/ 66722 w 1334447"/>
                <a:gd name="connsiteY6" fmla="*/ 667223 h 667223"/>
                <a:gd name="connsiteX7" fmla="*/ 0 w 1334447"/>
                <a:gd name="connsiteY7" fmla="*/ 600501 h 667223"/>
                <a:gd name="connsiteX8" fmla="*/ 0 w 1334447"/>
                <a:gd name="connsiteY8" fmla="*/ 66722 h 66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447" h="667223">
                  <a:moveTo>
                    <a:pt x="0" y="66722"/>
                  </a:moveTo>
                  <a:cubicBezTo>
                    <a:pt x="0" y="29872"/>
                    <a:pt x="29872" y="0"/>
                    <a:pt x="66722" y="0"/>
                  </a:cubicBezTo>
                  <a:lnTo>
                    <a:pt x="1267725" y="0"/>
                  </a:lnTo>
                  <a:cubicBezTo>
                    <a:pt x="1304575" y="0"/>
                    <a:pt x="1334447" y="29872"/>
                    <a:pt x="1334447" y="66722"/>
                  </a:cubicBezTo>
                  <a:lnTo>
                    <a:pt x="1334447" y="600501"/>
                  </a:lnTo>
                  <a:cubicBezTo>
                    <a:pt x="1334447" y="637351"/>
                    <a:pt x="1304575" y="667223"/>
                    <a:pt x="1267725" y="667223"/>
                  </a:cubicBezTo>
                  <a:lnTo>
                    <a:pt x="66722" y="667223"/>
                  </a:lnTo>
                  <a:cubicBezTo>
                    <a:pt x="29872" y="667223"/>
                    <a:pt x="0" y="637351"/>
                    <a:pt x="0" y="600501"/>
                  </a:cubicBezTo>
                  <a:lnTo>
                    <a:pt x="0" y="66722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7" tIns="69072" rIns="93837" bIns="69072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::</a:t>
              </a:r>
              <a:r>
                <a:rPr lang="en-US" sz="2400" kern="1200" dirty="0" err="1"/>
                <a:t>do_it</a:t>
              </a:r>
              <a:endParaRPr lang="en-US" sz="24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13A708-EBD8-934E-B709-DEC67731E13A}"/>
              </a:ext>
            </a:extLst>
          </p:cNvPr>
          <p:cNvGrpSpPr/>
          <p:nvPr/>
        </p:nvGrpSpPr>
        <p:grpSpPr>
          <a:xfrm>
            <a:off x="2350294" y="2683834"/>
            <a:ext cx="916779" cy="1831017"/>
            <a:chOff x="2350294" y="2683834"/>
            <a:chExt cx="916779" cy="183101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E4E46-D244-2E46-BAF3-F9086CF4A4E4}"/>
                </a:ext>
              </a:extLst>
            </p:cNvPr>
            <p:cNvCxnSpPr/>
            <p:nvPr/>
          </p:nvCxnSpPr>
          <p:spPr>
            <a:xfrm>
              <a:off x="2350294" y="4514850"/>
              <a:ext cx="55721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EBFAD5C1-0F21-5841-AA07-EF6F0CBD1005}"/>
                </a:ext>
              </a:extLst>
            </p:cNvPr>
            <p:cNvCxnSpPr/>
            <p:nvPr/>
          </p:nvCxnSpPr>
          <p:spPr>
            <a:xfrm rot="5400000" flipH="1" flipV="1">
              <a:off x="2171781" y="3419559"/>
              <a:ext cx="1831017" cy="359567"/>
            </a:xfrm>
            <a:prstGeom prst="bentConnector3">
              <a:avLst>
                <a:gd name="adj1" fmla="val 9993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Process 18">
            <a:extLst>
              <a:ext uri="{FF2B5EF4-FFF2-40B4-BE49-F238E27FC236}">
                <a16:creationId xmlns:a16="http://schemas.microsoft.com/office/drawing/2014/main" id="{F5B55257-25F6-0C4D-BFC6-4586CB366D70}"/>
              </a:ext>
            </a:extLst>
          </p:cNvPr>
          <p:cNvSpPr/>
          <p:nvPr/>
        </p:nvSpPr>
        <p:spPr>
          <a:xfrm>
            <a:off x="7100898" y="2337606"/>
            <a:ext cx="1728788" cy="23478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Recorder</a:t>
            </a:r>
          </a:p>
        </p:txBody>
      </p:sp>
      <p:sp>
        <p:nvSpPr>
          <p:cNvPr id="21" name="Internal Storage 20">
            <a:extLst>
              <a:ext uri="{FF2B5EF4-FFF2-40B4-BE49-F238E27FC236}">
                <a16:creationId xmlns:a16="http://schemas.microsoft.com/office/drawing/2014/main" id="{40D6EB57-9E91-9249-A57F-B603D537BAA9}"/>
              </a:ext>
            </a:extLst>
          </p:cNvPr>
          <p:cNvSpPr/>
          <p:nvPr/>
        </p:nvSpPr>
        <p:spPr>
          <a:xfrm>
            <a:off x="9643118" y="2337606"/>
            <a:ext cx="1701157" cy="234789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Stage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8C727E-F6B9-3A42-9CE4-B1B55DE2863E}"/>
              </a:ext>
            </a:extLst>
          </p:cNvPr>
          <p:cNvCxnSpPr>
            <a:cxnSpLocks/>
          </p:cNvCxnSpPr>
          <p:nvPr/>
        </p:nvCxnSpPr>
        <p:spPr>
          <a:xfrm>
            <a:off x="8829686" y="3517863"/>
            <a:ext cx="797994" cy="630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0DB9C5-82A0-C54E-9477-EB0B82D0940E}"/>
              </a:ext>
            </a:extLst>
          </p:cNvPr>
          <p:cNvCxnSpPr>
            <a:cxnSpLocks/>
          </p:cNvCxnSpPr>
          <p:nvPr/>
        </p:nvCxnSpPr>
        <p:spPr>
          <a:xfrm>
            <a:off x="8829686" y="4350268"/>
            <a:ext cx="79799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DCC9-A601-C84F-A1F2-6F6E6A880A3A}"/>
              </a:ext>
            </a:extLst>
          </p:cNvPr>
          <p:cNvGrpSpPr/>
          <p:nvPr/>
        </p:nvGrpSpPr>
        <p:grpSpPr>
          <a:xfrm>
            <a:off x="5302766" y="3146639"/>
            <a:ext cx="1798132" cy="371224"/>
            <a:chOff x="5302766" y="3146639"/>
            <a:chExt cx="1798132" cy="37122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6630F4-1C1D-A44A-88D3-59707852967A}"/>
                </a:ext>
              </a:extLst>
            </p:cNvPr>
            <p:cNvCxnSpPr>
              <a:cxnSpLocks/>
            </p:cNvCxnSpPr>
            <p:nvPr/>
          </p:nvCxnSpPr>
          <p:spPr>
            <a:xfrm>
              <a:off x="5302766" y="3517863"/>
              <a:ext cx="1798132" cy="0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8F012F-6FDE-014F-9748-82B18814CA48}"/>
                    </a:ext>
                  </a:extLst>
                </p:cNvPr>
                <p:cNvSpPr txBox="1"/>
                <p:nvPr/>
              </p:nvSpPr>
              <p:spPr>
                <a:xfrm>
                  <a:off x="5530562" y="3146639"/>
                  <a:ext cx="12012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 baseline="-25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8F012F-6FDE-014F-9748-82B18814C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562" y="3146639"/>
                  <a:ext cx="1201226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7E1D0D-4B37-AD41-9C80-D5EF00EB5B15}"/>
              </a:ext>
            </a:extLst>
          </p:cNvPr>
          <p:cNvGrpSpPr/>
          <p:nvPr/>
        </p:nvGrpSpPr>
        <p:grpSpPr>
          <a:xfrm>
            <a:off x="5302766" y="4003035"/>
            <a:ext cx="1798132" cy="347233"/>
            <a:chOff x="5302766" y="4003035"/>
            <a:chExt cx="1798132" cy="34723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1B92F0-1B99-5942-B2FC-46935389B097}"/>
                </a:ext>
              </a:extLst>
            </p:cNvPr>
            <p:cNvCxnSpPr>
              <a:cxnSpLocks/>
            </p:cNvCxnSpPr>
            <p:nvPr/>
          </p:nvCxnSpPr>
          <p:spPr>
            <a:xfrm>
              <a:off x="5302766" y="4350268"/>
              <a:ext cx="1798132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734340A-E4E8-614A-A0B5-8E203A5843B9}"/>
                    </a:ext>
                  </a:extLst>
                </p:cNvPr>
                <p:cNvSpPr txBox="1"/>
                <p:nvPr/>
              </p:nvSpPr>
              <p:spPr>
                <a:xfrm>
                  <a:off x="5530562" y="4003035"/>
                  <a:ext cx="12092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734340A-E4E8-614A-A0B5-8E203A58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562" y="4003035"/>
                  <a:ext cx="1209242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3A322-6193-5741-B323-A19D90BAD786}"/>
                  </a:ext>
                </a:extLst>
              </p:cNvPr>
              <p:cNvSpPr txBox="1"/>
              <p:nvPr/>
            </p:nvSpPr>
            <p:spPr>
              <a:xfrm>
                <a:off x="5050619" y="5093494"/>
                <a:ext cx="224313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caller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ID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callee</m:t>
                      </m:r>
                      <m:r>
                        <m:rPr>
                          <m:nor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ID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trace</m:t>
                      </m:r>
                      <m:r>
                        <m:rPr>
                          <m:nor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ID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entry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exit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3A322-6193-5741-B323-A19D90BA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619" y="5093494"/>
                <a:ext cx="2243138" cy="1169551"/>
              </a:xfrm>
              <a:prstGeom prst="rect">
                <a:avLst/>
              </a:prstGeom>
              <a:blipFill>
                <a:blip r:embed="rId8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Finalization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::turtles::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capture_the_turtles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20278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Outline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and 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Experiments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Conclusions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801726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Finalization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F5B55257-25F6-0C4D-BFC6-4586CB366D70}"/>
              </a:ext>
            </a:extLst>
          </p:cNvPr>
          <p:cNvSpPr/>
          <p:nvPr/>
        </p:nvSpPr>
        <p:spPr>
          <a:xfrm>
            <a:off x="3810001" y="2347068"/>
            <a:ext cx="1728788" cy="23478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Recorder</a:t>
            </a:r>
          </a:p>
        </p:txBody>
      </p:sp>
      <p:sp>
        <p:nvSpPr>
          <p:cNvPr id="21" name="Internal Storage 20">
            <a:extLst>
              <a:ext uri="{FF2B5EF4-FFF2-40B4-BE49-F238E27FC236}">
                <a16:creationId xmlns:a16="http://schemas.microsoft.com/office/drawing/2014/main" id="{40D6EB57-9E91-9249-A57F-B603D537BAA9}"/>
              </a:ext>
            </a:extLst>
          </p:cNvPr>
          <p:cNvSpPr/>
          <p:nvPr/>
        </p:nvSpPr>
        <p:spPr>
          <a:xfrm>
            <a:off x="6653215" y="2347068"/>
            <a:ext cx="1701157" cy="234789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Stage 0</a:t>
            </a: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81B06604-49E6-F24C-8504-8160220B96D8}"/>
              </a:ext>
            </a:extLst>
          </p:cNvPr>
          <p:cNvSpPr/>
          <p:nvPr/>
        </p:nvSpPr>
        <p:spPr>
          <a:xfrm>
            <a:off x="765573" y="2347068"/>
            <a:ext cx="1728788" cy="2347898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3C49B8F7-F839-344E-A644-A0559C740F30}"/>
              </a:ext>
            </a:extLst>
          </p:cNvPr>
          <p:cNvSpPr/>
          <p:nvPr/>
        </p:nvSpPr>
        <p:spPr>
          <a:xfrm>
            <a:off x="9708356" y="2347068"/>
            <a:ext cx="1328738" cy="234789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5" name="Delay 4">
            <a:extLst>
              <a:ext uri="{FF2B5EF4-FFF2-40B4-BE49-F238E27FC236}">
                <a16:creationId xmlns:a16="http://schemas.microsoft.com/office/drawing/2014/main" id="{C4817B83-0E4C-8749-A56E-36CC904BAD0D}"/>
              </a:ext>
            </a:extLst>
          </p:cNvPr>
          <p:cNvSpPr/>
          <p:nvPr/>
        </p:nvSpPr>
        <p:spPr>
          <a:xfrm rot="5400000">
            <a:off x="1323719" y="4996797"/>
            <a:ext cx="593445" cy="914400"/>
          </a:xfrm>
          <a:prstGeom prst="flowChartDela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FCD3-AE0E-3640-8A3F-CA19927E9256}"/>
              </a:ext>
            </a:extLst>
          </p:cNvPr>
          <p:cNvCxnSpPr/>
          <p:nvPr/>
        </p:nvCxnSpPr>
        <p:spPr>
          <a:xfrm>
            <a:off x="1607344" y="4694966"/>
            <a:ext cx="0" cy="4623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515E4-1C1C-824A-8630-AED294FC0800}"/>
              </a:ext>
            </a:extLst>
          </p:cNvPr>
          <p:cNvCxnSpPr>
            <a:stCxn id="27" idx="3"/>
          </p:cNvCxnSpPr>
          <p:nvPr/>
        </p:nvCxnSpPr>
        <p:spPr>
          <a:xfrm flipV="1">
            <a:off x="2494361" y="3514725"/>
            <a:ext cx="1315640" cy="62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8E18A-1DB1-8A49-810E-C845831E910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524626" y="3521017"/>
            <a:ext cx="112858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71D888-DDBF-F14D-959D-0FC3F44E1A6E}"/>
              </a:ext>
            </a:extLst>
          </p:cNvPr>
          <p:cNvGrpSpPr/>
          <p:nvPr/>
        </p:nvGrpSpPr>
        <p:grpSpPr>
          <a:xfrm>
            <a:off x="8354372" y="2755117"/>
            <a:ext cx="1353984" cy="765900"/>
            <a:chOff x="8354372" y="2755117"/>
            <a:chExt cx="1353984" cy="7659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490B77-F8F3-C14C-AA59-690CC42970E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8354372" y="3516254"/>
              <a:ext cx="1353984" cy="47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nternal Storage 38">
              <a:extLst>
                <a:ext uri="{FF2B5EF4-FFF2-40B4-BE49-F238E27FC236}">
                  <a16:creationId xmlns:a16="http://schemas.microsoft.com/office/drawing/2014/main" id="{E78AEDD8-DC8E-F84E-B9F1-96372E84F9B6}"/>
                </a:ext>
              </a:extLst>
            </p:cNvPr>
            <p:cNvSpPr/>
            <p:nvPr/>
          </p:nvSpPr>
          <p:spPr>
            <a:xfrm>
              <a:off x="8737281" y="2755117"/>
              <a:ext cx="588165" cy="6723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EF0D40-CB86-7C4F-A93C-138980D1410E}"/>
              </a:ext>
            </a:extLst>
          </p:cNvPr>
          <p:cNvSpPr txBox="1"/>
          <p:nvPr/>
        </p:nvSpPr>
        <p:spPr>
          <a:xfrm>
            <a:off x="1228875" y="525025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Zzz</a:t>
            </a:r>
            <a:r>
              <a:rPr lang="en-US" dirty="0"/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0022A7-A018-2144-9E0B-0E20F0D4D075}"/>
              </a:ext>
            </a:extLst>
          </p:cNvPr>
          <p:cNvGrpSpPr/>
          <p:nvPr/>
        </p:nvGrpSpPr>
        <p:grpSpPr>
          <a:xfrm>
            <a:off x="436756" y="1850231"/>
            <a:ext cx="1170591" cy="4322256"/>
            <a:chOff x="436756" y="1850231"/>
            <a:chExt cx="1170591" cy="4322256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AF4F3F88-B6A8-8B40-AFB5-5532B46C6E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6758" y="5750719"/>
              <a:ext cx="1170589" cy="421765"/>
            </a:xfrm>
            <a:prstGeom prst="bentConnector3">
              <a:avLst>
                <a:gd name="adj1" fmla="val -4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C2365E44-27C6-0B4E-B8E6-707BAA9BD5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139078" y="3426065"/>
              <a:ext cx="4322256" cy="1170588"/>
            </a:xfrm>
            <a:prstGeom prst="bentConnector3">
              <a:avLst>
                <a:gd name="adj1" fmla="val 9991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BD96EA-B545-5945-8E58-F2B9211C66A2}"/>
                </a:ext>
              </a:extLst>
            </p:cNvPr>
            <p:cNvCxnSpPr/>
            <p:nvPr/>
          </p:nvCxnSpPr>
          <p:spPr>
            <a:xfrm>
              <a:off x="1607344" y="1850231"/>
              <a:ext cx="0" cy="496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Finalization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F5B55257-25F6-0C4D-BFC6-4586CB366D70}"/>
              </a:ext>
            </a:extLst>
          </p:cNvPr>
          <p:cNvSpPr/>
          <p:nvPr/>
        </p:nvSpPr>
        <p:spPr>
          <a:xfrm>
            <a:off x="3810001" y="2347068"/>
            <a:ext cx="1728788" cy="23478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Recorder</a:t>
            </a:r>
          </a:p>
        </p:txBody>
      </p:sp>
      <p:sp>
        <p:nvSpPr>
          <p:cNvPr id="21" name="Internal Storage 20">
            <a:extLst>
              <a:ext uri="{FF2B5EF4-FFF2-40B4-BE49-F238E27FC236}">
                <a16:creationId xmlns:a16="http://schemas.microsoft.com/office/drawing/2014/main" id="{40D6EB57-9E91-9249-A57F-B603D537BAA9}"/>
              </a:ext>
            </a:extLst>
          </p:cNvPr>
          <p:cNvSpPr/>
          <p:nvPr/>
        </p:nvSpPr>
        <p:spPr>
          <a:xfrm>
            <a:off x="6653215" y="2347068"/>
            <a:ext cx="1701157" cy="234789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Stage 0</a:t>
            </a: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81B06604-49E6-F24C-8504-8160220B96D8}"/>
              </a:ext>
            </a:extLst>
          </p:cNvPr>
          <p:cNvSpPr/>
          <p:nvPr/>
        </p:nvSpPr>
        <p:spPr>
          <a:xfrm>
            <a:off x="765573" y="2347068"/>
            <a:ext cx="1728788" cy="2347898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3C49B8F7-F839-344E-A644-A0559C740F30}"/>
              </a:ext>
            </a:extLst>
          </p:cNvPr>
          <p:cNvSpPr/>
          <p:nvPr/>
        </p:nvSpPr>
        <p:spPr>
          <a:xfrm>
            <a:off x="9708356" y="2347068"/>
            <a:ext cx="1328738" cy="234789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5" name="Delay 4">
            <a:extLst>
              <a:ext uri="{FF2B5EF4-FFF2-40B4-BE49-F238E27FC236}">
                <a16:creationId xmlns:a16="http://schemas.microsoft.com/office/drawing/2014/main" id="{C4817B83-0E4C-8749-A56E-36CC904BAD0D}"/>
              </a:ext>
            </a:extLst>
          </p:cNvPr>
          <p:cNvSpPr/>
          <p:nvPr/>
        </p:nvSpPr>
        <p:spPr>
          <a:xfrm rot="5400000">
            <a:off x="1323719" y="4996797"/>
            <a:ext cx="593445" cy="914400"/>
          </a:xfrm>
          <a:prstGeom prst="flowChartDela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FCD3-AE0E-3640-8A3F-CA19927E9256}"/>
              </a:ext>
            </a:extLst>
          </p:cNvPr>
          <p:cNvCxnSpPr/>
          <p:nvPr/>
        </p:nvCxnSpPr>
        <p:spPr>
          <a:xfrm>
            <a:off x="1607344" y="4694966"/>
            <a:ext cx="0" cy="4623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515E4-1C1C-824A-8630-AED294FC0800}"/>
              </a:ext>
            </a:extLst>
          </p:cNvPr>
          <p:cNvCxnSpPr>
            <a:stCxn id="27" idx="3"/>
          </p:cNvCxnSpPr>
          <p:nvPr/>
        </p:nvCxnSpPr>
        <p:spPr>
          <a:xfrm flipV="1">
            <a:off x="2494361" y="3514725"/>
            <a:ext cx="1315640" cy="62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8E18A-1DB1-8A49-810E-C845831E910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524626" y="3521017"/>
            <a:ext cx="112858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71D888-DDBF-F14D-959D-0FC3F44E1A6E}"/>
              </a:ext>
            </a:extLst>
          </p:cNvPr>
          <p:cNvGrpSpPr/>
          <p:nvPr/>
        </p:nvGrpSpPr>
        <p:grpSpPr>
          <a:xfrm>
            <a:off x="8354372" y="2755117"/>
            <a:ext cx="1353984" cy="765900"/>
            <a:chOff x="8354372" y="2755117"/>
            <a:chExt cx="1353984" cy="7659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490B77-F8F3-C14C-AA59-690CC42970E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8354372" y="3516254"/>
              <a:ext cx="1353984" cy="47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nternal Storage 38">
              <a:extLst>
                <a:ext uri="{FF2B5EF4-FFF2-40B4-BE49-F238E27FC236}">
                  <a16:creationId xmlns:a16="http://schemas.microsoft.com/office/drawing/2014/main" id="{E78AEDD8-DC8E-F84E-B9F1-96372E84F9B6}"/>
                </a:ext>
              </a:extLst>
            </p:cNvPr>
            <p:cNvSpPr/>
            <p:nvPr/>
          </p:nvSpPr>
          <p:spPr>
            <a:xfrm>
              <a:off x="8737281" y="2755117"/>
              <a:ext cx="588165" cy="6723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EF0D40-CB86-7C4F-A93C-138980D1410E}"/>
              </a:ext>
            </a:extLst>
          </p:cNvPr>
          <p:cNvSpPr txBox="1"/>
          <p:nvPr/>
        </p:nvSpPr>
        <p:spPr>
          <a:xfrm>
            <a:off x="1228875" y="525025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Zzz</a:t>
            </a:r>
            <a:r>
              <a:rPr lang="en-US" dirty="0"/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0022A7-A018-2144-9E0B-0E20F0D4D075}"/>
              </a:ext>
            </a:extLst>
          </p:cNvPr>
          <p:cNvGrpSpPr/>
          <p:nvPr/>
        </p:nvGrpSpPr>
        <p:grpSpPr>
          <a:xfrm>
            <a:off x="436756" y="1850231"/>
            <a:ext cx="1170591" cy="4322256"/>
            <a:chOff x="436756" y="1850231"/>
            <a:chExt cx="1170591" cy="4322256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AF4F3F88-B6A8-8B40-AFB5-5532B46C6E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6758" y="5750719"/>
              <a:ext cx="1170589" cy="421765"/>
            </a:xfrm>
            <a:prstGeom prst="bentConnector3">
              <a:avLst>
                <a:gd name="adj1" fmla="val -4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C2365E44-27C6-0B4E-B8E6-707BAA9BD5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139078" y="3426065"/>
              <a:ext cx="4322256" cy="1170588"/>
            </a:xfrm>
            <a:prstGeom prst="bentConnector3">
              <a:avLst>
                <a:gd name="adj1" fmla="val 9991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BD96EA-B545-5945-8E58-F2B9211C66A2}"/>
                </a:ext>
              </a:extLst>
            </p:cNvPr>
            <p:cNvCxnSpPr/>
            <p:nvPr/>
          </p:nvCxnSpPr>
          <p:spPr>
            <a:xfrm>
              <a:off x="1607344" y="1850231"/>
              <a:ext cx="0" cy="496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6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Finalization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F5B55257-25F6-0C4D-BFC6-4586CB366D70}"/>
              </a:ext>
            </a:extLst>
          </p:cNvPr>
          <p:cNvSpPr/>
          <p:nvPr/>
        </p:nvSpPr>
        <p:spPr>
          <a:xfrm>
            <a:off x="3810001" y="2347068"/>
            <a:ext cx="1728788" cy="23478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Recorder</a:t>
            </a:r>
          </a:p>
        </p:txBody>
      </p:sp>
      <p:sp>
        <p:nvSpPr>
          <p:cNvPr id="21" name="Internal Storage 20">
            <a:extLst>
              <a:ext uri="{FF2B5EF4-FFF2-40B4-BE49-F238E27FC236}">
                <a16:creationId xmlns:a16="http://schemas.microsoft.com/office/drawing/2014/main" id="{40D6EB57-9E91-9249-A57F-B603D537BAA9}"/>
              </a:ext>
            </a:extLst>
          </p:cNvPr>
          <p:cNvSpPr/>
          <p:nvPr/>
        </p:nvSpPr>
        <p:spPr>
          <a:xfrm>
            <a:off x="6653215" y="2347068"/>
            <a:ext cx="1701157" cy="234789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Stage 0</a:t>
            </a: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81B06604-49E6-F24C-8504-8160220B96D8}"/>
              </a:ext>
            </a:extLst>
          </p:cNvPr>
          <p:cNvSpPr/>
          <p:nvPr/>
        </p:nvSpPr>
        <p:spPr>
          <a:xfrm>
            <a:off x="765573" y="2347068"/>
            <a:ext cx="1728788" cy="2347898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3C49B8F7-F839-344E-A644-A0559C740F30}"/>
              </a:ext>
            </a:extLst>
          </p:cNvPr>
          <p:cNvSpPr/>
          <p:nvPr/>
        </p:nvSpPr>
        <p:spPr>
          <a:xfrm>
            <a:off x="9708356" y="2347068"/>
            <a:ext cx="1328738" cy="234789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5" name="Delay 4">
            <a:extLst>
              <a:ext uri="{FF2B5EF4-FFF2-40B4-BE49-F238E27FC236}">
                <a16:creationId xmlns:a16="http://schemas.microsoft.com/office/drawing/2014/main" id="{C4817B83-0E4C-8749-A56E-36CC904BAD0D}"/>
              </a:ext>
            </a:extLst>
          </p:cNvPr>
          <p:cNvSpPr/>
          <p:nvPr/>
        </p:nvSpPr>
        <p:spPr>
          <a:xfrm rot="5400000">
            <a:off x="1323719" y="4996797"/>
            <a:ext cx="593445" cy="914400"/>
          </a:xfrm>
          <a:prstGeom prst="flowChartDela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FCD3-AE0E-3640-8A3F-CA19927E9256}"/>
              </a:ext>
            </a:extLst>
          </p:cNvPr>
          <p:cNvCxnSpPr/>
          <p:nvPr/>
        </p:nvCxnSpPr>
        <p:spPr>
          <a:xfrm>
            <a:off x="1607344" y="4694966"/>
            <a:ext cx="0" cy="4623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515E4-1C1C-824A-8630-AED294FC0800}"/>
              </a:ext>
            </a:extLst>
          </p:cNvPr>
          <p:cNvCxnSpPr>
            <a:stCxn id="27" idx="3"/>
          </p:cNvCxnSpPr>
          <p:nvPr/>
        </p:nvCxnSpPr>
        <p:spPr>
          <a:xfrm flipV="1">
            <a:off x="2494361" y="3514725"/>
            <a:ext cx="1315640" cy="62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8E18A-1DB1-8A49-810E-C845831E910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524626" y="3521017"/>
            <a:ext cx="112858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71D888-DDBF-F14D-959D-0FC3F44E1A6E}"/>
              </a:ext>
            </a:extLst>
          </p:cNvPr>
          <p:cNvGrpSpPr/>
          <p:nvPr/>
        </p:nvGrpSpPr>
        <p:grpSpPr>
          <a:xfrm>
            <a:off x="8354372" y="2755117"/>
            <a:ext cx="1353984" cy="765900"/>
            <a:chOff x="8354372" y="2755117"/>
            <a:chExt cx="1353984" cy="7659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490B77-F8F3-C14C-AA59-690CC42970E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8354372" y="3516254"/>
              <a:ext cx="1353984" cy="47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nternal Storage 38">
              <a:extLst>
                <a:ext uri="{FF2B5EF4-FFF2-40B4-BE49-F238E27FC236}">
                  <a16:creationId xmlns:a16="http://schemas.microsoft.com/office/drawing/2014/main" id="{E78AEDD8-DC8E-F84E-B9F1-96372E84F9B6}"/>
                </a:ext>
              </a:extLst>
            </p:cNvPr>
            <p:cNvSpPr/>
            <p:nvPr/>
          </p:nvSpPr>
          <p:spPr>
            <a:xfrm>
              <a:off x="8737281" y="2755117"/>
              <a:ext cx="588165" cy="6723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EF0D40-CB86-7C4F-A93C-138980D1410E}"/>
              </a:ext>
            </a:extLst>
          </p:cNvPr>
          <p:cNvSpPr txBox="1"/>
          <p:nvPr/>
        </p:nvSpPr>
        <p:spPr>
          <a:xfrm>
            <a:off x="1228875" y="525025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Zzz</a:t>
            </a:r>
            <a:r>
              <a:rPr lang="en-US" dirty="0"/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0022A7-A018-2144-9E0B-0E20F0D4D075}"/>
              </a:ext>
            </a:extLst>
          </p:cNvPr>
          <p:cNvGrpSpPr/>
          <p:nvPr/>
        </p:nvGrpSpPr>
        <p:grpSpPr>
          <a:xfrm>
            <a:off x="436756" y="1850231"/>
            <a:ext cx="1170591" cy="4322256"/>
            <a:chOff x="436756" y="1850231"/>
            <a:chExt cx="1170591" cy="4322256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AF4F3F88-B6A8-8B40-AFB5-5532B46C6E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6758" y="5750719"/>
              <a:ext cx="1170589" cy="421765"/>
            </a:xfrm>
            <a:prstGeom prst="bentConnector3">
              <a:avLst>
                <a:gd name="adj1" fmla="val -4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C2365E44-27C6-0B4E-B8E6-707BAA9BD5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139078" y="3426065"/>
              <a:ext cx="4322256" cy="1170588"/>
            </a:xfrm>
            <a:prstGeom prst="bentConnector3">
              <a:avLst>
                <a:gd name="adj1" fmla="val 9991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BD96EA-B545-5945-8E58-F2B9211C66A2}"/>
                </a:ext>
              </a:extLst>
            </p:cNvPr>
            <p:cNvCxnSpPr/>
            <p:nvPr/>
          </p:nvCxnSpPr>
          <p:spPr>
            <a:xfrm>
              <a:off x="1607344" y="1850231"/>
              <a:ext cx="0" cy="496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3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Post-Mortem Views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86D5C1B-B053-2E4A-AB10-7EF81E0FA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57330"/>
              </p:ext>
            </p:extLst>
          </p:nvPr>
        </p:nvGraphicFramePr>
        <p:xfrm>
          <a:off x="838200" y="1448593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>
                  <a:extLst>
                    <a:ext uri="{9D8B030D-6E8A-4147-A177-3AD203B41FA5}">
                      <a16:colId xmlns:a16="http://schemas.microsoft.com/office/drawing/2014/main" val="1512308096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498200957"/>
                    </a:ext>
                  </a:extLst>
                </a:gridCol>
                <a:gridCol w="6774656">
                  <a:extLst>
                    <a:ext uri="{9D8B030D-6E8A-4147-A177-3AD203B41FA5}">
                      <a16:colId xmlns:a16="http://schemas.microsoft.com/office/drawing/2014/main" val="158429761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6396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callee_name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fully-qualified, original name of </a:t>
                      </a:r>
                      <a:r>
                        <a:rPr lang="en-US" sz="1400" dirty="0" err="1"/>
                        <a:t>callee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7382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/>
                        <a:t>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number of invocations of </a:t>
                      </a:r>
                      <a:r>
                        <a:rPr lang="en-US" sz="1400" dirty="0" err="1"/>
                        <a:t>callee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22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total_exec_micros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time spent in </a:t>
                      </a:r>
                      <a:r>
                        <a:rPr lang="en-US" sz="1400" dirty="0" err="1"/>
                        <a:t>callee</a:t>
                      </a:r>
                      <a:r>
                        <a:rPr lang="en-US" sz="1400" dirty="0"/>
                        <a:t> (µs)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2409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avg_exec_micros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spent in </a:t>
                      </a:r>
                      <a:r>
                        <a:rPr lang="en-US" sz="1400" dirty="0" err="1"/>
                        <a:t>callee</a:t>
                      </a:r>
                      <a:r>
                        <a:rPr lang="en-US" sz="1400" dirty="0"/>
                        <a:t> (µs)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254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9B8E41-C524-D54C-9F0C-EDD285035869}"/>
              </a:ext>
            </a:extLst>
          </p:cNvPr>
          <p:cNvSpPr txBox="1"/>
          <p:nvPr/>
        </p:nvSpPr>
        <p:spPr>
          <a:xfrm>
            <a:off x="842961" y="1021550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calls_by_callee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7230A48-1AA8-6049-ADB3-1E0C6145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058158"/>
              </p:ext>
            </p:extLst>
          </p:nvPr>
        </p:nvGraphicFramePr>
        <p:xfrm>
          <a:off x="838200" y="3461542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>
                  <a:extLst>
                    <a:ext uri="{9D8B030D-6E8A-4147-A177-3AD203B41FA5}">
                      <a16:colId xmlns:a16="http://schemas.microsoft.com/office/drawing/2014/main" val="1512308096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498200957"/>
                    </a:ext>
                  </a:extLst>
                </a:gridCol>
                <a:gridCol w="6774656">
                  <a:extLst>
                    <a:ext uri="{9D8B030D-6E8A-4147-A177-3AD203B41FA5}">
                      <a16:colId xmlns:a16="http://schemas.microsoft.com/office/drawing/2014/main" val="158429761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6396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caller_name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fully-qualified, original name of caller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06025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callee_name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fully-qualified, original name of </a:t>
                      </a:r>
                      <a:r>
                        <a:rPr lang="en-US" sz="1400" dirty="0" err="1"/>
                        <a:t>callee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7382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/>
                        <a:t>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number of invocations of </a:t>
                      </a:r>
                      <a:r>
                        <a:rPr lang="en-US" sz="1400" dirty="0" err="1"/>
                        <a:t>callee</a:t>
                      </a:r>
                      <a:r>
                        <a:rPr lang="en-US" sz="1400" dirty="0"/>
                        <a:t> by caller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22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total_exec_micros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time spent in </a:t>
                      </a:r>
                      <a:r>
                        <a:rPr lang="en-US" sz="1400" dirty="0" err="1"/>
                        <a:t>callee</a:t>
                      </a:r>
                      <a:r>
                        <a:rPr lang="en-US" sz="1400" dirty="0"/>
                        <a:t> (µs)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2409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avg_exec_micros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spent in </a:t>
                      </a:r>
                      <a:r>
                        <a:rPr lang="en-US" sz="1400" dirty="0" err="1"/>
                        <a:t>callee</a:t>
                      </a:r>
                      <a:r>
                        <a:rPr lang="en-US" sz="1400" dirty="0"/>
                        <a:t> (µs)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254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12BDA0-D6A7-0D48-A074-B16FB454A046}"/>
              </a:ext>
            </a:extLst>
          </p:cNvPr>
          <p:cNvSpPr txBox="1"/>
          <p:nvPr/>
        </p:nvSpPr>
        <p:spPr>
          <a:xfrm>
            <a:off x="842961" y="3034499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calls_by_caller_callee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41A5F1D-D0A9-164E-AB6A-9654C9108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534960"/>
              </p:ext>
            </p:extLst>
          </p:nvPr>
        </p:nvGraphicFramePr>
        <p:xfrm>
          <a:off x="838200" y="5798956"/>
          <a:ext cx="81343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>
                  <a:extLst>
                    <a:ext uri="{9D8B030D-6E8A-4147-A177-3AD203B41FA5}">
                      <a16:colId xmlns:a16="http://schemas.microsoft.com/office/drawing/2014/main" val="1512308096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498200957"/>
                    </a:ext>
                  </a:extLst>
                </a:gridCol>
                <a:gridCol w="4393406">
                  <a:extLst>
                    <a:ext uri="{9D8B030D-6E8A-4147-A177-3AD203B41FA5}">
                      <a16:colId xmlns:a16="http://schemas.microsoft.com/office/drawing/2014/main" val="158429761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6396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callee_name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fully-qualified, original name of </a:t>
                      </a:r>
                      <a:r>
                        <a:rPr lang="en-US" sz="1400" dirty="0" err="1"/>
                        <a:t>callee</a:t>
                      </a:r>
                      <a:r>
                        <a:rPr lang="en-US" sz="1400" dirty="0"/>
                        <a:t> never invoked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738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83E156-2E1C-3D46-B270-3B6C7C9BAB3B}"/>
              </a:ext>
            </a:extLst>
          </p:cNvPr>
          <p:cNvSpPr txBox="1"/>
          <p:nvPr/>
        </p:nvSpPr>
        <p:spPr>
          <a:xfrm>
            <a:off x="842961" y="5371913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unused_calls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1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Clustering Procs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initially attempted w/ Gallagher-</a:t>
            </a:r>
            <a:r>
              <a:rPr lang="en-US" dirty="0" err="1"/>
              <a:t>Humblet</a:t>
            </a:r>
            <a:r>
              <a:rPr lang="en-US" dirty="0"/>
              <a:t>-</a:t>
            </a:r>
            <a:r>
              <a:rPr lang="en-US" dirty="0" err="1"/>
              <a:t>Spira</a:t>
            </a:r>
            <a:r>
              <a:rPr lang="en-US" dirty="0"/>
              <a:t> (GHS) minimum spanning tree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k-machine model implemented in </a:t>
            </a:r>
            <a:r>
              <a:rPr lang="en-US" dirty="0" err="1"/>
              <a:t>Tcl</a:t>
            </a:r>
            <a:r>
              <a:rPr lang="en-US" dirty="0"/>
              <a:t> threads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overkill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development was progressing glacially (weeks)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switched to simple breadth-first-search (BFS) flooding approach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implemented in a day (or two)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turns out to be sufficiently fast for the datasets collected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BFS Flooding (Directed)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F2A911-CC68-7546-B722-015667E6F536}"/>
              </a:ext>
            </a:extLst>
          </p:cNvPr>
          <p:cNvSpPr/>
          <p:nvPr/>
        </p:nvSpPr>
        <p:spPr>
          <a:xfrm>
            <a:off x="2564524" y="2144110"/>
            <a:ext cx="914400" cy="914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::a0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DF4649-6241-0547-8BCE-8D873F8D4C8E}"/>
              </a:ext>
            </a:extLst>
          </p:cNvPr>
          <p:cNvSpPr/>
          <p:nvPr/>
        </p:nvSpPr>
        <p:spPr>
          <a:xfrm>
            <a:off x="3284483" y="3535842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::a2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61C6D4-1310-BD4B-9E7F-2C65F9F7C91E}"/>
              </a:ext>
            </a:extLst>
          </p:cNvPr>
          <p:cNvSpPr/>
          <p:nvPr/>
        </p:nvSpPr>
        <p:spPr>
          <a:xfrm>
            <a:off x="4325007" y="4661338"/>
            <a:ext cx="914400" cy="914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::c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BE11A6-BBAF-224E-B153-50F903E30F5A}"/>
              </a:ext>
            </a:extLst>
          </p:cNvPr>
          <p:cNvSpPr/>
          <p:nvPr/>
        </p:nvSpPr>
        <p:spPr>
          <a:xfrm>
            <a:off x="6658303" y="2002220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::b0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674AF0-B22E-584E-BF48-AA164961EBAD}"/>
              </a:ext>
            </a:extLst>
          </p:cNvPr>
          <p:cNvSpPr/>
          <p:nvPr/>
        </p:nvSpPr>
        <p:spPr>
          <a:xfrm>
            <a:off x="1650124" y="3586655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::a1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D8531-31CB-4842-AE0B-3CC0CDAFA406}"/>
              </a:ext>
            </a:extLst>
          </p:cNvPr>
          <p:cNvSpPr/>
          <p:nvPr/>
        </p:nvSpPr>
        <p:spPr>
          <a:xfrm>
            <a:off x="8462141" y="3129455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::b2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311DA-89F5-9641-9D2D-A8ECFF670241}"/>
              </a:ext>
            </a:extLst>
          </p:cNvPr>
          <p:cNvSpPr/>
          <p:nvPr/>
        </p:nvSpPr>
        <p:spPr>
          <a:xfrm>
            <a:off x="5646682" y="34290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050B02-53C6-0741-8AF5-BEA77C0FB28E}"/>
              </a:ext>
            </a:extLst>
          </p:cNvPr>
          <p:cNvCxnSpPr>
            <a:stCxn id="5" idx="3"/>
            <a:endCxn id="13" idx="0"/>
          </p:cNvCxnSpPr>
          <p:nvPr/>
        </p:nvCxnSpPr>
        <p:spPr>
          <a:xfrm flipH="1">
            <a:off x="2107324" y="2924599"/>
            <a:ext cx="591111" cy="6620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D6B45-6605-2D49-A3AF-1886B2A8BFE8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3345013" y="2924599"/>
            <a:ext cx="396670" cy="6112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B06751-0F78-BA47-8A36-A46D606F3C93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4064972" y="4316331"/>
            <a:ext cx="393946" cy="4789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46AF3-BCCC-E34A-97FE-06FEE02DA909}"/>
              </a:ext>
            </a:extLst>
          </p:cNvPr>
          <p:cNvCxnSpPr>
            <a:stCxn id="15" idx="3"/>
            <a:endCxn id="11" idx="7"/>
          </p:cNvCxnSpPr>
          <p:nvPr/>
        </p:nvCxnSpPr>
        <p:spPr>
          <a:xfrm flipH="1">
            <a:off x="5105496" y="4209489"/>
            <a:ext cx="675097" cy="5857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403EF2-9616-414A-AEFB-D735BABD31E7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6427171" y="2782709"/>
            <a:ext cx="365043" cy="7802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7F4358-7CE2-2244-83AA-E0FA3DFBDB4E}"/>
              </a:ext>
            </a:extLst>
          </p:cNvPr>
          <p:cNvCxnSpPr>
            <a:stCxn id="12" idx="5"/>
          </p:cNvCxnSpPr>
          <p:nvPr/>
        </p:nvCxnSpPr>
        <p:spPr>
          <a:xfrm>
            <a:off x="7438792" y="2782709"/>
            <a:ext cx="1023349" cy="6756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1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1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01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01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1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01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BFS Flooding (Undirected)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F2A911-CC68-7546-B722-015667E6F536}"/>
              </a:ext>
            </a:extLst>
          </p:cNvPr>
          <p:cNvSpPr/>
          <p:nvPr/>
        </p:nvSpPr>
        <p:spPr>
          <a:xfrm>
            <a:off x="2564524" y="2144110"/>
            <a:ext cx="914400" cy="914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::a0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DF4649-6241-0547-8BCE-8D873F8D4C8E}"/>
              </a:ext>
            </a:extLst>
          </p:cNvPr>
          <p:cNvSpPr/>
          <p:nvPr/>
        </p:nvSpPr>
        <p:spPr>
          <a:xfrm>
            <a:off x="3284483" y="3535842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::a2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61C6D4-1310-BD4B-9E7F-2C65F9F7C91E}"/>
              </a:ext>
            </a:extLst>
          </p:cNvPr>
          <p:cNvSpPr/>
          <p:nvPr/>
        </p:nvSpPr>
        <p:spPr>
          <a:xfrm>
            <a:off x="4325007" y="4661338"/>
            <a:ext cx="914400" cy="914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::c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BE11A6-BBAF-224E-B153-50F903E30F5A}"/>
              </a:ext>
            </a:extLst>
          </p:cNvPr>
          <p:cNvSpPr/>
          <p:nvPr/>
        </p:nvSpPr>
        <p:spPr>
          <a:xfrm>
            <a:off x="6658303" y="2002220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::b0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674AF0-B22E-584E-BF48-AA164961EBAD}"/>
              </a:ext>
            </a:extLst>
          </p:cNvPr>
          <p:cNvSpPr/>
          <p:nvPr/>
        </p:nvSpPr>
        <p:spPr>
          <a:xfrm>
            <a:off x="1650124" y="3586655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::a1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D8531-31CB-4842-AE0B-3CC0CDAFA406}"/>
              </a:ext>
            </a:extLst>
          </p:cNvPr>
          <p:cNvSpPr/>
          <p:nvPr/>
        </p:nvSpPr>
        <p:spPr>
          <a:xfrm>
            <a:off x="8462141" y="3129455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::b2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311DA-89F5-9641-9D2D-A8ECFF670241}"/>
              </a:ext>
            </a:extLst>
          </p:cNvPr>
          <p:cNvSpPr/>
          <p:nvPr/>
        </p:nvSpPr>
        <p:spPr>
          <a:xfrm>
            <a:off x="5646682" y="34290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050B02-53C6-0741-8AF5-BEA77C0FB28E}"/>
              </a:ext>
            </a:extLst>
          </p:cNvPr>
          <p:cNvCxnSpPr>
            <a:stCxn id="5" idx="3"/>
            <a:endCxn id="13" idx="0"/>
          </p:cNvCxnSpPr>
          <p:nvPr/>
        </p:nvCxnSpPr>
        <p:spPr>
          <a:xfrm flipH="1">
            <a:off x="2107324" y="2924599"/>
            <a:ext cx="591111" cy="66205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D6B45-6605-2D49-A3AF-1886B2A8BFE8}"/>
              </a:ext>
            </a:extLst>
          </p:cNvPr>
          <p:cNvCxnSpPr>
            <a:cxnSpLocks/>
          </p:cNvCxnSpPr>
          <p:nvPr/>
        </p:nvCxnSpPr>
        <p:spPr>
          <a:xfrm>
            <a:off x="3345013" y="2962177"/>
            <a:ext cx="396670" cy="61124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B06751-0F78-BA47-8A36-A46D606F3C93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4064972" y="4316331"/>
            <a:ext cx="393946" cy="4789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46AF3-BCCC-E34A-97FE-06FEE02DA909}"/>
              </a:ext>
            </a:extLst>
          </p:cNvPr>
          <p:cNvCxnSpPr>
            <a:stCxn id="15" idx="3"/>
            <a:endCxn id="11" idx="7"/>
          </p:cNvCxnSpPr>
          <p:nvPr/>
        </p:nvCxnSpPr>
        <p:spPr>
          <a:xfrm flipH="1">
            <a:off x="5105496" y="4209489"/>
            <a:ext cx="675097" cy="58576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403EF2-9616-414A-AEFB-D735BABD31E7}"/>
              </a:ext>
            </a:extLst>
          </p:cNvPr>
          <p:cNvCxnSpPr>
            <a:cxnSpLocks/>
          </p:cNvCxnSpPr>
          <p:nvPr/>
        </p:nvCxnSpPr>
        <p:spPr>
          <a:xfrm flipH="1">
            <a:off x="6427171" y="2820287"/>
            <a:ext cx="365043" cy="78020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7F4358-7CE2-2244-83AA-E0FA3DFBDB4E}"/>
              </a:ext>
            </a:extLst>
          </p:cNvPr>
          <p:cNvCxnSpPr>
            <a:stCxn id="12" idx="5"/>
          </p:cNvCxnSpPr>
          <p:nvPr/>
        </p:nvCxnSpPr>
        <p:spPr>
          <a:xfrm>
            <a:off x="7438792" y="2782709"/>
            <a:ext cx="1023349" cy="67560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000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000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1B0F1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1B0F1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000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B0F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Experiments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Test Suite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basic cases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standalone proc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nested procs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fork boundary cases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Slowbird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console application that continuously reads TSV data and provides message statistics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FlightAware onboarding exercise</a:t>
            </a:r>
          </a:p>
          <a:p>
            <a:pPr>
              <a:lnSpc>
                <a:spcPct val="150000"/>
              </a:lnSpc>
            </a:pPr>
            <a:r>
              <a:rPr lang="en-US" dirty="0"/>
              <a:t>Multi-Machine </a:t>
            </a:r>
            <a:r>
              <a:rPr lang="en-US" dirty="0" err="1"/>
              <a:t>HyperFeed</a:t>
            </a:r>
            <a:r>
              <a:rPr lang="en-US" dirty="0"/>
              <a:t> (MMHF)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service that manages multiple forked children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children continuously read TSV data</a:t>
            </a:r>
          </a:p>
        </p:txBody>
      </p:sp>
    </p:spTree>
    <p:extLst>
      <p:ext uri="{BB962C8B-B14F-4D97-AF65-F5344CB8AC3E}">
        <p14:creationId xmlns:p14="http://schemas.microsoft.com/office/powerpoint/2010/main" val="313257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Experiments: </a:t>
            </a:r>
            <a:r>
              <a:rPr lang="en-US" sz="4000" dirty="0" err="1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Slowbird</a:t>
            </a:r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 Cluster Sizes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1AAD2-F7D2-294A-A18A-EDB946005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019" y="2039924"/>
            <a:ext cx="5235961" cy="34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Experiments: </a:t>
            </a:r>
            <a:r>
              <a:rPr lang="en-US" sz="4000" dirty="0" err="1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Slowbird</a:t>
            </a:r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 Execution Timings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0B9ED-2A14-7844-B797-E07D5076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06" y="1501330"/>
            <a:ext cx="5728789" cy="477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TURTLES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Tcl</a:t>
            </a:r>
            <a:r>
              <a:rPr lang="en-US" dirty="0"/>
              <a:t> Universal Recursive Trace Log Execution Scrutinizer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captures dynamic call record information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limited to immediate caller/</a:t>
            </a:r>
            <a:r>
              <a:rPr lang="en-US" dirty="0" err="1"/>
              <a:t>callee</a:t>
            </a:r>
            <a:r>
              <a:rPr lang="en-US" dirty="0"/>
              <a:t> relationship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records inclusive time in proc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fork-safe (to a point)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probably not thread-safe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for now</a:t>
            </a:r>
          </a:p>
        </p:txBody>
      </p:sp>
    </p:spTree>
    <p:extLst>
      <p:ext uri="{BB962C8B-B14F-4D97-AF65-F5344CB8AC3E}">
        <p14:creationId xmlns:p14="http://schemas.microsoft.com/office/powerpoint/2010/main" val="29206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Experiments: MMHF Cluster Size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BF64E-4059-A04A-9831-E2FFB64F5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303" y="2239483"/>
            <a:ext cx="8869139" cy="30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5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Experiments: Unused Procs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Slowbird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Sample run = 779</a:t>
            </a:r>
          </a:p>
          <a:p>
            <a:pPr>
              <a:lnSpc>
                <a:spcPct val="150000"/>
              </a:lnSpc>
            </a:pPr>
            <a:r>
              <a:rPr lang="en-US" dirty="0"/>
              <a:t>MMHF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Sample parent = 6324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Sample child = 5581</a:t>
            </a:r>
          </a:p>
        </p:txBody>
      </p:sp>
    </p:spTree>
    <p:extLst>
      <p:ext uri="{BB962C8B-B14F-4D97-AF65-F5344CB8AC3E}">
        <p14:creationId xmlns:p14="http://schemas.microsoft.com/office/powerpoint/2010/main" val="2661593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Experiments: MMHF Parent Execution Timings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79045-8301-2B4E-9049-BC0107FC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82" y="1255032"/>
            <a:ext cx="7257883" cy="50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3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Experiments: MMHF Child Execution Timings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9EF2D-53A1-5642-A208-FAD6EA20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909" y="1711103"/>
            <a:ext cx="7332328" cy="4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Conclusions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Simplest is often best.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Premature optimization can significantly lower overall development velocity.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Measure performance as you go to avoid getting trapped.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Iterative improvements!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Frameworks don’t always translate (well) across platforms.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e.g., </a:t>
            </a:r>
            <a:r>
              <a:rPr lang="en-US" dirty="0" err="1"/>
              <a:t>OpenMPI</a:t>
            </a:r>
            <a:r>
              <a:rPr lang="en-US" dirty="0"/>
              <a:t> processes →</a:t>
            </a:r>
            <a:r>
              <a:rPr lang="en-US" dirty="0" err="1"/>
              <a:t>Tcl</a:t>
            </a:r>
            <a:r>
              <a:rPr lang="en-US" dirty="0"/>
              <a:t> threads</a:t>
            </a:r>
          </a:p>
          <a:p>
            <a:pPr>
              <a:lnSpc>
                <a:spcPct val="150000"/>
              </a:lnSpc>
            </a:pPr>
            <a:r>
              <a:rPr lang="en-US" dirty="0"/>
              <a:t>Play to the strengths of the tools at hand.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a.k.a., How I Learned to Stop Worrying and Love the String.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currying by composition</a:t>
            </a:r>
          </a:p>
        </p:txBody>
      </p:sp>
    </p:spTree>
    <p:extLst>
      <p:ext uri="{BB962C8B-B14F-4D97-AF65-F5344CB8AC3E}">
        <p14:creationId xmlns:p14="http://schemas.microsoft.com/office/powerpoint/2010/main" val="73833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Conclusions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OS Support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Signal trapping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Issues when using multiple threads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MacOSX</a:t>
            </a:r>
            <a:r>
              <a:rPr lang="en-US" dirty="0"/>
              <a:t> support needs improvement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Forking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Scripting runtime lockdowns</a:t>
            </a:r>
          </a:p>
          <a:p>
            <a:pPr>
              <a:lnSpc>
                <a:spcPct val="150000"/>
              </a:lnSpc>
            </a:pPr>
            <a:r>
              <a:rPr lang="en-US" dirty="0"/>
              <a:t>EIAS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String escaping can get tedious and hard to track.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E.g., sending snippets across threads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Dictionary comparison</a:t>
            </a:r>
          </a:p>
          <a:p>
            <a:pPr>
              <a:lnSpc>
                <a:spcPct val="150000"/>
              </a:lnSpc>
            </a:pPr>
            <a:r>
              <a:rPr lang="en-US" dirty="0"/>
              <a:t>Documentation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complex example code for non-trivial cases would be welcome.</a:t>
            </a:r>
          </a:p>
        </p:txBody>
      </p:sp>
    </p:spTree>
    <p:extLst>
      <p:ext uri="{BB962C8B-B14F-4D97-AF65-F5344CB8AC3E}">
        <p14:creationId xmlns:p14="http://schemas.microsoft.com/office/powerpoint/2010/main" val="1135310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Conclusions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Introspection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Trace handlers survive fork boundaries.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Information regarding program state is plentiful.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Interpreter isolation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Pro: easier to reason about behavior vs. shared state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Con: cross-thread communication via snippets can be expensive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Boilerplate copy-pasta in MT </a:t>
            </a:r>
            <a:r>
              <a:rPr lang="en-US" dirty="0" err="1"/>
              <a:t>scenaros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Caveats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Collection on multiple threads is not tested.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will probably induce contention.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a window of potential collection loss over fork boundaries.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It’s small, but it is there.</a:t>
            </a:r>
          </a:p>
          <a:p>
            <a:pPr>
              <a:lnSpc>
                <a:spcPct val="150000"/>
              </a:lnSpc>
            </a:pPr>
            <a:r>
              <a:rPr lang="en-US" dirty="0"/>
              <a:t>The TURTLES library induces quite a bit of overhead when enabled.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 sure to disable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83807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Future 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Performance improvements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Replace thread messages with shared channels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May need to drop down to C for hash functions</a:t>
            </a:r>
          </a:p>
          <a:p>
            <a:pPr>
              <a:lnSpc>
                <a:spcPct val="150000"/>
              </a:lnSpc>
            </a:pPr>
            <a:r>
              <a:rPr lang="el-GR" dirty="0"/>
              <a:t>Τ</a:t>
            </a:r>
            <a:r>
              <a:rPr lang="en-US" dirty="0"/>
              <a:t>race IDs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IDs based on descent path to encapsulate full call stack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Every root level call is assigned a unique ID which all </a:t>
            </a:r>
            <a:r>
              <a:rPr lang="en-US" dirty="0" err="1"/>
              <a:t>subcalls</a:t>
            </a:r>
            <a:r>
              <a:rPr lang="en-US" dirty="0"/>
              <a:t> inherit.</a:t>
            </a:r>
          </a:p>
          <a:p>
            <a:pPr>
              <a:lnSpc>
                <a:spcPct val="150000"/>
              </a:lnSpc>
            </a:pPr>
            <a:r>
              <a:rPr lang="en-US" dirty="0"/>
              <a:t>Extension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PostgreSQL support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Variable usage tracking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Retroactive proc/variable inclusion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Full multi-threaded support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implicit loading on ::thread::create?</a:t>
            </a:r>
          </a:p>
        </p:txBody>
      </p:sp>
    </p:spTree>
    <p:extLst>
      <p:ext uri="{BB962C8B-B14F-4D97-AF65-F5344CB8AC3E}">
        <p14:creationId xmlns:p14="http://schemas.microsoft.com/office/powerpoint/2010/main" val="1726814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Repos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199" y="1127051"/>
            <a:ext cx="10709031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TURTLES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https://www.github.com/flightaware/turtles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ghs</a:t>
            </a:r>
            <a:r>
              <a:rPr lang="en-US" dirty="0"/>
              <a:t>-coco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actual working implementation of GHS with </a:t>
            </a:r>
            <a:r>
              <a:rPr lang="en-US" dirty="0" err="1"/>
              <a:t>OpenMPI</a:t>
            </a:r>
            <a:r>
              <a:rPr lang="en-US" dirty="0"/>
              <a:t>/C++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inspiration for attempts with ::turtles::bale and ::turtles::</a:t>
            </a:r>
            <a:r>
              <a:rPr lang="en-US" dirty="0" err="1"/>
              <a:t>kmm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5"/>
              </a:rPr>
              <a:t>https://www.github.com/myantosca/ghs-coco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4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Motivation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Multi-Machine </a:t>
            </a:r>
            <a:r>
              <a:rPr lang="en-US" dirty="0" err="1"/>
              <a:t>HyperFeed</a:t>
            </a:r>
            <a:r>
              <a:rPr lang="en-US" dirty="0"/>
              <a:t> (MMHF) project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Extensive refactoring of codebase in progress for…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Performance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Modularity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Legibility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Maintainability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Étude in </a:t>
            </a:r>
            <a:r>
              <a:rPr lang="en-US" dirty="0" err="1"/>
              <a:t>Tcl</a:t>
            </a:r>
            <a:r>
              <a:rPr lang="en-US" dirty="0"/>
              <a:t> introspection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Self-professed </a:t>
            </a:r>
            <a:r>
              <a:rPr lang="en-US" dirty="0" err="1"/>
              <a:t>Tcl</a:t>
            </a:r>
            <a:r>
              <a:rPr lang="en-US" dirty="0"/>
              <a:t> neophyte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Wanted an immersive project to dive headfirst into the language</a:t>
            </a:r>
          </a:p>
        </p:txBody>
      </p:sp>
    </p:spTree>
    <p:extLst>
      <p:ext uri="{BB962C8B-B14F-4D97-AF65-F5344CB8AC3E}">
        <p14:creationId xmlns:p14="http://schemas.microsoft.com/office/powerpoint/2010/main" val="3592941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199" y="1127051"/>
            <a:ext cx="10709031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Any questions?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Available tools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Cmdtrace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Comprehensive logging of commands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Verbose output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Tcl</a:t>
            </a:r>
            <a:r>
              <a:rPr lang="en-US" dirty="0"/>
              <a:t> </a:t>
            </a:r>
            <a:r>
              <a:rPr lang="en-US" dirty="0" err="1"/>
              <a:t>Dissassemble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Potentially useful for static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Need dynamic analysis to measure execution timings</a:t>
            </a:r>
          </a:p>
        </p:txBody>
      </p:sp>
    </p:spTree>
    <p:extLst>
      <p:ext uri="{BB962C8B-B14F-4D97-AF65-F5344CB8AC3E}">
        <p14:creationId xmlns:p14="http://schemas.microsoft.com/office/powerpoint/2010/main" val="181189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Package Organization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Initialization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Collection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Finalization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3635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Package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::turtles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the things</a:t>
            </a:r>
          </a:p>
        </p:txBody>
      </p:sp>
    </p:spTree>
    <p:extLst>
      <p:ext uri="{BB962C8B-B14F-4D97-AF65-F5344CB8AC3E}">
        <p14:creationId xmlns:p14="http://schemas.microsoft.com/office/powerpoint/2010/main" val="88017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Package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::turtles::persistence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mechanisms for saving trace artifacts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alias for ::turtles::persistence::mt or ::turtles::persistence::</a:t>
            </a:r>
            <a:r>
              <a:rPr lang="en-US" dirty="0" err="1"/>
              <a:t>ev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::turtles::persistence::base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common persistence functionality</a:t>
            </a:r>
          </a:p>
          <a:p>
            <a:pPr>
              <a:lnSpc>
                <a:spcPct val="150000"/>
              </a:lnSpc>
            </a:pPr>
            <a:r>
              <a:rPr lang="en-US" dirty="0"/>
              <a:t>::turtles::persistence::mt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multi-threaded persistence scheduling</a:t>
            </a:r>
          </a:p>
          <a:p>
            <a:pPr>
              <a:lnSpc>
                <a:spcPct val="150000"/>
              </a:lnSpc>
            </a:pPr>
            <a:r>
              <a:rPr lang="en-US" dirty="0"/>
              <a:t>::turtles::persistence::</a:t>
            </a:r>
            <a:r>
              <a:rPr lang="en-US" dirty="0" err="1"/>
              <a:t>ev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Tcl</a:t>
            </a:r>
            <a:r>
              <a:rPr lang="en-US" dirty="0"/>
              <a:t> event loop persistence scheduling</a:t>
            </a:r>
          </a:p>
        </p:txBody>
      </p:sp>
    </p:spTree>
    <p:extLst>
      <p:ext uri="{BB962C8B-B14F-4D97-AF65-F5344CB8AC3E}">
        <p14:creationId xmlns:p14="http://schemas.microsoft.com/office/powerpoint/2010/main" val="35624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27"/>
            <a:ext cx="12192000" cy="85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7" y="1"/>
            <a:ext cx="10515600" cy="853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Design and Implementation: Package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::turtles::bale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clustering based on GHS minimum spanning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incomplete (more on that later)</a:t>
            </a:r>
          </a:p>
          <a:p>
            <a:pPr>
              <a:lnSpc>
                <a:spcPct val="150000"/>
              </a:lnSpc>
            </a:pPr>
            <a:r>
              <a:rPr lang="en-US" dirty="0"/>
              <a:t>::turtles::</a:t>
            </a:r>
            <a:r>
              <a:rPr lang="en-US" dirty="0" err="1"/>
              <a:t>kmm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k-machine model simulation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incomplete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cluster.tcl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standalone </a:t>
            </a:r>
            <a:r>
              <a:rPr lang="en-US" dirty="0" err="1"/>
              <a:t>Tcl</a:t>
            </a:r>
            <a:r>
              <a:rPr lang="en-US" dirty="0"/>
              <a:t> script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functioning proc clustering based on BFS flooding</a:t>
            </a:r>
          </a:p>
        </p:txBody>
      </p:sp>
    </p:spTree>
    <p:extLst>
      <p:ext uri="{BB962C8B-B14F-4D97-AF65-F5344CB8AC3E}">
        <p14:creationId xmlns:p14="http://schemas.microsoft.com/office/powerpoint/2010/main" val="253588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bugging_tcl_eclipse" id="{63138795-C308-FD44-B22A-0F1F93B15D65}" vid="{B5BC592B-03E9-7F47-B4AA-E632645296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{29737B5A-8B24-0F44-BC92-A1A10CE39C66}tf10001122</Template>
  <TotalTime>5732</TotalTime>
  <Words>1622</Words>
  <Application>Microsoft Macintosh PowerPoint</Application>
  <PresentationFormat>Widescreen</PresentationFormat>
  <Paragraphs>376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Corbel</vt:lpstr>
      <vt:lpstr>Courier New</vt:lpstr>
      <vt:lpstr>Gill Sans</vt:lpstr>
      <vt:lpstr>Gill Sans Light</vt:lpstr>
      <vt:lpstr>Gill Sans MT</vt:lpstr>
      <vt:lpstr>Office Theme</vt:lpstr>
      <vt:lpstr>Release the TURTLES A Pure Tcl Interface to Dynamic Proc Tracing  Tcl Conference 2019  Michael Yantosca FlightAware</vt:lpstr>
      <vt:lpstr>Outline</vt:lpstr>
      <vt:lpstr>Introduction</vt:lpstr>
      <vt:lpstr>Introduction</vt:lpstr>
      <vt:lpstr>Introduction</vt:lpstr>
      <vt:lpstr>Design and Implementation</vt:lpstr>
      <vt:lpstr>Design and Implementation: Package Organization</vt:lpstr>
      <vt:lpstr>Design and Implementation: Package Organization</vt:lpstr>
      <vt:lpstr>Design and Implementation: Package Organization</vt:lpstr>
      <vt:lpstr>Design and Implementation: Package Organization</vt:lpstr>
      <vt:lpstr>Design and Implementation: Package Organization</vt:lpstr>
      <vt:lpstr>Design and Implementation: Package Organization</vt:lpstr>
      <vt:lpstr>Design and Implementation: Initialization</vt:lpstr>
      <vt:lpstr>Design and Implementation: Parameterization</vt:lpstr>
      <vt:lpstr>Design and Implementation: Persistence Tables</vt:lpstr>
      <vt:lpstr>Design and Implementation: Identifiers</vt:lpstr>
      <vt:lpstr>Design and Implementation: Auto-Instrumentation</vt:lpstr>
      <vt:lpstr>Design and Implementation: Collection</vt:lpstr>
      <vt:lpstr>Design and Implementation: Finalization</vt:lpstr>
      <vt:lpstr>Design and Implementation: Finalization</vt:lpstr>
      <vt:lpstr>Design and Implementation: Finalization</vt:lpstr>
      <vt:lpstr>Design and Implementation: Finalization</vt:lpstr>
      <vt:lpstr>Design and Implementation: Post-Mortem Views</vt:lpstr>
      <vt:lpstr>Design and Implementation: Analysis</vt:lpstr>
      <vt:lpstr>Design and Implementation: BFS Flooding (Directed)</vt:lpstr>
      <vt:lpstr>Design and Implementation: BFS Flooding (Undirected)</vt:lpstr>
      <vt:lpstr>Experiments</vt:lpstr>
      <vt:lpstr>Experiments: Slowbird Cluster Sizes</vt:lpstr>
      <vt:lpstr>Experiments: Slowbird Execution Timings</vt:lpstr>
      <vt:lpstr>Experiments: MMHF Cluster Size Distribution</vt:lpstr>
      <vt:lpstr>Experiments: Unused Procs</vt:lpstr>
      <vt:lpstr>Experiments: MMHF Parent Execution Timings</vt:lpstr>
      <vt:lpstr>Experiments: MMHF Child Execution Timings</vt:lpstr>
      <vt:lpstr>Conclusions</vt:lpstr>
      <vt:lpstr>Conclusions</vt:lpstr>
      <vt:lpstr>Conclusions</vt:lpstr>
      <vt:lpstr>Caveats</vt:lpstr>
      <vt:lpstr>Future Work</vt:lpstr>
      <vt:lpstr>Repos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Sorenson</dc:creator>
  <cp:lastModifiedBy>Michael Yantosca</cp:lastModifiedBy>
  <cp:revision>210</cp:revision>
  <dcterms:created xsi:type="dcterms:W3CDTF">2016-01-05T21:38:25Z</dcterms:created>
  <dcterms:modified xsi:type="dcterms:W3CDTF">2019-11-07T16:32:30Z</dcterms:modified>
</cp:coreProperties>
</file>