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5"/>
  </p:notesMasterIdLst>
  <p:handoutMasterIdLst>
    <p:handoutMasterId r:id="rId6"/>
  </p:handoutMasterIdLst>
  <p:sldIdLst>
    <p:sldId id="258" r:id="rId2"/>
    <p:sldId id="261" r:id="rId3"/>
    <p:sldId id="260" r:id="rId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20" userDrawn="1">
          <p15:clr>
            <a:srgbClr val="A4A3A4"/>
          </p15:clr>
        </p15:guide>
        <p15:guide id="2" orient="horz" pos="989" userDrawn="1">
          <p15:clr>
            <a:srgbClr val="A4A3A4"/>
          </p15:clr>
        </p15:guide>
        <p15:guide id="3" orient="horz" pos="2851" userDrawn="1">
          <p15:clr>
            <a:srgbClr val="A4A3A4"/>
          </p15:clr>
        </p15:guide>
        <p15:guide id="4" orient="horz" pos="1855" userDrawn="1">
          <p15:clr>
            <a:srgbClr val="A4A3A4"/>
          </p15:clr>
        </p15:guide>
        <p15:guide id="5" orient="horz" pos="824" userDrawn="1">
          <p15:clr>
            <a:srgbClr val="A4A3A4"/>
          </p15:clr>
        </p15:guide>
        <p15:guide id="6" orient="horz" pos="2784" userDrawn="1">
          <p15:clr>
            <a:srgbClr val="A4A3A4"/>
          </p15:clr>
        </p15:guide>
        <p15:guide id="7" orient="horz" pos="3879" userDrawn="1">
          <p15:clr>
            <a:srgbClr val="A4A3A4"/>
          </p15:clr>
        </p15:guide>
        <p15:guide id="8" orient="horz" pos="3713" userDrawn="1">
          <p15:clr>
            <a:srgbClr val="A4A3A4"/>
          </p15:clr>
        </p15:guide>
        <p15:guide id="9" pos="2843" userDrawn="1">
          <p15:clr>
            <a:srgbClr val="A4A3A4"/>
          </p15:clr>
        </p15:guide>
        <p15:guide id="10" pos="1924" userDrawn="1">
          <p15:clr>
            <a:srgbClr val="A4A3A4"/>
          </p15:clr>
        </p15:guide>
        <p15:guide id="11" pos="1997" userDrawn="1">
          <p15:clr>
            <a:srgbClr val="A4A3A4"/>
          </p15:clr>
        </p15:guide>
        <p15:guide id="12" pos="3837" userDrawn="1">
          <p15:clr>
            <a:srgbClr val="A4A3A4"/>
          </p15:clr>
        </p15:guide>
        <p15:guide id="13" pos="2917" userDrawn="1">
          <p15:clr>
            <a:srgbClr val="A4A3A4"/>
          </p15:clr>
        </p15:guide>
        <p15:guide id="14" pos="3772" userDrawn="1">
          <p15:clr>
            <a:srgbClr val="A4A3A4"/>
          </p15:clr>
        </p15:guide>
        <p15:guide id="15" pos="158" userDrawn="1">
          <p15:clr>
            <a:srgbClr val="A4A3A4"/>
          </p15:clr>
        </p15:guide>
        <p15:guide id="16" pos="5650" userDrawn="1">
          <p15:clr>
            <a:srgbClr val="A4A3A4"/>
          </p15:clr>
        </p15:guide>
        <p15:guide id="17" pos="1078" userDrawn="1">
          <p15:clr>
            <a:srgbClr val="A4A3A4"/>
          </p15:clr>
        </p15:guide>
        <p15:guide id="18" pos="1013" userDrawn="1">
          <p15:clr>
            <a:srgbClr val="A4A3A4"/>
          </p15:clr>
        </p15:guide>
        <p15:guide id="19" pos="4683" userDrawn="1">
          <p15:clr>
            <a:srgbClr val="A4A3A4"/>
          </p15:clr>
        </p15:guide>
        <p15:guide id="20" pos="47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D37"/>
    <a:srgbClr val="FA9600"/>
    <a:srgbClr val="D20F8C"/>
    <a:srgbClr val="CBEDF5"/>
    <a:srgbClr val="98DCED"/>
    <a:srgbClr val="4A18A4"/>
    <a:srgbClr val="40537D"/>
    <a:srgbClr val="999999"/>
    <a:srgbClr val="666666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15" autoAdjust="0"/>
    <p:restoredTop sz="94660"/>
  </p:normalViewPr>
  <p:slideViewPr>
    <p:cSldViewPr snapToGrid="0" showGuides="1">
      <p:cViewPr varScale="1">
        <p:scale>
          <a:sx n="245" d="100"/>
          <a:sy n="245" d="100"/>
        </p:scale>
        <p:origin x="1288" y="176"/>
      </p:cViewPr>
      <p:guideLst>
        <p:guide orient="horz" pos="1920"/>
        <p:guide orient="horz" pos="989"/>
        <p:guide orient="horz" pos="2851"/>
        <p:guide orient="horz" pos="1855"/>
        <p:guide orient="horz" pos="824"/>
        <p:guide orient="horz" pos="2784"/>
        <p:guide orient="horz" pos="3879"/>
        <p:guide orient="horz" pos="3713"/>
        <p:guide pos="2843"/>
        <p:guide pos="1924"/>
        <p:guide pos="1997"/>
        <p:guide pos="3837"/>
        <p:guide pos="2917"/>
        <p:guide pos="3772"/>
        <p:guide pos="158"/>
        <p:guide pos="5650"/>
        <p:guide pos="1078"/>
        <p:guide pos="1013"/>
        <p:guide pos="4683"/>
        <p:guide pos="47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3409A4B-9660-4647-9BBD-4A42BBDA3B23}" type="datetimeFigureOut">
              <a:rPr lang="en-GB"/>
              <a:pPr>
                <a:defRPr/>
              </a:pPr>
              <a:t>20/02/2019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9F990BE-AEA7-47D3-9CF1-14656F3B17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039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8EA7BD99-D0A8-41B0-ADAB-A57EE6139A35}" type="datetimeFigureOut">
              <a:rPr lang="en-US"/>
              <a:pPr>
                <a:defRPr/>
              </a:pPr>
              <a:t>2/20/19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85800"/>
            <a:ext cx="3024187" cy="2268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04813" y="3059113"/>
            <a:ext cx="6119812" cy="5616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3CFF7843-4A54-4223-9875-8725E644BD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87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4813" y="685800"/>
            <a:ext cx="3024187" cy="22685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b-NO">
              <a:latin typeface="Arial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3833C10-E7E6-46CD-B820-C99CB7177D63}" type="slidenum">
              <a:rPr lang="en-GB" smtClean="0"/>
              <a:pPr eaLnBrk="1" hangingPunct="1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58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2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ansBox1" hidden="1"/>
          <p:cNvSpPr>
            <a:spLocks/>
          </p:cNvSpPr>
          <p:nvPr userDrawn="1"/>
        </p:nvSpPr>
        <p:spPr bwMode="auto">
          <a:xfrm rot="16200000" flipH="1">
            <a:off x="3406936" y="1132048"/>
            <a:ext cx="2310551" cy="9141353"/>
          </a:xfrm>
          <a:custGeom>
            <a:avLst/>
            <a:gdLst>
              <a:gd name="T0" fmla="*/ 0 w 2764827"/>
              <a:gd name="T1" fmla="*/ 2147483647 h 6865848"/>
              <a:gd name="T2" fmla="*/ 968575 w 2764827"/>
              <a:gd name="T3" fmla="*/ 3321200 h 6865848"/>
              <a:gd name="T4" fmla="*/ 2780417 w 2764827"/>
              <a:gd name="T5" fmla="*/ 0 h 6865848"/>
              <a:gd name="T6" fmla="*/ 2779387 w 2764827"/>
              <a:gd name="T7" fmla="*/ 2147483647 h 6865848"/>
              <a:gd name="T8" fmla="*/ 0 w 2764827"/>
              <a:gd name="T9" fmla="*/ 2147483647 h 68658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0 w 3080068"/>
              <a:gd name="connsiteY0" fmla="*/ 6830353 h 6860287"/>
              <a:gd name="connsiteX1" fmla="*/ 1278387 w 3080068"/>
              <a:gd name="connsiteY1" fmla="*/ 1430 h 6860287"/>
              <a:gd name="connsiteX2" fmla="*/ 3080068 w 3080068"/>
              <a:gd name="connsiteY2" fmla="*/ 0 h 6860287"/>
              <a:gd name="connsiteX3" fmla="*/ 3079044 w 3080068"/>
              <a:gd name="connsiteY3" fmla="*/ 6860287 h 6860287"/>
              <a:gd name="connsiteX4" fmla="*/ 0 w 3080068"/>
              <a:gd name="connsiteY4" fmla="*/ 6830353 h 686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0068" h="6860287">
                <a:moveTo>
                  <a:pt x="0" y="6830353"/>
                </a:moveTo>
                <a:lnTo>
                  <a:pt x="1278387" y="1430"/>
                </a:lnTo>
                <a:lnTo>
                  <a:pt x="3080068" y="0"/>
                </a:lnTo>
                <a:cubicBezTo>
                  <a:pt x="3079092" y="2288032"/>
                  <a:pt x="3080020" y="4572255"/>
                  <a:pt x="3079044" y="6860287"/>
                </a:cubicBezTo>
                <a:lnTo>
                  <a:pt x="0" y="6830353"/>
                </a:lnTo>
                <a:close/>
              </a:path>
            </a:pathLst>
          </a:cu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GB"/>
          </a:p>
        </p:txBody>
      </p:sp>
      <p:pic>
        <p:nvPicPr>
          <p:cNvPr id="4" name="LogoBlac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" t="5869" r="4056" b="7185"/>
          <a:stretch>
            <a:fillRect/>
          </a:stretch>
        </p:blipFill>
        <p:spPr bwMode="gray">
          <a:xfrm>
            <a:off x="7740656" y="188915"/>
            <a:ext cx="122396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ransBox"/>
          <p:cNvSpPr>
            <a:spLocks/>
          </p:cNvSpPr>
          <p:nvPr/>
        </p:nvSpPr>
        <p:spPr bwMode="auto">
          <a:xfrm rot="16200000" flipH="1">
            <a:off x="3186909" y="904085"/>
            <a:ext cx="2765425" cy="9148764"/>
          </a:xfrm>
          <a:custGeom>
            <a:avLst/>
            <a:gdLst>
              <a:gd name="T0" fmla="*/ 0 w 2764827"/>
              <a:gd name="T1" fmla="*/ 2147483647 h 6865848"/>
              <a:gd name="T2" fmla="*/ 968575 w 2764827"/>
              <a:gd name="T3" fmla="*/ 3321200 h 6865848"/>
              <a:gd name="T4" fmla="*/ 2780417 w 2764827"/>
              <a:gd name="T5" fmla="*/ 0 h 6865848"/>
              <a:gd name="T6" fmla="*/ 2779387 w 2764827"/>
              <a:gd name="T7" fmla="*/ 2147483647 h 6865848"/>
              <a:gd name="T8" fmla="*/ 0 w 2764827"/>
              <a:gd name="T9" fmla="*/ 2147483647 h 68658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64827" h="6865848">
                <a:moveTo>
                  <a:pt x="0" y="6865848"/>
                </a:moveTo>
                <a:lnTo>
                  <a:pt x="963146" y="1430"/>
                </a:lnTo>
                <a:lnTo>
                  <a:pt x="2764827" y="0"/>
                </a:lnTo>
                <a:cubicBezTo>
                  <a:pt x="2763851" y="2288032"/>
                  <a:pt x="2764779" y="4572255"/>
                  <a:pt x="2763803" y="6860287"/>
                </a:cubicBezTo>
                <a:lnTo>
                  <a:pt x="0" y="6865848"/>
                </a:lnTo>
                <a:close/>
              </a:path>
            </a:pathLst>
          </a:cu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GB"/>
          </a:p>
        </p:txBody>
      </p:sp>
      <p:sp>
        <p:nvSpPr>
          <p:cNvPr id="6" name="WhiteBox"/>
          <p:cNvSpPr>
            <a:spLocks/>
          </p:cNvSpPr>
          <p:nvPr/>
        </p:nvSpPr>
        <p:spPr bwMode="gray">
          <a:xfrm>
            <a:off x="6818320" y="3"/>
            <a:ext cx="2325688" cy="6859589"/>
          </a:xfrm>
          <a:custGeom>
            <a:avLst/>
            <a:gdLst>
              <a:gd name="T0" fmla="*/ 0 w 2324772"/>
              <a:gd name="T1" fmla="*/ 6847834 h 6860287"/>
              <a:gd name="T2" fmla="*/ 730553 w 2324772"/>
              <a:gd name="T3" fmla="*/ 0 h 6860287"/>
              <a:gd name="T4" fmla="*/ 2348680 w 2324772"/>
              <a:gd name="T5" fmla="*/ 0 h 6860287"/>
              <a:gd name="T6" fmla="*/ 2347645 w 2324772"/>
              <a:gd name="T7" fmla="*/ 6849420 h 6860287"/>
              <a:gd name="T8" fmla="*/ 0 w 2324772"/>
              <a:gd name="T9" fmla="*/ 6847834 h 6860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24772" h="6860287">
                <a:moveTo>
                  <a:pt x="0" y="6858699"/>
                </a:moveTo>
                <a:lnTo>
                  <a:pt x="723116" y="0"/>
                </a:lnTo>
                <a:lnTo>
                  <a:pt x="2324772" y="0"/>
                </a:lnTo>
                <a:cubicBezTo>
                  <a:pt x="2323796" y="2288032"/>
                  <a:pt x="2324724" y="4572255"/>
                  <a:pt x="2323748" y="6860287"/>
                </a:cubicBezTo>
                <a:lnTo>
                  <a:pt x="0" y="6858699"/>
                </a:lnTo>
                <a:close/>
              </a:path>
            </a:pathLst>
          </a:custGeom>
          <a:solidFill>
            <a:srgbClr val="333333"/>
          </a:solidFill>
          <a:ln w="3175" cap="flat" cmpd="sng" algn="ctr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250825" y="5051428"/>
            <a:ext cx="6510338" cy="1025525"/>
          </a:xfrm>
        </p:spPr>
        <p:txBody>
          <a:bodyPr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250825" y="6175379"/>
            <a:ext cx="6510338" cy="561975"/>
          </a:xfrm>
        </p:spPr>
        <p:txBody>
          <a:bodyPr/>
          <a:lstStyle>
            <a:lvl1pPr marL="0" indent="0">
              <a:lnSpc>
                <a:spcPct val="95000"/>
              </a:lnSpc>
              <a:buFont typeface="Arial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0" name="WhiteBox1" hidden="1"/>
          <p:cNvSpPr>
            <a:spLocks/>
          </p:cNvSpPr>
          <p:nvPr userDrawn="1"/>
        </p:nvSpPr>
        <p:spPr bwMode="gray">
          <a:xfrm>
            <a:off x="6705600" y="2"/>
            <a:ext cx="2427288" cy="5144691"/>
          </a:xfrm>
          <a:custGeom>
            <a:avLst/>
            <a:gdLst>
              <a:gd name="T0" fmla="*/ 0 w 2324772"/>
              <a:gd name="T1" fmla="*/ 6847834 h 6860287"/>
              <a:gd name="T2" fmla="*/ 730553 w 2324772"/>
              <a:gd name="T3" fmla="*/ 0 h 6860287"/>
              <a:gd name="T4" fmla="*/ 2348680 w 2324772"/>
              <a:gd name="T5" fmla="*/ 0 h 6860287"/>
              <a:gd name="T6" fmla="*/ 2347645 w 2324772"/>
              <a:gd name="T7" fmla="*/ 6849420 h 6860287"/>
              <a:gd name="T8" fmla="*/ 0 w 2324772"/>
              <a:gd name="T9" fmla="*/ 6847834 h 6860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0 w 2324772"/>
              <a:gd name="connsiteY0" fmla="*/ 6858699 h 6860287"/>
              <a:gd name="connsiteX1" fmla="*/ 572119 w 2324772"/>
              <a:gd name="connsiteY1" fmla="*/ 0 h 6860287"/>
              <a:gd name="connsiteX2" fmla="*/ 2324772 w 2324772"/>
              <a:gd name="connsiteY2" fmla="*/ 0 h 6860287"/>
              <a:gd name="connsiteX3" fmla="*/ 2323748 w 2324772"/>
              <a:gd name="connsiteY3" fmla="*/ 6860287 h 6860287"/>
              <a:gd name="connsiteX4" fmla="*/ 0 w 2324772"/>
              <a:gd name="connsiteY4" fmla="*/ 6858699 h 686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4772" h="6860287">
                <a:moveTo>
                  <a:pt x="0" y="6858699"/>
                </a:moveTo>
                <a:lnTo>
                  <a:pt x="572119" y="0"/>
                </a:lnTo>
                <a:lnTo>
                  <a:pt x="2324772" y="0"/>
                </a:lnTo>
                <a:cubicBezTo>
                  <a:pt x="2323796" y="2288032"/>
                  <a:pt x="2324724" y="4572255"/>
                  <a:pt x="2323748" y="6860287"/>
                </a:cubicBezTo>
                <a:lnTo>
                  <a:pt x="0" y="6858699"/>
                </a:lnTo>
                <a:close/>
              </a:path>
            </a:pathLst>
          </a:custGeom>
          <a:solidFill>
            <a:srgbClr val="333333"/>
          </a:solidFill>
          <a:ln w="3175" cap="flat" cmpd="sng" algn="ctr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anchor="ctr"/>
          <a:lstStyle/>
          <a:p>
            <a:endParaRPr lang="en-GB"/>
          </a:p>
        </p:txBody>
      </p:sp>
      <p:pic>
        <p:nvPicPr>
          <p:cNvPr id="13" name="Statoil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90500"/>
            <a:ext cx="1225195" cy="1225195"/>
          </a:xfrm>
          <a:prstGeom prst="rect">
            <a:avLst/>
          </a:prstGeom>
        </p:spPr>
      </p:pic>
      <p:sp>
        <p:nvSpPr>
          <p:cNvPr id="14" name="TxtClassification"/>
          <p:cNvSpPr>
            <a:spLocks noGrp="1"/>
          </p:cNvSpPr>
          <p:nvPr>
            <p:ph type="dt" sz="quarter" idx="10"/>
          </p:nvPr>
        </p:nvSpPr>
        <p:spPr bwMode="gray">
          <a:xfrm>
            <a:off x="8197850" y="6438900"/>
            <a:ext cx="1079500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 algn="r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/>
              <a:t>21 november 2016</a:t>
            </a:r>
          </a:p>
        </p:txBody>
      </p:sp>
      <p:sp>
        <p:nvSpPr>
          <p:cNvPr id="15" name="TxtFooter"/>
          <p:cNvSpPr>
            <a:spLocks noGrp="1"/>
          </p:cNvSpPr>
          <p:nvPr>
            <p:ph type="ftr" sz="quarter" idx="11"/>
          </p:nvPr>
        </p:nvSpPr>
        <p:spPr>
          <a:xfrm>
            <a:off x="6921500" y="6438900"/>
            <a:ext cx="2476500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/>
              <a:t>Classification: Internal</a:t>
            </a:r>
          </a:p>
          <a:p>
            <a:r>
              <a:rPr lang="nb-NO"/>
              <a:t>© Statoil ASA</a:t>
            </a:r>
          </a:p>
        </p:txBody>
      </p:sp>
    </p:spTree>
    <p:extLst>
      <p:ext uri="{BB962C8B-B14F-4D97-AF65-F5344CB8AC3E}">
        <p14:creationId xmlns:p14="http://schemas.microsoft.com/office/powerpoint/2010/main" val="659804754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6138863"/>
            <a:ext cx="914717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5"/>
            <a:ext cx="9144000" cy="61388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a-DK" noProof="0" dirty="0"/>
          </a:p>
        </p:txBody>
      </p:sp>
      <p:sp>
        <p:nvSpPr>
          <p:cNvPr id="10" name="TxtClassification"/>
          <p:cNvSpPr>
            <a:spLocks noGrp="1"/>
          </p:cNvSpPr>
          <p:nvPr>
            <p:ph type="dt" sz="quarter" idx="10"/>
          </p:nvPr>
        </p:nvSpPr>
        <p:spPr bwMode="gray">
          <a:xfrm>
            <a:off x="1841500" y="6542024"/>
            <a:ext cx="1778000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 algn="l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/>
              <a:t>21 november 2016</a:t>
            </a:r>
          </a:p>
        </p:txBody>
      </p:sp>
      <p:sp>
        <p:nvSpPr>
          <p:cNvPr id="11" name="TxtPageNumber"/>
          <p:cNvSpPr>
            <a:spLocks noGrp="1"/>
          </p:cNvSpPr>
          <p:nvPr>
            <p:ph type="sldNum" sz="quarter" idx="11"/>
          </p:nvPr>
        </p:nvSpPr>
        <p:spPr bwMode="gray">
          <a:xfrm>
            <a:off x="250825" y="6542024"/>
            <a:ext cx="357124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fld id="{DB98FC3D-A7C0-4856-8373-45EA7D06B6FA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TxtFooter"/>
          <p:cNvSpPr>
            <a:spLocks noGrp="1"/>
          </p:cNvSpPr>
          <p:nvPr>
            <p:ph type="ftr" sz="quarter" idx="12"/>
          </p:nvPr>
        </p:nvSpPr>
        <p:spPr>
          <a:xfrm>
            <a:off x="517525" y="6542024"/>
            <a:ext cx="44465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/>
              <a:t>Classification: Internal	                    © Statoil ASA</a:t>
            </a:r>
          </a:p>
        </p:txBody>
      </p:sp>
    </p:spTree>
    <p:extLst>
      <p:ext uri="{BB962C8B-B14F-4D97-AF65-F5344CB8AC3E}">
        <p14:creationId xmlns:p14="http://schemas.microsoft.com/office/powerpoint/2010/main" val="381855791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566864"/>
            <a:ext cx="9144000" cy="2844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a-DK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0825" y="4521203"/>
            <a:ext cx="8642350" cy="1366839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xtClassification"/>
          <p:cNvSpPr>
            <a:spLocks noGrp="1"/>
          </p:cNvSpPr>
          <p:nvPr>
            <p:ph type="dt" sz="quarter" idx="14"/>
          </p:nvPr>
        </p:nvSpPr>
        <p:spPr bwMode="gray">
          <a:xfrm>
            <a:off x="1841500" y="6542024"/>
            <a:ext cx="1778000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 algn="l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/>
              <a:t>21 november 2016</a:t>
            </a:r>
          </a:p>
        </p:txBody>
      </p:sp>
      <p:sp>
        <p:nvSpPr>
          <p:cNvPr id="12" name="TxtPageNumber"/>
          <p:cNvSpPr>
            <a:spLocks noGrp="1"/>
          </p:cNvSpPr>
          <p:nvPr>
            <p:ph type="sldNum" sz="quarter" idx="15"/>
          </p:nvPr>
        </p:nvSpPr>
        <p:spPr bwMode="gray">
          <a:xfrm>
            <a:off x="250825" y="6542024"/>
            <a:ext cx="357124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fld id="{99D99D86-AA82-4328-90C9-DF4F503EA758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3" name="TxtFooter"/>
          <p:cNvSpPr>
            <a:spLocks noGrp="1"/>
          </p:cNvSpPr>
          <p:nvPr>
            <p:ph type="ftr" sz="quarter" idx="16"/>
          </p:nvPr>
        </p:nvSpPr>
        <p:spPr>
          <a:xfrm>
            <a:off x="517525" y="6542024"/>
            <a:ext cx="44465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/>
              <a:t>Classification: Internal	                    © Statoil ASA</a:t>
            </a:r>
          </a:p>
        </p:txBody>
      </p:sp>
    </p:spTree>
    <p:extLst>
      <p:ext uri="{BB962C8B-B14F-4D97-AF65-F5344CB8AC3E}">
        <p14:creationId xmlns:p14="http://schemas.microsoft.com/office/powerpoint/2010/main" val="139900552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50827" y="1566863"/>
            <a:ext cx="4267201" cy="28463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4618848" y="1566863"/>
            <a:ext cx="4267201" cy="28463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19"/>
          </p:nvPr>
        </p:nvSpPr>
        <p:spPr>
          <a:xfrm>
            <a:off x="250825" y="4521200"/>
            <a:ext cx="4267200" cy="1353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889000" indent="0">
              <a:buNone/>
              <a:defRPr sz="1400"/>
            </a:lvl3pPr>
            <a:lvl4pPr marL="1344612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20"/>
          </p:nvPr>
        </p:nvSpPr>
        <p:spPr>
          <a:xfrm>
            <a:off x="4618843" y="4521200"/>
            <a:ext cx="4267200" cy="1353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889000" indent="0">
              <a:buNone/>
              <a:defRPr sz="1400"/>
            </a:lvl3pPr>
            <a:lvl4pPr marL="1344612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xtClassification"/>
          <p:cNvSpPr>
            <a:spLocks noGrp="1"/>
          </p:cNvSpPr>
          <p:nvPr>
            <p:ph type="dt" sz="quarter" idx="21"/>
          </p:nvPr>
        </p:nvSpPr>
        <p:spPr bwMode="gray">
          <a:xfrm>
            <a:off x="1841500" y="6542024"/>
            <a:ext cx="1778000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 algn="l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/>
              <a:t>21 november 2016</a:t>
            </a:r>
          </a:p>
        </p:txBody>
      </p:sp>
      <p:sp>
        <p:nvSpPr>
          <p:cNvPr id="14" name="TxtPageNumber"/>
          <p:cNvSpPr>
            <a:spLocks noGrp="1"/>
          </p:cNvSpPr>
          <p:nvPr>
            <p:ph type="sldNum" sz="quarter" idx="22"/>
          </p:nvPr>
        </p:nvSpPr>
        <p:spPr bwMode="gray">
          <a:xfrm>
            <a:off x="250825" y="6542024"/>
            <a:ext cx="357124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fld id="{861C2132-AF92-4B0D-93E3-13DA1F37E07D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5" name="TxtFooter"/>
          <p:cNvSpPr>
            <a:spLocks noGrp="1"/>
          </p:cNvSpPr>
          <p:nvPr>
            <p:ph type="ftr" sz="quarter" idx="23"/>
          </p:nvPr>
        </p:nvSpPr>
        <p:spPr>
          <a:xfrm>
            <a:off x="517525" y="6542024"/>
            <a:ext cx="44465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/>
              <a:t>Classification: Internal	                    © Statoil ASA</a:t>
            </a:r>
          </a:p>
        </p:txBody>
      </p:sp>
    </p:spTree>
    <p:extLst>
      <p:ext uri="{BB962C8B-B14F-4D97-AF65-F5344CB8AC3E}">
        <p14:creationId xmlns:p14="http://schemas.microsoft.com/office/powerpoint/2010/main" val="395502794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een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6"/>
          </p:nvPr>
        </p:nvSpPr>
        <p:spPr>
          <a:xfrm>
            <a:off x="250825" y="1566861"/>
            <a:ext cx="1349375" cy="1368427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Content Placeholder 6"/>
          <p:cNvSpPr>
            <a:spLocks noGrp="1"/>
          </p:cNvSpPr>
          <p:nvPr>
            <p:ph sz="quarter" idx="17"/>
          </p:nvPr>
        </p:nvSpPr>
        <p:spPr>
          <a:xfrm>
            <a:off x="1708154" y="1566861"/>
            <a:ext cx="1349375" cy="1368427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18"/>
          </p:nvPr>
        </p:nvSpPr>
        <p:spPr>
          <a:xfrm>
            <a:off x="3165481" y="1566861"/>
            <a:ext cx="1349375" cy="1368427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Content Placeholder 6"/>
          <p:cNvSpPr>
            <a:spLocks noGrp="1"/>
          </p:cNvSpPr>
          <p:nvPr>
            <p:ph sz="quarter" idx="19"/>
          </p:nvPr>
        </p:nvSpPr>
        <p:spPr>
          <a:xfrm>
            <a:off x="4622806" y="1566861"/>
            <a:ext cx="1349375" cy="1368427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Content Placeholder 6"/>
          <p:cNvSpPr>
            <a:spLocks noGrp="1"/>
          </p:cNvSpPr>
          <p:nvPr>
            <p:ph sz="quarter" idx="20"/>
          </p:nvPr>
        </p:nvSpPr>
        <p:spPr>
          <a:xfrm>
            <a:off x="6080129" y="1566861"/>
            <a:ext cx="1349375" cy="1368427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Content Placeholder 6"/>
          <p:cNvSpPr>
            <a:spLocks noGrp="1"/>
          </p:cNvSpPr>
          <p:nvPr>
            <p:ph sz="quarter" idx="21"/>
          </p:nvPr>
        </p:nvSpPr>
        <p:spPr>
          <a:xfrm>
            <a:off x="7537457" y="1566861"/>
            <a:ext cx="1349375" cy="1368427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22"/>
          </p:nvPr>
        </p:nvSpPr>
        <p:spPr>
          <a:xfrm>
            <a:off x="250825" y="3048001"/>
            <a:ext cx="1349375" cy="1368427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6"/>
          <p:cNvSpPr>
            <a:spLocks noGrp="1"/>
          </p:cNvSpPr>
          <p:nvPr>
            <p:ph sz="quarter" idx="23"/>
          </p:nvPr>
        </p:nvSpPr>
        <p:spPr>
          <a:xfrm>
            <a:off x="1708154" y="3048001"/>
            <a:ext cx="1349375" cy="1368427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6"/>
          <p:cNvSpPr>
            <a:spLocks noGrp="1"/>
          </p:cNvSpPr>
          <p:nvPr>
            <p:ph sz="quarter" idx="24"/>
          </p:nvPr>
        </p:nvSpPr>
        <p:spPr>
          <a:xfrm>
            <a:off x="3165481" y="3048001"/>
            <a:ext cx="1349375" cy="1368427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6"/>
          <p:cNvSpPr>
            <a:spLocks noGrp="1"/>
          </p:cNvSpPr>
          <p:nvPr>
            <p:ph sz="quarter" idx="25"/>
          </p:nvPr>
        </p:nvSpPr>
        <p:spPr>
          <a:xfrm>
            <a:off x="4622806" y="3048001"/>
            <a:ext cx="1349375" cy="1368427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6"/>
          <p:cNvSpPr>
            <a:spLocks noGrp="1"/>
          </p:cNvSpPr>
          <p:nvPr>
            <p:ph sz="quarter" idx="26"/>
          </p:nvPr>
        </p:nvSpPr>
        <p:spPr>
          <a:xfrm>
            <a:off x="6080129" y="3048001"/>
            <a:ext cx="1349375" cy="1368427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Content Placeholder 6"/>
          <p:cNvSpPr>
            <a:spLocks noGrp="1"/>
          </p:cNvSpPr>
          <p:nvPr>
            <p:ph sz="quarter" idx="27"/>
          </p:nvPr>
        </p:nvSpPr>
        <p:spPr>
          <a:xfrm>
            <a:off x="7537457" y="3048001"/>
            <a:ext cx="1349375" cy="1368427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Content Placeholder 6"/>
          <p:cNvSpPr>
            <a:spLocks noGrp="1"/>
          </p:cNvSpPr>
          <p:nvPr>
            <p:ph sz="quarter" idx="28"/>
          </p:nvPr>
        </p:nvSpPr>
        <p:spPr>
          <a:xfrm>
            <a:off x="250825" y="4517233"/>
            <a:ext cx="1349375" cy="1368427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Content Placeholder 6"/>
          <p:cNvSpPr>
            <a:spLocks noGrp="1"/>
          </p:cNvSpPr>
          <p:nvPr>
            <p:ph sz="quarter" idx="29"/>
          </p:nvPr>
        </p:nvSpPr>
        <p:spPr>
          <a:xfrm>
            <a:off x="1708154" y="4517233"/>
            <a:ext cx="1349375" cy="1368427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Content Placeholder 6"/>
          <p:cNvSpPr>
            <a:spLocks noGrp="1"/>
          </p:cNvSpPr>
          <p:nvPr>
            <p:ph sz="quarter" idx="30"/>
          </p:nvPr>
        </p:nvSpPr>
        <p:spPr>
          <a:xfrm>
            <a:off x="3165481" y="4517233"/>
            <a:ext cx="1349375" cy="1368427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Content Placeholder 6"/>
          <p:cNvSpPr>
            <a:spLocks noGrp="1"/>
          </p:cNvSpPr>
          <p:nvPr>
            <p:ph sz="quarter" idx="31"/>
          </p:nvPr>
        </p:nvSpPr>
        <p:spPr>
          <a:xfrm>
            <a:off x="4622806" y="4517233"/>
            <a:ext cx="1349375" cy="1368427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Content Placeholder 6"/>
          <p:cNvSpPr>
            <a:spLocks noGrp="1"/>
          </p:cNvSpPr>
          <p:nvPr>
            <p:ph sz="quarter" idx="32"/>
          </p:nvPr>
        </p:nvSpPr>
        <p:spPr>
          <a:xfrm>
            <a:off x="6080129" y="4517233"/>
            <a:ext cx="1349375" cy="1368427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Content Placeholder 6"/>
          <p:cNvSpPr>
            <a:spLocks noGrp="1"/>
          </p:cNvSpPr>
          <p:nvPr>
            <p:ph sz="quarter" idx="33"/>
          </p:nvPr>
        </p:nvSpPr>
        <p:spPr>
          <a:xfrm>
            <a:off x="7537457" y="4517233"/>
            <a:ext cx="1349375" cy="1368427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xtClassification"/>
          <p:cNvSpPr>
            <a:spLocks noGrp="1"/>
          </p:cNvSpPr>
          <p:nvPr>
            <p:ph type="dt" sz="quarter" idx="34"/>
          </p:nvPr>
        </p:nvSpPr>
        <p:spPr bwMode="gray">
          <a:xfrm>
            <a:off x="1841500" y="6542024"/>
            <a:ext cx="1778000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 algn="l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/>
              <a:t>21 november 2016</a:t>
            </a:r>
          </a:p>
        </p:txBody>
      </p:sp>
      <p:sp>
        <p:nvSpPr>
          <p:cNvPr id="10" name="TxtPageNumber"/>
          <p:cNvSpPr>
            <a:spLocks noGrp="1"/>
          </p:cNvSpPr>
          <p:nvPr>
            <p:ph type="sldNum" sz="quarter" idx="35"/>
          </p:nvPr>
        </p:nvSpPr>
        <p:spPr bwMode="gray">
          <a:xfrm>
            <a:off x="250825" y="6542024"/>
            <a:ext cx="357124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fld id="{40EC99AD-BE3B-4A4B-BA40-CBCF7BF9900B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1" name="TxtFooter"/>
          <p:cNvSpPr>
            <a:spLocks noGrp="1"/>
          </p:cNvSpPr>
          <p:nvPr>
            <p:ph type="ftr" sz="quarter" idx="36"/>
          </p:nvPr>
        </p:nvSpPr>
        <p:spPr>
          <a:xfrm>
            <a:off x="517525" y="6542024"/>
            <a:ext cx="44465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/>
              <a:t>Classification: Internal	                    © Statoil ASA</a:t>
            </a:r>
          </a:p>
        </p:txBody>
      </p:sp>
    </p:spTree>
    <p:extLst>
      <p:ext uri="{BB962C8B-B14F-4D97-AF65-F5344CB8AC3E}">
        <p14:creationId xmlns:p14="http://schemas.microsoft.com/office/powerpoint/2010/main" val="132196326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-3069431" y="3069431"/>
            <a:ext cx="6858000" cy="7191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GB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29265"/>
            <a:ext cx="687388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247651"/>
            <a:ext cx="5181600" cy="63569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12" name="Vertical Title 1"/>
          <p:cNvSpPr>
            <a:spLocks noGrp="1"/>
          </p:cNvSpPr>
          <p:nvPr>
            <p:ph type="title" orient="vert"/>
          </p:nvPr>
        </p:nvSpPr>
        <p:spPr>
          <a:xfrm>
            <a:off x="7542218" y="246064"/>
            <a:ext cx="1342707" cy="63585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11" name="TxtClassification"/>
          <p:cNvSpPr>
            <a:spLocks noGrp="1"/>
          </p:cNvSpPr>
          <p:nvPr>
            <p:ph type="dt" sz="quarter" idx="10"/>
          </p:nvPr>
        </p:nvSpPr>
        <p:spPr bwMode="gray">
          <a:xfrm>
            <a:off x="1841500" y="6542024"/>
            <a:ext cx="1778000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 algn="l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/>
              <a:t>21 november 2016</a:t>
            </a:r>
          </a:p>
        </p:txBody>
      </p:sp>
      <p:sp>
        <p:nvSpPr>
          <p:cNvPr id="13" name="TxtPageNumber"/>
          <p:cNvSpPr>
            <a:spLocks noGrp="1"/>
          </p:cNvSpPr>
          <p:nvPr>
            <p:ph type="sldNum" sz="quarter" idx="11"/>
          </p:nvPr>
        </p:nvSpPr>
        <p:spPr bwMode="gray">
          <a:xfrm>
            <a:off x="250825" y="6542024"/>
            <a:ext cx="357124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fld id="{52AD5DF3-6008-41BB-984F-F6D5A48FC43E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4" name="TxtFooter"/>
          <p:cNvSpPr>
            <a:spLocks noGrp="1"/>
          </p:cNvSpPr>
          <p:nvPr>
            <p:ph type="ftr" sz="quarter" idx="12"/>
          </p:nvPr>
        </p:nvSpPr>
        <p:spPr>
          <a:xfrm>
            <a:off x="517525" y="6542024"/>
            <a:ext cx="44465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/>
              <a:t>Classification: Internal	                    © Statoil ASA</a:t>
            </a:r>
          </a:p>
        </p:txBody>
      </p:sp>
    </p:spTree>
    <p:extLst>
      <p:ext uri="{BB962C8B-B14F-4D97-AF65-F5344CB8AC3E}">
        <p14:creationId xmlns:p14="http://schemas.microsoft.com/office/powerpoint/2010/main" val="4041801029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xtClassification"/>
          <p:cNvSpPr>
            <a:spLocks noGrp="1"/>
          </p:cNvSpPr>
          <p:nvPr>
            <p:ph type="dt" sz="quarter" idx="10"/>
          </p:nvPr>
        </p:nvSpPr>
        <p:spPr bwMode="gray">
          <a:xfrm>
            <a:off x="1841500" y="6542024"/>
            <a:ext cx="1778000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 algn="l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/>
              <a:t>21 november 2016</a:t>
            </a:r>
          </a:p>
        </p:txBody>
      </p:sp>
      <p:sp>
        <p:nvSpPr>
          <p:cNvPr id="11" name="TxtPageNumber"/>
          <p:cNvSpPr>
            <a:spLocks noGrp="1"/>
          </p:cNvSpPr>
          <p:nvPr>
            <p:ph type="sldNum" sz="quarter" idx="11"/>
          </p:nvPr>
        </p:nvSpPr>
        <p:spPr bwMode="gray">
          <a:xfrm>
            <a:off x="250825" y="6542024"/>
            <a:ext cx="357124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fld id="{F87E83FA-1F28-4BE9-A613-FD8FC43E1D79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TxtFooter"/>
          <p:cNvSpPr>
            <a:spLocks noGrp="1"/>
          </p:cNvSpPr>
          <p:nvPr>
            <p:ph type="ftr" sz="quarter" idx="12"/>
          </p:nvPr>
        </p:nvSpPr>
        <p:spPr>
          <a:xfrm>
            <a:off x="517525" y="6542024"/>
            <a:ext cx="44465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/>
              <a:t>Classification: Internal	                    © Statoil ASA</a:t>
            </a:r>
          </a:p>
        </p:txBody>
      </p:sp>
    </p:spTree>
    <p:extLst>
      <p:ext uri="{BB962C8B-B14F-4D97-AF65-F5344CB8AC3E}">
        <p14:creationId xmlns:p14="http://schemas.microsoft.com/office/powerpoint/2010/main" val="411906469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8" y="1566863"/>
            <a:ext cx="4244975" cy="43211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7725" y="1566863"/>
            <a:ext cx="4244975" cy="43211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11" name="TxtClassification"/>
          <p:cNvSpPr>
            <a:spLocks noGrp="1"/>
          </p:cNvSpPr>
          <p:nvPr>
            <p:ph type="dt" sz="quarter" idx="10"/>
          </p:nvPr>
        </p:nvSpPr>
        <p:spPr bwMode="gray">
          <a:xfrm>
            <a:off x="1841500" y="6542024"/>
            <a:ext cx="1778000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 algn="l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/>
              <a:t>21 november 2016</a:t>
            </a:r>
          </a:p>
        </p:txBody>
      </p:sp>
      <p:sp>
        <p:nvSpPr>
          <p:cNvPr id="12" name="TxtPageNumber"/>
          <p:cNvSpPr>
            <a:spLocks noGrp="1"/>
          </p:cNvSpPr>
          <p:nvPr>
            <p:ph type="sldNum" sz="quarter" idx="11"/>
          </p:nvPr>
        </p:nvSpPr>
        <p:spPr bwMode="gray">
          <a:xfrm>
            <a:off x="250825" y="6542024"/>
            <a:ext cx="357124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fld id="{7A3F57A9-7883-4646-84C9-2B962F62AB93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3" name="TxtFooter"/>
          <p:cNvSpPr>
            <a:spLocks noGrp="1"/>
          </p:cNvSpPr>
          <p:nvPr>
            <p:ph type="ftr" sz="quarter" idx="12"/>
          </p:nvPr>
        </p:nvSpPr>
        <p:spPr>
          <a:xfrm>
            <a:off x="517525" y="6542024"/>
            <a:ext cx="44465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/>
              <a:t>Classification: Internal	                    © Statoil ASA</a:t>
            </a:r>
          </a:p>
        </p:txBody>
      </p:sp>
    </p:spTree>
    <p:extLst>
      <p:ext uri="{BB962C8B-B14F-4D97-AF65-F5344CB8AC3E}">
        <p14:creationId xmlns:p14="http://schemas.microsoft.com/office/powerpoint/2010/main" val="24093223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9" name="TxtClassification"/>
          <p:cNvSpPr>
            <a:spLocks noGrp="1"/>
          </p:cNvSpPr>
          <p:nvPr>
            <p:ph type="dt" sz="quarter" idx="10"/>
          </p:nvPr>
        </p:nvSpPr>
        <p:spPr bwMode="gray">
          <a:xfrm>
            <a:off x="1841500" y="6542024"/>
            <a:ext cx="1778000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 algn="l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/>
              <a:t>21 november 2016</a:t>
            </a:r>
          </a:p>
        </p:txBody>
      </p:sp>
      <p:sp>
        <p:nvSpPr>
          <p:cNvPr id="10" name="TxtPageNumber"/>
          <p:cNvSpPr>
            <a:spLocks noGrp="1"/>
          </p:cNvSpPr>
          <p:nvPr>
            <p:ph type="sldNum" sz="quarter" idx="11"/>
          </p:nvPr>
        </p:nvSpPr>
        <p:spPr bwMode="gray">
          <a:xfrm>
            <a:off x="250825" y="6542024"/>
            <a:ext cx="357124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fld id="{70F3EC88-CE6D-4E31-8891-EE75651472B9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1" name="TxtFooter"/>
          <p:cNvSpPr>
            <a:spLocks noGrp="1"/>
          </p:cNvSpPr>
          <p:nvPr>
            <p:ph type="ftr" sz="quarter" idx="12"/>
          </p:nvPr>
        </p:nvSpPr>
        <p:spPr>
          <a:xfrm>
            <a:off x="517525" y="6542024"/>
            <a:ext cx="44465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/>
              <a:t>Classification: Internal	                    © Statoil ASA</a:t>
            </a:r>
          </a:p>
        </p:txBody>
      </p:sp>
    </p:spTree>
    <p:extLst>
      <p:ext uri="{BB962C8B-B14F-4D97-AF65-F5344CB8AC3E}">
        <p14:creationId xmlns:p14="http://schemas.microsoft.com/office/powerpoint/2010/main" val="106114333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50825" y="2241551"/>
            <a:ext cx="864235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68825" y="2420939"/>
            <a:ext cx="0" cy="34671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4" y="1566863"/>
            <a:ext cx="4266000" cy="6080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4" y="2420888"/>
            <a:ext cx="4267200" cy="34671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5975" y="1566863"/>
            <a:ext cx="4266000" cy="6080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975" y="2420888"/>
            <a:ext cx="4266000" cy="34671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15" name="TxtClassification"/>
          <p:cNvSpPr>
            <a:spLocks noGrp="1"/>
          </p:cNvSpPr>
          <p:nvPr>
            <p:ph type="dt" sz="quarter" idx="10"/>
          </p:nvPr>
        </p:nvSpPr>
        <p:spPr bwMode="gray">
          <a:xfrm>
            <a:off x="1841500" y="6542024"/>
            <a:ext cx="1778000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 algn="l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/>
              <a:t>21 november 2016</a:t>
            </a:r>
          </a:p>
        </p:txBody>
      </p:sp>
      <p:sp>
        <p:nvSpPr>
          <p:cNvPr id="16" name="TxtPageNumber"/>
          <p:cNvSpPr>
            <a:spLocks noGrp="1"/>
          </p:cNvSpPr>
          <p:nvPr>
            <p:ph type="sldNum" sz="quarter" idx="11"/>
          </p:nvPr>
        </p:nvSpPr>
        <p:spPr bwMode="gray">
          <a:xfrm>
            <a:off x="250825" y="6542024"/>
            <a:ext cx="357124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fld id="{A6F15257-CE48-4774-97AE-18B4F4A244C3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7" name="TxtFooter"/>
          <p:cNvSpPr>
            <a:spLocks noGrp="1"/>
          </p:cNvSpPr>
          <p:nvPr>
            <p:ph type="ftr" sz="quarter" idx="12"/>
          </p:nvPr>
        </p:nvSpPr>
        <p:spPr>
          <a:xfrm>
            <a:off x="517525" y="6542024"/>
            <a:ext cx="44465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/>
              <a:t>Classification: Internal	                    © Statoil ASA</a:t>
            </a:r>
          </a:p>
        </p:txBody>
      </p:sp>
    </p:spTree>
    <p:extLst>
      <p:ext uri="{BB962C8B-B14F-4D97-AF65-F5344CB8AC3E}">
        <p14:creationId xmlns:p14="http://schemas.microsoft.com/office/powerpoint/2010/main" val="177650017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566864"/>
            <a:ext cx="9147600" cy="43211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TxtClassification"/>
          <p:cNvSpPr>
            <a:spLocks noGrp="1"/>
          </p:cNvSpPr>
          <p:nvPr>
            <p:ph type="dt" sz="quarter" idx="11"/>
          </p:nvPr>
        </p:nvSpPr>
        <p:spPr bwMode="gray">
          <a:xfrm>
            <a:off x="1841500" y="6542024"/>
            <a:ext cx="1778000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 algn="l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/>
              <a:t>21 november 2016</a:t>
            </a:r>
          </a:p>
        </p:txBody>
      </p:sp>
      <p:sp>
        <p:nvSpPr>
          <p:cNvPr id="11" name="TxtPageNumber"/>
          <p:cNvSpPr>
            <a:spLocks noGrp="1"/>
          </p:cNvSpPr>
          <p:nvPr>
            <p:ph type="sldNum" sz="quarter" idx="12"/>
          </p:nvPr>
        </p:nvSpPr>
        <p:spPr bwMode="gray">
          <a:xfrm>
            <a:off x="250825" y="6542024"/>
            <a:ext cx="357124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fld id="{D83DEEDD-0C13-4B18-8A70-F5F49664AD43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TxtFooter"/>
          <p:cNvSpPr>
            <a:spLocks noGrp="1"/>
          </p:cNvSpPr>
          <p:nvPr>
            <p:ph type="ftr" sz="quarter" idx="13"/>
          </p:nvPr>
        </p:nvSpPr>
        <p:spPr>
          <a:xfrm>
            <a:off x="517525" y="6542024"/>
            <a:ext cx="44465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/>
              <a:t>Classification: Internal	                    © Statoil ASA</a:t>
            </a:r>
          </a:p>
        </p:txBody>
      </p:sp>
    </p:spTree>
    <p:extLst>
      <p:ext uri="{BB962C8B-B14F-4D97-AF65-F5344CB8AC3E}">
        <p14:creationId xmlns:p14="http://schemas.microsoft.com/office/powerpoint/2010/main" val="321890836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6"/>
          </p:nvPr>
        </p:nvSpPr>
        <p:spPr>
          <a:xfrm>
            <a:off x="250825" y="1566863"/>
            <a:ext cx="2804400" cy="4321176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7"/>
          </p:nvPr>
        </p:nvSpPr>
        <p:spPr>
          <a:xfrm>
            <a:off x="3165475" y="1566863"/>
            <a:ext cx="2804400" cy="4321176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8"/>
          </p:nvPr>
        </p:nvSpPr>
        <p:spPr>
          <a:xfrm>
            <a:off x="6084888" y="1566863"/>
            <a:ext cx="2804400" cy="4321176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xtClassification"/>
          <p:cNvSpPr>
            <a:spLocks noGrp="1"/>
          </p:cNvSpPr>
          <p:nvPr>
            <p:ph type="dt" sz="quarter" idx="19"/>
          </p:nvPr>
        </p:nvSpPr>
        <p:spPr bwMode="gray">
          <a:xfrm>
            <a:off x="1841500" y="6542024"/>
            <a:ext cx="1778000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 algn="l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/>
              <a:t>21 november 2016</a:t>
            </a:r>
          </a:p>
        </p:txBody>
      </p:sp>
      <p:sp>
        <p:nvSpPr>
          <p:cNvPr id="13" name="TxtPageNumber"/>
          <p:cNvSpPr>
            <a:spLocks noGrp="1"/>
          </p:cNvSpPr>
          <p:nvPr>
            <p:ph type="sldNum" sz="quarter" idx="20"/>
          </p:nvPr>
        </p:nvSpPr>
        <p:spPr bwMode="gray">
          <a:xfrm>
            <a:off x="250825" y="6542024"/>
            <a:ext cx="357124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fld id="{83FE112D-878D-4C76-AE51-6116409529C4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4" name="TxtFooter"/>
          <p:cNvSpPr>
            <a:spLocks noGrp="1"/>
          </p:cNvSpPr>
          <p:nvPr>
            <p:ph type="ftr" sz="quarter" idx="21"/>
          </p:nvPr>
        </p:nvSpPr>
        <p:spPr>
          <a:xfrm>
            <a:off x="517525" y="6542024"/>
            <a:ext cx="44465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/>
              <a:t>Classification: Internal	                    © Statoil ASA</a:t>
            </a:r>
          </a:p>
        </p:txBody>
      </p:sp>
    </p:spTree>
    <p:extLst>
      <p:ext uri="{BB962C8B-B14F-4D97-AF65-F5344CB8AC3E}">
        <p14:creationId xmlns:p14="http://schemas.microsoft.com/office/powerpoint/2010/main" val="4356127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13"/>
          <p:cNvSpPr>
            <a:spLocks noGrp="1"/>
          </p:cNvSpPr>
          <p:nvPr>
            <p:ph sz="quarter" idx="19"/>
          </p:nvPr>
        </p:nvSpPr>
        <p:spPr>
          <a:xfrm>
            <a:off x="250825" y="4521200"/>
            <a:ext cx="2804400" cy="1353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889000" indent="0">
              <a:buNone/>
              <a:defRPr sz="1400"/>
            </a:lvl3pPr>
            <a:lvl4pPr marL="1344612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6"/>
          <p:cNvSpPr>
            <a:spLocks noGrp="1"/>
          </p:cNvSpPr>
          <p:nvPr>
            <p:ph sz="quarter" idx="16"/>
          </p:nvPr>
        </p:nvSpPr>
        <p:spPr>
          <a:xfrm>
            <a:off x="250825" y="1566863"/>
            <a:ext cx="2804400" cy="28463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7"/>
          </p:nvPr>
        </p:nvSpPr>
        <p:spPr>
          <a:xfrm>
            <a:off x="3165475" y="1566863"/>
            <a:ext cx="2804400" cy="28463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8"/>
          </p:nvPr>
        </p:nvSpPr>
        <p:spPr>
          <a:xfrm>
            <a:off x="6084888" y="1566863"/>
            <a:ext cx="2804400" cy="28463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20"/>
          </p:nvPr>
        </p:nvSpPr>
        <p:spPr>
          <a:xfrm>
            <a:off x="3165475" y="4521200"/>
            <a:ext cx="2804400" cy="1353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889000" indent="0">
              <a:buNone/>
              <a:defRPr sz="1400"/>
            </a:lvl3pPr>
            <a:lvl4pPr marL="1344612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13"/>
          <p:cNvSpPr>
            <a:spLocks noGrp="1"/>
          </p:cNvSpPr>
          <p:nvPr>
            <p:ph sz="quarter" idx="21"/>
          </p:nvPr>
        </p:nvSpPr>
        <p:spPr>
          <a:xfrm>
            <a:off x="6084888" y="4521200"/>
            <a:ext cx="2804400" cy="1353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889000" indent="0">
              <a:buNone/>
              <a:defRPr sz="1400"/>
            </a:lvl3pPr>
            <a:lvl4pPr marL="1344612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xtClassification"/>
          <p:cNvSpPr>
            <a:spLocks noGrp="1"/>
          </p:cNvSpPr>
          <p:nvPr>
            <p:ph type="dt" sz="quarter" idx="22"/>
          </p:nvPr>
        </p:nvSpPr>
        <p:spPr bwMode="gray">
          <a:xfrm>
            <a:off x="1841500" y="6542024"/>
            <a:ext cx="1778000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 algn="l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/>
              <a:t>21 november 2016</a:t>
            </a:r>
          </a:p>
        </p:txBody>
      </p:sp>
      <p:sp>
        <p:nvSpPr>
          <p:cNvPr id="16" name="TxtPageNumber"/>
          <p:cNvSpPr>
            <a:spLocks noGrp="1"/>
          </p:cNvSpPr>
          <p:nvPr>
            <p:ph type="sldNum" sz="quarter" idx="23"/>
          </p:nvPr>
        </p:nvSpPr>
        <p:spPr bwMode="gray">
          <a:xfrm>
            <a:off x="250825" y="6542024"/>
            <a:ext cx="357124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fld id="{A3792F40-239A-40B0-BD7D-77ADC12F0771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7" name="TxtFooter"/>
          <p:cNvSpPr>
            <a:spLocks noGrp="1"/>
          </p:cNvSpPr>
          <p:nvPr>
            <p:ph type="ftr" sz="quarter" idx="24"/>
          </p:nvPr>
        </p:nvSpPr>
        <p:spPr>
          <a:xfrm>
            <a:off x="517525" y="6542024"/>
            <a:ext cx="44465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/>
              <a:t>Classification: Internal	                    © Statoil ASA</a:t>
            </a:r>
          </a:p>
        </p:txBody>
      </p:sp>
    </p:spTree>
    <p:extLst>
      <p:ext uri="{BB962C8B-B14F-4D97-AF65-F5344CB8AC3E}">
        <p14:creationId xmlns:p14="http://schemas.microsoft.com/office/powerpoint/2010/main" val="169285307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xtClassification"/>
          <p:cNvSpPr>
            <a:spLocks noGrp="1"/>
          </p:cNvSpPr>
          <p:nvPr>
            <p:ph type="dt" sz="quarter" idx="10"/>
          </p:nvPr>
        </p:nvSpPr>
        <p:spPr bwMode="gray">
          <a:xfrm>
            <a:off x="1841500" y="6542024"/>
            <a:ext cx="1778000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 algn="l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/>
              <a:t>21 november 2016</a:t>
            </a:r>
          </a:p>
        </p:txBody>
      </p:sp>
      <p:sp>
        <p:nvSpPr>
          <p:cNvPr id="9" name="TxtPageNumber"/>
          <p:cNvSpPr>
            <a:spLocks noGrp="1"/>
          </p:cNvSpPr>
          <p:nvPr>
            <p:ph type="sldNum" sz="quarter" idx="11"/>
          </p:nvPr>
        </p:nvSpPr>
        <p:spPr bwMode="gray">
          <a:xfrm>
            <a:off x="250825" y="6542024"/>
            <a:ext cx="357124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fld id="{60124FA1-8BCC-433F-8881-78D8384EDB92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0" name="TxtFooter"/>
          <p:cNvSpPr>
            <a:spLocks noGrp="1"/>
          </p:cNvSpPr>
          <p:nvPr>
            <p:ph type="ftr" sz="quarter" idx="12"/>
          </p:nvPr>
        </p:nvSpPr>
        <p:spPr>
          <a:xfrm>
            <a:off x="517525" y="6542024"/>
            <a:ext cx="44465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/>
              <a:t>Classification: Internal	                    © Statoil ASA</a:t>
            </a:r>
          </a:p>
        </p:txBody>
      </p:sp>
    </p:spTree>
    <p:extLst>
      <p:ext uri="{BB962C8B-B14F-4D97-AF65-F5344CB8AC3E}">
        <p14:creationId xmlns:p14="http://schemas.microsoft.com/office/powerpoint/2010/main" val="134337717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0" y="6138868"/>
            <a:ext cx="9144000" cy="7191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nb-NO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2413" y="1565275"/>
            <a:ext cx="8640762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2413" y="252413"/>
            <a:ext cx="8640762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0000" rIns="90000" bIns="90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035" name="StatoilLogoBot"/>
          <p:cNvPicPr>
            <a:picLocks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410" y="6136640"/>
            <a:ext cx="1235710" cy="7531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60" r:id="rId2"/>
    <p:sldLayoutId id="2147484161" r:id="rId3"/>
    <p:sldLayoutId id="2147484162" r:id="rId4"/>
    <p:sldLayoutId id="2147484172" r:id="rId5"/>
    <p:sldLayoutId id="2147484163" r:id="rId6"/>
    <p:sldLayoutId id="2147484164" r:id="rId7"/>
    <p:sldLayoutId id="2147484165" r:id="rId8"/>
    <p:sldLayoutId id="2147484166" r:id="rId9"/>
    <p:sldLayoutId id="2147484173" r:id="rId10"/>
    <p:sldLayoutId id="2147484167" r:id="rId11"/>
    <p:sldLayoutId id="2147484168" r:id="rId12"/>
    <p:sldLayoutId id="2147484169" r:id="rId13"/>
    <p:sldLayoutId id="2147484174" r:id="rId14"/>
  </p:sldLayoutIdLst>
  <p:hf sldNum="0"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82563" indent="-182563" algn="l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Clr>
          <a:schemeClr val="tx2"/>
        </a:buClr>
        <a:buFont typeface="Arial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Clr>
          <a:schemeClr val="tx2"/>
        </a:buClr>
        <a:buFont typeface="Arial" charset="0"/>
        <a:buChar char="−"/>
        <a:defRPr>
          <a:solidFill>
            <a:schemeClr val="tx2"/>
          </a:solidFill>
          <a:latin typeface="+mn-lt"/>
          <a:cs typeface="+mn-cs"/>
        </a:defRPr>
      </a:lvl2pPr>
      <a:lvl3pPr marL="1089025" indent="-200025" algn="l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Clr>
          <a:schemeClr val="tx2"/>
        </a:buClr>
        <a:buFont typeface="Arial" charset="0"/>
        <a:buChar char="•"/>
        <a:defRPr>
          <a:solidFill>
            <a:schemeClr val="tx2"/>
          </a:solidFill>
          <a:latin typeface="+mn-lt"/>
          <a:cs typeface="+mn-cs"/>
        </a:defRPr>
      </a:lvl3pPr>
      <a:lvl4pPr marL="1581150" indent="-236538" algn="l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Clr>
          <a:schemeClr val="tx2"/>
        </a:buClr>
        <a:buFont typeface="Arial" charset="0"/>
        <a:buChar char="−"/>
        <a:defRPr>
          <a:solidFill>
            <a:schemeClr val="tx2"/>
          </a:solidFill>
          <a:latin typeface="+mn-lt"/>
          <a:cs typeface="+mn-cs"/>
        </a:defRPr>
      </a:lvl4pPr>
      <a:lvl5pPr marL="2009775" indent="-180975" algn="l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Clr>
          <a:schemeClr val="tx2"/>
        </a:buClr>
        <a:buFont typeface="Arial" charset="0"/>
        <a:buChar char="•"/>
        <a:defRPr>
          <a:solidFill>
            <a:schemeClr val="tx2"/>
          </a:solidFill>
          <a:latin typeface="+mn-lt"/>
          <a:cs typeface="+mn-cs"/>
        </a:defRPr>
      </a:lvl5pPr>
      <a:lvl6pPr marL="2466975" indent="-180975" algn="l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Clr>
          <a:schemeClr val="tx2"/>
        </a:buClr>
        <a:buFont typeface="Arial" charset="0"/>
        <a:buChar char="•"/>
        <a:defRPr>
          <a:solidFill>
            <a:schemeClr val="tx2"/>
          </a:solidFill>
          <a:latin typeface="+mn-lt"/>
          <a:cs typeface="+mn-cs"/>
        </a:defRPr>
      </a:lvl6pPr>
      <a:lvl7pPr marL="2924175" indent="-180975" algn="l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Clr>
          <a:schemeClr val="tx2"/>
        </a:buClr>
        <a:buFont typeface="Arial" charset="0"/>
        <a:buChar char="•"/>
        <a:defRPr>
          <a:solidFill>
            <a:schemeClr val="tx2"/>
          </a:solidFill>
          <a:latin typeface="+mn-lt"/>
          <a:cs typeface="+mn-cs"/>
        </a:defRPr>
      </a:lvl7pPr>
      <a:lvl8pPr marL="3381375" indent="-180975" algn="l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Clr>
          <a:schemeClr val="tx2"/>
        </a:buClr>
        <a:buFont typeface="Arial" charset="0"/>
        <a:buChar char="•"/>
        <a:defRPr>
          <a:solidFill>
            <a:schemeClr val="tx2"/>
          </a:solidFill>
          <a:latin typeface="+mn-lt"/>
          <a:cs typeface="+mn-cs"/>
        </a:defRPr>
      </a:lvl8pPr>
      <a:lvl9pPr marL="3838575" indent="-180975" algn="l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Clr>
          <a:schemeClr val="tx2"/>
        </a:buClr>
        <a:buFont typeface="Arial" charset="0"/>
        <a:buChar char="•"/>
        <a:defRPr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Software </a:t>
            </a:r>
            <a:r>
              <a:rPr lang="nb-NO" dirty="0" err="1"/>
              <a:t>Quality</a:t>
            </a:r>
            <a:r>
              <a:rPr lang="nb-NO" dirty="0"/>
              <a:t> in Data Science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517525" y="1324027"/>
            <a:ext cx="60754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b-NO" dirty="0"/>
          </a:p>
          <a:p>
            <a:r>
              <a:rPr lang="nb-NO" i="1" dirty="0" err="1"/>
              <a:t>Implementing</a:t>
            </a:r>
            <a:r>
              <a:rPr lang="nb-NO" i="1" dirty="0"/>
              <a:t> data science </a:t>
            </a:r>
            <a:r>
              <a:rPr lang="nb-NO" i="1" dirty="0" err="1"/>
              <a:t>solutions</a:t>
            </a:r>
            <a:r>
              <a:rPr lang="nb-NO" i="1" dirty="0"/>
              <a:t> have to </a:t>
            </a:r>
            <a:r>
              <a:rPr lang="nb-NO" i="1" dirty="0" err="1"/>
              <a:t>tackle</a:t>
            </a:r>
            <a:r>
              <a:rPr lang="nb-NO" i="1" dirty="0"/>
              <a:t> </a:t>
            </a:r>
            <a:r>
              <a:rPr lang="nb-NO" i="1" dirty="0" err="1"/>
              <a:t>many</a:t>
            </a:r>
            <a:r>
              <a:rPr lang="nb-NO" i="1" dirty="0"/>
              <a:t> </a:t>
            </a:r>
            <a:r>
              <a:rPr lang="nb-NO" i="1" dirty="0" err="1"/>
              <a:t>of</a:t>
            </a:r>
            <a:r>
              <a:rPr lang="nb-NO" i="1" dirty="0"/>
              <a:t> </a:t>
            </a:r>
            <a:r>
              <a:rPr lang="nb-NO" i="1" dirty="0" err="1"/>
              <a:t>the</a:t>
            </a:r>
            <a:r>
              <a:rPr lang="nb-NO" i="1" dirty="0"/>
              <a:t> same </a:t>
            </a:r>
            <a:r>
              <a:rPr lang="nb-NO" i="1" dirty="0" err="1"/>
              <a:t>challenges</a:t>
            </a:r>
            <a:r>
              <a:rPr lang="nb-NO" i="1" dirty="0"/>
              <a:t> </a:t>
            </a:r>
            <a:r>
              <a:rPr lang="nb-NO" i="1" dirty="0" err="1"/>
              <a:t>that</a:t>
            </a:r>
            <a:r>
              <a:rPr lang="nb-NO" i="1" dirty="0"/>
              <a:t> </a:t>
            </a:r>
            <a:r>
              <a:rPr lang="nb-NO" i="1" dirty="0" err="1"/>
              <a:t>traditional</a:t>
            </a:r>
            <a:r>
              <a:rPr lang="nb-NO" i="1" dirty="0"/>
              <a:t> </a:t>
            </a:r>
            <a:r>
              <a:rPr lang="nb-NO" i="1" dirty="0" err="1"/>
              <a:t>software</a:t>
            </a:r>
            <a:r>
              <a:rPr lang="nb-NO" i="1" dirty="0"/>
              <a:t> </a:t>
            </a:r>
            <a:r>
              <a:rPr lang="nb-NO" i="1" dirty="0" err="1"/>
              <a:t>development</a:t>
            </a:r>
            <a:r>
              <a:rPr lang="nb-NO" i="1" dirty="0"/>
              <a:t> and </a:t>
            </a:r>
            <a:r>
              <a:rPr lang="nb-NO" i="1" dirty="0" err="1"/>
              <a:t>engineering</a:t>
            </a:r>
            <a:r>
              <a:rPr lang="nb-NO" i="1" dirty="0"/>
              <a:t> has to.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3562864"/>
            <a:ext cx="467868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nb-NO" sz="2000" i="1" dirty="0" err="1">
                <a:latin typeface="Arial" pitchFamily="34" charset="0"/>
                <a:cs typeface="Arial" pitchFamily="34" charset="0"/>
              </a:rPr>
              <a:t>Messy</a:t>
            </a:r>
            <a:r>
              <a:rPr lang="nb-NO" sz="2000" i="1" dirty="0">
                <a:latin typeface="Arial" pitchFamily="34" charset="0"/>
                <a:cs typeface="Arial" pitchFamily="34" charset="0"/>
              </a:rPr>
              <a:t>, </a:t>
            </a:r>
            <a:r>
              <a:rPr lang="nb-NO" sz="2000" i="1" dirty="0" err="1">
                <a:latin typeface="Arial" pitchFamily="34" charset="0"/>
                <a:cs typeface="Arial" pitchFamily="34" charset="0"/>
              </a:rPr>
              <a:t>complicated</a:t>
            </a:r>
            <a:r>
              <a:rPr lang="nb-NO" sz="2000" i="1" dirty="0">
                <a:latin typeface="Arial" pitchFamily="34" charset="0"/>
                <a:cs typeface="Arial" pitchFamily="34" charset="0"/>
              </a:rPr>
              <a:t>, </a:t>
            </a:r>
            <a:r>
              <a:rPr lang="nb-NO" sz="2000" i="1" dirty="0" err="1">
                <a:latin typeface="Arial" pitchFamily="34" charset="0"/>
                <a:cs typeface="Arial" pitchFamily="34" charset="0"/>
              </a:rPr>
              <a:t>untestable</a:t>
            </a:r>
            <a:r>
              <a:rPr lang="nb-NO" sz="2000" i="1" dirty="0">
                <a:latin typeface="Arial" pitchFamily="34" charset="0"/>
                <a:cs typeface="Arial" pitchFamily="34" charset="0"/>
              </a:rPr>
              <a:t> and </a:t>
            </a:r>
            <a:r>
              <a:rPr lang="nb-NO" sz="2000" i="1" dirty="0" err="1">
                <a:latin typeface="Arial" pitchFamily="34" charset="0"/>
                <a:cs typeface="Arial" pitchFamily="34" charset="0"/>
              </a:rPr>
              <a:t>unreadable</a:t>
            </a:r>
            <a:r>
              <a:rPr lang="nb-NO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nb-NO" sz="2000" i="1" dirty="0" err="1">
                <a:latin typeface="Arial" pitchFamily="34" charset="0"/>
                <a:cs typeface="Arial" pitchFamily="34" charset="0"/>
              </a:rPr>
              <a:t>code</a:t>
            </a:r>
            <a:r>
              <a:rPr lang="nb-NO" sz="2000" i="1" dirty="0">
                <a:latin typeface="Arial" pitchFamily="34" charset="0"/>
                <a:cs typeface="Arial" pitchFamily="34" charset="0"/>
              </a:rPr>
              <a:t> is universal!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nb-NO"/>
              <a:t>21 november 2016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7E83FA-1F28-4BE9-A613-FD8FC43E1D79}" type="slidenum">
              <a:rPr lang="nb-NO" smtClean="0"/>
              <a:pPr/>
              <a:t>1</a:t>
            </a:fld>
            <a:endParaRPr lang="nb-NO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dirty="0" err="1"/>
              <a:t>Classification</a:t>
            </a:r>
            <a:r>
              <a:rPr lang="nb-NO" dirty="0"/>
              <a:t>: Open	                    © Statoil ASA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esultat for cyclomatic complex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4" y="840740"/>
            <a:ext cx="3570027" cy="44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low Graph - White Box Testing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78" y="840740"/>
            <a:ext cx="6333712" cy="44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nb-NO"/>
              <a:t>21 november 2016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7E83FA-1F28-4BE9-A613-FD8FC43E1D79}" type="slidenum">
              <a:rPr lang="nb-NO" smtClean="0"/>
              <a:pPr/>
              <a:t>2</a:t>
            </a:fld>
            <a:endParaRPr lang="nb-NO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dirty="0" err="1"/>
              <a:t>Classification</a:t>
            </a:r>
            <a:r>
              <a:rPr lang="nb-NO" dirty="0"/>
              <a:t>: Open	                    © Statoil ASA</a:t>
            </a:r>
          </a:p>
        </p:txBody>
      </p:sp>
    </p:spTree>
    <p:extLst>
      <p:ext uri="{BB962C8B-B14F-4D97-AF65-F5344CB8AC3E}">
        <p14:creationId xmlns:p14="http://schemas.microsoft.com/office/powerpoint/2010/main" val="337087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Things to do or </a:t>
            </a:r>
            <a:r>
              <a:rPr lang="nb-NO" dirty="0" err="1"/>
              <a:t>discuss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1400" u="sng" dirty="0"/>
              <a:t>Code </a:t>
            </a:r>
            <a:r>
              <a:rPr lang="nb-NO" sz="1400" u="sng" dirty="0" err="1"/>
              <a:t>review</a:t>
            </a:r>
            <a:r>
              <a:rPr lang="nb-NO" sz="1400" u="sng" dirty="0"/>
              <a:t> and </a:t>
            </a:r>
            <a:r>
              <a:rPr lang="nb-NO" sz="1400" u="sng" dirty="0" err="1"/>
              <a:t>common</a:t>
            </a:r>
            <a:r>
              <a:rPr lang="nb-NO" sz="1400" u="sng" dirty="0"/>
              <a:t> </a:t>
            </a:r>
            <a:r>
              <a:rPr lang="nb-NO" sz="1400" u="sng" dirty="0" err="1"/>
              <a:t>code</a:t>
            </a:r>
            <a:r>
              <a:rPr lang="nb-NO" sz="1400" u="sng" dirty="0"/>
              <a:t> </a:t>
            </a:r>
            <a:r>
              <a:rPr lang="nb-NO" sz="1400" u="sng" dirty="0" err="1"/>
              <a:t>repositories</a:t>
            </a:r>
            <a:endParaRPr lang="nb-NO" sz="1400" u="sng" dirty="0"/>
          </a:p>
          <a:p>
            <a:pPr lvl="1"/>
            <a:r>
              <a:rPr lang="nb-NO" sz="1400" dirty="0"/>
              <a:t>If </a:t>
            </a:r>
            <a:r>
              <a:rPr lang="nb-NO" sz="1400" dirty="0" err="1"/>
              <a:t>your</a:t>
            </a:r>
            <a:r>
              <a:rPr lang="nb-NO" sz="1400" dirty="0"/>
              <a:t> </a:t>
            </a:r>
            <a:r>
              <a:rPr lang="nb-NO" sz="1400" dirty="0" err="1"/>
              <a:t>colleague</a:t>
            </a:r>
            <a:r>
              <a:rPr lang="nb-NO" sz="1400" dirty="0"/>
              <a:t> </a:t>
            </a:r>
            <a:r>
              <a:rPr lang="nb-NO" sz="1400" dirty="0" err="1"/>
              <a:t>actually</a:t>
            </a:r>
            <a:r>
              <a:rPr lang="nb-NO" sz="1400" dirty="0"/>
              <a:t> understands it – </a:t>
            </a:r>
            <a:r>
              <a:rPr lang="nb-NO" sz="1400" dirty="0" err="1"/>
              <a:t>there</a:t>
            </a:r>
            <a:r>
              <a:rPr lang="nb-NO" sz="1400" dirty="0"/>
              <a:t> is hope!</a:t>
            </a:r>
          </a:p>
          <a:p>
            <a:pPr lvl="1"/>
            <a:r>
              <a:rPr lang="nb-NO" sz="1400" dirty="0"/>
              <a:t>Not for «passing a </a:t>
            </a:r>
            <a:r>
              <a:rPr lang="nb-NO" sz="1400" dirty="0" err="1"/>
              <a:t>review</a:t>
            </a:r>
            <a:r>
              <a:rPr lang="nb-NO" sz="1400" dirty="0"/>
              <a:t> test», </a:t>
            </a:r>
            <a:r>
              <a:rPr lang="nb-NO" sz="1400" dirty="0" err="1"/>
              <a:t>but</a:t>
            </a:r>
            <a:r>
              <a:rPr lang="nb-NO" sz="1400" dirty="0"/>
              <a:t> to have a </a:t>
            </a:r>
            <a:r>
              <a:rPr lang="nb-NO" sz="1400" dirty="0" err="1"/>
              <a:t>professional</a:t>
            </a:r>
            <a:r>
              <a:rPr lang="nb-NO" sz="1400" dirty="0"/>
              <a:t> </a:t>
            </a:r>
            <a:r>
              <a:rPr lang="nb-NO" sz="1400" dirty="0" err="1"/>
              <a:t>discussion</a:t>
            </a:r>
            <a:endParaRPr lang="nb-NO" sz="1400" dirty="0"/>
          </a:p>
          <a:p>
            <a:pPr lvl="1"/>
            <a:r>
              <a:rPr lang="nb-NO" sz="1400" dirty="0" err="1"/>
              <a:t>Always</a:t>
            </a:r>
            <a:r>
              <a:rPr lang="nb-NO" sz="1400" dirty="0"/>
              <a:t> </a:t>
            </a:r>
            <a:r>
              <a:rPr lang="nb-NO" sz="1400" dirty="0" err="1"/>
              <a:t>use</a:t>
            </a:r>
            <a:r>
              <a:rPr lang="nb-NO" sz="1400" dirty="0"/>
              <a:t> pull </a:t>
            </a:r>
            <a:r>
              <a:rPr lang="nb-NO" sz="1400" dirty="0" err="1"/>
              <a:t>requests</a:t>
            </a:r>
            <a:r>
              <a:rPr lang="nb-NO" sz="1400" dirty="0"/>
              <a:t>, or </a:t>
            </a:r>
            <a:r>
              <a:rPr lang="nb-NO" sz="1400" dirty="0" err="1"/>
              <a:t>merge</a:t>
            </a:r>
            <a:r>
              <a:rPr lang="nb-NO" sz="1400" dirty="0"/>
              <a:t> </a:t>
            </a:r>
            <a:r>
              <a:rPr lang="nb-NO" sz="1400" dirty="0" err="1"/>
              <a:t>requests</a:t>
            </a:r>
            <a:r>
              <a:rPr lang="nb-NO" sz="1400" dirty="0"/>
              <a:t> (</a:t>
            </a:r>
            <a:r>
              <a:rPr lang="nb-NO" sz="1400" dirty="0" err="1"/>
              <a:t>on</a:t>
            </a:r>
            <a:r>
              <a:rPr lang="nb-NO" sz="1400" dirty="0"/>
              <a:t> </a:t>
            </a:r>
            <a:r>
              <a:rPr lang="nb-NO" sz="1400" dirty="0" err="1"/>
              <a:t>GitLab</a:t>
            </a:r>
            <a:r>
              <a:rPr lang="nb-NO" sz="1400" dirty="0"/>
              <a:t>)</a:t>
            </a:r>
          </a:p>
          <a:p>
            <a:r>
              <a:rPr lang="nb-NO" sz="1400" u="sng" dirty="0"/>
              <a:t>Write unit tests</a:t>
            </a:r>
          </a:p>
          <a:p>
            <a:pPr lvl="1"/>
            <a:r>
              <a:rPr lang="nb-NO" sz="1400" dirty="0"/>
              <a:t>If </a:t>
            </a:r>
            <a:r>
              <a:rPr lang="nb-NO" sz="1400" dirty="0" err="1"/>
              <a:t>you</a:t>
            </a:r>
            <a:r>
              <a:rPr lang="nb-NO" sz="1400" dirty="0"/>
              <a:t> </a:t>
            </a:r>
            <a:r>
              <a:rPr lang="nb-NO" sz="1400" dirty="0" err="1"/>
              <a:t>can</a:t>
            </a:r>
            <a:r>
              <a:rPr lang="nb-NO" sz="1400" dirty="0"/>
              <a:t> test </a:t>
            </a:r>
            <a:r>
              <a:rPr lang="nb-NO" sz="1400" dirty="0" err="1"/>
              <a:t>your</a:t>
            </a:r>
            <a:r>
              <a:rPr lang="nb-NO" sz="1400" dirty="0"/>
              <a:t> </a:t>
            </a:r>
            <a:r>
              <a:rPr lang="nb-NO" sz="1400" dirty="0" err="1"/>
              <a:t>code</a:t>
            </a:r>
            <a:r>
              <a:rPr lang="nb-NO" sz="1400" dirty="0"/>
              <a:t>, it is </a:t>
            </a:r>
            <a:r>
              <a:rPr lang="nb-NO" sz="1400" dirty="0" err="1"/>
              <a:t>also</a:t>
            </a:r>
            <a:r>
              <a:rPr lang="nb-NO" sz="1400" dirty="0"/>
              <a:t> </a:t>
            </a:r>
            <a:r>
              <a:rPr lang="nb-NO" sz="1400" dirty="0" err="1"/>
              <a:t>documented</a:t>
            </a:r>
            <a:endParaRPr lang="nb-NO" sz="1400" dirty="0"/>
          </a:p>
          <a:p>
            <a:pPr lvl="1"/>
            <a:r>
              <a:rPr lang="nb-NO" sz="1400" dirty="0"/>
              <a:t>If </a:t>
            </a:r>
            <a:r>
              <a:rPr lang="nb-NO" sz="1400" dirty="0" err="1"/>
              <a:t>you</a:t>
            </a:r>
            <a:r>
              <a:rPr lang="nb-NO" sz="1400" dirty="0"/>
              <a:t> </a:t>
            </a:r>
            <a:r>
              <a:rPr lang="nb-NO" sz="1400" dirty="0" err="1"/>
              <a:t>can</a:t>
            </a:r>
            <a:r>
              <a:rPr lang="nb-NO" sz="1400" dirty="0"/>
              <a:t> test </a:t>
            </a:r>
            <a:r>
              <a:rPr lang="nb-NO" sz="1400" dirty="0" err="1"/>
              <a:t>your</a:t>
            </a:r>
            <a:r>
              <a:rPr lang="nb-NO" sz="1400" dirty="0"/>
              <a:t> </a:t>
            </a:r>
            <a:r>
              <a:rPr lang="nb-NO" sz="1400" dirty="0" err="1"/>
              <a:t>code</a:t>
            </a:r>
            <a:r>
              <a:rPr lang="nb-NO" sz="1400" dirty="0"/>
              <a:t>, it is </a:t>
            </a:r>
            <a:r>
              <a:rPr lang="nb-NO" sz="1400" dirty="0" err="1"/>
              <a:t>probably</a:t>
            </a:r>
            <a:r>
              <a:rPr lang="nb-NO" sz="1400" dirty="0"/>
              <a:t> more </a:t>
            </a:r>
            <a:r>
              <a:rPr lang="nb-NO" sz="1400" dirty="0" err="1"/>
              <a:t>modular</a:t>
            </a:r>
            <a:r>
              <a:rPr lang="nb-NO" sz="1400" dirty="0"/>
              <a:t> </a:t>
            </a:r>
          </a:p>
          <a:p>
            <a:pPr lvl="1"/>
            <a:r>
              <a:rPr lang="nb-NO" sz="1400" dirty="0"/>
              <a:t>If </a:t>
            </a:r>
            <a:r>
              <a:rPr lang="nb-NO" sz="1400" dirty="0" err="1"/>
              <a:t>you</a:t>
            </a:r>
            <a:r>
              <a:rPr lang="nb-NO" sz="1400" dirty="0"/>
              <a:t> </a:t>
            </a:r>
            <a:r>
              <a:rPr lang="nb-NO" sz="1400" dirty="0" err="1"/>
              <a:t>can</a:t>
            </a:r>
            <a:r>
              <a:rPr lang="nb-NO" sz="1400" dirty="0"/>
              <a:t> test </a:t>
            </a:r>
            <a:r>
              <a:rPr lang="nb-NO" sz="1400" dirty="0" err="1"/>
              <a:t>your</a:t>
            </a:r>
            <a:r>
              <a:rPr lang="nb-NO" sz="1400" dirty="0"/>
              <a:t> </a:t>
            </a:r>
            <a:r>
              <a:rPr lang="nb-NO" sz="1400" dirty="0" err="1"/>
              <a:t>code</a:t>
            </a:r>
            <a:r>
              <a:rPr lang="nb-NO" sz="1400" dirty="0"/>
              <a:t> – it </a:t>
            </a:r>
            <a:r>
              <a:rPr lang="nb-NO" sz="1400" dirty="0" err="1"/>
              <a:t>might</a:t>
            </a:r>
            <a:r>
              <a:rPr lang="nb-NO" sz="1400" dirty="0"/>
              <a:t> </a:t>
            </a:r>
            <a:r>
              <a:rPr lang="nb-NO" sz="1400" dirty="0" err="1"/>
              <a:t>contain</a:t>
            </a:r>
            <a:r>
              <a:rPr lang="nb-NO" sz="1400" dirty="0"/>
              <a:t> </a:t>
            </a:r>
            <a:r>
              <a:rPr lang="nb-NO" sz="1400" dirty="0" err="1"/>
              <a:t>fewer</a:t>
            </a:r>
            <a:r>
              <a:rPr lang="nb-NO" sz="1400" dirty="0"/>
              <a:t> </a:t>
            </a:r>
            <a:r>
              <a:rPr lang="nb-NO" sz="1400" dirty="0" err="1"/>
              <a:t>errors</a:t>
            </a:r>
            <a:endParaRPr lang="nb-NO" sz="1400" dirty="0"/>
          </a:p>
          <a:p>
            <a:r>
              <a:rPr lang="nb-NO" sz="1400" u="sng" dirty="0" err="1"/>
              <a:t>Modularize</a:t>
            </a:r>
            <a:r>
              <a:rPr lang="nb-NO" sz="1400" u="sng" dirty="0"/>
              <a:t> </a:t>
            </a:r>
            <a:r>
              <a:rPr lang="nb-NO" sz="1400" u="sng" dirty="0" err="1"/>
              <a:t>your</a:t>
            </a:r>
            <a:r>
              <a:rPr lang="nb-NO" sz="1400" u="sng" dirty="0"/>
              <a:t> </a:t>
            </a:r>
            <a:r>
              <a:rPr lang="nb-NO" sz="1400" u="sng" dirty="0" err="1"/>
              <a:t>code</a:t>
            </a:r>
            <a:endParaRPr lang="nb-NO" sz="1400" u="sng" dirty="0"/>
          </a:p>
          <a:p>
            <a:pPr lvl="1"/>
            <a:r>
              <a:rPr lang="nb-NO" sz="1400" dirty="0" err="1"/>
              <a:t>There</a:t>
            </a:r>
            <a:r>
              <a:rPr lang="nb-NO" sz="1400" dirty="0"/>
              <a:t> is a separate </a:t>
            </a:r>
            <a:r>
              <a:rPr lang="nb-NO" sz="1400" dirty="0" err="1"/>
              <a:t>function</a:t>
            </a:r>
            <a:r>
              <a:rPr lang="nb-NO" sz="1400" dirty="0"/>
              <a:t> in </a:t>
            </a:r>
            <a:r>
              <a:rPr lang="nb-NO" sz="1400" dirty="0" err="1"/>
              <a:t>there</a:t>
            </a:r>
            <a:r>
              <a:rPr lang="nb-NO" sz="1400" dirty="0"/>
              <a:t>, just </a:t>
            </a:r>
            <a:r>
              <a:rPr lang="nb-NO" sz="1400" dirty="0" err="1"/>
              <a:t>look</a:t>
            </a:r>
            <a:r>
              <a:rPr lang="nb-NO" sz="1400" dirty="0"/>
              <a:t> for </a:t>
            </a:r>
            <a:r>
              <a:rPr lang="nb-NO" sz="1400" dirty="0" err="1"/>
              <a:t>it!</a:t>
            </a:r>
            <a:endParaRPr lang="nb-NO" sz="1400" dirty="0"/>
          </a:p>
          <a:p>
            <a:pPr lvl="1"/>
            <a:r>
              <a:rPr lang="nb-NO" sz="1400" dirty="0" err="1"/>
              <a:t>There</a:t>
            </a:r>
            <a:r>
              <a:rPr lang="nb-NO" sz="1400" dirty="0"/>
              <a:t> is a </a:t>
            </a:r>
            <a:r>
              <a:rPr lang="nb-NO" sz="1400" dirty="0" err="1"/>
              <a:t>piece</a:t>
            </a:r>
            <a:r>
              <a:rPr lang="nb-NO" sz="1400" dirty="0"/>
              <a:t> </a:t>
            </a:r>
            <a:r>
              <a:rPr lang="nb-NO" sz="1400" dirty="0" err="1"/>
              <a:t>of</a:t>
            </a:r>
            <a:r>
              <a:rPr lang="nb-NO" sz="1400" dirty="0"/>
              <a:t> data </a:t>
            </a:r>
            <a:r>
              <a:rPr lang="nb-NO" sz="1400" dirty="0" err="1"/>
              <a:t>that</a:t>
            </a:r>
            <a:r>
              <a:rPr lang="nb-NO" sz="1400" dirty="0"/>
              <a:t> </a:t>
            </a:r>
            <a:r>
              <a:rPr lang="nb-NO" sz="1400" dirty="0" err="1"/>
              <a:t>perhaps</a:t>
            </a:r>
            <a:r>
              <a:rPr lang="nb-NO" sz="1400" dirty="0"/>
              <a:t> is </a:t>
            </a:r>
            <a:r>
              <a:rPr lang="nb-NO" sz="1400" dirty="0" err="1"/>
              <a:t>too</a:t>
            </a:r>
            <a:r>
              <a:rPr lang="nb-NO" sz="1400" dirty="0"/>
              <a:t> </a:t>
            </a:r>
            <a:r>
              <a:rPr lang="nb-NO" sz="1400" dirty="0" err="1"/>
              <a:t>scattered</a:t>
            </a:r>
            <a:r>
              <a:rPr lang="nb-NO" sz="1400" dirty="0"/>
              <a:t> in </a:t>
            </a:r>
            <a:r>
              <a:rPr lang="nb-NO" sz="1400" dirty="0" err="1"/>
              <a:t>your</a:t>
            </a:r>
            <a:r>
              <a:rPr lang="nb-NO" sz="1400" dirty="0"/>
              <a:t> </a:t>
            </a:r>
            <a:r>
              <a:rPr lang="nb-NO" sz="1400" dirty="0" err="1"/>
              <a:t>code</a:t>
            </a:r>
            <a:r>
              <a:rPr lang="nb-NO" sz="1400" dirty="0"/>
              <a:t>.</a:t>
            </a:r>
          </a:p>
          <a:p>
            <a:pPr lvl="1"/>
            <a:r>
              <a:rPr lang="nb-NO" sz="1400" dirty="0" err="1"/>
              <a:t>Don’t</a:t>
            </a:r>
            <a:r>
              <a:rPr lang="nb-NO" sz="1400" dirty="0"/>
              <a:t> </a:t>
            </a:r>
            <a:r>
              <a:rPr lang="nb-NO" sz="1400" dirty="0" err="1"/>
              <a:t>write</a:t>
            </a:r>
            <a:r>
              <a:rPr lang="nb-NO" sz="1400" dirty="0"/>
              <a:t> a </a:t>
            </a:r>
            <a:r>
              <a:rPr lang="nb-NO" sz="1400" dirty="0" err="1"/>
              <a:t>function</a:t>
            </a:r>
            <a:r>
              <a:rPr lang="nb-NO" sz="1400" dirty="0"/>
              <a:t> </a:t>
            </a:r>
            <a:r>
              <a:rPr lang="nb-NO" sz="1400" dirty="0" err="1"/>
              <a:t>that</a:t>
            </a:r>
            <a:r>
              <a:rPr lang="nb-NO" sz="1400" dirty="0"/>
              <a:t> </a:t>
            </a:r>
            <a:r>
              <a:rPr lang="nb-NO" sz="1400" dirty="0" err="1"/>
              <a:t>does</a:t>
            </a:r>
            <a:r>
              <a:rPr lang="nb-NO" sz="1400" dirty="0"/>
              <a:t> not </a:t>
            </a:r>
            <a:r>
              <a:rPr lang="nb-NO" sz="1400" dirty="0" err="1"/>
              <a:t>fit</a:t>
            </a:r>
            <a:r>
              <a:rPr lang="nb-NO" sz="1400" dirty="0"/>
              <a:t> </a:t>
            </a:r>
            <a:r>
              <a:rPr lang="nb-NO" sz="1400" dirty="0" err="1"/>
              <a:t>on</a:t>
            </a:r>
            <a:r>
              <a:rPr lang="nb-NO" sz="1400" dirty="0"/>
              <a:t> </a:t>
            </a:r>
            <a:r>
              <a:rPr lang="nb-NO" sz="1400" dirty="0" err="1"/>
              <a:t>the</a:t>
            </a:r>
            <a:r>
              <a:rPr lang="nb-NO" sz="1400" dirty="0"/>
              <a:t> screen (</a:t>
            </a:r>
            <a:r>
              <a:rPr lang="nb-NO" sz="1400" dirty="0" err="1"/>
              <a:t>unless</a:t>
            </a:r>
            <a:r>
              <a:rPr lang="nb-NO" sz="1400" dirty="0"/>
              <a:t> </a:t>
            </a:r>
            <a:r>
              <a:rPr lang="nb-NO" sz="1400" dirty="0" err="1"/>
              <a:t>you</a:t>
            </a:r>
            <a:r>
              <a:rPr lang="nb-NO" sz="1400" dirty="0"/>
              <a:t> have a </a:t>
            </a:r>
            <a:r>
              <a:rPr lang="nb-NO" sz="1400" dirty="0" err="1"/>
              <a:t>very</a:t>
            </a:r>
            <a:r>
              <a:rPr lang="nb-NO" sz="1400" dirty="0"/>
              <a:t> </a:t>
            </a:r>
            <a:r>
              <a:rPr lang="nb-NO" sz="1400" dirty="0" err="1"/>
              <a:t>large</a:t>
            </a:r>
            <a:r>
              <a:rPr lang="nb-NO" sz="1400" dirty="0"/>
              <a:t> screen!) </a:t>
            </a:r>
            <a:r>
              <a:rPr lang="nb-NO" sz="1400" dirty="0">
                <a:sym typeface="Wingdings" panose="05000000000000000000" pitchFamily="2" charset="2"/>
              </a:rPr>
              <a:t></a:t>
            </a:r>
          </a:p>
          <a:p>
            <a:r>
              <a:rPr lang="nb-NO" sz="1400" u="sng" dirty="0" err="1">
                <a:sym typeface="Wingdings" panose="05000000000000000000" pitchFamily="2" charset="2"/>
              </a:rPr>
              <a:t>Communication</a:t>
            </a:r>
            <a:r>
              <a:rPr lang="nb-NO" sz="1400" u="sng" dirty="0">
                <a:sym typeface="Wingdings" panose="05000000000000000000" pitchFamily="2" charset="2"/>
              </a:rPr>
              <a:t>! </a:t>
            </a:r>
            <a:r>
              <a:rPr lang="nb-NO" sz="1400" u="sng" dirty="0" err="1">
                <a:sym typeface="Wingdings" panose="05000000000000000000" pitchFamily="2" charset="2"/>
              </a:rPr>
              <a:t>There</a:t>
            </a:r>
            <a:r>
              <a:rPr lang="nb-NO" sz="1400" u="sng" dirty="0">
                <a:sym typeface="Wingdings" panose="05000000000000000000" pitchFamily="2" charset="2"/>
              </a:rPr>
              <a:t> is a lot to </a:t>
            </a:r>
            <a:r>
              <a:rPr lang="nb-NO" sz="1400" u="sng" dirty="0" err="1">
                <a:sym typeface="Wingdings" panose="05000000000000000000" pitchFamily="2" charset="2"/>
              </a:rPr>
              <a:t>discuss</a:t>
            </a:r>
            <a:r>
              <a:rPr lang="nb-NO" sz="1400" u="sng" dirty="0">
                <a:sym typeface="Wingdings" panose="05000000000000000000" pitchFamily="2" charset="2"/>
              </a:rPr>
              <a:t> and talk </a:t>
            </a:r>
            <a:r>
              <a:rPr lang="nb-NO" sz="1400" u="sng" dirty="0" err="1">
                <a:sym typeface="Wingdings" panose="05000000000000000000" pitchFamily="2" charset="2"/>
              </a:rPr>
              <a:t>about</a:t>
            </a:r>
            <a:r>
              <a:rPr lang="nb-NO" sz="1400" u="sng" dirty="0">
                <a:sym typeface="Wingdings" panose="05000000000000000000" pitchFamily="2" charset="2"/>
              </a:rPr>
              <a:t>. </a:t>
            </a:r>
            <a:r>
              <a:rPr lang="nb-NO" sz="1400" u="sng" dirty="0" err="1">
                <a:sym typeface="Wingdings" panose="05000000000000000000" pitchFamily="2" charset="2"/>
              </a:rPr>
              <a:t>But</a:t>
            </a:r>
            <a:r>
              <a:rPr lang="nb-NO" sz="1400" u="sng" dirty="0">
                <a:sym typeface="Wingdings" panose="05000000000000000000" pitchFamily="2" charset="2"/>
              </a:rPr>
              <a:t> </a:t>
            </a:r>
            <a:r>
              <a:rPr lang="nb-NO" sz="1400" u="sng" dirty="0" err="1">
                <a:sym typeface="Wingdings" panose="05000000000000000000" pitchFamily="2" charset="2"/>
              </a:rPr>
              <a:t>how</a:t>
            </a:r>
            <a:r>
              <a:rPr lang="nb-NO" sz="1400" u="sng" dirty="0">
                <a:sym typeface="Wingdings" panose="05000000000000000000" pitchFamily="2" charset="2"/>
              </a:rPr>
              <a:t> and </a:t>
            </a:r>
            <a:r>
              <a:rPr lang="nb-NO" sz="1400" u="sng" dirty="0" err="1">
                <a:sym typeface="Wingdings" panose="05000000000000000000" pitchFamily="2" charset="2"/>
              </a:rPr>
              <a:t>where</a:t>
            </a:r>
            <a:r>
              <a:rPr lang="nb-NO" sz="1400" u="sng" dirty="0">
                <a:sym typeface="Wingdings" panose="05000000000000000000" pitchFamily="2" charset="2"/>
              </a:rPr>
              <a:t>, </a:t>
            </a:r>
            <a:r>
              <a:rPr lang="nb-NO" sz="1400" u="sng" dirty="0" err="1">
                <a:sym typeface="Wingdings" panose="05000000000000000000" pitchFamily="2" charset="2"/>
              </a:rPr>
              <a:t>when</a:t>
            </a:r>
            <a:r>
              <a:rPr lang="nb-NO" sz="1400" u="sng" dirty="0">
                <a:sym typeface="Wingdings" panose="05000000000000000000" pitchFamily="2" charset="2"/>
              </a:rPr>
              <a:t> </a:t>
            </a:r>
            <a:r>
              <a:rPr lang="nb-NO" sz="1400" u="sng" dirty="0" err="1">
                <a:sym typeface="Wingdings" panose="05000000000000000000" pitchFamily="2" charset="2"/>
              </a:rPr>
              <a:t>we</a:t>
            </a:r>
            <a:r>
              <a:rPr lang="nb-NO" sz="1400" u="sng" dirty="0">
                <a:sym typeface="Wingdings" panose="05000000000000000000" pitchFamily="2" charset="2"/>
              </a:rPr>
              <a:t> </a:t>
            </a:r>
            <a:r>
              <a:rPr lang="nb-NO" sz="1400" u="sng" dirty="0" err="1">
                <a:sym typeface="Wingdings" panose="05000000000000000000" pitchFamily="2" charset="2"/>
              </a:rPr>
              <a:t>are</a:t>
            </a:r>
            <a:r>
              <a:rPr lang="nb-NO" sz="1400" u="sng" dirty="0">
                <a:sym typeface="Wingdings" panose="05000000000000000000" pitchFamily="2" charset="2"/>
              </a:rPr>
              <a:t> </a:t>
            </a:r>
            <a:r>
              <a:rPr lang="nb-NO" sz="1400" u="sng" dirty="0" err="1">
                <a:sym typeface="Wingdings" panose="05000000000000000000" pitchFamily="2" charset="2"/>
              </a:rPr>
              <a:t>distributed</a:t>
            </a:r>
            <a:r>
              <a:rPr lang="nb-NO" sz="1400" u="sng">
                <a:sym typeface="Wingdings" panose="05000000000000000000" pitchFamily="2" charset="2"/>
              </a:rPr>
              <a:t>?</a:t>
            </a:r>
            <a:endParaRPr lang="nb-NO" sz="1400" u="sng" dirty="0"/>
          </a:p>
        </p:txBody>
      </p:sp>
    </p:spTree>
    <p:extLst>
      <p:ext uri="{BB962C8B-B14F-4D97-AF65-F5344CB8AC3E}">
        <p14:creationId xmlns:p14="http://schemas.microsoft.com/office/powerpoint/2010/main" val="390595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ank">
  <a:themeElements>
    <a:clrScheme name="Staoil">
      <a:dk1>
        <a:srgbClr val="333333"/>
      </a:dk1>
      <a:lt1>
        <a:srgbClr val="FFFFFF"/>
      </a:lt1>
      <a:dk2>
        <a:srgbClr val="333333"/>
      </a:dk2>
      <a:lt2>
        <a:srgbClr val="999999"/>
      </a:lt2>
      <a:accent1>
        <a:srgbClr val="CCCCCC"/>
      </a:accent1>
      <a:accent2>
        <a:srgbClr val="40537D"/>
      </a:accent2>
      <a:accent3>
        <a:srgbClr val="98DCEE"/>
      </a:accent3>
      <a:accent4>
        <a:srgbClr val="4A18A4"/>
      </a:accent4>
      <a:accent5>
        <a:srgbClr val="999999"/>
      </a:accent5>
      <a:accent6>
        <a:srgbClr val="333333"/>
      </a:accent6>
      <a:hlink>
        <a:srgbClr val="4A18A4"/>
      </a:hlink>
      <a:folHlink>
        <a:srgbClr val="68E6FC"/>
      </a:folHlink>
    </a:clrScheme>
    <a:fontScheme name="Statoi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2_blank 1">
        <a:dk1>
          <a:srgbClr val="333333"/>
        </a:dk1>
        <a:lt1>
          <a:srgbClr val="FFFFFF"/>
        </a:lt1>
        <a:dk2>
          <a:srgbClr val="333333"/>
        </a:dk2>
        <a:lt2>
          <a:srgbClr val="999999"/>
        </a:lt2>
        <a:accent1>
          <a:srgbClr val="CCCCCC"/>
        </a:accent1>
        <a:accent2>
          <a:srgbClr val="40537D"/>
        </a:accent2>
        <a:accent3>
          <a:srgbClr val="FFFFFF"/>
        </a:accent3>
        <a:accent4>
          <a:srgbClr val="2A2A2A"/>
        </a:accent4>
        <a:accent5>
          <a:srgbClr val="E2E2E2"/>
        </a:accent5>
        <a:accent6>
          <a:srgbClr val="394A71"/>
        </a:accent6>
        <a:hlink>
          <a:srgbClr val="4A18A4"/>
        </a:hlink>
        <a:folHlink>
          <a:srgbClr val="68E6F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ank.potx" id="{A58D0C19-24D9-4AF6-AEDF-FDBA6E20F117}" vid="{2B5B6C45-2CCA-41CF-8B45-0972E52D6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64</TotalTime>
  <Words>212</Words>
  <Application>Microsoft Macintosh PowerPoint</Application>
  <PresentationFormat>On-screen Show (4:3)</PresentationFormat>
  <Paragraphs>25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blank</vt:lpstr>
      <vt:lpstr>Software Quality in Data Science</vt:lpstr>
      <vt:lpstr>PowerPoint Presentation</vt:lpstr>
      <vt:lpstr>Things to do or discuss</vt:lpstr>
    </vt:vector>
  </TitlesOfParts>
  <Company>Statoil 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Flikka</dc:creator>
  <cp:lastModifiedBy>Kristian Flikka</cp:lastModifiedBy>
  <cp:revision>9</cp:revision>
  <dcterms:created xsi:type="dcterms:W3CDTF">2016-11-21T07:52:51Z</dcterms:created>
  <dcterms:modified xsi:type="dcterms:W3CDTF">2019-02-20T11:24:19Z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tatus">
    <vt:lpwstr>Draft</vt:lpwstr>
  </property>
  <property fmtid="{D5CDD505-2E9C-101B-9397-08002B2CF9AE}" pid="3" name="Security Classification">
    <vt:lpwstr>Internal</vt:lpwstr>
  </property>
  <property fmtid="{D5CDD505-2E9C-101B-9397-08002B2CF9AE}" pid="4" name="Author">
    <vt:lpwstr> </vt:lpwstr>
  </property>
  <property fmtid="{D5CDD505-2E9C-101B-9397-08002B2CF9AE}" pid="5" name="Created Date">
    <vt:lpwstr> </vt:lpwstr>
  </property>
  <property fmtid="{D5CDD505-2E9C-101B-9397-08002B2CF9AE}" pid="6" name="Document type">
    <vt:lpwstr>Presentation</vt:lpwstr>
  </property>
  <property fmtid="{D5CDD505-2E9C-101B-9397-08002B2CF9AE}" pid="7" name="Teamsite">
    <vt:bool>false</vt:bool>
  </property>
  <property fmtid="{D5CDD505-2E9C-101B-9397-08002B2CF9AE}" pid="8" name="Complete">
    <vt:lpwstr> </vt:lpwstr>
  </property>
  <property fmtid="{D5CDD505-2E9C-101B-9397-08002B2CF9AE}" pid="9" name="Edit">
    <vt:lpwstr> </vt:lpwstr>
  </property>
  <property fmtid="{D5CDD505-2E9C-101B-9397-08002B2CF9AE}" pid="10" name="TemplateParallel2010">
    <vt:bool>true</vt:bool>
  </property>
  <property fmtid="{D5CDD505-2E9C-101B-9397-08002B2CF9AE}" pid="11" name="TemplateColor">
    <vt:lpwstr>Grey</vt:lpwstr>
  </property>
  <property fmtid="{D5CDD505-2E9C-101B-9397-08002B2CF9AE}" pid="12" name="Pres Date">
    <vt:lpwstr>2016-11-21</vt:lpwstr>
  </property>
  <property fmtid="{D5CDD505-2E9C-101B-9397-08002B2CF9AE}" pid="13" name="Template">
    <vt:lpwstr>Statoil</vt:lpwstr>
  </property>
  <property fmtid="{D5CDD505-2E9C-101B-9397-08002B2CF9AE}" pid="14" name="filecustomeppt">
    <vt:lpwstr>false</vt:lpwstr>
  </property>
  <property fmtid="{D5CDD505-2E9C-101B-9397-08002B2CF9AE}" pid="15" name="PPTNew">
    <vt:lpwstr>8.3</vt:lpwstr>
  </property>
</Properties>
</file>