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96" r:id="rId3"/>
    <p:sldId id="301" r:id="rId4"/>
    <p:sldId id="302" r:id="rId5"/>
    <p:sldId id="305" r:id="rId6"/>
    <p:sldId id="306" r:id="rId7"/>
    <p:sldId id="299" r:id="rId8"/>
    <p:sldId id="303" r:id="rId9"/>
    <p:sldId id="307" r:id="rId10"/>
    <p:sldId id="308" r:id="rId11"/>
    <p:sldId id="310" r:id="rId12"/>
    <p:sldId id="384" r:id="rId13"/>
    <p:sldId id="385" r:id="rId14"/>
    <p:sldId id="362" r:id="rId15"/>
    <p:sldId id="313" r:id="rId16"/>
    <p:sldId id="379" r:id="rId17"/>
    <p:sldId id="380" r:id="rId18"/>
    <p:sldId id="383" r:id="rId19"/>
    <p:sldId id="314" r:id="rId20"/>
    <p:sldId id="315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7" autoAdjust="0"/>
    <p:restoredTop sz="98862" autoAdjust="0"/>
  </p:normalViewPr>
  <p:slideViewPr>
    <p:cSldViewPr snapToGrid="0" snapToObjects="1">
      <p:cViewPr varScale="1">
        <p:scale>
          <a:sx n="100" d="100"/>
          <a:sy n="100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Sheet1!$A$1:$A$4</c:f>
              <c:strCache>
                <c:ptCount val="4"/>
                <c:pt idx="0">
                  <c:v>Ind1</c:v>
                </c:pt>
                <c:pt idx="1">
                  <c:v>Ind2</c:v>
                </c:pt>
                <c:pt idx="2">
                  <c:v>Ind3</c:v>
                </c:pt>
                <c:pt idx="3">
                  <c:v>Ind4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10.0</c:v>
                </c:pt>
                <c:pt idx="1">
                  <c:v>30.0</c:v>
                </c:pt>
                <c:pt idx="2">
                  <c:v>20.0</c:v>
                </c:pt>
                <c:pt idx="3">
                  <c:v>15.0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BD100-242F-DC49-8CB1-09EBB3E7D3F7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C921-2B5A-4944-924F-0AD796228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0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5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1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8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9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3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0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7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2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BE25-9BCE-0C4D-AA37-2F033272013C}" type="datetimeFigureOut">
              <a:rPr lang="en-US" smtClean="0"/>
              <a:t>21/09/18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aume.bacardit@newcastle.ac.u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netics.io/" TargetMode="External"/><Relationship Id="rId3" Type="http://schemas.openxmlformats.org/officeDocument/2006/relationships/hyperlink" Target="http://homepages.cs.ncl.ac.uk/jaume.bacardit/CSC3423/SimpleG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CSC3423 – Bio-computing</a:t>
            </a:r>
            <a:br>
              <a:rPr lang="en-GB" dirty="0" smtClean="0"/>
            </a:br>
            <a:r>
              <a:rPr lang="en-GB" dirty="0" smtClean="0"/>
              <a:t>L02 – Genetic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Jaume Bacardit</a:t>
            </a:r>
          </a:p>
          <a:p>
            <a:r>
              <a:rPr lang="en-GB" dirty="0" smtClean="0">
                <a:hlinkClick r:id="rId2"/>
              </a:rPr>
              <a:t>Jaume.bacardit@newcastle.ac.uk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81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Selection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232546"/>
            <a:ext cx="8229600" cy="4525963"/>
          </a:xfrm>
          <a:prstGeom prst="rect">
            <a:avLst/>
          </a:prstGeom>
        </p:spPr>
        <p:txBody>
          <a:bodyPr lIns="91435" tIns="45718" rIns="91435" bIns="45718">
            <a:normAutofit fontScale="92500" lnSpcReduction="10000"/>
          </a:bodyPr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Process that rewards good individuals</a:t>
            </a:r>
          </a:p>
          <a:p>
            <a:r>
              <a:rPr lang="en-US" sz="2800" dirty="0" smtClean="0">
                <a:latin typeface="Calibri" charset="0"/>
                <a:ea typeface="ＭＳ Ｐゴシック" charset="0"/>
              </a:rPr>
              <a:t>Good individuals will survive, and get more than one copy in the next population. Bad individuals will disappear</a:t>
            </a:r>
          </a:p>
          <a:p>
            <a:r>
              <a:rPr lang="en-US" sz="2800" dirty="0" smtClean="0">
                <a:latin typeface="Calibri" charset="0"/>
                <a:ea typeface="ＭＳ Ｐゴシック" charset="0"/>
              </a:rPr>
              <a:t>Classic selection algorithm is called “Roulette Wheel Selection”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Imagine you construct a giant wheel where each individual got a segment of size proportional to its fitness value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You spin the wheel as many times as individuals you want to select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Individual with larger segment sizes (larger fitness) will have more opportunities of being selected</a:t>
            </a:r>
          </a:p>
          <a:p>
            <a:pPr lvl="1"/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Roulette Wheel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total_fitness</a:t>
            </a:r>
            <a:r>
              <a:rPr lang="en-US" sz="2000" dirty="0" smtClean="0">
                <a:latin typeface="Courier"/>
                <a:cs typeface="Courier"/>
              </a:rPr>
              <a:t>=0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Allocate vector </a:t>
            </a:r>
            <a:r>
              <a:rPr lang="en-US" sz="2000" dirty="0" err="1" smtClean="0">
                <a:latin typeface="Courier"/>
                <a:cs typeface="Courier"/>
              </a:rPr>
              <a:t>acum</a:t>
            </a:r>
            <a:r>
              <a:rPr lang="en-US" sz="2000" dirty="0" smtClean="0">
                <a:latin typeface="Courier"/>
                <a:cs typeface="Courier"/>
              </a:rPr>
              <a:t> of </a:t>
            </a:r>
            <a:r>
              <a:rPr lang="en-US" sz="2000" dirty="0" err="1" smtClean="0">
                <a:latin typeface="Courier"/>
                <a:cs typeface="Courier"/>
              </a:rPr>
              <a:t>pop_size</a:t>
            </a:r>
            <a:r>
              <a:rPr lang="en-US" sz="2000" dirty="0" smtClean="0">
                <a:latin typeface="Courier"/>
                <a:cs typeface="Courier"/>
              </a:rPr>
              <a:t> size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For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from</a:t>
            </a:r>
            <a:r>
              <a:rPr lang="en-US" sz="2000" dirty="0" smtClean="0">
                <a:latin typeface="Courier"/>
                <a:cs typeface="Courier"/>
              </a:rPr>
              <a:t> 1 </a:t>
            </a:r>
            <a:r>
              <a:rPr lang="en-US" sz="2000" b="1" dirty="0" smtClean="0">
                <a:latin typeface="Courier"/>
                <a:cs typeface="Courier"/>
              </a:rPr>
              <a:t>to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pop_size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total_fitness</a:t>
            </a:r>
            <a:r>
              <a:rPr lang="en-US" sz="2000" dirty="0" smtClean="0">
                <a:latin typeface="Courier"/>
                <a:cs typeface="Courier"/>
              </a:rPr>
              <a:t>+=fitness[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acum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 = </a:t>
            </a:r>
            <a:r>
              <a:rPr lang="en-US" sz="2000" dirty="0" err="1" smtClean="0">
                <a:latin typeface="Courier"/>
                <a:cs typeface="Courier"/>
              </a:rPr>
              <a:t>total_fitness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EndFor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For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from</a:t>
            </a:r>
            <a:r>
              <a:rPr lang="en-US" sz="2000" dirty="0" smtClean="0">
                <a:latin typeface="Courier"/>
                <a:cs typeface="Courier"/>
              </a:rPr>
              <a:t> 1 </a:t>
            </a:r>
            <a:r>
              <a:rPr lang="en-US" sz="2000" b="1" dirty="0" smtClean="0">
                <a:latin typeface="Courier"/>
                <a:cs typeface="Courier"/>
              </a:rPr>
              <a:t>to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pop_size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slice_point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rand_real</a:t>
            </a:r>
            <a:r>
              <a:rPr lang="en-US" sz="2000" dirty="0" smtClean="0">
                <a:latin typeface="Courier"/>
                <a:cs typeface="Courier"/>
              </a:rPr>
              <a:t>(0,total_fitness)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For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j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from</a:t>
            </a:r>
            <a:r>
              <a:rPr lang="en-US" sz="2000" dirty="0" smtClean="0">
                <a:latin typeface="Courier"/>
                <a:cs typeface="Courier"/>
              </a:rPr>
              <a:t> 1 </a:t>
            </a:r>
            <a:r>
              <a:rPr lang="en-US" sz="2000" b="1" dirty="0" smtClean="0">
                <a:latin typeface="Courier"/>
                <a:cs typeface="Courier"/>
              </a:rPr>
              <a:t>to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pop_size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slice_point</a:t>
            </a: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acum</a:t>
            </a:r>
            <a:r>
              <a:rPr lang="en-US" sz="2000" dirty="0" smtClean="0">
                <a:latin typeface="Courier"/>
                <a:cs typeface="Courier"/>
              </a:rPr>
              <a:t>[j])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Copy individual j to new population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</a:t>
            </a:r>
            <a:r>
              <a:rPr lang="en-US" sz="2000" b="1" dirty="0" smtClean="0">
                <a:latin typeface="Courier"/>
                <a:cs typeface="Courier"/>
              </a:rPr>
              <a:t>break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endif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EndFor</a:t>
            </a:r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"/>
                <a:cs typeface="Courier"/>
              </a:rPr>
              <a:t>EndFor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b="1" dirty="0">
              <a:latin typeface="Courier"/>
              <a:cs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7956"/>
              </p:ext>
            </p:extLst>
          </p:nvPr>
        </p:nvGraphicFramePr>
        <p:xfrm>
          <a:off x="6859932" y="1771817"/>
          <a:ext cx="1651000" cy="9779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Individual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Fitness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59156"/>
              </p:ext>
            </p:extLst>
          </p:nvPr>
        </p:nvGraphicFramePr>
        <p:xfrm>
          <a:off x="6673850" y="3071675"/>
          <a:ext cx="2012950" cy="202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79704"/>
              </p:ext>
            </p:extLst>
          </p:nvPr>
        </p:nvGraphicFramePr>
        <p:xfrm>
          <a:off x="2779073" y="5400519"/>
          <a:ext cx="1651000" cy="11734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Acum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Fitness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 smtClean="0">
                          <a:effectLst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Total_fitness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2027" y="5176035"/>
            <a:ext cx="3783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random numbers between 0 and 75:</a:t>
            </a:r>
          </a:p>
          <a:p>
            <a:r>
              <a:rPr lang="en-US" dirty="0" smtClean="0"/>
              <a:t>42.11, 5.64, 67.23, 51.84</a:t>
            </a:r>
          </a:p>
          <a:p>
            <a:endParaRPr lang="en-US" dirty="0"/>
          </a:p>
          <a:p>
            <a:r>
              <a:rPr lang="en-US" dirty="0" smtClean="0"/>
              <a:t>Selected individuals: 3, 1, 4, 3</a:t>
            </a:r>
          </a:p>
          <a:p>
            <a:r>
              <a:rPr lang="en-US" dirty="0" smtClean="0"/>
              <a:t>Notice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2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-29632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Crossover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468517"/>
            <a:ext cx="8229600" cy="4525963"/>
          </a:xfrm>
          <a:prstGeom prst="rect">
            <a:avLst/>
          </a:prstGeom>
        </p:spPr>
        <p:txBody>
          <a:bodyPr lIns="91435" tIns="45718" rIns="91435" bIns="45718">
            <a:normAutofit/>
          </a:bodyPr>
          <a:lstStyle/>
          <a:p>
            <a:r>
              <a:rPr lang="en-US" sz="2400" dirty="0" smtClean="0">
                <a:latin typeface="Calibri" charset="0"/>
                <a:ea typeface="ＭＳ Ｐゴシック" charset="0"/>
              </a:rPr>
              <a:t>Exchanging </a:t>
            </a:r>
            <a:r>
              <a:rPr lang="en-US" sz="2400" dirty="0">
                <a:latin typeface="Calibri" charset="0"/>
                <a:ea typeface="ＭＳ Ｐゴシック" charset="0"/>
              </a:rPr>
              <a:t>subparts of the solutions</a:t>
            </a:r>
          </a:p>
          <a:p>
            <a:endParaRPr lang="en-US" sz="2400" dirty="0">
              <a:latin typeface="Calibri" charset="0"/>
              <a:ea typeface="ＭＳ Ｐゴシック" charset="0"/>
            </a:endParaRPr>
          </a:p>
          <a:p>
            <a:endParaRPr lang="en-US" sz="2400" dirty="0">
              <a:latin typeface="Calibri" charset="0"/>
              <a:ea typeface="ＭＳ Ｐゴシック" charset="0"/>
            </a:endParaRP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</a:rPr>
              <a:t>crossover stage will take two individuals from the population (parents) and with certain probability Pc will generate two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offspring</a:t>
            </a:r>
          </a:p>
        </p:txBody>
      </p:sp>
      <p:sp>
        <p:nvSpPr>
          <p:cNvPr id="20483" name="Rectangle 45"/>
          <p:cNvSpPr>
            <a:spLocks noChangeArrowheads="1"/>
          </p:cNvSpPr>
          <p:nvPr/>
        </p:nvSpPr>
        <p:spPr bwMode="auto">
          <a:xfrm>
            <a:off x="3451225" y="1101467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84" name="Rectangle 46"/>
          <p:cNvSpPr>
            <a:spLocks noChangeArrowheads="1"/>
          </p:cNvSpPr>
          <p:nvPr/>
        </p:nvSpPr>
        <p:spPr bwMode="auto">
          <a:xfrm>
            <a:off x="3740151" y="1101467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85" name="Rectangle 47"/>
          <p:cNvSpPr>
            <a:spLocks noChangeArrowheads="1"/>
          </p:cNvSpPr>
          <p:nvPr/>
        </p:nvSpPr>
        <p:spPr bwMode="auto">
          <a:xfrm>
            <a:off x="4027488" y="1101467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86" name="Rectangle 48"/>
          <p:cNvSpPr>
            <a:spLocks noChangeArrowheads="1"/>
          </p:cNvSpPr>
          <p:nvPr/>
        </p:nvSpPr>
        <p:spPr bwMode="auto">
          <a:xfrm>
            <a:off x="4316414" y="1101467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87" name="Rectangle 49"/>
          <p:cNvSpPr>
            <a:spLocks noChangeArrowheads="1"/>
          </p:cNvSpPr>
          <p:nvPr/>
        </p:nvSpPr>
        <p:spPr bwMode="auto">
          <a:xfrm>
            <a:off x="4587875" y="1101467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88" name="Rectangle 50"/>
          <p:cNvSpPr>
            <a:spLocks noChangeArrowheads="1"/>
          </p:cNvSpPr>
          <p:nvPr/>
        </p:nvSpPr>
        <p:spPr bwMode="auto">
          <a:xfrm>
            <a:off x="4875213" y="1101467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89" name="Rectangle 51"/>
          <p:cNvSpPr>
            <a:spLocks noChangeArrowheads="1"/>
          </p:cNvSpPr>
          <p:nvPr/>
        </p:nvSpPr>
        <p:spPr bwMode="auto">
          <a:xfrm>
            <a:off x="3451225" y="1604705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0" name="Rectangle 52"/>
          <p:cNvSpPr>
            <a:spLocks noChangeArrowheads="1"/>
          </p:cNvSpPr>
          <p:nvPr/>
        </p:nvSpPr>
        <p:spPr bwMode="auto">
          <a:xfrm>
            <a:off x="3740151" y="1604705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1" name="Rectangle 53"/>
          <p:cNvSpPr>
            <a:spLocks noChangeArrowheads="1"/>
          </p:cNvSpPr>
          <p:nvPr/>
        </p:nvSpPr>
        <p:spPr bwMode="auto">
          <a:xfrm>
            <a:off x="4027488" y="1604705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2" name="Rectangle 54"/>
          <p:cNvSpPr>
            <a:spLocks noChangeArrowheads="1"/>
          </p:cNvSpPr>
          <p:nvPr/>
        </p:nvSpPr>
        <p:spPr bwMode="auto">
          <a:xfrm>
            <a:off x="4316414" y="1604705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3" name="Rectangle 55"/>
          <p:cNvSpPr>
            <a:spLocks noChangeArrowheads="1"/>
          </p:cNvSpPr>
          <p:nvPr/>
        </p:nvSpPr>
        <p:spPr bwMode="auto">
          <a:xfrm>
            <a:off x="4587875" y="1604705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4" name="Rectangle 56"/>
          <p:cNvSpPr>
            <a:spLocks noChangeArrowheads="1"/>
          </p:cNvSpPr>
          <p:nvPr/>
        </p:nvSpPr>
        <p:spPr bwMode="auto">
          <a:xfrm>
            <a:off x="4875213" y="1604705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5" name="Rectangle 57"/>
          <p:cNvSpPr>
            <a:spLocks noChangeArrowheads="1"/>
          </p:cNvSpPr>
          <p:nvPr/>
        </p:nvSpPr>
        <p:spPr bwMode="auto">
          <a:xfrm>
            <a:off x="6043613" y="1085592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6" name="Rectangle 58"/>
          <p:cNvSpPr>
            <a:spLocks noChangeArrowheads="1"/>
          </p:cNvSpPr>
          <p:nvPr/>
        </p:nvSpPr>
        <p:spPr bwMode="auto">
          <a:xfrm>
            <a:off x="6332538" y="1085592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7" name="Rectangle 59"/>
          <p:cNvSpPr>
            <a:spLocks noChangeArrowheads="1"/>
          </p:cNvSpPr>
          <p:nvPr/>
        </p:nvSpPr>
        <p:spPr bwMode="auto">
          <a:xfrm>
            <a:off x="6619876" y="1085592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8" name="Rectangle 60"/>
          <p:cNvSpPr>
            <a:spLocks noChangeArrowheads="1"/>
          </p:cNvSpPr>
          <p:nvPr/>
        </p:nvSpPr>
        <p:spPr bwMode="auto">
          <a:xfrm>
            <a:off x="6908800" y="1085592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499" name="Rectangle 61"/>
          <p:cNvSpPr>
            <a:spLocks noChangeArrowheads="1"/>
          </p:cNvSpPr>
          <p:nvPr/>
        </p:nvSpPr>
        <p:spPr bwMode="auto">
          <a:xfrm>
            <a:off x="7180264" y="1085592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0" name="Rectangle 62"/>
          <p:cNvSpPr>
            <a:spLocks noChangeArrowheads="1"/>
          </p:cNvSpPr>
          <p:nvPr/>
        </p:nvSpPr>
        <p:spPr bwMode="auto">
          <a:xfrm>
            <a:off x="7467600" y="1085592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1" name="Rectangle 63"/>
          <p:cNvSpPr>
            <a:spLocks noChangeArrowheads="1"/>
          </p:cNvSpPr>
          <p:nvPr/>
        </p:nvSpPr>
        <p:spPr bwMode="auto">
          <a:xfrm>
            <a:off x="6043613" y="1588830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2" name="Rectangle 64"/>
          <p:cNvSpPr>
            <a:spLocks noChangeArrowheads="1"/>
          </p:cNvSpPr>
          <p:nvPr/>
        </p:nvSpPr>
        <p:spPr bwMode="auto">
          <a:xfrm>
            <a:off x="6332538" y="1588830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3" name="Rectangle 65"/>
          <p:cNvSpPr>
            <a:spLocks noChangeArrowheads="1"/>
          </p:cNvSpPr>
          <p:nvPr/>
        </p:nvSpPr>
        <p:spPr bwMode="auto">
          <a:xfrm>
            <a:off x="6619876" y="1588830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4" name="Rectangle 66"/>
          <p:cNvSpPr>
            <a:spLocks noChangeArrowheads="1"/>
          </p:cNvSpPr>
          <p:nvPr/>
        </p:nvSpPr>
        <p:spPr bwMode="auto">
          <a:xfrm>
            <a:off x="6908800" y="158883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5" name="Rectangle 67"/>
          <p:cNvSpPr>
            <a:spLocks noChangeArrowheads="1"/>
          </p:cNvSpPr>
          <p:nvPr/>
        </p:nvSpPr>
        <p:spPr bwMode="auto">
          <a:xfrm>
            <a:off x="7180264" y="158883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6" name="Rectangle 68"/>
          <p:cNvSpPr>
            <a:spLocks noChangeArrowheads="1"/>
          </p:cNvSpPr>
          <p:nvPr/>
        </p:nvSpPr>
        <p:spPr bwMode="auto">
          <a:xfrm>
            <a:off x="7467600" y="158883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7" name="AutoShape 69"/>
          <p:cNvSpPr>
            <a:spLocks noChangeArrowheads="1"/>
          </p:cNvSpPr>
          <p:nvPr/>
        </p:nvSpPr>
        <p:spPr bwMode="auto">
          <a:xfrm>
            <a:off x="5395913" y="138880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endParaRPr lang="en-GB"/>
          </a:p>
        </p:txBody>
      </p:sp>
      <p:sp>
        <p:nvSpPr>
          <p:cNvPr id="20508" name="Text Box 70"/>
          <p:cNvSpPr txBox="1">
            <a:spLocks noChangeArrowheads="1"/>
          </p:cNvSpPr>
          <p:nvPr/>
        </p:nvSpPr>
        <p:spPr bwMode="auto">
          <a:xfrm>
            <a:off x="1093788" y="1309430"/>
            <a:ext cx="1955122" cy="3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1-point crossover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3417007"/>
            <a:ext cx="41640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Parent1=-1</a:t>
            </a:r>
          </a:p>
          <a:p>
            <a:r>
              <a:rPr lang="en-US" sz="1100" b="1" dirty="0" smtClean="0">
                <a:latin typeface="Courier"/>
                <a:cs typeface="Courier"/>
              </a:rPr>
              <a:t>For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in</a:t>
            </a:r>
            <a:r>
              <a:rPr lang="en-US" sz="1100" dirty="0" smtClean="0">
                <a:latin typeface="Courier"/>
                <a:cs typeface="Courier"/>
              </a:rPr>
              <a:t> 1 </a:t>
            </a:r>
            <a:r>
              <a:rPr lang="en-US" sz="1100" b="1" dirty="0" smtClean="0">
                <a:latin typeface="Courier"/>
                <a:cs typeface="Courier"/>
              </a:rPr>
              <a:t>to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pop_size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b="1" dirty="0" smtClean="0">
                <a:latin typeface="Courier"/>
                <a:cs typeface="Courier"/>
              </a:rPr>
              <a:t>If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err="1" smtClean="0">
                <a:latin typeface="Courier"/>
                <a:cs typeface="Courier"/>
              </a:rPr>
              <a:t>rand_real</a:t>
            </a:r>
            <a:r>
              <a:rPr lang="en-US" sz="1100" dirty="0" smtClean="0">
                <a:latin typeface="Courier"/>
                <a:cs typeface="Courier"/>
              </a:rPr>
              <a:t>(0,1)&lt;</a:t>
            </a:r>
            <a:r>
              <a:rPr lang="en-US" sz="1100" b="1" dirty="0" smtClean="0">
                <a:latin typeface="Courier"/>
                <a:cs typeface="Courier"/>
              </a:rPr>
              <a:t>Pc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</a:t>
            </a:r>
            <a:r>
              <a:rPr lang="en-US" sz="1100" b="1" dirty="0" smtClean="0">
                <a:latin typeface="Courier"/>
                <a:cs typeface="Courier"/>
              </a:rPr>
              <a:t>If</a:t>
            </a:r>
            <a:r>
              <a:rPr lang="en-US" sz="1100" dirty="0" smtClean="0">
                <a:latin typeface="Courier"/>
                <a:cs typeface="Courier"/>
              </a:rPr>
              <a:t>(Parent1==-1) 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	Parent1=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</a:t>
            </a:r>
            <a:r>
              <a:rPr lang="en-US" sz="1100" b="1" dirty="0" smtClean="0">
                <a:latin typeface="Courier"/>
                <a:cs typeface="Courier"/>
              </a:rPr>
              <a:t>Else 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	(Offspring1,Offspring2) = Crossover(population[parent1],population[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])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	Add Offspring1 and Offspring2 to new population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	parent1=-1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</a:t>
            </a:r>
            <a:r>
              <a:rPr lang="en-US" sz="1100" b="1" dirty="0" err="1" smtClean="0">
                <a:latin typeface="Courier"/>
                <a:cs typeface="Courier"/>
              </a:rPr>
              <a:t>EndIf</a:t>
            </a:r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>
                <a:latin typeface="Courier"/>
                <a:cs typeface="Courier"/>
              </a:rPr>
              <a:t>	</a:t>
            </a:r>
            <a:r>
              <a:rPr lang="en-US" sz="1100" b="1" dirty="0" smtClean="0">
                <a:latin typeface="Courier"/>
                <a:cs typeface="Courier"/>
              </a:rPr>
              <a:t>Else </a:t>
            </a:r>
          </a:p>
          <a:p>
            <a:r>
              <a:rPr lang="en-US" sz="1100" b="1" dirty="0">
                <a:latin typeface="Courier"/>
                <a:cs typeface="Courier"/>
              </a:rPr>
              <a:t>	</a:t>
            </a:r>
            <a:r>
              <a:rPr lang="en-US" sz="1100" b="1" dirty="0" smtClean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Add population[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] to new population</a:t>
            </a:r>
          </a:p>
          <a:p>
            <a:r>
              <a:rPr lang="en-US" sz="1100" b="1" dirty="0">
                <a:latin typeface="Courier"/>
                <a:cs typeface="Courier"/>
              </a:rPr>
              <a:t>	</a:t>
            </a:r>
            <a:r>
              <a:rPr lang="en-US" sz="1100" b="1" dirty="0" err="1" smtClean="0">
                <a:latin typeface="Courier"/>
                <a:cs typeface="Courier"/>
              </a:rPr>
              <a:t>EndIf</a:t>
            </a:r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err="1" smtClean="0">
                <a:latin typeface="Courier"/>
                <a:cs typeface="Courier"/>
              </a:rPr>
              <a:t>EndFor</a:t>
            </a:r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 smtClean="0">
                <a:latin typeface="Courier"/>
                <a:cs typeface="Courier"/>
              </a:rPr>
              <a:t>If(parent1!==-1)</a:t>
            </a:r>
          </a:p>
          <a:p>
            <a:r>
              <a:rPr lang="en-US" sz="1100" b="1" dirty="0">
                <a:latin typeface="Courier"/>
                <a:cs typeface="Courier"/>
              </a:rPr>
              <a:t>	</a:t>
            </a:r>
            <a:r>
              <a:rPr lang="en-US" sz="1100" dirty="0">
                <a:latin typeface="Courier"/>
                <a:cs typeface="Courier"/>
              </a:rPr>
              <a:t>Add </a:t>
            </a:r>
            <a:r>
              <a:rPr lang="en-US" sz="1100" dirty="0" smtClean="0">
                <a:latin typeface="Courier"/>
                <a:cs typeface="Courier"/>
              </a:rPr>
              <a:t>population[parent1] </a:t>
            </a:r>
            <a:r>
              <a:rPr lang="en-US" sz="1100" dirty="0">
                <a:latin typeface="Courier"/>
                <a:cs typeface="Courier"/>
              </a:rPr>
              <a:t>to new </a:t>
            </a:r>
            <a:r>
              <a:rPr lang="en-US" sz="1100" dirty="0" smtClean="0">
                <a:latin typeface="Courier"/>
                <a:cs typeface="Courier"/>
              </a:rPr>
              <a:t>population</a:t>
            </a:r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b="1" dirty="0">
                <a:latin typeface="Courier"/>
                <a:cs typeface="Courier"/>
              </a:rPr>
              <a:t>	</a:t>
            </a:r>
            <a:endParaRPr lang="en-US" sz="1100" b="1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0376" y="3446191"/>
            <a:ext cx="406310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"/>
                <a:cs typeface="Courier"/>
              </a:rPr>
              <a:t>Function </a:t>
            </a:r>
            <a:r>
              <a:rPr lang="en-US" sz="1100" b="1" dirty="0" smtClean="0">
                <a:latin typeface="Courier"/>
                <a:cs typeface="Courier"/>
              </a:rPr>
              <a:t>Crossover</a:t>
            </a:r>
            <a:r>
              <a:rPr lang="en-US" sz="1100" dirty="0" smtClean="0">
                <a:latin typeface="Courier"/>
                <a:cs typeface="Courier"/>
              </a:rPr>
              <a:t>(individual1,individual2) 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latin typeface="Courier"/>
                <a:cs typeface="Courier"/>
              </a:rPr>
              <a:t>cutPoint</a:t>
            </a:r>
            <a:r>
              <a:rPr lang="en-US" sz="1100" dirty="0" smtClean="0">
                <a:latin typeface="Courier"/>
                <a:cs typeface="Courier"/>
              </a:rPr>
              <a:t>=</a:t>
            </a:r>
            <a:r>
              <a:rPr lang="en-US" sz="1100" dirty="0" err="1" smtClean="0">
                <a:latin typeface="Courier"/>
                <a:cs typeface="Courier"/>
              </a:rPr>
              <a:t>rand_int</a:t>
            </a:r>
            <a:r>
              <a:rPr lang="en-US" sz="1100" dirty="0" smtClean="0">
                <a:latin typeface="Courier"/>
                <a:cs typeface="Courier"/>
              </a:rPr>
              <a:t>(0,chromosome_size)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latin typeface="Courier"/>
                <a:cs typeface="Courier"/>
              </a:rPr>
              <a:t>Copy genes before </a:t>
            </a:r>
            <a:r>
              <a:rPr lang="en-US" sz="1100" dirty="0" err="1" smtClean="0">
                <a:latin typeface="Courier"/>
                <a:cs typeface="Courier"/>
              </a:rPr>
              <a:t>cutPoint</a:t>
            </a:r>
            <a:r>
              <a:rPr lang="en-US" sz="1100" dirty="0" smtClean="0">
                <a:latin typeface="Courier"/>
                <a:cs typeface="Courier"/>
              </a:rPr>
              <a:t> from individual 1 to offspring 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latin typeface="Courier"/>
                <a:cs typeface="Courier"/>
              </a:rPr>
              <a:t>Copy </a:t>
            </a:r>
            <a:r>
              <a:rPr lang="en-US" sz="1100" dirty="0">
                <a:latin typeface="Courier"/>
                <a:cs typeface="Courier"/>
              </a:rPr>
              <a:t>genes before </a:t>
            </a:r>
            <a:r>
              <a:rPr lang="en-US" sz="1100" dirty="0" err="1">
                <a:latin typeface="Courier"/>
                <a:cs typeface="Courier"/>
              </a:rPr>
              <a:t>cutPoint</a:t>
            </a:r>
            <a:r>
              <a:rPr lang="en-US" sz="1100" dirty="0">
                <a:latin typeface="Courier"/>
                <a:cs typeface="Courier"/>
              </a:rPr>
              <a:t> from individual </a:t>
            </a:r>
            <a:r>
              <a:rPr lang="en-US" sz="1100" dirty="0" smtClean="0">
                <a:latin typeface="Courier"/>
                <a:cs typeface="Courier"/>
              </a:rPr>
              <a:t>2 </a:t>
            </a:r>
            <a:r>
              <a:rPr lang="en-US" sz="1100" dirty="0">
                <a:latin typeface="Courier"/>
                <a:cs typeface="Courier"/>
              </a:rPr>
              <a:t>to offspring </a:t>
            </a:r>
            <a:r>
              <a:rPr lang="en-US" sz="1100" dirty="0" smtClean="0">
                <a:latin typeface="Courier"/>
                <a:cs typeface="Courier"/>
              </a:rPr>
              <a:t>2</a:t>
            </a:r>
            <a:endParaRPr lang="en-US" sz="1100" dirty="0">
              <a:latin typeface="Courier"/>
              <a:cs typeface="Courier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latin typeface="Courier"/>
                <a:cs typeface="Courier"/>
              </a:rPr>
              <a:t>Copy </a:t>
            </a:r>
            <a:r>
              <a:rPr lang="en-US" sz="1100" dirty="0">
                <a:latin typeface="Courier"/>
                <a:cs typeface="Courier"/>
              </a:rPr>
              <a:t>genes </a:t>
            </a:r>
            <a:r>
              <a:rPr lang="en-US" sz="1100" dirty="0" smtClean="0">
                <a:latin typeface="Courier"/>
                <a:cs typeface="Courier"/>
              </a:rPr>
              <a:t>after </a:t>
            </a:r>
            <a:r>
              <a:rPr lang="en-US" sz="1100" dirty="0" err="1" smtClean="0">
                <a:latin typeface="Courier"/>
                <a:cs typeface="Courier"/>
              </a:rPr>
              <a:t>cutPoint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from individual 1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to offspring </a:t>
            </a:r>
            <a:r>
              <a:rPr lang="en-US" sz="1100" dirty="0" smtClean="0">
                <a:latin typeface="Courier"/>
                <a:cs typeface="Courier"/>
              </a:rPr>
              <a:t>2</a:t>
            </a:r>
            <a:endParaRPr lang="en-US" sz="1100" dirty="0">
              <a:latin typeface="Courier"/>
              <a:cs typeface="Courier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latin typeface="Courier"/>
                <a:cs typeface="Courier"/>
              </a:rPr>
              <a:t>Copy </a:t>
            </a:r>
            <a:r>
              <a:rPr lang="en-US" sz="1100" dirty="0">
                <a:latin typeface="Courier"/>
                <a:cs typeface="Courier"/>
              </a:rPr>
              <a:t>genes </a:t>
            </a:r>
            <a:r>
              <a:rPr lang="en-US" sz="1100" dirty="0" smtClean="0">
                <a:latin typeface="Courier"/>
                <a:cs typeface="Courier"/>
              </a:rPr>
              <a:t>after </a:t>
            </a:r>
            <a:r>
              <a:rPr lang="en-US" sz="1100" dirty="0" err="1" smtClean="0">
                <a:latin typeface="Courier"/>
                <a:cs typeface="Courier"/>
              </a:rPr>
              <a:t>cutPoint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from individual </a:t>
            </a:r>
            <a:r>
              <a:rPr lang="en-US" sz="1100" dirty="0" smtClean="0">
                <a:latin typeface="Courier"/>
                <a:cs typeface="Courier"/>
              </a:rPr>
              <a:t>2 </a:t>
            </a:r>
            <a:r>
              <a:rPr lang="en-US" sz="1100" dirty="0">
                <a:latin typeface="Courier"/>
                <a:cs typeface="Courier"/>
              </a:rPr>
              <a:t>to offspring </a:t>
            </a:r>
            <a:r>
              <a:rPr lang="en-US" sz="1100" dirty="0" smtClean="0">
                <a:latin typeface="Courier"/>
                <a:cs typeface="Courier"/>
              </a:rPr>
              <a:t>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latin typeface="Courier"/>
                <a:cs typeface="Courier"/>
              </a:rPr>
              <a:t>return (offspring1,offspring2)</a:t>
            </a:r>
          </a:p>
          <a:p>
            <a:endParaRPr lang="en-US" sz="1100" b="1" dirty="0" smtClean="0"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3253" y="6334780"/>
            <a:ext cx="3450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/>
                <a:cs typeface="Arial"/>
              </a:rPr>
              <a:t>Rand_int</a:t>
            </a:r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n,m</a:t>
            </a:r>
            <a:r>
              <a:rPr lang="en-US" sz="1400" dirty="0" smtClean="0">
                <a:latin typeface="Arial"/>
                <a:cs typeface="Arial"/>
              </a:rPr>
              <a:t>) </a:t>
            </a:r>
            <a:r>
              <a:rPr lang="en-US" sz="1400" dirty="0" smtClean="0">
                <a:latin typeface="Arial"/>
                <a:cs typeface="Arial"/>
                <a:sym typeface="Wingdings"/>
              </a:rPr>
              <a:t> generate an integer number in [</a:t>
            </a:r>
            <a:r>
              <a:rPr lang="en-US" sz="1400" dirty="0" err="1" smtClean="0">
                <a:latin typeface="Arial"/>
                <a:cs typeface="Arial"/>
                <a:sym typeface="Wingdings"/>
              </a:rPr>
              <a:t>n,m</a:t>
            </a:r>
            <a:r>
              <a:rPr lang="en-US" sz="1400" dirty="0" smtClean="0">
                <a:latin typeface="Arial"/>
                <a:cs typeface="Arial"/>
                <a:sym typeface="Wingdings"/>
              </a:rPr>
              <a:t>]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6311" y="648225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probability of crossover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Mutation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591"/>
          </a:xfrm>
          <a:prstGeom prst="rect">
            <a:avLst/>
          </a:prstGeom>
        </p:spPr>
        <p:txBody>
          <a:bodyPr lIns="91435" tIns="45718" rIns="91435" bIns="45718">
            <a:normAutofit fontScale="77500" lnSpcReduction="20000"/>
          </a:bodyPr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Making a subtle change to one gene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Flipping from 0 to 1 or from 1 to 0 with probability Pm</a:t>
            </a:r>
          </a:p>
          <a:p>
            <a:pPr lvl="1"/>
            <a:endParaRPr lang="en-US" sz="2400" dirty="0" smtClean="0">
              <a:latin typeface="Calibri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 I 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in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 1 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to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 err="1" smtClean="0">
                <a:latin typeface="Courier"/>
                <a:ea typeface="ＭＳ Ｐゴシック" charset="0"/>
                <a:cs typeface="Courier"/>
              </a:rPr>
              <a:t>pop_size</a:t>
            </a:r>
            <a:endParaRPr lang="en-US" sz="2800" dirty="0" smtClean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For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 J 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in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 1 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to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2800" dirty="0" err="1" smtClean="0">
                <a:latin typeface="Courier"/>
                <a:ea typeface="ＭＳ Ｐゴシック" charset="0"/>
                <a:cs typeface="Courier"/>
              </a:rPr>
              <a:t>chromosome_size</a:t>
            </a:r>
            <a:endParaRPr lang="en-US" sz="2800" dirty="0" smtClean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If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sz="2800" dirty="0" err="1" smtClean="0">
                <a:latin typeface="Courier"/>
                <a:ea typeface="ＭＳ Ｐゴシック" charset="0"/>
                <a:cs typeface="Courier"/>
              </a:rPr>
              <a:t>rand_real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(0,1)&lt;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Pm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		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If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(individual[</a:t>
            </a:r>
            <a:r>
              <a:rPr lang="en-US" sz="2800" dirty="0" err="1" smtClean="0">
                <a:latin typeface="Courier"/>
                <a:ea typeface="ＭＳ Ｐゴシック" charset="0"/>
                <a:cs typeface="Courier"/>
              </a:rPr>
              <a:t>i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]-&gt;gene[j]==1)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			individual[</a:t>
            </a:r>
            <a:r>
              <a:rPr lang="en-US" sz="2800" dirty="0" err="1" smtClean="0">
                <a:latin typeface="Courier"/>
                <a:ea typeface="ＭＳ Ｐゴシック" charset="0"/>
                <a:cs typeface="Courier"/>
              </a:rPr>
              <a:t>i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]-&gt;gene[j]=0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		</a:t>
            </a:r>
            <a:r>
              <a:rPr lang="en-US" sz="2800" b="1" dirty="0" smtClean="0">
                <a:latin typeface="Courier"/>
                <a:ea typeface="ＭＳ Ｐゴシック" charset="0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			individual[</a:t>
            </a:r>
            <a:r>
              <a:rPr lang="en-US" sz="2800" dirty="0" err="1" smtClean="0">
                <a:latin typeface="Courier"/>
                <a:ea typeface="ＭＳ Ｐゴシック" charset="0"/>
                <a:cs typeface="Courier"/>
              </a:rPr>
              <a:t>i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]-&gt;gene[j]=1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		</a:t>
            </a:r>
            <a:r>
              <a:rPr lang="en-US" sz="2800" b="1" dirty="0" err="1" smtClean="0">
                <a:latin typeface="Courier"/>
                <a:ea typeface="ＭＳ Ｐゴシック" charset="0"/>
                <a:cs typeface="Courier"/>
              </a:rPr>
              <a:t>EndIf</a:t>
            </a:r>
            <a:endParaRPr lang="en-US" sz="2800" b="1" dirty="0" smtClean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dirty="0" smtClean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b="1" dirty="0" err="1" smtClean="0">
                <a:latin typeface="Courier"/>
                <a:ea typeface="ＭＳ Ｐゴシック" charset="0"/>
                <a:cs typeface="Courier"/>
              </a:rPr>
              <a:t>EndIf</a:t>
            </a:r>
            <a:endParaRPr lang="en-US" sz="2800" b="1" dirty="0" smtClean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latin typeface="Courier"/>
                <a:ea typeface="ＭＳ Ｐゴシック" charset="0"/>
                <a:cs typeface="Courier"/>
              </a:rPr>
              <a:t>	</a:t>
            </a:r>
            <a:r>
              <a:rPr lang="en-US" sz="2800" b="1" dirty="0" err="1" smtClean="0">
                <a:latin typeface="Courier"/>
                <a:ea typeface="ＭＳ Ｐゴシック" charset="0"/>
                <a:cs typeface="Courier"/>
              </a:rPr>
              <a:t>EndFor</a:t>
            </a:r>
            <a:endParaRPr lang="en-US" sz="2800" b="1" dirty="0" smtClean="0">
              <a:latin typeface="Courier"/>
              <a:ea typeface="ＭＳ Ｐゴシック" charset="0"/>
              <a:cs typeface="Courier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urier"/>
                <a:ea typeface="ＭＳ Ｐゴシック" charset="0"/>
                <a:cs typeface="Courier"/>
              </a:rPr>
              <a:t>EndFor</a:t>
            </a:r>
            <a:endParaRPr lang="en-US" sz="2800" b="1" dirty="0" smtClean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1334" y="5686937"/>
            <a:ext cx="28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Pm</a:t>
            </a:r>
            <a:r>
              <a:rPr lang="en-US" dirty="0" smtClean="0"/>
              <a:t> = probability of 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genetic algorithm: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Population = </a:t>
            </a:r>
            <a:r>
              <a:rPr lang="en-US" dirty="0" err="1" smtClean="0">
                <a:latin typeface="Courier"/>
                <a:cs typeface="Courier"/>
              </a:rPr>
              <a:t>Initialise_Population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Iteration = 0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While</a:t>
            </a:r>
            <a:r>
              <a:rPr lang="en-US" dirty="0" smtClean="0">
                <a:latin typeface="Courier"/>
                <a:cs typeface="Courier"/>
              </a:rPr>
              <a:t> Iteration&lt;</a:t>
            </a:r>
            <a:r>
              <a:rPr lang="en-US" b="1" dirty="0" err="1" smtClean="0">
                <a:latin typeface="Courier"/>
                <a:cs typeface="Courier"/>
              </a:rPr>
              <a:t>Num_Iterations</a:t>
            </a:r>
            <a:endParaRPr lang="en-US" b="1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Evaluate(Population)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Population = Selection(Population)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Population = Crossover(Population)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Population = Mutation(Population)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Iteration++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Best = </a:t>
            </a:r>
            <a:r>
              <a:rPr lang="en-US" dirty="0" err="1" smtClean="0">
                <a:latin typeface="Courier"/>
                <a:cs typeface="Courier"/>
              </a:rPr>
              <a:t>Get_Best_Individual</a:t>
            </a:r>
            <a:r>
              <a:rPr lang="en-US" dirty="0" smtClean="0">
                <a:latin typeface="Courier"/>
                <a:cs typeface="Courier"/>
              </a:rPr>
              <a:t>(Population)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eturn Best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435" y="5676912"/>
            <a:ext cx="4294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parameters that need to be adjusted: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iterations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Probability of Crossover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Probability of 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7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a very simple to use Java EC framework called </a:t>
            </a:r>
            <a:r>
              <a:rPr lang="en-US" dirty="0" err="1" smtClean="0">
                <a:hlinkClick r:id="rId2"/>
              </a:rPr>
              <a:t>jenetics</a:t>
            </a:r>
            <a:endParaRPr lang="en-US" dirty="0" smtClean="0"/>
          </a:p>
          <a:p>
            <a:r>
              <a:rPr lang="en-US" dirty="0" smtClean="0"/>
              <a:t>The problem we are going to “solve” is called </a:t>
            </a:r>
            <a:r>
              <a:rPr lang="en-US" dirty="0" err="1" smtClean="0"/>
              <a:t>OneMax</a:t>
            </a:r>
            <a:r>
              <a:rPr lang="en-US" dirty="0" smtClean="0"/>
              <a:t>, and its fitness function consists in summing all bits set to 1</a:t>
            </a:r>
          </a:p>
          <a:p>
            <a:pPr lvl="1"/>
            <a:r>
              <a:rPr lang="en-US" dirty="0" smtClean="0"/>
              <a:t>Hence the optimal solution is 111111…111, and the maximum fitness is the chromosome size</a:t>
            </a:r>
          </a:p>
          <a:p>
            <a:pPr lvl="1"/>
            <a:r>
              <a:rPr lang="en-US" dirty="0" err="1" smtClean="0"/>
              <a:t>pop_size</a:t>
            </a:r>
            <a:r>
              <a:rPr lang="en-US" dirty="0" smtClean="0"/>
              <a:t>=100, </a:t>
            </a:r>
            <a:r>
              <a:rPr lang="en-US" dirty="0" err="1" smtClean="0"/>
              <a:t>chromosome_size</a:t>
            </a:r>
            <a:r>
              <a:rPr lang="en-US" dirty="0" smtClean="0"/>
              <a:t>=100</a:t>
            </a:r>
          </a:p>
          <a:p>
            <a:r>
              <a:rPr lang="en-US" dirty="0" smtClean="0"/>
              <a:t>The code </a:t>
            </a:r>
            <a:r>
              <a:rPr lang="en-US" dirty="0"/>
              <a:t>is available at </a:t>
            </a:r>
            <a:r>
              <a:rPr lang="en-US" dirty="0">
                <a:hlinkClick r:id="rId3"/>
              </a:rPr>
              <a:t>http://homepages.cs.ncl.ac.uk/jaume.bacardit/CSC3423/SimpleGA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90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a taster of the practical on </a:t>
            </a:r>
            <a:r>
              <a:rPr lang="en-US" dirty="0"/>
              <a:t>8</a:t>
            </a:r>
            <a:r>
              <a:rPr lang="en-US" dirty="0" smtClean="0"/>
              <a:t>/</a:t>
            </a:r>
            <a:r>
              <a:rPr lang="en-US" dirty="0" smtClean="0"/>
              <a:t>10</a:t>
            </a:r>
          </a:p>
          <a:p>
            <a:r>
              <a:rPr lang="en-US" dirty="0" err="1" smtClean="0"/>
              <a:t>Jenetics</a:t>
            </a:r>
            <a:r>
              <a:rPr lang="en-US" dirty="0" smtClean="0"/>
              <a:t> the set up of a </a:t>
            </a:r>
            <a:r>
              <a:rPr lang="en-US" dirty="0" smtClean="0"/>
              <a:t>GA with very few lines of code</a:t>
            </a:r>
          </a:p>
          <a:p>
            <a:r>
              <a:rPr lang="en-US" dirty="0" smtClean="0"/>
              <a:t>Essentially all that needs to be defined is</a:t>
            </a:r>
          </a:p>
          <a:p>
            <a:pPr lvl="1"/>
            <a:r>
              <a:rPr lang="en-US" dirty="0" smtClean="0"/>
              <a:t>Define a class that implements the fitness function</a:t>
            </a:r>
          </a:p>
          <a:p>
            <a:pPr lvl="1"/>
            <a:r>
              <a:rPr lang="en-US" dirty="0" smtClean="0"/>
              <a:t>Define the number of genes in the individual and the type (integer, double) of each </a:t>
            </a:r>
            <a:r>
              <a:rPr lang="en-US" dirty="0" smtClean="0"/>
              <a:t>gene</a:t>
            </a:r>
          </a:p>
          <a:p>
            <a:pPr lvl="1"/>
            <a:r>
              <a:rPr lang="en-US" dirty="0" smtClean="0"/>
              <a:t>Define the set of operators (and their parameters) that the GA will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304800"/>
            <a:ext cx="20701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code (relevant bits)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14300"/>
            <a:ext cx="66929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Compiling and running the </a:t>
            </a:r>
            <a:r>
              <a:rPr lang="en-US" dirty="0" smtClean="0"/>
              <a:t>code (from the command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javac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classpath</a:t>
            </a:r>
            <a:r>
              <a:rPr lang="en-US" sz="2400" dirty="0">
                <a:latin typeface="Courier"/>
                <a:cs typeface="Courier"/>
              </a:rPr>
              <a:t> jenetics-4.2.0.jar </a:t>
            </a:r>
            <a:r>
              <a:rPr lang="en-US" sz="2400" dirty="0" err="1" smtClean="0">
                <a:latin typeface="Courier"/>
                <a:cs typeface="Courier"/>
              </a:rPr>
              <a:t>OnesCounting.java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java 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cp</a:t>
            </a:r>
            <a:r>
              <a:rPr lang="en-US" sz="2400" dirty="0">
                <a:latin typeface="Courier"/>
                <a:cs typeface="Courier"/>
              </a:rPr>
              <a:t> jenetics-4.2.0.jar:. </a:t>
            </a:r>
            <a:r>
              <a:rPr lang="en-US" sz="2400" dirty="0" err="1">
                <a:latin typeface="Courier"/>
                <a:cs typeface="Courier"/>
              </a:rPr>
              <a:t>OnesCounting</a:t>
            </a:r>
            <a:r>
              <a:rPr lang="en-US" sz="2400" dirty="0">
                <a:latin typeface="Courier"/>
                <a:cs typeface="Courier"/>
              </a:rPr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cs typeface="Courier"/>
              </a:rPr>
              <a:t>To compile this code from e.g. Eclipse, you need to tell it to load the </a:t>
            </a:r>
            <a:r>
              <a:rPr lang="en-US" sz="2400" dirty="0" err="1" smtClean="0">
                <a:cs typeface="Courier"/>
              </a:rPr>
              <a:t>jenetics</a:t>
            </a:r>
            <a:r>
              <a:rPr lang="en-US" sz="2400" dirty="0" smtClean="0">
                <a:cs typeface="Courier"/>
              </a:rPr>
              <a:t> jar library</a:t>
            </a:r>
            <a:endParaRPr lang="en-US" sz="36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741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050" dirty="0" err="1">
                <a:latin typeface="Courier"/>
                <a:cs typeface="Courier"/>
              </a:rPr>
              <a:t>Generation</a:t>
            </a:r>
            <a:r>
              <a:rPr lang="fr-FR" sz="1050" dirty="0">
                <a:latin typeface="Courier"/>
                <a:cs typeface="Courier"/>
              </a:rPr>
              <a:t> : 1, best fitness : 48</a:t>
            </a:r>
          </a:p>
          <a:p>
            <a:pPr marL="0" indent="0">
              <a:buNone/>
            </a:pPr>
            <a:r>
              <a:rPr lang="fr-FR" sz="1050" dirty="0" err="1">
                <a:latin typeface="Courier"/>
                <a:cs typeface="Courier"/>
              </a:rPr>
              <a:t>Generation</a:t>
            </a:r>
            <a:r>
              <a:rPr lang="fr-FR" sz="1050" dirty="0">
                <a:latin typeface="Courier"/>
                <a:cs typeface="Courier"/>
              </a:rPr>
              <a:t> : 2, best fitness : 49</a:t>
            </a:r>
          </a:p>
          <a:p>
            <a:pPr marL="0" indent="0">
              <a:buNone/>
            </a:pPr>
            <a:r>
              <a:rPr lang="fr-FR" sz="1050" dirty="0" err="1">
                <a:latin typeface="Courier"/>
                <a:cs typeface="Courier"/>
              </a:rPr>
              <a:t>Generation</a:t>
            </a:r>
            <a:r>
              <a:rPr lang="fr-FR" sz="1050" dirty="0">
                <a:latin typeface="Courier"/>
                <a:cs typeface="Courier"/>
              </a:rPr>
              <a:t> : 3, best fitness : 51</a:t>
            </a:r>
          </a:p>
          <a:p>
            <a:pPr marL="0" indent="0">
              <a:buNone/>
            </a:pPr>
            <a:r>
              <a:rPr lang="fr-FR" sz="1050" dirty="0" err="1">
                <a:latin typeface="Courier"/>
                <a:cs typeface="Courier"/>
              </a:rPr>
              <a:t>Generation</a:t>
            </a:r>
            <a:r>
              <a:rPr lang="fr-FR" sz="1050" dirty="0">
                <a:latin typeface="Courier"/>
                <a:cs typeface="Courier"/>
              </a:rPr>
              <a:t> : 4, best fitness : 57</a:t>
            </a:r>
          </a:p>
          <a:p>
            <a:pPr marL="0" indent="0">
              <a:buNone/>
            </a:pPr>
            <a:r>
              <a:rPr lang="fr-FR" sz="105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fr-FR" sz="105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.</a:t>
            </a:r>
            <a:endParaRPr lang="fr-FR" sz="105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050" dirty="0" err="1" smtClean="0">
                <a:latin typeface="Courier"/>
                <a:cs typeface="Courier"/>
              </a:rPr>
              <a:t>Generation</a:t>
            </a:r>
            <a:r>
              <a:rPr lang="fr-FR" sz="1050" dirty="0" smtClean="0">
                <a:latin typeface="Courier"/>
                <a:cs typeface="Courier"/>
              </a:rPr>
              <a:t> </a:t>
            </a:r>
            <a:r>
              <a:rPr lang="fr-FR" sz="1050" dirty="0">
                <a:latin typeface="Courier"/>
                <a:cs typeface="Courier"/>
              </a:rPr>
              <a:t>: 98, best fitness : 69</a:t>
            </a:r>
          </a:p>
          <a:p>
            <a:pPr marL="0" indent="0">
              <a:buNone/>
            </a:pPr>
            <a:r>
              <a:rPr lang="fr-FR" sz="1050" dirty="0" err="1">
                <a:latin typeface="Courier"/>
                <a:cs typeface="Courier"/>
              </a:rPr>
              <a:t>Generation</a:t>
            </a:r>
            <a:r>
              <a:rPr lang="fr-FR" sz="1050" dirty="0">
                <a:latin typeface="Courier"/>
                <a:cs typeface="Courier"/>
              </a:rPr>
              <a:t> : 99, best fitness : 70</a:t>
            </a:r>
          </a:p>
          <a:p>
            <a:pPr marL="0" indent="0">
              <a:buNone/>
            </a:pPr>
            <a:r>
              <a:rPr lang="fr-FR" sz="1050" dirty="0" err="1">
                <a:latin typeface="Courier"/>
                <a:cs typeface="Courier"/>
              </a:rPr>
              <a:t>Generation</a:t>
            </a:r>
            <a:r>
              <a:rPr lang="fr-FR" sz="1050" dirty="0">
                <a:latin typeface="Courier"/>
                <a:cs typeface="Courier"/>
              </a:rPr>
              <a:t> : 100, best fitness : 69</a:t>
            </a:r>
          </a:p>
          <a:p>
            <a:pPr marL="0" indent="0">
              <a:buNone/>
            </a:pPr>
            <a:endParaRPr lang="fr-FR" sz="105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050" dirty="0" smtClean="0">
                <a:latin typeface="Courier"/>
                <a:cs typeface="Courier"/>
              </a:rPr>
              <a:t>+</a:t>
            </a:r>
            <a:r>
              <a:rPr lang="fr-FR" sz="1050" dirty="0">
                <a:latin typeface="Courier"/>
                <a:cs typeface="Courier"/>
              </a:rPr>
              <a:t>---------------------------------------------------------------------------+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Population </a:t>
            </a:r>
            <a:r>
              <a:rPr lang="fr-FR" sz="1050" dirty="0" err="1">
                <a:latin typeface="Courier"/>
                <a:cs typeface="Courier"/>
              </a:rPr>
              <a:t>statistics</a:t>
            </a:r>
            <a:r>
              <a:rPr lang="fr-FR" sz="1050" dirty="0">
                <a:latin typeface="Courier"/>
                <a:cs typeface="Courier"/>
              </a:rPr>
              <a:t>                                    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+---------------------------------------------------------------------------+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                 Age: max=13; </a:t>
            </a:r>
            <a:r>
              <a:rPr lang="fr-FR" sz="1050" dirty="0" err="1">
                <a:latin typeface="Courier"/>
                <a:cs typeface="Courier"/>
              </a:rPr>
              <a:t>mean</a:t>
            </a:r>
            <a:r>
              <a:rPr lang="fr-FR" sz="1050" dirty="0">
                <a:latin typeface="Courier"/>
                <a:cs typeface="Courier"/>
              </a:rPr>
              <a:t>=0.693100; var=1.264039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             Fitness:                                    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                    min  = 8.000000000000                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                    max  = 70.000000000000               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                    </a:t>
            </a:r>
            <a:r>
              <a:rPr lang="fr-FR" sz="1050" dirty="0" err="1">
                <a:latin typeface="Courier"/>
                <a:cs typeface="Courier"/>
              </a:rPr>
              <a:t>mean</a:t>
            </a:r>
            <a:r>
              <a:rPr lang="fr-FR" sz="1050" dirty="0">
                <a:latin typeface="Courier"/>
                <a:cs typeface="Courier"/>
              </a:rPr>
              <a:t> = 51.130300000000               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                    var  = 51.503672277228               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|                      </a:t>
            </a:r>
            <a:r>
              <a:rPr lang="fr-FR" sz="1050" dirty="0" err="1">
                <a:latin typeface="Courier"/>
                <a:cs typeface="Courier"/>
              </a:rPr>
              <a:t>std</a:t>
            </a:r>
            <a:r>
              <a:rPr lang="fr-FR" sz="1050" dirty="0">
                <a:latin typeface="Courier"/>
                <a:cs typeface="Courier"/>
              </a:rPr>
              <a:t>  = 7.176605902321                                |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+---------------------------------------------------------------------------+</a:t>
            </a:r>
          </a:p>
          <a:p>
            <a:pPr marL="0" indent="0">
              <a:buNone/>
            </a:pPr>
            <a:r>
              <a:rPr lang="fr-FR" sz="1050" dirty="0">
                <a:latin typeface="Courier"/>
                <a:cs typeface="Courier"/>
              </a:rPr>
              <a:t>[00001101|00011100|00111111|01101101|00011111|11011111|01111111|11110111|10011010|10111111|11010110|11110101|01101110] --&gt; 70</a:t>
            </a:r>
            <a:endParaRPr lang="en-US" sz="105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955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Bio-inspired motivation</a:t>
            </a:r>
          </a:p>
          <a:p>
            <a:r>
              <a:rPr lang="en-US" dirty="0" smtClean="0"/>
              <a:t>Historical notes</a:t>
            </a:r>
          </a:p>
          <a:p>
            <a:r>
              <a:rPr lang="en-US" dirty="0" smtClean="0"/>
              <a:t>A simple genetic algorithm</a:t>
            </a:r>
          </a:p>
          <a:p>
            <a:r>
              <a:rPr lang="en-US" dirty="0" smtClean="0"/>
              <a:t>More focus in each stage of the cycle</a:t>
            </a:r>
          </a:p>
          <a:p>
            <a:r>
              <a:rPr lang="en-US" dirty="0" smtClean="0"/>
              <a:t>Advanced topics</a:t>
            </a:r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population is adapting?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847240"/>
            <a:ext cx="838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Although here I am only showing the fitness of the best individual, the whole population is improving, but not only that, but all individuals are slowly becoming similar. This is called </a:t>
            </a:r>
            <a:r>
              <a:rPr lang="en-US" b="1" dirty="0" smtClean="0"/>
              <a:t>convergence</a:t>
            </a:r>
          </a:p>
        </p:txBody>
      </p:sp>
      <p:pic>
        <p:nvPicPr>
          <p:cNvPr id="5" name="Picture 4" descr="evolSimpleG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60" y="1295400"/>
            <a:ext cx="4285140" cy="42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7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inspirations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1456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Darwin’s Natural </a:t>
            </a:r>
            <a:r>
              <a:rPr lang="en-US" dirty="0"/>
              <a:t>selection </a:t>
            </a:r>
            <a:endParaRPr lang="en-US" dirty="0" smtClean="0"/>
          </a:p>
          <a:p>
            <a:pPr lvl="1"/>
            <a:r>
              <a:rPr lang="en-US" dirty="0" smtClean="0"/>
              <a:t>“principle </a:t>
            </a:r>
            <a:r>
              <a:rPr lang="en-US" dirty="0"/>
              <a:t>by which each slight variation [of a trait], if useful, is </a:t>
            </a:r>
            <a:r>
              <a:rPr lang="en-US" dirty="0" smtClean="0"/>
              <a:t>preserved”</a:t>
            </a:r>
            <a:endParaRPr lang="en-US" dirty="0"/>
          </a:p>
          <a:p>
            <a:r>
              <a:rPr lang="en-US" dirty="0" smtClean="0">
                <a:sym typeface="Wingdings"/>
              </a:rPr>
              <a:t>Individuals that are better adapted to the environment have more chances of reproducing</a:t>
            </a:r>
          </a:p>
          <a:p>
            <a:pPr lvl="1"/>
            <a:r>
              <a:rPr lang="en-US" dirty="0" smtClean="0">
                <a:sym typeface="Wingdings"/>
              </a:rPr>
              <a:t>Their traits are inherited by the later generations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1761" y="1504039"/>
            <a:ext cx="3615039" cy="47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9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inspirations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sym typeface="Wingdings"/>
              </a:rPr>
              <a:t>Genetics  How solutions are represented, and how information is passed from parents to off-</a:t>
            </a:r>
            <a:r>
              <a:rPr lang="en-US" dirty="0" smtClean="0">
                <a:sym typeface="Wingdings"/>
              </a:rPr>
              <a:t>spring</a:t>
            </a:r>
          </a:p>
          <a:p>
            <a:pPr marL="742950" lvl="2" indent="-342900"/>
            <a:r>
              <a:rPr lang="en-US" dirty="0" smtClean="0">
                <a:sym typeface="Wingdings"/>
              </a:rPr>
              <a:t>Our genetic code (the blueprints that specify all the functioning of a living organism) is structured in chromosomes, formed by DNA. Each chromosome is divided in functional units called genes</a:t>
            </a:r>
          </a:p>
          <a:p>
            <a:pPr marL="742950" lvl="2" indent="-342900"/>
            <a:r>
              <a:rPr lang="en-US" dirty="0" smtClean="0">
                <a:sym typeface="Wingdings"/>
              </a:rPr>
              <a:t>During reproduction the chromosomes from the parents are mixed (picking half the chromosomes of one parent, half from the other) to create off-spring  crossover</a:t>
            </a:r>
          </a:p>
          <a:p>
            <a:pPr marL="742950" lvl="2" indent="-342900"/>
            <a:r>
              <a:rPr lang="en-US" dirty="0" smtClean="0">
                <a:sym typeface="Wingdings"/>
              </a:rPr>
              <a:t>In the process leading to reproduction the chromosomes are copied. This copy is not always perfect  mutation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Researchers started tinkering with computer algorithms mimicking evolution since the 50s</a:t>
            </a:r>
          </a:p>
          <a:p>
            <a:r>
              <a:rPr lang="en-US" dirty="0" smtClean="0"/>
              <a:t>In Berlin, Ingo </a:t>
            </a:r>
            <a:r>
              <a:rPr lang="en-US" dirty="0" err="1" smtClean="0"/>
              <a:t>Rechenberg</a:t>
            </a:r>
            <a:r>
              <a:rPr lang="en-US" dirty="0" smtClean="0"/>
              <a:t> and Hans-Paul </a:t>
            </a:r>
            <a:r>
              <a:rPr lang="en-US" dirty="0" err="1" smtClean="0"/>
              <a:t>Schwefel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evolution strategies</a:t>
            </a:r>
          </a:p>
          <a:p>
            <a:r>
              <a:rPr lang="en-US" dirty="0" smtClean="0">
                <a:sym typeface="Wingdings"/>
              </a:rPr>
              <a:t>In California, Larry </a:t>
            </a:r>
            <a:r>
              <a:rPr lang="en-US" dirty="0" err="1" smtClean="0">
                <a:sym typeface="Wingdings"/>
              </a:rPr>
              <a:t>Fogel</a:t>
            </a:r>
            <a:r>
              <a:rPr lang="en-US" dirty="0" smtClean="0">
                <a:sym typeface="Wingdings"/>
              </a:rPr>
              <a:t>  evolutionary programming</a:t>
            </a:r>
          </a:p>
          <a:p>
            <a:r>
              <a:rPr lang="en-US" dirty="0" smtClean="0">
                <a:sym typeface="Wingdings"/>
              </a:rPr>
              <a:t>And In Michigan, John Holland  Genetic Algorithms</a:t>
            </a:r>
          </a:p>
          <a:p>
            <a:r>
              <a:rPr lang="en-US" dirty="0" smtClean="0">
                <a:sym typeface="Wingdings"/>
              </a:rPr>
              <a:t>These algorithms shared many traits, but these communities didn’t really talk much to each other until the 90s  evolutionary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4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Holland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0647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Highly interdisciplinary researcher that had the broad aim of building complex adaptive systems as models of cognition</a:t>
            </a:r>
          </a:p>
          <a:p>
            <a:pPr lvl="1"/>
            <a:r>
              <a:rPr lang="en-US" dirty="0" smtClean="0"/>
              <a:t>Mixing AI, Biology and Phycology (and others)</a:t>
            </a:r>
          </a:p>
          <a:p>
            <a:r>
              <a:rPr lang="en-US" dirty="0" smtClean="0"/>
              <a:t>Most people date the GA algorithm based on his seminal book “Adaptation in Natural and Artificial Systems” from 75</a:t>
            </a:r>
          </a:p>
          <a:p>
            <a:r>
              <a:rPr lang="en-US" dirty="0" smtClean="0"/>
              <a:t>Although the name GA does not appear there, but appears in the PhD thesis of his student Ken de Jong</a:t>
            </a:r>
          </a:p>
          <a:p>
            <a:r>
              <a:rPr lang="en-US" dirty="0" smtClean="0"/>
              <a:t>And the most classic book on GAs “Genetic Algorithms in Search, Optimization and Machine Learning” was written by another of Holland’s PhD students, David Goldberg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276850" y="1708150"/>
          <a:ext cx="36576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Clip" r:id="rId3" imgW="5714286" imgH="6714286" progId="">
                  <p:embed/>
                </p:oleObj>
              </mc:Choice>
              <mc:Fallback>
                <p:oleObj name="Clip" r:id="rId3" imgW="5714286" imgH="67142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708150"/>
                        <a:ext cx="3657600" cy="42957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39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simple genetic algorithm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genetic algorithm iteratively refines a pool of solutions (called </a:t>
            </a:r>
            <a:r>
              <a:rPr lang="en-US" i="1" dirty="0" smtClean="0"/>
              <a:t>population)</a:t>
            </a:r>
          </a:p>
          <a:p>
            <a:r>
              <a:rPr lang="en-US" dirty="0" smtClean="0"/>
              <a:t>This iterative refinement process follows a specific cycle that is inspired in the natural evolution</a:t>
            </a:r>
          </a:p>
          <a:p>
            <a:pPr lvl="1"/>
            <a:r>
              <a:rPr lang="en-US" dirty="0" smtClean="0"/>
              <a:t>There is some </a:t>
            </a:r>
            <a:r>
              <a:rPr lang="en-US" i="1" dirty="0" smtClean="0"/>
              <a:t>selection</a:t>
            </a:r>
          </a:p>
          <a:p>
            <a:pPr lvl="1"/>
            <a:r>
              <a:rPr lang="en-US" dirty="0" smtClean="0"/>
              <a:t>There is the mixing of solutions via two stages called crossover and mutation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13468" y="2639986"/>
            <a:ext cx="4241797" cy="3041519"/>
            <a:chOff x="2873167" y="1530523"/>
            <a:chExt cx="5757530" cy="4378951"/>
          </a:xfrm>
        </p:grpSpPr>
        <p:grpSp>
          <p:nvGrpSpPr>
            <p:cNvPr id="3" name="Group 2"/>
            <p:cNvGrpSpPr/>
            <p:nvPr/>
          </p:nvGrpSpPr>
          <p:grpSpPr>
            <a:xfrm>
              <a:off x="2873167" y="3010705"/>
              <a:ext cx="5757530" cy="2898769"/>
              <a:chOff x="1327788" y="2853615"/>
              <a:chExt cx="11110579" cy="563223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842347" y="2926080"/>
                <a:ext cx="2926080" cy="140885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046" tIns="65023" rIns="130046" bIns="65023" anchor="ctr"/>
              <a:lstStyle/>
              <a:p>
                <a:pPr algn="ctr">
                  <a:defRPr/>
                </a:pPr>
                <a:r>
                  <a:rPr lang="en-US" sz="900" dirty="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ＭＳ Ｐゴシック" charset="0"/>
                  </a:rPr>
                  <a:t>Population A</a:t>
                </a:r>
              </a:p>
            </p:txBody>
          </p:sp>
          <p:cxnSp>
            <p:nvCxnSpPr>
              <p:cNvPr id="6" name="Straight Arrow Connector 5"/>
              <p:cNvCxnSpPr>
                <a:endCxn id="7" idx="2"/>
              </p:cNvCxnSpPr>
              <p:nvPr/>
            </p:nvCxnSpPr>
            <p:spPr>
              <a:xfrm>
                <a:off x="4768427" y="3684694"/>
                <a:ext cx="3684693" cy="22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8453120" y="2980267"/>
                <a:ext cx="2926080" cy="140885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046" tIns="65023" rIns="130046" bIns="65023" anchor="ctr"/>
              <a:lstStyle/>
              <a:p>
                <a:pPr algn="ctr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ＭＳ Ｐゴシック" charset="0"/>
                  </a:rPr>
                  <a:t>Population B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453120" y="6719147"/>
                <a:ext cx="2926080" cy="140885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046" tIns="65023" rIns="130046" bIns="65023" anchor="ctr"/>
              <a:lstStyle/>
              <a:p>
                <a:pPr algn="ctr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ＭＳ Ｐゴシック" charset="0"/>
                  </a:rPr>
                  <a:t>Population C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42347" y="6719147"/>
                <a:ext cx="2926080" cy="140885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046" tIns="65023" rIns="130046" bIns="65023" anchor="ctr"/>
              <a:lstStyle/>
              <a:p>
                <a:pPr algn="ctr">
                  <a:defRPr/>
                </a:pPr>
                <a:r>
                  <a:rPr lang="en-US" sz="900">
                    <a:solidFill>
                      <a:srgbClr val="000000"/>
                    </a:solidFill>
                    <a:latin typeface="Calibri" charset="0"/>
                    <a:ea typeface="ＭＳ Ｐゴシック" charset="0"/>
                    <a:cs typeface="ＭＳ Ｐゴシック" charset="0"/>
                  </a:rPr>
                  <a:t>Population D</a:t>
                </a:r>
              </a:p>
            </p:txBody>
          </p:sp>
          <p:cxnSp>
            <p:nvCxnSpPr>
              <p:cNvPr id="12" name="Straight Arrow Connector 11"/>
              <p:cNvCxnSpPr>
                <a:stCxn id="7" idx="4"/>
                <a:endCxn id="9" idx="0"/>
              </p:cNvCxnSpPr>
              <p:nvPr/>
            </p:nvCxnSpPr>
            <p:spPr>
              <a:xfrm rot="5400000">
                <a:off x="8751148" y="5554134"/>
                <a:ext cx="2330027" cy="45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2"/>
                <a:endCxn id="10" idx="6"/>
              </p:cNvCxnSpPr>
              <p:nvPr/>
            </p:nvCxnSpPr>
            <p:spPr>
              <a:xfrm rot="10800000">
                <a:off x="4768427" y="7423574"/>
                <a:ext cx="3684693" cy="22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0"/>
                <a:endCxn id="4" idx="4"/>
              </p:cNvCxnSpPr>
              <p:nvPr/>
            </p:nvCxnSpPr>
            <p:spPr>
              <a:xfrm rot="5400000" flipH="1" flipV="1">
                <a:off x="2113282" y="5527040"/>
                <a:ext cx="2384213" cy="45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urved Down Arrow 19"/>
              <p:cNvSpPr/>
              <p:nvPr/>
            </p:nvSpPr>
            <p:spPr>
              <a:xfrm>
                <a:off x="4768427" y="4549424"/>
                <a:ext cx="3684693" cy="1085990"/>
              </a:xfrm>
              <a:prstGeom prst="curved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046" tIns="65023" rIns="130046" bIns="65023" anchor="ctr"/>
              <a:lstStyle/>
              <a:p>
                <a:pPr algn="ctr">
                  <a:defRPr/>
                </a:pPr>
                <a:endParaRPr lang="en-GB" sz="9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43" name="TextBox 20"/>
              <p:cNvSpPr txBox="1">
                <a:spLocks noChangeArrowheads="1"/>
              </p:cNvSpPr>
              <p:nvPr/>
            </p:nvSpPr>
            <p:spPr bwMode="auto">
              <a:xfrm>
                <a:off x="5536605" y="2853615"/>
                <a:ext cx="2570272" cy="88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30046" tIns="65023" rIns="130046" bIns="65023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Evaluation</a:t>
                </a:r>
              </a:p>
            </p:txBody>
          </p:sp>
          <p:sp>
            <p:nvSpPr>
              <p:cNvPr id="18444" name="TextBox 21"/>
              <p:cNvSpPr txBox="1">
                <a:spLocks noChangeArrowheads="1"/>
              </p:cNvSpPr>
              <p:nvPr/>
            </p:nvSpPr>
            <p:spPr bwMode="auto">
              <a:xfrm>
                <a:off x="10092268" y="5109351"/>
                <a:ext cx="2346099" cy="88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30046" tIns="65023" rIns="130046" bIns="65023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/>
                  <a:t>Selection</a:t>
                </a:r>
              </a:p>
            </p:txBody>
          </p:sp>
          <p:sp>
            <p:nvSpPr>
              <p:cNvPr id="18445" name="TextBox 22"/>
              <p:cNvSpPr txBox="1">
                <a:spLocks noChangeArrowheads="1"/>
              </p:cNvSpPr>
              <p:nvPr/>
            </p:nvSpPr>
            <p:spPr bwMode="auto">
              <a:xfrm>
                <a:off x="5603806" y="7601936"/>
                <a:ext cx="2535370" cy="88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30046" tIns="65023" rIns="130046" bIns="65023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/>
                  <a:t>Crossover</a:t>
                </a:r>
              </a:p>
            </p:txBody>
          </p:sp>
          <p:sp>
            <p:nvSpPr>
              <p:cNvPr id="18446" name="TextBox 23"/>
              <p:cNvSpPr txBox="1">
                <a:spLocks noChangeArrowheads="1"/>
              </p:cNvSpPr>
              <p:nvPr/>
            </p:nvSpPr>
            <p:spPr bwMode="auto">
              <a:xfrm>
                <a:off x="1327788" y="5109354"/>
                <a:ext cx="2233912" cy="88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30046" tIns="65023" rIns="130046" bIns="65023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/>
                  <a:t>Mutation</a:t>
                </a:r>
              </a:p>
            </p:txBody>
          </p:sp>
        </p:grpSp>
        <p:cxnSp>
          <p:nvCxnSpPr>
            <p:cNvPr id="18" name="Straight Arrow Connector 17"/>
            <p:cNvCxnSpPr>
              <a:endCxn id="4" idx="0"/>
            </p:cNvCxnSpPr>
            <p:nvPr/>
          </p:nvCxnSpPr>
          <p:spPr>
            <a:xfrm>
              <a:off x="3896798" y="1945965"/>
              <a:ext cx="1170" cy="11020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79049" y="1530523"/>
              <a:ext cx="1342058" cy="39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Arial"/>
                  <a:cs typeface="Arial"/>
                </a:rPr>
                <a:t>Initialisation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Population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35" tIns="45718" rIns="91435" bIns="45718">
            <a:normAutofit/>
          </a:bodyPr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Possible </a:t>
            </a:r>
            <a:r>
              <a:rPr lang="en-US" sz="2800" dirty="0">
                <a:latin typeface="Calibri" charset="0"/>
                <a:ea typeface="ＭＳ Ｐゴシック" charset="0"/>
              </a:rPr>
              <a:t>solutions of the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problem</a:t>
            </a:r>
            <a:endParaRPr lang="en-US" sz="20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Typically a vector of elements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called </a:t>
            </a:r>
            <a:r>
              <a:rPr lang="en-US" sz="2400" i="1" dirty="0" smtClean="0">
                <a:latin typeface="Calibri" charset="0"/>
                <a:ea typeface="ＭＳ Ｐゴシック" charset="0"/>
              </a:rPr>
              <a:t>chromosome</a:t>
            </a:r>
            <a:endParaRPr lang="en-US" sz="2400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Each </a:t>
            </a:r>
            <a:r>
              <a:rPr lang="en-US" sz="2400" dirty="0">
                <a:latin typeface="Calibri" charset="0"/>
                <a:ea typeface="ＭＳ Ｐゴシック" charset="0"/>
              </a:rPr>
              <a:t>subpart of an individual is called </a:t>
            </a:r>
            <a:r>
              <a:rPr lang="en-US" sz="2400" i="1" dirty="0" smtClean="0">
                <a:latin typeface="Calibri" charset="0"/>
                <a:ea typeface="ＭＳ Ｐゴシック" charset="0"/>
              </a:rPr>
              <a:t>gene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A classic GA uses a binary representation (more later)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r>
              <a:rPr lang="en-US" sz="2800" dirty="0">
                <a:latin typeface="Calibri" charset="0"/>
                <a:ea typeface="ＭＳ Ｐゴシック" charset="0"/>
              </a:rPr>
              <a:t>Initial population is created at random</a:t>
            </a:r>
          </a:p>
          <a:p>
            <a:pPr marL="457200" lvl="1" indent="0">
              <a:buNone/>
            </a:pPr>
            <a:endParaRPr lang="en-US" sz="2000" dirty="0">
              <a:latin typeface="Calibri" charset="0"/>
              <a:ea typeface="ＭＳ Ｐゴシック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94056" y="4269064"/>
            <a:ext cx="1728790" cy="1715994"/>
            <a:chOff x="785245" y="4878102"/>
            <a:chExt cx="1728790" cy="1715994"/>
          </a:xfrm>
        </p:grpSpPr>
        <p:grpSp>
          <p:nvGrpSpPr>
            <p:cNvPr id="2" name="Group 1"/>
            <p:cNvGrpSpPr/>
            <p:nvPr/>
          </p:nvGrpSpPr>
          <p:grpSpPr>
            <a:xfrm>
              <a:off x="785245" y="5491898"/>
              <a:ext cx="1728788" cy="304800"/>
              <a:chOff x="3451225" y="1723434"/>
              <a:chExt cx="1728788" cy="304800"/>
            </a:xfrm>
          </p:grpSpPr>
          <p:sp>
            <p:nvSpPr>
              <p:cNvPr id="4" name="Rectangle 45"/>
              <p:cNvSpPr>
                <a:spLocks noChangeArrowheads="1"/>
              </p:cNvSpPr>
              <p:nvPr/>
            </p:nvSpPr>
            <p:spPr bwMode="auto">
              <a:xfrm>
                <a:off x="3451225" y="1723434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5" name="Rectangle 46"/>
              <p:cNvSpPr>
                <a:spLocks noChangeArrowheads="1"/>
              </p:cNvSpPr>
              <p:nvPr/>
            </p:nvSpPr>
            <p:spPr bwMode="auto">
              <a:xfrm>
                <a:off x="3756025" y="1723434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6" name="Rectangle 47"/>
              <p:cNvSpPr>
                <a:spLocks noChangeArrowheads="1"/>
              </p:cNvSpPr>
              <p:nvPr/>
            </p:nvSpPr>
            <p:spPr bwMode="auto">
              <a:xfrm>
                <a:off x="4027488" y="1723434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7" name="Rectangle 48"/>
              <p:cNvSpPr>
                <a:spLocks noChangeArrowheads="1"/>
              </p:cNvSpPr>
              <p:nvPr/>
            </p:nvSpPr>
            <p:spPr bwMode="auto">
              <a:xfrm>
                <a:off x="4316414" y="1723434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8" name="Rectangle 49"/>
              <p:cNvSpPr>
                <a:spLocks noChangeArrowheads="1"/>
              </p:cNvSpPr>
              <p:nvPr/>
            </p:nvSpPr>
            <p:spPr bwMode="auto">
              <a:xfrm>
                <a:off x="4587875" y="1723434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9" name="Rectangle 50"/>
              <p:cNvSpPr>
                <a:spLocks noChangeArrowheads="1"/>
              </p:cNvSpPr>
              <p:nvPr/>
            </p:nvSpPr>
            <p:spPr bwMode="auto">
              <a:xfrm>
                <a:off x="4875213" y="1723434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r>
                  <a:rPr lang="en-GB" dirty="0" smtClean="0"/>
                  <a:t>0</a:t>
                </a:r>
                <a:endParaRPr lang="en-GB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 rot="16200000">
              <a:off x="1539879" y="4492802"/>
              <a:ext cx="219523" cy="17287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8643" y="4878102"/>
              <a:ext cx="144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Chromosome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3148" y="62247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3" idx="0"/>
              <a:endCxn id="4" idx="2"/>
            </p:cNvCxnSpPr>
            <p:nvPr/>
          </p:nvCxnSpPr>
          <p:spPr>
            <a:xfrm flipH="1" flipV="1">
              <a:off x="937645" y="5796698"/>
              <a:ext cx="712789" cy="428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5" idx="2"/>
            </p:cNvCxnSpPr>
            <p:nvPr/>
          </p:nvCxnSpPr>
          <p:spPr>
            <a:xfrm flipH="1" flipV="1">
              <a:off x="1242445" y="5796698"/>
              <a:ext cx="407989" cy="428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0"/>
              <a:endCxn id="6" idx="2"/>
            </p:cNvCxnSpPr>
            <p:nvPr/>
          </p:nvCxnSpPr>
          <p:spPr>
            <a:xfrm flipH="1" flipV="1">
              <a:off x="1513908" y="5796698"/>
              <a:ext cx="136526" cy="428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0"/>
              <a:endCxn id="7" idx="2"/>
            </p:cNvCxnSpPr>
            <p:nvPr/>
          </p:nvCxnSpPr>
          <p:spPr>
            <a:xfrm flipV="1">
              <a:off x="1650434" y="5796698"/>
              <a:ext cx="152400" cy="428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0"/>
              <a:endCxn id="8" idx="2"/>
            </p:cNvCxnSpPr>
            <p:nvPr/>
          </p:nvCxnSpPr>
          <p:spPr>
            <a:xfrm flipV="1">
              <a:off x="1650434" y="5796698"/>
              <a:ext cx="423861" cy="428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0"/>
              <a:endCxn id="9" idx="2"/>
            </p:cNvCxnSpPr>
            <p:nvPr/>
          </p:nvCxnSpPr>
          <p:spPr>
            <a:xfrm flipV="1">
              <a:off x="1650434" y="5796698"/>
              <a:ext cx="711199" cy="428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306006" y="4174296"/>
            <a:ext cx="4894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from 1 to </a:t>
            </a:r>
            <a:r>
              <a:rPr lang="en-US" dirty="0" err="1" smtClean="0">
                <a:latin typeface="Courier"/>
                <a:cs typeface="Courier"/>
              </a:rPr>
              <a:t>pop_size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For j in 1 to </a:t>
            </a:r>
            <a:r>
              <a:rPr lang="en-US" dirty="0" err="1" smtClean="0">
                <a:latin typeface="Courier"/>
                <a:cs typeface="Courier"/>
              </a:rPr>
              <a:t>chromosome_size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If </a:t>
            </a:r>
            <a:r>
              <a:rPr lang="en-US" dirty="0" err="1" smtClean="0">
                <a:latin typeface="Courier"/>
                <a:cs typeface="Courier"/>
              </a:rPr>
              <a:t>rand_real</a:t>
            </a:r>
            <a:r>
              <a:rPr lang="en-US" dirty="0" smtClean="0">
                <a:latin typeface="Courier"/>
                <a:cs typeface="Courier"/>
              </a:rPr>
              <a:t>(0,1)&lt;0.5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Individual[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]-&gt;gene[j]=1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Else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Individual[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]-&gt;gene[j]=0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EndIf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EndFor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EndFor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49703"/>
            <a:ext cx="3450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rand_real</a:t>
            </a:r>
            <a:r>
              <a:rPr lang="en-US" sz="1400" dirty="0">
                <a:latin typeface="Arial"/>
                <a:cs typeface="Arial"/>
              </a:rPr>
              <a:t>(0,1</a:t>
            </a:r>
            <a:r>
              <a:rPr lang="en-US" sz="1400" dirty="0" smtClean="0">
                <a:latin typeface="Arial"/>
                <a:cs typeface="Arial"/>
              </a:rPr>
              <a:t>) </a:t>
            </a:r>
            <a:r>
              <a:rPr lang="en-US" sz="1400" dirty="0" smtClean="0">
                <a:latin typeface="Arial"/>
                <a:cs typeface="Arial"/>
                <a:sym typeface="Wingdings"/>
              </a:rPr>
              <a:t> generate a continuous number in [0,1)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0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Evaluation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416374"/>
            <a:ext cx="8229600" cy="4525963"/>
          </a:xfrm>
          <a:prstGeom prst="rect">
            <a:avLst/>
          </a:prstGeom>
        </p:spPr>
        <p:txBody>
          <a:bodyPr lIns="91435" tIns="45718" rIns="91435" bIns="45718">
            <a:normAutofit/>
          </a:bodyPr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Giving </a:t>
            </a:r>
            <a:r>
              <a:rPr lang="en-US" sz="2800" dirty="0">
                <a:latin typeface="Calibri" charset="0"/>
                <a:ea typeface="ＭＳ Ｐゴシック" charset="0"/>
              </a:rPr>
              <a:t>a goodness value to each individual in the population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</a:rPr>
              <a:t>Uses a fitness formula/objective function, as we discussed last lecture.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270" y="3915267"/>
            <a:ext cx="6602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from 1 to </a:t>
            </a:r>
            <a:r>
              <a:rPr lang="en-US" dirty="0" err="1" smtClean="0">
                <a:latin typeface="Courier"/>
                <a:cs typeface="Courier"/>
              </a:rPr>
              <a:t>pop_size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fitness[I] = </a:t>
            </a:r>
            <a:r>
              <a:rPr lang="en-US" dirty="0" err="1" smtClean="0">
                <a:latin typeface="Courier"/>
                <a:cs typeface="Courier"/>
              </a:rPr>
              <a:t>fitnessFunction</a:t>
            </a:r>
            <a:r>
              <a:rPr lang="en-US" dirty="0" smtClean="0">
                <a:latin typeface="Courier"/>
                <a:cs typeface="Courier"/>
              </a:rPr>
              <a:t>(Individual[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])</a:t>
            </a:r>
          </a:p>
          <a:p>
            <a:r>
              <a:rPr lang="en-US" dirty="0" err="1" smtClean="0">
                <a:latin typeface="Courier"/>
                <a:cs typeface="Courier"/>
              </a:rPr>
              <a:t>EndFor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4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1512</Words>
  <Application>Microsoft Macintosh PowerPoint</Application>
  <PresentationFormat>On-screen Show (4:3)</PresentationFormat>
  <Paragraphs>241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Clip</vt:lpstr>
      <vt:lpstr>CSC3423 – Bio-computing L02 – Genetic Algorithms</vt:lpstr>
      <vt:lpstr>Outline</vt:lpstr>
      <vt:lpstr>Biological inspirations</vt:lpstr>
      <vt:lpstr>Biological inspirations</vt:lpstr>
      <vt:lpstr>Historical notes</vt:lpstr>
      <vt:lpstr>John Holland</vt:lpstr>
      <vt:lpstr>A simple genetic algorithm</vt:lpstr>
      <vt:lpstr>Population</vt:lpstr>
      <vt:lpstr>Evaluation</vt:lpstr>
      <vt:lpstr>Selection</vt:lpstr>
      <vt:lpstr>Roulette Wheel selection</vt:lpstr>
      <vt:lpstr>Crossover</vt:lpstr>
      <vt:lpstr>Mutation</vt:lpstr>
      <vt:lpstr>A simple genetic algorithm: overview</vt:lpstr>
      <vt:lpstr>A simple example</vt:lpstr>
      <vt:lpstr>Using jenetics</vt:lpstr>
      <vt:lpstr>The code (relevant bits)</vt:lpstr>
      <vt:lpstr>Compiling and running the code (from the command line)</vt:lpstr>
      <vt:lpstr>Running the code</vt:lpstr>
      <vt:lpstr>How the population is adapting?</vt:lpstr>
      <vt:lpstr>Questions?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CSC3424 – Bio-computing L02 – Introduction to Machine Learning and the coursework</dc:title>
  <dc:creator>Jaume Bacardit</dc:creator>
  <cp:lastModifiedBy>Jaume Bacardit</cp:lastModifiedBy>
  <cp:revision>68</cp:revision>
  <dcterms:created xsi:type="dcterms:W3CDTF">2014-09-28T14:02:04Z</dcterms:created>
  <dcterms:modified xsi:type="dcterms:W3CDTF">2018-09-21T13:19:37Z</dcterms:modified>
</cp:coreProperties>
</file>