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 id="2147483696" r:id="rId2"/>
    <p:sldMasterId id="2147483708" r:id="rId3"/>
  </p:sldMasterIdLst>
  <p:notesMasterIdLst>
    <p:notesMasterId r:id="rId38"/>
  </p:notesMasterIdLst>
  <p:sldIdLst>
    <p:sldId id="256" r:id="rId4"/>
    <p:sldId id="296" r:id="rId5"/>
    <p:sldId id="393" r:id="rId6"/>
    <p:sldId id="316" r:id="rId7"/>
    <p:sldId id="317" r:id="rId8"/>
    <p:sldId id="361" r:id="rId9"/>
    <p:sldId id="357" r:id="rId10"/>
    <p:sldId id="405" r:id="rId11"/>
    <p:sldId id="406" r:id="rId12"/>
    <p:sldId id="407" r:id="rId13"/>
    <p:sldId id="408" r:id="rId14"/>
    <p:sldId id="401" r:id="rId15"/>
    <p:sldId id="311" r:id="rId16"/>
    <p:sldId id="402" r:id="rId17"/>
    <p:sldId id="319" r:id="rId18"/>
    <p:sldId id="403" r:id="rId19"/>
    <p:sldId id="320" r:id="rId20"/>
    <p:sldId id="404" r:id="rId21"/>
    <p:sldId id="358" r:id="rId22"/>
    <p:sldId id="321" r:id="rId23"/>
    <p:sldId id="384" r:id="rId24"/>
    <p:sldId id="324" r:id="rId25"/>
    <p:sldId id="325" r:id="rId26"/>
    <p:sldId id="338" r:id="rId27"/>
    <p:sldId id="385" r:id="rId28"/>
    <p:sldId id="386" r:id="rId29"/>
    <p:sldId id="389" r:id="rId30"/>
    <p:sldId id="390" r:id="rId31"/>
    <p:sldId id="353" r:id="rId32"/>
    <p:sldId id="354" r:id="rId33"/>
    <p:sldId id="355" r:id="rId34"/>
    <p:sldId id="356" r:id="rId35"/>
    <p:sldId id="297" r:id="rId36"/>
    <p:sldId id="295" r:id="rId3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944" autoAdjust="0"/>
    <p:restoredTop sz="98862" autoAdjust="0"/>
  </p:normalViewPr>
  <p:slideViewPr>
    <p:cSldViewPr snapToGrid="0" snapToObjects="1">
      <p:cViewPr varScale="1">
        <p:scale>
          <a:sx n="222" d="100"/>
          <a:sy n="222" d="100"/>
        </p:scale>
        <p:origin x="2256" y="20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presProps" Target="presProps.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tableStyles" Target="tableStyles.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8" Type="http://schemas.openxmlformats.org/officeDocument/2006/relationships/slide" Target="slides/slide5.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0EBD100-242F-DC49-8CB1-09EBB3E7D3F7}" type="datetimeFigureOut">
              <a:rPr lang="en-US" smtClean="0"/>
              <a:t>10/4/18</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D52C921-2B5A-4944-924F-0AD7962284D7}" type="slidenum">
              <a:rPr lang="en-GB" smtClean="0"/>
              <a:t>‹#›</a:t>
            </a:fld>
            <a:endParaRPr lang="en-GB"/>
          </a:p>
        </p:txBody>
      </p:sp>
    </p:spTree>
    <p:extLst>
      <p:ext uri="{BB962C8B-B14F-4D97-AF65-F5344CB8AC3E}">
        <p14:creationId xmlns:p14="http://schemas.microsoft.com/office/powerpoint/2010/main" val="3963100276"/>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link.aip.org/link/?RSINAK/72/3546/1" TargetMode="External"/><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12"/>
          <p:cNvSpPr>
            <a:spLocks noGrp="1" noChangeArrowheads="1"/>
          </p:cNvSpPr>
          <p:nvPr>
            <p:ph type="sldNum" sz="quarter"/>
          </p:nvPr>
        </p:nvSpPr>
        <p:spPr>
          <a:noFill/>
        </p:spPr>
        <p:txBody>
          <a:bodyPr/>
          <a:lstStyle/>
          <a:p>
            <a:fld id="{B37CDAFD-40BE-4663-B867-CEC085C323DC}" type="slidenum">
              <a:rPr lang="en-US" smtClean="0">
                <a:latin typeface="Arial" pitchFamily="34" charset="0"/>
              </a:rPr>
              <a:pPr/>
              <a:t>25</a:t>
            </a:fld>
            <a:endParaRPr lang="en-US">
              <a:latin typeface="Arial" pitchFamily="34" charset="0"/>
            </a:endParaRPr>
          </a:p>
        </p:txBody>
      </p:sp>
      <p:sp>
        <p:nvSpPr>
          <p:cNvPr id="45059" name="Rectangle 2"/>
          <p:cNvSpPr>
            <a:spLocks noGrp="1" noRot="1" noChangeAspect="1" noChangeArrowheads="1" noTextEdit="1"/>
          </p:cNvSpPr>
          <p:nvPr>
            <p:ph type="sldImg"/>
          </p:nvPr>
        </p:nvSpPr>
        <p:spPr>
          <a:xfrm>
            <a:off x="1144588" y="685800"/>
            <a:ext cx="4559300" cy="3419475"/>
          </a:xfrm>
          <a:ln/>
        </p:spPr>
      </p:sp>
      <p:sp>
        <p:nvSpPr>
          <p:cNvPr id="45060" name="Rectangle 3"/>
          <p:cNvSpPr>
            <a:spLocks noGrp="1" noChangeArrowheads="1"/>
          </p:cNvSpPr>
          <p:nvPr>
            <p:ph type="body" idx="1"/>
          </p:nvPr>
        </p:nvSpPr>
        <p:spPr>
          <a:noFill/>
          <a:ln/>
        </p:spPr>
        <p:txBody>
          <a:bodyPr/>
          <a:lstStyle/>
          <a:p>
            <a:pPr marL="228600" marR="0" indent="-228600" algn="l" defTabSz="457200" rtl="0" eaLnBrk="1" fontAlgn="auto" latinLnBrk="0" hangingPunct="1">
              <a:lnSpc>
                <a:spcPct val="100000"/>
              </a:lnSpc>
              <a:spcBef>
                <a:spcPts val="0"/>
              </a:spcBef>
              <a:spcAft>
                <a:spcPts val="0"/>
              </a:spcAft>
              <a:buClrTx/>
              <a:buSzTx/>
              <a:buFontTx/>
              <a:buNone/>
              <a:tabLst/>
              <a:defRPr/>
            </a:pPr>
            <a:r>
              <a:rPr lang="en-GB" sz="1200" dirty="0">
                <a:solidFill>
                  <a:srgbClr val="003366"/>
                </a:solidFill>
              </a:rPr>
              <a:t>A Scanning </a:t>
            </a:r>
            <a:r>
              <a:rPr lang="en-GB" sz="1200" dirty="0" err="1">
                <a:solidFill>
                  <a:srgbClr val="003366"/>
                </a:solidFill>
              </a:rPr>
              <a:t>tunneling</a:t>
            </a:r>
            <a:r>
              <a:rPr lang="en-GB" sz="1200" dirty="0">
                <a:solidFill>
                  <a:srgbClr val="003366"/>
                </a:solidFill>
              </a:rPr>
              <a:t> microscope maps the topographical and/or electronic surface features by scanning an atomically sharp tip within nm’s of the surface</a:t>
            </a:r>
          </a:p>
          <a:p>
            <a:pPr marL="228600" indent="-228600" eaLnBrk="1" hangingPunct="1"/>
            <a:endParaRPr lang="en-GB" dirty="0">
              <a:cs typeface="Arial" pitchFamily="34" charset="0"/>
            </a:endParaRPr>
          </a:p>
          <a:p>
            <a:pPr marL="228600" indent="-228600" eaLnBrk="1" hangingPunct="1"/>
            <a:endParaRPr lang="en-GB" dirty="0">
              <a:cs typeface="Arial" pitchFamily="34" charset="0"/>
            </a:endParaRPr>
          </a:p>
          <a:p>
            <a:pPr marL="228600" indent="-228600" eaLnBrk="1" hangingPunct="1"/>
            <a:endParaRPr lang="en-GB" dirty="0">
              <a:cs typeface="Arial" pitchFamily="34" charset="0"/>
            </a:endParaRPr>
          </a:p>
          <a:p>
            <a:pPr marL="228600" indent="-228600" eaLnBrk="1" hangingPunct="1"/>
            <a:r>
              <a:rPr lang="en-GB" dirty="0">
                <a:cs typeface="Arial" pitchFamily="34" charset="0"/>
              </a:rPr>
              <a:t>Important to give the basics of what we are doing</a:t>
            </a:r>
          </a:p>
          <a:p>
            <a:pPr marL="228600" indent="-228600" eaLnBrk="1" hangingPunct="1">
              <a:buFont typeface="Times New Roman" pitchFamily="18" charset="0"/>
              <a:buAutoNum type="arabicPeriod"/>
            </a:pPr>
            <a:r>
              <a:rPr lang="en-GB" dirty="0">
                <a:cs typeface="Arial" pitchFamily="34" charset="0"/>
              </a:rPr>
              <a:t>In air STM of HOPG</a:t>
            </a:r>
          </a:p>
          <a:p>
            <a:pPr marL="228600" indent="-228600" eaLnBrk="1" hangingPunct="1">
              <a:buFont typeface="Times New Roman" pitchFamily="18" charset="0"/>
              <a:buAutoNum type="arabicPeriod"/>
            </a:pPr>
            <a:r>
              <a:rPr lang="en-GB" dirty="0">
                <a:cs typeface="Arial" pitchFamily="34" charset="0"/>
              </a:rPr>
              <a:t>This is a simulation of how a human operator might optimise the tip and feedback loop</a:t>
            </a:r>
          </a:p>
          <a:p>
            <a:pPr marL="228600" indent="-228600" eaLnBrk="1" hangingPunct="1">
              <a:buFont typeface="Times New Roman" pitchFamily="18" charset="0"/>
              <a:buAutoNum type="arabicPeriod"/>
            </a:pPr>
            <a:r>
              <a:rPr lang="en-GB" dirty="0">
                <a:cs typeface="Arial" pitchFamily="34" charset="0"/>
              </a:rPr>
              <a:t>UHV STM bit different Gross Boland </a:t>
            </a:r>
            <a:r>
              <a:rPr lang="en-GB" dirty="0" err="1">
                <a:cs typeface="Arial" pitchFamily="34" charset="0"/>
              </a:rPr>
              <a:t>Crustance</a:t>
            </a:r>
            <a:r>
              <a:rPr lang="en-GB" dirty="0">
                <a:cs typeface="Arial" pitchFamily="34" charset="0"/>
              </a:rPr>
              <a:t> </a:t>
            </a:r>
            <a:r>
              <a:rPr lang="en-GB" dirty="0" err="1">
                <a:cs typeface="Arial" pitchFamily="34" charset="0"/>
              </a:rPr>
              <a:t>Gisseible</a:t>
            </a:r>
            <a:r>
              <a:rPr lang="en-GB" dirty="0">
                <a:cs typeface="Arial" pitchFamily="34" charset="0"/>
              </a:rPr>
              <a:t> all dip the tip to </a:t>
            </a:r>
            <a:r>
              <a:rPr lang="en-GB" dirty="0" err="1">
                <a:cs typeface="Arial" pitchFamily="34" charset="0"/>
              </a:rPr>
              <a:t>prepair</a:t>
            </a:r>
            <a:r>
              <a:rPr lang="en-GB" dirty="0">
                <a:cs typeface="Arial" pitchFamily="34" charset="0"/>
              </a:rPr>
              <a:t> it</a:t>
            </a:r>
          </a:p>
          <a:p>
            <a:pPr marL="228600" indent="-228600" eaLnBrk="1" hangingPunct="1">
              <a:buFont typeface="Times New Roman" pitchFamily="18" charset="0"/>
              <a:buAutoNum type="arabicPeriod"/>
            </a:pPr>
            <a:r>
              <a:rPr lang="en-GB" dirty="0">
                <a:cs typeface="Arial" pitchFamily="34" charset="0"/>
              </a:rPr>
              <a:t>Come onto different HOPG surface images later</a:t>
            </a:r>
          </a:p>
          <a:p>
            <a:pPr marL="228600" indent="-228600" eaLnBrk="1" hangingPunct="1">
              <a:buFont typeface="Times New Roman" pitchFamily="18" charset="0"/>
              <a:buAutoNum type="arabicPeriod"/>
            </a:pPr>
            <a:r>
              <a:rPr lang="en-GB" dirty="0">
                <a:cs typeface="Arial" pitchFamily="34" charset="0"/>
              </a:rPr>
              <a:t>IMPORTANT the image is the convolution between the </a:t>
            </a:r>
            <a:r>
              <a:rPr lang="en-GB" dirty="0" err="1">
                <a:cs typeface="Arial" pitchFamily="34" charset="0"/>
              </a:rPr>
              <a:t>tipand</a:t>
            </a:r>
            <a:r>
              <a:rPr lang="en-GB" dirty="0">
                <a:cs typeface="Arial" pitchFamily="34" charset="0"/>
              </a:rPr>
              <a:t> the </a:t>
            </a:r>
            <a:r>
              <a:rPr lang="en-GB" dirty="0" err="1">
                <a:cs typeface="Arial" pitchFamily="34" charset="0"/>
              </a:rPr>
              <a:t>smaple</a:t>
            </a:r>
            <a:r>
              <a:rPr lang="en-GB" dirty="0">
                <a:cs typeface="Arial" pitchFamily="34" charset="0"/>
              </a:rPr>
              <a:t> surface, if you know the surface then the </a:t>
            </a:r>
            <a:r>
              <a:rPr lang="en-GB" dirty="0" err="1">
                <a:cs typeface="Arial" pitchFamily="34" charset="0"/>
              </a:rPr>
              <a:t>unknow</a:t>
            </a:r>
            <a:r>
              <a:rPr lang="en-GB" dirty="0">
                <a:cs typeface="Arial" pitchFamily="34" charset="0"/>
              </a:rPr>
              <a:t>, which is the tip can be </a:t>
            </a:r>
            <a:r>
              <a:rPr lang="en-GB" dirty="0" err="1">
                <a:cs typeface="Arial" pitchFamily="34" charset="0"/>
              </a:rPr>
              <a:t>calcualted</a:t>
            </a:r>
            <a:endParaRPr lang="en-GB" dirty="0">
              <a:cs typeface="Arial" pitchFamily="34" charset="0"/>
            </a:endParaRPr>
          </a:p>
          <a:p>
            <a:pPr marL="228600" indent="-228600" eaLnBrk="1" hangingPunct="1">
              <a:buFont typeface="Times New Roman" pitchFamily="18" charset="0"/>
              <a:buAutoNum type="arabicPeriod"/>
            </a:pPr>
            <a:endParaRPr lang="en-GB" dirty="0">
              <a:cs typeface="Arial" pitchFamily="34" charset="0"/>
            </a:endParaRPr>
          </a:p>
          <a:p>
            <a:pPr marL="228600" indent="-228600" eaLnBrk="1" hangingPunct="1">
              <a:buFont typeface="Times New Roman" pitchFamily="18" charset="0"/>
              <a:buAutoNum type="arabicPeriod"/>
            </a:pPr>
            <a:endParaRPr lang="en-GB" dirty="0">
              <a:cs typeface="Arial" pitchFamily="34" charset="0"/>
            </a:endParaRPr>
          </a:p>
          <a:p>
            <a:pPr marL="228600" indent="-228600" eaLnBrk="1" hangingPunct="1">
              <a:buFont typeface="Times New Roman" pitchFamily="18" charset="0"/>
              <a:buAutoNum type="arabicPeriod"/>
            </a:pPr>
            <a:endParaRPr lang="en-GB" dirty="0">
              <a:cs typeface="Arial" pitchFamily="34" charset="0"/>
            </a:endParaRPr>
          </a:p>
          <a:p>
            <a:pPr marL="228600" indent="-228600" eaLnBrk="1" hangingPunct="1">
              <a:buFont typeface="Times New Roman" pitchFamily="18" charset="0"/>
              <a:buNone/>
            </a:pPr>
            <a:r>
              <a:rPr lang="en-GB" dirty="0">
                <a:cs typeface="Arial" pitchFamily="34" charset="0"/>
              </a:rPr>
              <a:t>Details for</a:t>
            </a:r>
            <a:r>
              <a:rPr lang="en-GB" baseline="0" dirty="0">
                <a:cs typeface="Arial" pitchFamily="34" charset="0"/>
              </a:rPr>
              <a:t> the movie:</a:t>
            </a:r>
          </a:p>
          <a:p>
            <a:pPr marL="228600" indent="-228600" eaLnBrk="1" hangingPunct="1">
              <a:buFont typeface="Times New Roman" pitchFamily="18" charset="0"/>
              <a:buNone/>
            </a:pPr>
            <a:endParaRPr lang="en-GB" baseline="0" dirty="0">
              <a:cs typeface="Arial" pitchFamily="34" charset="0"/>
            </a:endParaRPr>
          </a:p>
          <a:p>
            <a:pPr marL="228600" indent="-228600" eaLnBrk="1" hangingPunct="1">
              <a:buFont typeface="Times New Roman" pitchFamily="18" charset="0"/>
              <a:buNone/>
            </a:pPr>
            <a:r>
              <a:rPr lang="en-US" baseline="0" dirty="0">
                <a:cs typeface="Arial" pitchFamily="34" charset="0"/>
              </a:rPr>
              <a:t>http://www2.fz-juelich.de/ibn/index.php?index=1021</a:t>
            </a:r>
          </a:p>
          <a:p>
            <a:pPr marL="228600" indent="-228600" eaLnBrk="1" hangingPunct="1">
              <a:buFont typeface="Times New Roman" pitchFamily="18" charset="0"/>
              <a:buNone/>
            </a:pPr>
            <a:r>
              <a:rPr lang="en-US" sz="1200" kern="1200" dirty="0">
                <a:solidFill>
                  <a:schemeClr val="tx1"/>
                </a:solidFill>
                <a:latin typeface="+mn-lt"/>
                <a:ea typeface="+mn-ea"/>
                <a:cs typeface="+mn-cs"/>
              </a:rPr>
              <a:t>With the SEM it is possible to measure overview scans at various magnifications and to image relatively large areas of the sample (up to about 2 </a:t>
            </a:r>
            <a:r>
              <a:rPr lang="en-US" sz="1200" kern="1200" dirty="0" err="1">
                <a:solidFill>
                  <a:schemeClr val="tx1"/>
                </a:solidFill>
                <a:latin typeface="+mn-lt"/>
                <a:ea typeface="+mn-ea"/>
                <a:cs typeface="+mn-cs"/>
              </a:rPr>
              <a:t>x</a:t>
            </a:r>
            <a:r>
              <a:rPr lang="en-US" sz="1200" kern="1200" dirty="0">
                <a:solidFill>
                  <a:schemeClr val="tx1"/>
                </a:solidFill>
                <a:latin typeface="+mn-lt"/>
                <a:ea typeface="+mn-ea"/>
                <a:cs typeface="+mn-cs"/>
              </a:rPr>
              <a:t> 2 mm²). The SEM images are then used to select certain parts of the sample for the STM-analysis. All this is done under ultrahigh vacuum conditions. The electron gun and the secondary electron detector (SED) of the SEM are arranged perpendicular to each other so that the STM-tip causes a shading of secondary electrons coming from the part of the sample which is opposite to the SED. This tip shadow is important for the positioning of the tip relative to the sample. Thus the SEM is very helpful for the tip approach to the sample and for the selection of the sample area to be analyzed with STM. Beyond that it is possible to investigate the quality of the tip and the sample preparation with the SEM.  More details can be found here: </a:t>
            </a:r>
            <a:r>
              <a:rPr lang="en-US" sz="1200" kern="1200" dirty="0">
                <a:solidFill>
                  <a:schemeClr val="tx1"/>
                </a:solidFill>
                <a:latin typeface="+mn-lt"/>
                <a:ea typeface="+mn-ea"/>
                <a:cs typeface="+mn-cs"/>
                <a:hlinkClick r:id="rId3"/>
              </a:rPr>
              <a:t>Rev. Sci. Instrum. 72, 3546 (2001).  </a:t>
            </a:r>
            <a:endParaRPr lang="en-GB" baseline="0" dirty="0">
              <a:cs typeface="Arial" pitchFamily="34" charset="0"/>
            </a:endParaRPr>
          </a:p>
          <a:p>
            <a:pPr marL="228600" indent="-228600" eaLnBrk="1" hangingPunct="1">
              <a:buFont typeface="Times New Roman" pitchFamily="18" charset="0"/>
              <a:buNone/>
            </a:pPr>
            <a:endParaRPr lang="en-GB" baseline="0" dirty="0">
              <a:cs typeface="Arial" pitchFamily="34" charset="0"/>
            </a:endParaRPr>
          </a:p>
          <a:p>
            <a:pPr marL="228600" indent="-228600" eaLnBrk="1" hangingPunct="1">
              <a:buFont typeface="Times New Roman" pitchFamily="18" charset="0"/>
              <a:buNone/>
            </a:pPr>
            <a:endParaRPr lang="en-GB" dirty="0">
              <a:cs typeface="Arial"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12"/>
          <p:cNvSpPr>
            <a:spLocks noGrp="1" noChangeArrowheads="1"/>
          </p:cNvSpPr>
          <p:nvPr>
            <p:ph type="sldNum" sz="quarter"/>
          </p:nvPr>
        </p:nvSpPr>
        <p:spPr>
          <a:noFill/>
        </p:spPr>
        <p:txBody>
          <a:bodyPr/>
          <a:lstStyle/>
          <a:p>
            <a:fld id="{C46031DA-9E1F-4921-B2B1-588D2222BE89}" type="slidenum">
              <a:rPr lang="en-US" smtClean="0">
                <a:latin typeface="Arial" pitchFamily="34" charset="0"/>
              </a:rPr>
              <a:pPr/>
              <a:t>26</a:t>
            </a:fld>
            <a:endParaRPr lang="en-US">
              <a:latin typeface="Arial" pitchFamily="34" charset="0"/>
            </a:endParaRPr>
          </a:p>
        </p:txBody>
      </p:sp>
      <p:sp>
        <p:nvSpPr>
          <p:cNvPr id="52227" name="Rectangle 2"/>
          <p:cNvSpPr>
            <a:spLocks noGrp="1" noRot="1" noChangeAspect="1" noChangeArrowheads="1" noTextEdit="1"/>
          </p:cNvSpPr>
          <p:nvPr>
            <p:ph type="sldImg"/>
          </p:nvPr>
        </p:nvSpPr>
        <p:spPr>
          <a:xfrm>
            <a:off x="1144588" y="685800"/>
            <a:ext cx="4559300" cy="3419475"/>
          </a:xfrm>
          <a:ln/>
        </p:spPr>
      </p:sp>
      <p:sp>
        <p:nvSpPr>
          <p:cNvPr id="52228" name="Rectangle 3"/>
          <p:cNvSpPr>
            <a:spLocks noGrp="1" noChangeArrowheads="1"/>
          </p:cNvSpPr>
          <p:nvPr>
            <p:ph type="body" idx="1"/>
          </p:nvPr>
        </p:nvSpPr>
        <p:spPr>
          <a:noFill/>
          <a:ln/>
        </p:spPr>
        <p:txBody>
          <a:bodyPr/>
          <a:lstStyle/>
          <a:p>
            <a:endParaRPr lang="en-US" dirty="0">
              <a:cs typeface="Arial"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12"/>
          <p:cNvSpPr>
            <a:spLocks noGrp="1" noChangeArrowheads="1"/>
          </p:cNvSpPr>
          <p:nvPr>
            <p:ph type="sldNum" sz="quarter"/>
          </p:nvPr>
        </p:nvSpPr>
        <p:spPr>
          <a:noFill/>
        </p:spPr>
        <p:txBody>
          <a:bodyPr/>
          <a:lstStyle/>
          <a:p>
            <a:fld id="{2CFE50EC-2658-4E82-91BE-ECFFE3291B30}" type="slidenum">
              <a:rPr lang="en-US" smtClean="0">
                <a:latin typeface="Arial" pitchFamily="34" charset="0"/>
              </a:rPr>
              <a:pPr/>
              <a:t>27</a:t>
            </a:fld>
            <a:endParaRPr lang="en-US">
              <a:latin typeface="Arial" pitchFamily="34" charset="0"/>
            </a:endParaRPr>
          </a:p>
        </p:txBody>
      </p:sp>
      <p:sp>
        <p:nvSpPr>
          <p:cNvPr id="60419" name="Rectangle 2"/>
          <p:cNvSpPr>
            <a:spLocks noGrp="1" noRot="1" noChangeAspect="1" noChangeArrowheads="1" noTextEdit="1"/>
          </p:cNvSpPr>
          <p:nvPr>
            <p:ph type="sldImg"/>
          </p:nvPr>
        </p:nvSpPr>
        <p:spPr>
          <a:xfrm>
            <a:off x="1144588" y="685800"/>
            <a:ext cx="4559300" cy="3419475"/>
          </a:xfrm>
          <a:ln/>
        </p:spPr>
      </p:sp>
      <p:sp>
        <p:nvSpPr>
          <p:cNvPr id="60420" name="Rectangle 3"/>
          <p:cNvSpPr>
            <a:spLocks noGrp="1" noChangeArrowheads="1"/>
          </p:cNvSpPr>
          <p:nvPr>
            <p:ph type="body" idx="1"/>
          </p:nvPr>
        </p:nvSpPr>
        <p:spPr>
          <a:noFill/>
          <a:ln/>
        </p:spPr>
        <p:txBody>
          <a:bodyPr/>
          <a:lstStyle/>
          <a:p>
            <a:pPr eaLnBrk="1" hangingPunct="1"/>
            <a:endParaRPr lang="en-US" dirty="0">
              <a:cs typeface="Arial"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12"/>
          <p:cNvSpPr>
            <a:spLocks noGrp="1" noChangeArrowheads="1"/>
          </p:cNvSpPr>
          <p:nvPr>
            <p:ph type="sldNum" sz="quarter"/>
          </p:nvPr>
        </p:nvSpPr>
        <p:spPr>
          <a:noFill/>
        </p:spPr>
        <p:txBody>
          <a:bodyPr/>
          <a:lstStyle/>
          <a:p>
            <a:fld id="{2CFE50EC-2658-4E82-91BE-ECFFE3291B30}" type="slidenum">
              <a:rPr lang="en-US" smtClean="0">
                <a:latin typeface="Arial" pitchFamily="34" charset="0"/>
              </a:rPr>
              <a:pPr/>
              <a:t>28</a:t>
            </a:fld>
            <a:endParaRPr lang="en-US">
              <a:latin typeface="Arial" pitchFamily="34" charset="0"/>
            </a:endParaRPr>
          </a:p>
        </p:txBody>
      </p:sp>
      <p:sp>
        <p:nvSpPr>
          <p:cNvPr id="60419" name="Rectangle 2"/>
          <p:cNvSpPr>
            <a:spLocks noGrp="1" noRot="1" noChangeAspect="1" noChangeArrowheads="1" noTextEdit="1"/>
          </p:cNvSpPr>
          <p:nvPr>
            <p:ph type="sldImg"/>
          </p:nvPr>
        </p:nvSpPr>
        <p:spPr>
          <a:xfrm>
            <a:off x="1144588" y="685800"/>
            <a:ext cx="4559300" cy="3419475"/>
          </a:xfrm>
          <a:ln/>
        </p:spPr>
      </p:sp>
      <p:sp>
        <p:nvSpPr>
          <p:cNvPr id="60420" name="Rectangle 3"/>
          <p:cNvSpPr>
            <a:spLocks noGrp="1" noChangeArrowheads="1"/>
          </p:cNvSpPr>
          <p:nvPr>
            <p:ph type="body" idx="1"/>
          </p:nvPr>
        </p:nvSpPr>
        <p:spPr>
          <a:noFill/>
          <a:ln/>
        </p:spPr>
        <p:txBody>
          <a:bodyPr/>
          <a:lstStyle/>
          <a:p>
            <a:pPr eaLnBrk="1" hangingPunct="1"/>
            <a:endParaRPr lang="en-US" dirty="0">
              <a:cs typeface="Arial"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a:p>
        </p:txBody>
      </p:sp>
      <p:sp>
        <p:nvSpPr>
          <p:cNvPr id="4" name="Date Placeholder 3"/>
          <p:cNvSpPr>
            <a:spLocks noGrp="1"/>
          </p:cNvSpPr>
          <p:nvPr>
            <p:ph type="dt" sz="half" idx="10"/>
          </p:nvPr>
        </p:nvSpPr>
        <p:spPr/>
        <p:txBody>
          <a:bodyPr/>
          <a:lstStyle/>
          <a:p>
            <a:fld id="{F217BE25-9BCE-0C4D-AA37-2F033272013C}" type="datetimeFigureOut">
              <a:rPr lang="en-US" smtClean="0"/>
              <a:t>10/4/18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509212B-A267-5948-AD6B-AD91C8838A4C}" type="slidenum">
              <a:rPr lang="en-GB" smtClean="0"/>
              <a:t>‹#›</a:t>
            </a:fld>
            <a:endParaRPr lang="en-GB"/>
          </a:p>
        </p:txBody>
      </p:sp>
    </p:spTree>
    <p:extLst>
      <p:ext uri="{BB962C8B-B14F-4D97-AF65-F5344CB8AC3E}">
        <p14:creationId xmlns:p14="http://schemas.microsoft.com/office/powerpoint/2010/main" val="24725566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fld id="{F217BE25-9BCE-0C4D-AA37-2F033272013C}" type="datetimeFigureOut">
              <a:rPr lang="en-US" smtClean="0"/>
              <a:t>10/4/18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509212B-A267-5948-AD6B-AD91C8838A4C}" type="slidenum">
              <a:rPr lang="en-GB" smtClean="0"/>
              <a:t>‹#›</a:t>
            </a:fld>
            <a:endParaRPr lang="en-GB"/>
          </a:p>
        </p:txBody>
      </p:sp>
    </p:spTree>
    <p:extLst>
      <p:ext uri="{BB962C8B-B14F-4D97-AF65-F5344CB8AC3E}">
        <p14:creationId xmlns:p14="http://schemas.microsoft.com/office/powerpoint/2010/main" val="38921628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fld id="{F217BE25-9BCE-0C4D-AA37-2F033272013C}" type="datetimeFigureOut">
              <a:rPr lang="en-US" smtClean="0"/>
              <a:t>10/4/18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509212B-A267-5948-AD6B-AD91C8838A4C}" type="slidenum">
              <a:rPr lang="en-GB" smtClean="0"/>
              <a:t>‹#›</a:t>
            </a:fld>
            <a:endParaRPr lang="en-GB"/>
          </a:p>
        </p:txBody>
      </p:sp>
    </p:spTree>
    <p:extLst>
      <p:ext uri="{BB962C8B-B14F-4D97-AF65-F5344CB8AC3E}">
        <p14:creationId xmlns:p14="http://schemas.microsoft.com/office/powerpoint/2010/main" val="27456899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a:p>
        </p:txBody>
      </p:sp>
      <p:sp>
        <p:nvSpPr>
          <p:cNvPr id="4" name="Date Placeholder 3"/>
          <p:cNvSpPr>
            <a:spLocks noGrp="1"/>
          </p:cNvSpPr>
          <p:nvPr>
            <p:ph type="dt" sz="half" idx="10"/>
          </p:nvPr>
        </p:nvSpPr>
        <p:spPr/>
        <p:txBody>
          <a:bodyPr/>
          <a:lstStyle/>
          <a:p>
            <a:fld id="{F217BE25-9BCE-0C4D-AA37-2F033272013C}" type="datetimeFigureOut">
              <a:rPr lang="en-US" smtClean="0"/>
              <a:t>10/4/18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509212B-A267-5948-AD6B-AD91C8838A4C}" type="slidenum">
              <a:rPr lang="en-GB" smtClean="0"/>
              <a:t>‹#›</a:t>
            </a:fld>
            <a:endParaRPr lang="en-GB"/>
          </a:p>
        </p:txBody>
      </p:sp>
    </p:spTree>
    <p:extLst>
      <p:ext uri="{BB962C8B-B14F-4D97-AF65-F5344CB8AC3E}">
        <p14:creationId xmlns:p14="http://schemas.microsoft.com/office/powerpoint/2010/main" val="24725566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fld id="{F217BE25-9BCE-0C4D-AA37-2F033272013C}" type="datetimeFigureOut">
              <a:rPr lang="en-US" smtClean="0"/>
              <a:t>10/4/18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509212B-A267-5948-AD6B-AD91C8838A4C}" type="slidenum">
              <a:rPr lang="en-GB" smtClean="0"/>
              <a:t>‹#›</a:t>
            </a:fld>
            <a:endParaRPr lang="en-GB"/>
          </a:p>
        </p:txBody>
      </p:sp>
    </p:spTree>
    <p:extLst>
      <p:ext uri="{BB962C8B-B14F-4D97-AF65-F5344CB8AC3E}">
        <p14:creationId xmlns:p14="http://schemas.microsoft.com/office/powerpoint/2010/main" val="29642528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F217BE25-9BCE-0C4D-AA37-2F033272013C}" type="datetimeFigureOut">
              <a:rPr lang="en-US" smtClean="0"/>
              <a:t>10/4/18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509212B-A267-5948-AD6B-AD91C8838A4C}" type="slidenum">
              <a:rPr lang="en-GB" smtClean="0"/>
              <a:t>‹#›</a:t>
            </a:fld>
            <a:endParaRPr lang="en-GB"/>
          </a:p>
        </p:txBody>
      </p:sp>
    </p:spTree>
    <p:extLst>
      <p:ext uri="{BB962C8B-B14F-4D97-AF65-F5344CB8AC3E}">
        <p14:creationId xmlns:p14="http://schemas.microsoft.com/office/powerpoint/2010/main" val="14135206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p:cNvSpPr>
            <a:spLocks noGrp="1"/>
          </p:cNvSpPr>
          <p:nvPr>
            <p:ph type="dt" sz="half" idx="10"/>
          </p:nvPr>
        </p:nvSpPr>
        <p:spPr/>
        <p:txBody>
          <a:bodyPr/>
          <a:lstStyle/>
          <a:p>
            <a:fld id="{F217BE25-9BCE-0C4D-AA37-2F033272013C}" type="datetimeFigureOut">
              <a:rPr lang="en-US" smtClean="0"/>
              <a:t>10/4/18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509212B-A267-5948-AD6B-AD91C8838A4C}" type="slidenum">
              <a:rPr lang="en-GB" smtClean="0"/>
              <a:t>‹#›</a:t>
            </a:fld>
            <a:endParaRPr lang="en-GB"/>
          </a:p>
        </p:txBody>
      </p:sp>
    </p:spTree>
    <p:extLst>
      <p:ext uri="{BB962C8B-B14F-4D97-AF65-F5344CB8AC3E}">
        <p14:creationId xmlns:p14="http://schemas.microsoft.com/office/powerpoint/2010/main" val="11565932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p:cNvSpPr>
            <a:spLocks noGrp="1"/>
          </p:cNvSpPr>
          <p:nvPr>
            <p:ph type="dt" sz="half" idx="10"/>
          </p:nvPr>
        </p:nvSpPr>
        <p:spPr/>
        <p:txBody>
          <a:bodyPr/>
          <a:lstStyle/>
          <a:p>
            <a:fld id="{F217BE25-9BCE-0C4D-AA37-2F033272013C}" type="datetimeFigureOut">
              <a:rPr lang="en-US" smtClean="0"/>
              <a:t>10/4/18</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8509212B-A267-5948-AD6B-AD91C8838A4C}" type="slidenum">
              <a:rPr lang="en-GB" smtClean="0"/>
              <a:t>‹#›</a:t>
            </a:fld>
            <a:endParaRPr lang="en-GB"/>
          </a:p>
        </p:txBody>
      </p:sp>
    </p:spTree>
    <p:extLst>
      <p:ext uri="{BB962C8B-B14F-4D97-AF65-F5344CB8AC3E}">
        <p14:creationId xmlns:p14="http://schemas.microsoft.com/office/powerpoint/2010/main" val="246532415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Date Placeholder 2"/>
          <p:cNvSpPr>
            <a:spLocks noGrp="1"/>
          </p:cNvSpPr>
          <p:nvPr>
            <p:ph type="dt" sz="half" idx="10"/>
          </p:nvPr>
        </p:nvSpPr>
        <p:spPr/>
        <p:txBody>
          <a:bodyPr/>
          <a:lstStyle/>
          <a:p>
            <a:fld id="{F217BE25-9BCE-0C4D-AA37-2F033272013C}" type="datetimeFigureOut">
              <a:rPr lang="en-US" smtClean="0"/>
              <a:t>10/4/18</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8509212B-A267-5948-AD6B-AD91C8838A4C}" type="slidenum">
              <a:rPr lang="en-GB" smtClean="0"/>
              <a:t>‹#›</a:t>
            </a:fld>
            <a:endParaRPr lang="en-GB"/>
          </a:p>
        </p:txBody>
      </p:sp>
    </p:spTree>
    <p:extLst>
      <p:ext uri="{BB962C8B-B14F-4D97-AF65-F5344CB8AC3E}">
        <p14:creationId xmlns:p14="http://schemas.microsoft.com/office/powerpoint/2010/main" val="85031700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217BE25-9BCE-0C4D-AA37-2F033272013C}" type="datetimeFigureOut">
              <a:rPr lang="en-US" smtClean="0"/>
              <a:t>10/4/18</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8509212B-A267-5948-AD6B-AD91C8838A4C}" type="slidenum">
              <a:rPr lang="en-GB" smtClean="0"/>
              <a:t>‹#›</a:t>
            </a:fld>
            <a:endParaRPr lang="en-GB"/>
          </a:p>
        </p:txBody>
      </p:sp>
    </p:spTree>
    <p:extLst>
      <p:ext uri="{BB962C8B-B14F-4D97-AF65-F5344CB8AC3E}">
        <p14:creationId xmlns:p14="http://schemas.microsoft.com/office/powerpoint/2010/main" val="5210591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F217BE25-9BCE-0C4D-AA37-2F033272013C}" type="datetimeFigureOut">
              <a:rPr lang="en-US" smtClean="0"/>
              <a:t>10/4/18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509212B-A267-5948-AD6B-AD91C8838A4C}" type="slidenum">
              <a:rPr lang="en-GB" smtClean="0"/>
              <a:t>‹#›</a:t>
            </a:fld>
            <a:endParaRPr lang="en-GB"/>
          </a:p>
        </p:txBody>
      </p:sp>
    </p:spTree>
    <p:extLst>
      <p:ext uri="{BB962C8B-B14F-4D97-AF65-F5344CB8AC3E}">
        <p14:creationId xmlns:p14="http://schemas.microsoft.com/office/powerpoint/2010/main" val="30604792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fld id="{F217BE25-9BCE-0C4D-AA37-2F033272013C}" type="datetimeFigureOut">
              <a:rPr lang="en-US" smtClean="0"/>
              <a:t>10/4/18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509212B-A267-5948-AD6B-AD91C8838A4C}" type="slidenum">
              <a:rPr lang="en-GB" smtClean="0"/>
              <a:t>‹#›</a:t>
            </a:fld>
            <a:endParaRPr lang="en-GB"/>
          </a:p>
        </p:txBody>
      </p:sp>
    </p:spTree>
    <p:extLst>
      <p:ext uri="{BB962C8B-B14F-4D97-AF65-F5344CB8AC3E}">
        <p14:creationId xmlns:p14="http://schemas.microsoft.com/office/powerpoint/2010/main" val="296425288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F217BE25-9BCE-0C4D-AA37-2F033272013C}" type="datetimeFigureOut">
              <a:rPr lang="en-US" smtClean="0"/>
              <a:t>10/4/18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509212B-A267-5948-AD6B-AD91C8838A4C}" type="slidenum">
              <a:rPr lang="en-GB" smtClean="0"/>
              <a:t>‹#›</a:t>
            </a:fld>
            <a:endParaRPr lang="en-GB"/>
          </a:p>
        </p:txBody>
      </p:sp>
    </p:spTree>
    <p:extLst>
      <p:ext uri="{BB962C8B-B14F-4D97-AF65-F5344CB8AC3E}">
        <p14:creationId xmlns:p14="http://schemas.microsoft.com/office/powerpoint/2010/main" val="265022722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fld id="{F217BE25-9BCE-0C4D-AA37-2F033272013C}" type="datetimeFigureOut">
              <a:rPr lang="en-US" smtClean="0"/>
              <a:t>10/4/18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509212B-A267-5948-AD6B-AD91C8838A4C}" type="slidenum">
              <a:rPr lang="en-GB" smtClean="0"/>
              <a:t>‹#›</a:t>
            </a:fld>
            <a:endParaRPr lang="en-GB"/>
          </a:p>
        </p:txBody>
      </p:sp>
    </p:spTree>
    <p:extLst>
      <p:ext uri="{BB962C8B-B14F-4D97-AF65-F5344CB8AC3E}">
        <p14:creationId xmlns:p14="http://schemas.microsoft.com/office/powerpoint/2010/main" val="389216284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fld id="{F217BE25-9BCE-0C4D-AA37-2F033272013C}" type="datetimeFigureOut">
              <a:rPr lang="en-US" smtClean="0"/>
              <a:t>10/4/18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509212B-A267-5948-AD6B-AD91C8838A4C}" type="slidenum">
              <a:rPr lang="en-GB" smtClean="0"/>
              <a:t>‹#›</a:t>
            </a:fld>
            <a:endParaRPr lang="en-GB"/>
          </a:p>
        </p:txBody>
      </p:sp>
    </p:spTree>
    <p:extLst>
      <p:ext uri="{BB962C8B-B14F-4D97-AF65-F5344CB8AC3E}">
        <p14:creationId xmlns:p14="http://schemas.microsoft.com/office/powerpoint/2010/main" val="274568997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a:p>
        </p:txBody>
      </p:sp>
      <p:sp>
        <p:nvSpPr>
          <p:cNvPr id="4" name="Date Placeholder 3"/>
          <p:cNvSpPr>
            <a:spLocks noGrp="1"/>
          </p:cNvSpPr>
          <p:nvPr>
            <p:ph type="dt" sz="half" idx="10"/>
          </p:nvPr>
        </p:nvSpPr>
        <p:spPr/>
        <p:txBody>
          <a:bodyPr/>
          <a:lstStyle/>
          <a:p>
            <a:fld id="{F217BE25-9BCE-0C4D-AA37-2F033272013C}" type="datetimeFigureOut">
              <a:rPr lang="en-US" smtClean="0"/>
              <a:t>10/4/18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509212B-A267-5948-AD6B-AD91C8838A4C}" type="slidenum">
              <a:rPr lang="en-GB" smtClean="0"/>
              <a:t>‹#›</a:t>
            </a:fld>
            <a:endParaRPr lang="en-GB"/>
          </a:p>
        </p:txBody>
      </p:sp>
    </p:spTree>
    <p:extLst>
      <p:ext uri="{BB962C8B-B14F-4D97-AF65-F5344CB8AC3E}">
        <p14:creationId xmlns:p14="http://schemas.microsoft.com/office/powerpoint/2010/main" val="247255667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fld id="{F217BE25-9BCE-0C4D-AA37-2F033272013C}" type="datetimeFigureOut">
              <a:rPr lang="en-US" smtClean="0"/>
              <a:t>10/4/18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509212B-A267-5948-AD6B-AD91C8838A4C}" type="slidenum">
              <a:rPr lang="en-GB" smtClean="0"/>
              <a:t>‹#›</a:t>
            </a:fld>
            <a:endParaRPr lang="en-GB"/>
          </a:p>
        </p:txBody>
      </p:sp>
    </p:spTree>
    <p:extLst>
      <p:ext uri="{BB962C8B-B14F-4D97-AF65-F5344CB8AC3E}">
        <p14:creationId xmlns:p14="http://schemas.microsoft.com/office/powerpoint/2010/main" val="296425288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F217BE25-9BCE-0C4D-AA37-2F033272013C}" type="datetimeFigureOut">
              <a:rPr lang="en-US" smtClean="0"/>
              <a:t>10/4/18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509212B-A267-5948-AD6B-AD91C8838A4C}" type="slidenum">
              <a:rPr lang="en-GB" smtClean="0"/>
              <a:t>‹#›</a:t>
            </a:fld>
            <a:endParaRPr lang="en-GB"/>
          </a:p>
        </p:txBody>
      </p:sp>
    </p:spTree>
    <p:extLst>
      <p:ext uri="{BB962C8B-B14F-4D97-AF65-F5344CB8AC3E}">
        <p14:creationId xmlns:p14="http://schemas.microsoft.com/office/powerpoint/2010/main" val="141352064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p:cNvSpPr>
            <a:spLocks noGrp="1"/>
          </p:cNvSpPr>
          <p:nvPr>
            <p:ph type="dt" sz="half" idx="10"/>
          </p:nvPr>
        </p:nvSpPr>
        <p:spPr/>
        <p:txBody>
          <a:bodyPr/>
          <a:lstStyle/>
          <a:p>
            <a:fld id="{F217BE25-9BCE-0C4D-AA37-2F033272013C}" type="datetimeFigureOut">
              <a:rPr lang="en-US" smtClean="0"/>
              <a:t>10/4/18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509212B-A267-5948-AD6B-AD91C8838A4C}" type="slidenum">
              <a:rPr lang="en-GB" smtClean="0"/>
              <a:t>‹#›</a:t>
            </a:fld>
            <a:endParaRPr lang="en-GB"/>
          </a:p>
        </p:txBody>
      </p:sp>
    </p:spTree>
    <p:extLst>
      <p:ext uri="{BB962C8B-B14F-4D97-AF65-F5344CB8AC3E}">
        <p14:creationId xmlns:p14="http://schemas.microsoft.com/office/powerpoint/2010/main" val="115659323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p:cNvSpPr>
            <a:spLocks noGrp="1"/>
          </p:cNvSpPr>
          <p:nvPr>
            <p:ph type="dt" sz="half" idx="10"/>
          </p:nvPr>
        </p:nvSpPr>
        <p:spPr/>
        <p:txBody>
          <a:bodyPr/>
          <a:lstStyle/>
          <a:p>
            <a:fld id="{F217BE25-9BCE-0C4D-AA37-2F033272013C}" type="datetimeFigureOut">
              <a:rPr lang="en-US" smtClean="0"/>
              <a:t>10/4/18</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8509212B-A267-5948-AD6B-AD91C8838A4C}" type="slidenum">
              <a:rPr lang="en-GB" smtClean="0"/>
              <a:t>‹#›</a:t>
            </a:fld>
            <a:endParaRPr lang="en-GB"/>
          </a:p>
        </p:txBody>
      </p:sp>
    </p:spTree>
    <p:extLst>
      <p:ext uri="{BB962C8B-B14F-4D97-AF65-F5344CB8AC3E}">
        <p14:creationId xmlns:p14="http://schemas.microsoft.com/office/powerpoint/2010/main" val="246532415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Date Placeholder 2"/>
          <p:cNvSpPr>
            <a:spLocks noGrp="1"/>
          </p:cNvSpPr>
          <p:nvPr>
            <p:ph type="dt" sz="half" idx="10"/>
          </p:nvPr>
        </p:nvSpPr>
        <p:spPr/>
        <p:txBody>
          <a:bodyPr/>
          <a:lstStyle/>
          <a:p>
            <a:fld id="{F217BE25-9BCE-0C4D-AA37-2F033272013C}" type="datetimeFigureOut">
              <a:rPr lang="en-US" smtClean="0"/>
              <a:t>10/4/18</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8509212B-A267-5948-AD6B-AD91C8838A4C}" type="slidenum">
              <a:rPr lang="en-GB" smtClean="0"/>
              <a:t>‹#›</a:t>
            </a:fld>
            <a:endParaRPr lang="en-GB"/>
          </a:p>
        </p:txBody>
      </p:sp>
    </p:spTree>
    <p:extLst>
      <p:ext uri="{BB962C8B-B14F-4D97-AF65-F5344CB8AC3E}">
        <p14:creationId xmlns:p14="http://schemas.microsoft.com/office/powerpoint/2010/main" val="85031700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217BE25-9BCE-0C4D-AA37-2F033272013C}" type="datetimeFigureOut">
              <a:rPr lang="en-US" smtClean="0"/>
              <a:t>10/4/18</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8509212B-A267-5948-AD6B-AD91C8838A4C}" type="slidenum">
              <a:rPr lang="en-GB" smtClean="0"/>
              <a:t>‹#›</a:t>
            </a:fld>
            <a:endParaRPr lang="en-GB"/>
          </a:p>
        </p:txBody>
      </p:sp>
    </p:spTree>
    <p:extLst>
      <p:ext uri="{BB962C8B-B14F-4D97-AF65-F5344CB8AC3E}">
        <p14:creationId xmlns:p14="http://schemas.microsoft.com/office/powerpoint/2010/main" val="521059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F217BE25-9BCE-0C4D-AA37-2F033272013C}" type="datetimeFigureOut">
              <a:rPr lang="en-US" smtClean="0"/>
              <a:t>10/4/18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509212B-A267-5948-AD6B-AD91C8838A4C}" type="slidenum">
              <a:rPr lang="en-GB" smtClean="0"/>
              <a:t>‹#›</a:t>
            </a:fld>
            <a:endParaRPr lang="en-GB"/>
          </a:p>
        </p:txBody>
      </p:sp>
    </p:spTree>
    <p:extLst>
      <p:ext uri="{BB962C8B-B14F-4D97-AF65-F5344CB8AC3E}">
        <p14:creationId xmlns:p14="http://schemas.microsoft.com/office/powerpoint/2010/main" val="141352064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F217BE25-9BCE-0C4D-AA37-2F033272013C}" type="datetimeFigureOut">
              <a:rPr lang="en-US" smtClean="0"/>
              <a:t>10/4/18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509212B-A267-5948-AD6B-AD91C8838A4C}" type="slidenum">
              <a:rPr lang="en-GB" smtClean="0"/>
              <a:t>‹#›</a:t>
            </a:fld>
            <a:endParaRPr lang="en-GB"/>
          </a:p>
        </p:txBody>
      </p:sp>
    </p:spTree>
    <p:extLst>
      <p:ext uri="{BB962C8B-B14F-4D97-AF65-F5344CB8AC3E}">
        <p14:creationId xmlns:p14="http://schemas.microsoft.com/office/powerpoint/2010/main" val="306047920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F217BE25-9BCE-0C4D-AA37-2F033272013C}" type="datetimeFigureOut">
              <a:rPr lang="en-US" smtClean="0"/>
              <a:t>10/4/18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509212B-A267-5948-AD6B-AD91C8838A4C}" type="slidenum">
              <a:rPr lang="en-GB" smtClean="0"/>
              <a:t>‹#›</a:t>
            </a:fld>
            <a:endParaRPr lang="en-GB"/>
          </a:p>
        </p:txBody>
      </p:sp>
    </p:spTree>
    <p:extLst>
      <p:ext uri="{BB962C8B-B14F-4D97-AF65-F5344CB8AC3E}">
        <p14:creationId xmlns:p14="http://schemas.microsoft.com/office/powerpoint/2010/main" val="265022722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fld id="{F217BE25-9BCE-0C4D-AA37-2F033272013C}" type="datetimeFigureOut">
              <a:rPr lang="en-US" smtClean="0"/>
              <a:t>10/4/18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509212B-A267-5948-AD6B-AD91C8838A4C}" type="slidenum">
              <a:rPr lang="en-GB" smtClean="0"/>
              <a:t>‹#›</a:t>
            </a:fld>
            <a:endParaRPr lang="en-GB"/>
          </a:p>
        </p:txBody>
      </p:sp>
    </p:spTree>
    <p:extLst>
      <p:ext uri="{BB962C8B-B14F-4D97-AF65-F5344CB8AC3E}">
        <p14:creationId xmlns:p14="http://schemas.microsoft.com/office/powerpoint/2010/main" val="389216284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fld id="{F217BE25-9BCE-0C4D-AA37-2F033272013C}" type="datetimeFigureOut">
              <a:rPr lang="en-US" smtClean="0"/>
              <a:t>10/4/18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509212B-A267-5948-AD6B-AD91C8838A4C}" type="slidenum">
              <a:rPr lang="en-GB" smtClean="0"/>
              <a:t>‹#›</a:t>
            </a:fld>
            <a:endParaRPr lang="en-GB"/>
          </a:p>
        </p:txBody>
      </p:sp>
    </p:spTree>
    <p:extLst>
      <p:ext uri="{BB962C8B-B14F-4D97-AF65-F5344CB8AC3E}">
        <p14:creationId xmlns:p14="http://schemas.microsoft.com/office/powerpoint/2010/main" val="27456899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p:cNvSpPr>
            <a:spLocks noGrp="1"/>
          </p:cNvSpPr>
          <p:nvPr>
            <p:ph type="dt" sz="half" idx="10"/>
          </p:nvPr>
        </p:nvSpPr>
        <p:spPr/>
        <p:txBody>
          <a:bodyPr/>
          <a:lstStyle/>
          <a:p>
            <a:fld id="{F217BE25-9BCE-0C4D-AA37-2F033272013C}" type="datetimeFigureOut">
              <a:rPr lang="en-US" smtClean="0"/>
              <a:t>10/4/18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509212B-A267-5948-AD6B-AD91C8838A4C}" type="slidenum">
              <a:rPr lang="en-GB" smtClean="0"/>
              <a:t>‹#›</a:t>
            </a:fld>
            <a:endParaRPr lang="en-GB"/>
          </a:p>
        </p:txBody>
      </p:sp>
    </p:spTree>
    <p:extLst>
      <p:ext uri="{BB962C8B-B14F-4D97-AF65-F5344CB8AC3E}">
        <p14:creationId xmlns:p14="http://schemas.microsoft.com/office/powerpoint/2010/main" val="11565932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p:cNvSpPr>
            <a:spLocks noGrp="1"/>
          </p:cNvSpPr>
          <p:nvPr>
            <p:ph type="dt" sz="half" idx="10"/>
          </p:nvPr>
        </p:nvSpPr>
        <p:spPr/>
        <p:txBody>
          <a:bodyPr/>
          <a:lstStyle/>
          <a:p>
            <a:fld id="{F217BE25-9BCE-0C4D-AA37-2F033272013C}" type="datetimeFigureOut">
              <a:rPr lang="en-US" smtClean="0"/>
              <a:t>10/4/18</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8509212B-A267-5948-AD6B-AD91C8838A4C}" type="slidenum">
              <a:rPr lang="en-GB" smtClean="0"/>
              <a:t>‹#›</a:t>
            </a:fld>
            <a:endParaRPr lang="en-GB"/>
          </a:p>
        </p:txBody>
      </p:sp>
    </p:spTree>
    <p:extLst>
      <p:ext uri="{BB962C8B-B14F-4D97-AF65-F5344CB8AC3E}">
        <p14:creationId xmlns:p14="http://schemas.microsoft.com/office/powerpoint/2010/main" val="24653241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Date Placeholder 2"/>
          <p:cNvSpPr>
            <a:spLocks noGrp="1"/>
          </p:cNvSpPr>
          <p:nvPr>
            <p:ph type="dt" sz="half" idx="10"/>
          </p:nvPr>
        </p:nvSpPr>
        <p:spPr/>
        <p:txBody>
          <a:bodyPr/>
          <a:lstStyle/>
          <a:p>
            <a:fld id="{F217BE25-9BCE-0C4D-AA37-2F033272013C}" type="datetimeFigureOut">
              <a:rPr lang="en-US" smtClean="0"/>
              <a:t>10/4/18</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8509212B-A267-5948-AD6B-AD91C8838A4C}" type="slidenum">
              <a:rPr lang="en-GB" smtClean="0"/>
              <a:t>‹#›</a:t>
            </a:fld>
            <a:endParaRPr lang="en-GB"/>
          </a:p>
        </p:txBody>
      </p:sp>
    </p:spTree>
    <p:extLst>
      <p:ext uri="{BB962C8B-B14F-4D97-AF65-F5344CB8AC3E}">
        <p14:creationId xmlns:p14="http://schemas.microsoft.com/office/powerpoint/2010/main" val="8503170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217BE25-9BCE-0C4D-AA37-2F033272013C}" type="datetimeFigureOut">
              <a:rPr lang="en-US" smtClean="0"/>
              <a:t>10/4/18</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8509212B-A267-5948-AD6B-AD91C8838A4C}" type="slidenum">
              <a:rPr lang="en-GB" smtClean="0"/>
              <a:t>‹#›</a:t>
            </a:fld>
            <a:endParaRPr lang="en-GB"/>
          </a:p>
        </p:txBody>
      </p:sp>
    </p:spTree>
    <p:extLst>
      <p:ext uri="{BB962C8B-B14F-4D97-AF65-F5344CB8AC3E}">
        <p14:creationId xmlns:p14="http://schemas.microsoft.com/office/powerpoint/2010/main" val="521059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F217BE25-9BCE-0C4D-AA37-2F033272013C}" type="datetimeFigureOut">
              <a:rPr lang="en-US" smtClean="0"/>
              <a:t>10/4/18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509212B-A267-5948-AD6B-AD91C8838A4C}" type="slidenum">
              <a:rPr lang="en-GB" smtClean="0"/>
              <a:t>‹#›</a:t>
            </a:fld>
            <a:endParaRPr lang="en-GB"/>
          </a:p>
        </p:txBody>
      </p:sp>
    </p:spTree>
    <p:extLst>
      <p:ext uri="{BB962C8B-B14F-4D97-AF65-F5344CB8AC3E}">
        <p14:creationId xmlns:p14="http://schemas.microsoft.com/office/powerpoint/2010/main" val="30604792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F217BE25-9BCE-0C4D-AA37-2F033272013C}" type="datetimeFigureOut">
              <a:rPr lang="en-US" smtClean="0"/>
              <a:t>10/4/18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509212B-A267-5948-AD6B-AD91C8838A4C}" type="slidenum">
              <a:rPr lang="en-GB" smtClean="0"/>
              <a:t>‹#›</a:t>
            </a:fld>
            <a:endParaRPr lang="en-GB"/>
          </a:p>
        </p:txBody>
      </p:sp>
    </p:spTree>
    <p:extLst>
      <p:ext uri="{BB962C8B-B14F-4D97-AF65-F5344CB8AC3E}">
        <p14:creationId xmlns:p14="http://schemas.microsoft.com/office/powerpoint/2010/main" val="26502272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217BE25-9BCE-0C4D-AA37-2F033272013C}" type="datetimeFigureOut">
              <a:rPr lang="en-US" smtClean="0"/>
              <a:t>10/4/18</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509212B-A267-5948-AD6B-AD91C8838A4C}" type="slidenum">
              <a:rPr lang="en-GB" smtClean="0"/>
              <a:t>‹#›</a:t>
            </a:fld>
            <a:endParaRPr lang="en-GB"/>
          </a:p>
        </p:txBody>
      </p:sp>
    </p:spTree>
    <p:extLst>
      <p:ext uri="{BB962C8B-B14F-4D97-AF65-F5344CB8AC3E}">
        <p14:creationId xmlns:p14="http://schemas.microsoft.com/office/powerpoint/2010/main" val="308247735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217BE25-9BCE-0C4D-AA37-2F033272013C}" type="datetimeFigureOut">
              <a:rPr lang="en-US" smtClean="0"/>
              <a:t>10/4/18</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509212B-A267-5948-AD6B-AD91C8838A4C}" type="slidenum">
              <a:rPr lang="en-GB" smtClean="0"/>
              <a:t>‹#›</a:t>
            </a:fld>
            <a:endParaRPr lang="en-GB"/>
          </a:p>
        </p:txBody>
      </p:sp>
    </p:spTree>
    <p:extLst>
      <p:ext uri="{BB962C8B-B14F-4D97-AF65-F5344CB8AC3E}">
        <p14:creationId xmlns:p14="http://schemas.microsoft.com/office/powerpoint/2010/main" val="3082477351"/>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217BE25-9BCE-0C4D-AA37-2F033272013C}" type="datetimeFigureOut">
              <a:rPr lang="en-US" smtClean="0"/>
              <a:t>10/4/18</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509212B-A267-5948-AD6B-AD91C8838A4C}" type="slidenum">
              <a:rPr lang="en-GB" smtClean="0"/>
              <a:t>‹#›</a:t>
            </a:fld>
            <a:endParaRPr lang="en-GB"/>
          </a:p>
        </p:txBody>
      </p:sp>
    </p:spTree>
    <p:extLst>
      <p:ext uri="{BB962C8B-B14F-4D97-AF65-F5344CB8AC3E}">
        <p14:creationId xmlns:p14="http://schemas.microsoft.com/office/powerpoint/2010/main" val="3082477351"/>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Jaume.bacardit@newcastle.ac.uk"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link.springer.com/book/10.1007/978-3-642-37959-8" TargetMode="Externa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hyperlink" Target="http://www.intechopen.com/books/image-processing/fast-evolutionary-image-processing-using-multi-gpus" TargetMode="External"/><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video" Target="file://localhost/Users/nxk/Documents/PRESENTATIONS/CECPlenary2011/SPM.avi" TargetMode="External"/><Relationship Id="rId1" Type="http://schemas.microsoft.com/office/2007/relationships/media" Target="file://localhost/Users/nxk/Documents/PRESENTATIONS/CECPlenary2011/SPM.avi" TargetMode="Externa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notesSlide" Target="../notesSlides/notesSlide1.xml"/></Relationships>
</file>

<file path=ppt/slides/_rels/slide2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3.xml"/><Relationship Id="rId7" Type="http://schemas.openxmlformats.org/officeDocument/2006/relationships/image" Target="../media/image14.png"/><Relationship Id="rId2" Type="http://schemas.openxmlformats.org/officeDocument/2006/relationships/slideLayout" Target="../slideLayouts/slideLayout17.xml"/><Relationship Id="rId1" Type="http://schemas.openxmlformats.org/officeDocument/2006/relationships/tags" Target="../tags/tag1.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28.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notesSlide" Target="../notesSlides/notesSlide4.xml"/><Relationship Id="rId1" Type="http://schemas.openxmlformats.org/officeDocument/2006/relationships/slideLayout" Target="../slideLayouts/slideLayout17.xml"/><Relationship Id="rId6" Type="http://schemas.openxmlformats.org/officeDocument/2006/relationships/image" Target="../media/image18.png"/><Relationship Id="rId5" Type="http://schemas.openxmlformats.org/officeDocument/2006/relationships/image" Target="../media/image17.png"/><Relationship Id="rId10" Type="http://schemas.openxmlformats.org/officeDocument/2006/relationships/image" Target="../media/image22.png"/><Relationship Id="rId4" Type="http://schemas.openxmlformats.org/officeDocument/2006/relationships/image" Target="../media/image16.png"/><Relationship Id="rId9" Type="http://schemas.openxmlformats.org/officeDocument/2006/relationships/image" Target="../media/image21.png"/></Relationships>
</file>

<file path=ppt/slides/_rels/slide29.xml.rels><?xml version="1.0" encoding="UTF-8" standalone="yes"?>
<Relationships xmlns="http://schemas.openxmlformats.org/package/2006/relationships"><Relationship Id="rId3" Type="http://schemas.openxmlformats.org/officeDocument/2006/relationships/hyperlink" Target="http://link.springer.com/book/10.1007/978-1-84628-600-1" TargetMode="External"/><Relationship Id="rId2" Type="http://schemas.openxmlformats.org/officeDocument/2006/relationships/image" Target="../media/image23.png"/><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hyperlink" Target="http://dl.acm.org/citation.cfm?doid=2001576.2001635" TargetMode="External"/><Relationship Id="rId1" Type="http://schemas.openxmlformats.org/officeDocument/2006/relationships/slideLayout" Target="../slideLayouts/slideLayout24.xml"/></Relationships>
</file>

<file path=ppt/slides/_rels/slide31.xml.rels><?xml version="1.0" encoding="UTF-8" standalone="yes"?>
<Relationships xmlns="http://schemas.openxmlformats.org/package/2006/relationships"><Relationship Id="rId3" Type="http://schemas.openxmlformats.org/officeDocument/2006/relationships/hyperlink" Target="https://dl.acm.org/citation.cfm?id=1068228" TargetMode="External"/><Relationship Id="rId2" Type="http://schemas.openxmlformats.org/officeDocument/2006/relationships/hyperlink" Target="http://dl.acm.org/citation.cfm?doid=2001576.2001631" TargetMode="External"/><Relationship Id="rId1" Type="http://schemas.openxmlformats.org/officeDocument/2006/relationships/slideLayout" Target="../slideLayouts/slideLayout24.xml"/><Relationship Id="rId4" Type="http://schemas.openxmlformats.org/officeDocument/2006/relationships/image" Target="../media/image25.png"/></Relationships>
</file>

<file path=ppt/slides/_rels/slide32.xml.rels><?xml version="1.0" encoding="UTF-8" standalone="yes"?>
<Relationships xmlns="http://schemas.openxmlformats.org/package/2006/relationships"><Relationship Id="rId3" Type="http://schemas.openxmlformats.org/officeDocument/2006/relationships/hyperlink" Target="https://www.youtube.com/watch?v=RyxCjMZvijI" TargetMode="External"/><Relationship Id="rId2" Type="http://schemas.openxmlformats.org/officeDocument/2006/relationships/hyperlink" Target="https://www.youtube.com/watch?v=IR9x-IDX9Eg" TargetMode="External"/><Relationship Id="rId1" Type="http://schemas.openxmlformats.org/officeDocument/2006/relationships/slideLayout" Target="../slideLayouts/slideLayout24.xml"/></Relationships>
</file>

<file path=ppt/slides/_rels/slide33.xml.rels><?xml version="1.0" encoding="UTF-8" standalone="yes"?>
<Relationships xmlns="http://schemas.openxmlformats.org/package/2006/relationships"><Relationship Id="rId3" Type="http://schemas.openxmlformats.org/officeDocument/2006/relationships/hyperlink" Target="http://books.google.com/books?id=EvCKWHeueKIC&amp;lpg=PR13&amp;ots=mMTwR24Bys&amp;dq=design%20of%20innovation&amp;lr&amp;pg=PP1#v=onepage&amp;q&amp;f=false" TargetMode="External"/><Relationship Id="rId2" Type="http://schemas.openxmlformats.org/officeDocument/2006/relationships/hyperlink" Target="http://www.cems.uwe.ac.uk/~jsmith/ecbook/Eiben-Smith-Intro2EC-Ch2.pdf" TargetMode="External"/><Relationship Id="rId1" Type="http://schemas.openxmlformats.org/officeDocument/2006/relationships/slideLayout" Target="../slideLayouts/slideLayout2.xml"/><Relationship Id="rId4" Type="http://schemas.openxmlformats.org/officeDocument/2006/relationships/hyperlink" Target="http://www.informatik.uni-trier.de/~Ley/db/conf/gecco/index.html"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onlinelibrary.wiley.com/doi/10.1002/int.10091/abstract"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en.wikipedia.org/wiki/Simple_random_sample"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GB" dirty="0"/>
              <a:t>CSC3423 – Biologically-inspired computing</a:t>
            </a:r>
            <a:br>
              <a:rPr lang="en-GB" dirty="0"/>
            </a:br>
            <a:r>
              <a:rPr lang="en-GB" dirty="0"/>
              <a:t>L02 – Genetic Algorithms</a:t>
            </a:r>
          </a:p>
        </p:txBody>
      </p:sp>
      <p:sp>
        <p:nvSpPr>
          <p:cNvPr id="3" name="Subtitle 2"/>
          <p:cNvSpPr>
            <a:spLocks noGrp="1"/>
          </p:cNvSpPr>
          <p:nvPr>
            <p:ph type="subTitle" idx="1"/>
          </p:nvPr>
        </p:nvSpPr>
        <p:spPr/>
        <p:txBody>
          <a:bodyPr/>
          <a:lstStyle/>
          <a:p>
            <a:r>
              <a:rPr lang="en-GB" dirty="0"/>
              <a:t>Jaume Bacardit</a:t>
            </a:r>
          </a:p>
          <a:p>
            <a:r>
              <a:rPr lang="en-GB" dirty="0">
                <a:hlinkClick r:id="rId2"/>
              </a:rPr>
              <a:t>Jaume.bacardit@newcastle.ac.uk</a:t>
            </a:r>
            <a:endParaRPr lang="en-GB" dirty="0"/>
          </a:p>
          <a:p>
            <a:endParaRPr lang="en-GB" dirty="0"/>
          </a:p>
        </p:txBody>
      </p:sp>
    </p:spTree>
    <p:extLst>
      <p:ext uri="{BB962C8B-B14F-4D97-AF65-F5344CB8AC3E}">
        <p14:creationId xmlns:p14="http://schemas.microsoft.com/office/powerpoint/2010/main" val="34848125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123519-8F77-1549-BC4B-F90DF67F40E6}"/>
              </a:ext>
            </a:extLst>
          </p:cNvPr>
          <p:cNvSpPr>
            <a:spLocks noGrp="1"/>
          </p:cNvSpPr>
          <p:nvPr>
            <p:ph type="title"/>
          </p:nvPr>
        </p:nvSpPr>
        <p:spPr/>
        <p:txBody>
          <a:bodyPr>
            <a:normAutofit fontScale="90000"/>
          </a:bodyPr>
          <a:lstStyle/>
          <a:p>
            <a:r>
              <a:rPr lang="en-US" dirty="0"/>
              <a:t>Presenting results. Step 2: averaging the repetitions</a:t>
            </a:r>
          </a:p>
        </p:txBody>
      </p:sp>
      <p:sp>
        <p:nvSpPr>
          <p:cNvPr id="4" name="Content Placeholder 3">
            <a:extLst>
              <a:ext uri="{FF2B5EF4-FFF2-40B4-BE49-F238E27FC236}">
                <a16:creationId xmlns:a16="http://schemas.microsoft.com/office/drawing/2014/main" id="{4CF99068-5521-814E-87D3-764F3BEF72F7}"/>
              </a:ext>
            </a:extLst>
          </p:cNvPr>
          <p:cNvSpPr>
            <a:spLocks noGrp="1"/>
          </p:cNvSpPr>
          <p:nvPr>
            <p:ph sz="half" idx="1"/>
          </p:nvPr>
        </p:nvSpPr>
        <p:spPr/>
        <p:txBody>
          <a:bodyPr>
            <a:normAutofit/>
          </a:bodyPr>
          <a:lstStyle/>
          <a:p>
            <a:pPr marL="0" indent="0">
              <a:buNone/>
            </a:pPr>
            <a:r>
              <a:rPr lang="en-GB" sz="800" dirty="0">
                <a:latin typeface="Courier" pitchFamily="2" charset="0"/>
              </a:rPr>
              <a:t>import sys</a:t>
            </a:r>
          </a:p>
          <a:p>
            <a:pPr marL="0" indent="0">
              <a:buNone/>
            </a:pPr>
            <a:r>
              <a:rPr lang="en-GB" sz="800" dirty="0">
                <a:latin typeface="Courier" pitchFamily="2" charset="0"/>
              </a:rPr>
              <a:t>import </a:t>
            </a:r>
            <a:r>
              <a:rPr lang="en-GB" sz="800" dirty="0" err="1">
                <a:latin typeface="Courier" pitchFamily="2" charset="0"/>
              </a:rPr>
              <a:t>numpy</a:t>
            </a:r>
            <a:r>
              <a:rPr lang="en-GB" sz="800" dirty="0">
                <a:latin typeface="Courier" pitchFamily="2" charset="0"/>
              </a:rPr>
              <a:t> as np</a:t>
            </a:r>
          </a:p>
          <a:p>
            <a:pPr marL="0" indent="0">
              <a:buNone/>
            </a:pPr>
            <a:br>
              <a:rPr lang="en-GB" sz="800" dirty="0">
                <a:latin typeface="Courier" pitchFamily="2" charset="0"/>
              </a:rPr>
            </a:br>
            <a:endParaRPr lang="en-GB" sz="800" dirty="0">
              <a:latin typeface="Courier" pitchFamily="2" charset="0"/>
            </a:endParaRPr>
          </a:p>
          <a:p>
            <a:pPr marL="0" indent="0">
              <a:buNone/>
            </a:pPr>
            <a:r>
              <a:rPr lang="en-GB" sz="800" dirty="0" err="1">
                <a:latin typeface="Courier" pitchFamily="2" charset="0"/>
              </a:rPr>
              <a:t>valueLists</a:t>
            </a:r>
            <a:r>
              <a:rPr lang="en-GB" sz="800" dirty="0">
                <a:latin typeface="Courier" pitchFamily="2" charset="0"/>
              </a:rPr>
              <a:t> = {}</a:t>
            </a:r>
          </a:p>
          <a:p>
            <a:pPr marL="0" indent="0">
              <a:buNone/>
            </a:pPr>
            <a:br>
              <a:rPr lang="en-GB" sz="800" dirty="0">
                <a:latin typeface="Courier" pitchFamily="2" charset="0"/>
              </a:rPr>
            </a:br>
            <a:endParaRPr lang="en-GB" sz="800" dirty="0">
              <a:latin typeface="Courier" pitchFamily="2" charset="0"/>
            </a:endParaRPr>
          </a:p>
          <a:p>
            <a:pPr marL="0" indent="0">
              <a:buNone/>
            </a:pPr>
            <a:r>
              <a:rPr lang="en-GB" sz="800" dirty="0">
                <a:latin typeface="Courier" pitchFamily="2" charset="0"/>
              </a:rPr>
              <a:t>for line in </a:t>
            </a:r>
            <a:r>
              <a:rPr lang="en-GB" sz="800" dirty="0" err="1">
                <a:latin typeface="Courier" pitchFamily="2" charset="0"/>
              </a:rPr>
              <a:t>sys.stdin</a:t>
            </a:r>
            <a:r>
              <a:rPr lang="en-GB" sz="800" dirty="0">
                <a:latin typeface="Courier" pitchFamily="2" charset="0"/>
              </a:rPr>
              <a:t>:</a:t>
            </a:r>
          </a:p>
          <a:p>
            <a:pPr marL="0" indent="0">
              <a:buNone/>
            </a:pPr>
            <a:r>
              <a:rPr lang="en-GB" sz="800" dirty="0">
                <a:latin typeface="Courier" pitchFamily="2" charset="0"/>
              </a:rPr>
              <a:t>        values = [</a:t>
            </a:r>
            <a:r>
              <a:rPr lang="en-GB" sz="800" dirty="0" err="1">
                <a:latin typeface="Courier" pitchFamily="2" charset="0"/>
              </a:rPr>
              <a:t>int</a:t>
            </a:r>
            <a:r>
              <a:rPr lang="en-GB" sz="800" dirty="0">
                <a:latin typeface="Courier" pitchFamily="2" charset="0"/>
              </a:rPr>
              <a:t>(</a:t>
            </a:r>
            <a:r>
              <a:rPr lang="en-GB" sz="800" dirty="0" err="1">
                <a:latin typeface="Courier" pitchFamily="2" charset="0"/>
              </a:rPr>
              <a:t>i</a:t>
            </a:r>
            <a:r>
              <a:rPr lang="en-GB" sz="800" dirty="0">
                <a:latin typeface="Courier" pitchFamily="2" charset="0"/>
              </a:rPr>
              <a:t>) for </a:t>
            </a:r>
            <a:r>
              <a:rPr lang="en-GB" sz="800" dirty="0" err="1">
                <a:latin typeface="Courier" pitchFamily="2" charset="0"/>
              </a:rPr>
              <a:t>i</a:t>
            </a:r>
            <a:r>
              <a:rPr lang="en-GB" sz="800" dirty="0">
                <a:latin typeface="Courier" pitchFamily="2" charset="0"/>
              </a:rPr>
              <a:t> in </a:t>
            </a:r>
            <a:r>
              <a:rPr lang="en-GB" sz="800" dirty="0" err="1">
                <a:latin typeface="Courier" pitchFamily="2" charset="0"/>
              </a:rPr>
              <a:t>line.split</a:t>
            </a:r>
            <a:r>
              <a:rPr lang="en-GB" sz="800" dirty="0">
                <a:latin typeface="Courier" pitchFamily="2" charset="0"/>
              </a:rPr>
              <a:t>(" ")]</a:t>
            </a:r>
          </a:p>
          <a:p>
            <a:pPr marL="0" indent="0">
              <a:buNone/>
            </a:pPr>
            <a:r>
              <a:rPr lang="en-GB" sz="800" dirty="0">
                <a:latin typeface="Courier" pitchFamily="2" charset="0"/>
              </a:rPr>
              <a:t>        if not values[0] in </a:t>
            </a:r>
            <a:r>
              <a:rPr lang="en-GB" sz="800" dirty="0" err="1">
                <a:latin typeface="Courier" pitchFamily="2" charset="0"/>
              </a:rPr>
              <a:t>valueLists</a:t>
            </a:r>
            <a:r>
              <a:rPr lang="en-GB" sz="800" dirty="0">
                <a:latin typeface="Courier" pitchFamily="2" charset="0"/>
              </a:rPr>
              <a:t>:</a:t>
            </a:r>
          </a:p>
          <a:p>
            <a:pPr marL="0" indent="0">
              <a:buNone/>
            </a:pPr>
            <a:r>
              <a:rPr lang="en-GB" sz="800" dirty="0">
                <a:latin typeface="Courier" pitchFamily="2" charset="0"/>
              </a:rPr>
              <a:t>                </a:t>
            </a:r>
            <a:r>
              <a:rPr lang="en-GB" sz="800" dirty="0" err="1">
                <a:latin typeface="Courier" pitchFamily="2" charset="0"/>
              </a:rPr>
              <a:t>valueLists</a:t>
            </a:r>
            <a:r>
              <a:rPr lang="en-GB" sz="800" dirty="0">
                <a:latin typeface="Courier" pitchFamily="2" charset="0"/>
              </a:rPr>
              <a:t>[values[0]]=[]</a:t>
            </a:r>
          </a:p>
          <a:p>
            <a:pPr marL="0" indent="0">
              <a:buNone/>
            </a:pPr>
            <a:r>
              <a:rPr lang="en-GB" sz="800" dirty="0">
                <a:latin typeface="Courier" pitchFamily="2" charset="0"/>
              </a:rPr>
              <a:t>        </a:t>
            </a:r>
            <a:r>
              <a:rPr lang="en-GB" sz="800" dirty="0" err="1">
                <a:latin typeface="Courier" pitchFamily="2" charset="0"/>
              </a:rPr>
              <a:t>valueLists</a:t>
            </a:r>
            <a:r>
              <a:rPr lang="en-GB" sz="800" dirty="0">
                <a:latin typeface="Courier" pitchFamily="2" charset="0"/>
              </a:rPr>
              <a:t>[values[0]].append(values[1])</a:t>
            </a:r>
          </a:p>
          <a:p>
            <a:pPr marL="0" indent="0">
              <a:buNone/>
            </a:pPr>
            <a:br>
              <a:rPr lang="en-GB" sz="800" dirty="0">
                <a:latin typeface="Courier" pitchFamily="2" charset="0"/>
              </a:rPr>
            </a:br>
            <a:endParaRPr lang="en-GB" sz="800" dirty="0">
              <a:latin typeface="Courier" pitchFamily="2" charset="0"/>
            </a:endParaRPr>
          </a:p>
          <a:p>
            <a:pPr marL="0" indent="0">
              <a:buNone/>
            </a:pPr>
            <a:r>
              <a:rPr lang="en-GB" sz="800" dirty="0">
                <a:latin typeface="Courier" pitchFamily="2" charset="0"/>
              </a:rPr>
              <a:t>for it in sorted(</a:t>
            </a:r>
            <a:r>
              <a:rPr lang="en-GB" sz="800" dirty="0" err="1">
                <a:latin typeface="Courier" pitchFamily="2" charset="0"/>
              </a:rPr>
              <a:t>valueLists.iterkeys</a:t>
            </a:r>
            <a:r>
              <a:rPr lang="en-GB" sz="800" dirty="0">
                <a:latin typeface="Courier" pitchFamily="2" charset="0"/>
              </a:rPr>
              <a:t>()):</a:t>
            </a:r>
          </a:p>
          <a:p>
            <a:pPr marL="0" indent="0">
              <a:buNone/>
            </a:pPr>
            <a:r>
              <a:rPr lang="en-GB" sz="800" dirty="0">
                <a:latin typeface="Courier" pitchFamily="2" charset="0"/>
              </a:rPr>
              <a:t>        print "{0},{1}".format(</a:t>
            </a:r>
            <a:r>
              <a:rPr lang="en-GB" sz="800" dirty="0" err="1">
                <a:latin typeface="Courier" pitchFamily="2" charset="0"/>
              </a:rPr>
              <a:t>it,np.mean</a:t>
            </a:r>
            <a:r>
              <a:rPr lang="en-GB" sz="800" dirty="0">
                <a:latin typeface="Courier" pitchFamily="2" charset="0"/>
              </a:rPr>
              <a:t>(</a:t>
            </a:r>
            <a:r>
              <a:rPr lang="en-GB" sz="800" dirty="0" err="1">
                <a:latin typeface="Courier" pitchFamily="2" charset="0"/>
              </a:rPr>
              <a:t>valueLists</a:t>
            </a:r>
            <a:r>
              <a:rPr lang="en-GB" sz="800" dirty="0">
                <a:latin typeface="Courier" pitchFamily="2" charset="0"/>
              </a:rPr>
              <a:t>[it]))</a:t>
            </a:r>
          </a:p>
          <a:p>
            <a:pPr marL="0" indent="0">
              <a:buNone/>
            </a:pPr>
            <a:endParaRPr lang="en-US" dirty="0"/>
          </a:p>
        </p:txBody>
      </p:sp>
      <p:sp>
        <p:nvSpPr>
          <p:cNvPr id="5" name="Content Placeholder 4">
            <a:extLst>
              <a:ext uri="{FF2B5EF4-FFF2-40B4-BE49-F238E27FC236}">
                <a16:creationId xmlns:a16="http://schemas.microsoft.com/office/drawing/2014/main" id="{DF151F95-A1A8-2F43-A0FD-E66B9DE3CC68}"/>
              </a:ext>
            </a:extLst>
          </p:cNvPr>
          <p:cNvSpPr>
            <a:spLocks noGrp="1"/>
          </p:cNvSpPr>
          <p:nvPr>
            <p:ph sz="half" idx="2"/>
          </p:nvPr>
        </p:nvSpPr>
        <p:spPr>
          <a:xfrm>
            <a:off x="4648200" y="1600200"/>
            <a:ext cx="4038600" cy="5007634"/>
          </a:xfrm>
        </p:spPr>
        <p:txBody>
          <a:bodyPr>
            <a:normAutofit/>
          </a:bodyPr>
          <a:lstStyle/>
          <a:p>
            <a:pPr marL="0" indent="0">
              <a:buNone/>
            </a:pPr>
            <a:r>
              <a:rPr lang="en-US" sz="800" dirty="0">
                <a:latin typeface="Courier" pitchFamily="2" charset="0"/>
              </a:rPr>
              <a:t>$ echo </a:t>
            </a:r>
            <a:r>
              <a:rPr lang="en-US" sz="800" dirty="0" err="1">
                <a:latin typeface="Courier" pitchFamily="2" charset="0"/>
              </a:rPr>
              <a:t>Iteration,AveBestFitness,SelectionMethod</a:t>
            </a:r>
            <a:r>
              <a:rPr lang="en-US" sz="800" dirty="0">
                <a:latin typeface="Courier" pitchFamily="2" charset="0"/>
              </a:rPr>
              <a:t> &gt; </a:t>
            </a:r>
            <a:r>
              <a:rPr lang="en-US" sz="800" dirty="0" err="1">
                <a:latin typeface="Courier" pitchFamily="2" charset="0"/>
              </a:rPr>
              <a:t>evol-Selection.csv</a:t>
            </a:r>
            <a:endParaRPr lang="en-US" sz="800" dirty="0">
              <a:latin typeface="Courier" pitchFamily="2" charset="0"/>
            </a:endParaRPr>
          </a:p>
          <a:p>
            <a:pPr marL="0" indent="0">
              <a:buNone/>
            </a:pPr>
            <a:r>
              <a:rPr lang="en-US" sz="800" dirty="0">
                <a:latin typeface="Courier" pitchFamily="2" charset="0"/>
              </a:rPr>
              <a:t>$ cat data-</a:t>
            </a:r>
            <a:r>
              <a:rPr lang="en-US" sz="800" dirty="0" err="1">
                <a:latin typeface="Courier" pitchFamily="2" charset="0"/>
              </a:rPr>
              <a:t>RWS.txt</a:t>
            </a:r>
            <a:r>
              <a:rPr lang="en-US" sz="800" dirty="0">
                <a:latin typeface="Courier" pitchFamily="2" charset="0"/>
              </a:rPr>
              <a:t> | python2.7 </a:t>
            </a:r>
            <a:r>
              <a:rPr lang="en-US" sz="800" dirty="0" err="1">
                <a:latin typeface="Courier" pitchFamily="2" charset="0"/>
              </a:rPr>
              <a:t>mergeIterations.py</a:t>
            </a:r>
            <a:r>
              <a:rPr lang="en-US" sz="800" dirty="0">
                <a:latin typeface="Courier" pitchFamily="2" charset="0"/>
              </a:rPr>
              <a:t> | </a:t>
            </a:r>
            <a:r>
              <a:rPr lang="en-US" sz="800" dirty="0" err="1">
                <a:latin typeface="Courier" pitchFamily="2" charset="0"/>
              </a:rPr>
              <a:t>sed</a:t>
            </a:r>
            <a:r>
              <a:rPr lang="en-US" sz="800" dirty="0">
                <a:latin typeface="Courier" pitchFamily="2" charset="0"/>
              </a:rPr>
              <a:t> s/$/,RWS/g &gt;&gt; </a:t>
            </a:r>
            <a:r>
              <a:rPr lang="en-US" sz="800" dirty="0" err="1">
                <a:latin typeface="Courier" pitchFamily="2" charset="0"/>
              </a:rPr>
              <a:t>evol-Selection.csv</a:t>
            </a:r>
            <a:endParaRPr lang="en-US" sz="800" dirty="0">
              <a:latin typeface="Courier" pitchFamily="2" charset="0"/>
            </a:endParaRPr>
          </a:p>
          <a:p>
            <a:pPr marL="0" indent="0">
              <a:buNone/>
            </a:pPr>
            <a:endParaRPr lang="en-US" sz="800" dirty="0">
              <a:latin typeface="Courier" pitchFamily="2" charset="0"/>
            </a:endParaRPr>
          </a:p>
          <a:p>
            <a:pPr marL="0" indent="0">
              <a:buNone/>
            </a:pPr>
            <a:r>
              <a:rPr lang="en-US" sz="800" dirty="0">
                <a:latin typeface="Courier" pitchFamily="2" charset="0"/>
              </a:rPr>
              <a:t>$ cat </a:t>
            </a:r>
            <a:r>
              <a:rPr lang="en-US" sz="800" dirty="0" err="1">
                <a:latin typeface="Courier" pitchFamily="2" charset="0"/>
              </a:rPr>
              <a:t>evol-Selection.csv</a:t>
            </a:r>
            <a:endParaRPr lang="en-US" sz="800" dirty="0">
              <a:latin typeface="Courier" pitchFamily="2" charset="0"/>
            </a:endParaRPr>
          </a:p>
          <a:p>
            <a:pPr marL="0" indent="0">
              <a:buNone/>
            </a:pPr>
            <a:r>
              <a:rPr lang="en-US" sz="800" dirty="0" err="1">
                <a:latin typeface="Courier" pitchFamily="2" charset="0"/>
              </a:rPr>
              <a:t>Iteration,AveBestFitness,SelectionMethod</a:t>
            </a:r>
            <a:endParaRPr lang="en-US" sz="800" dirty="0">
              <a:latin typeface="Courier" pitchFamily="2" charset="0"/>
            </a:endParaRPr>
          </a:p>
          <a:p>
            <a:pPr marL="0" indent="0">
              <a:buNone/>
            </a:pPr>
            <a:r>
              <a:rPr lang="en-US" sz="800" dirty="0">
                <a:latin typeface="Courier" pitchFamily="2" charset="0"/>
              </a:rPr>
              <a:t>1,44.6333333333,RWS</a:t>
            </a:r>
          </a:p>
          <a:p>
            <a:pPr marL="0" indent="0">
              <a:buNone/>
            </a:pPr>
            <a:r>
              <a:rPr lang="en-US" sz="800" dirty="0">
                <a:latin typeface="Courier" pitchFamily="2" charset="0"/>
              </a:rPr>
              <a:t>2,49.3333333333,RWS</a:t>
            </a:r>
          </a:p>
          <a:p>
            <a:pPr marL="0" indent="0">
              <a:buNone/>
            </a:pPr>
            <a:r>
              <a:rPr lang="en-US" sz="800" dirty="0">
                <a:latin typeface="Courier" pitchFamily="2" charset="0"/>
              </a:rPr>
              <a:t>3,53.2,RWS</a:t>
            </a:r>
          </a:p>
          <a:p>
            <a:pPr marL="0" indent="0">
              <a:buNone/>
            </a:pPr>
            <a:r>
              <a:rPr lang="en-US" sz="800" dirty="0">
                <a:latin typeface="Courier" pitchFamily="2" charset="0"/>
              </a:rPr>
              <a:t>4,55.7666666667,RWS</a:t>
            </a:r>
          </a:p>
          <a:p>
            <a:pPr marL="0" indent="0">
              <a:buNone/>
            </a:pPr>
            <a:r>
              <a:rPr lang="en-US" sz="800" dirty="0">
                <a:latin typeface="Courier" pitchFamily="2" charset="0"/>
              </a:rPr>
              <a:t>5,57.5,RWS</a:t>
            </a:r>
          </a:p>
          <a:p>
            <a:pPr marL="0" indent="0">
              <a:buNone/>
            </a:pPr>
            <a:r>
              <a:rPr lang="en-US" sz="800" dirty="0">
                <a:latin typeface="Courier" pitchFamily="2" charset="0"/>
              </a:rPr>
              <a:t>6,58.9,RWS</a:t>
            </a:r>
          </a:p>
          <a:p>
            <a:pPr marL="0" indent="0">
              <a:buNone/>
            </a:pPr>
            <a:r>
              <a:rPr lang="en-US" sz="800" dirty="0">
                <a:latin typeface="Courier" pitchFamily="2" charset="0"/>
              </a:rPr>
              <a:t>7,60.6,RWS</a:t>
            </a:r>
          </a:p>
          <a:p>
            <a:pPr marL="0" indent="0">
              <a:buNone/>
            </a:pPr>
            <a:r>
              <a:rPr lang="en-US" sz="800" dirty="0">
                <a:latin typeface="Courier" pitchFamily="2" charset="0"/>
              </a:rPr>
              <a:t>8,60.6,RWS</a:t>
            </a:r>
          </a:p>
          <a:p>
            <a:pPr marL="0" indent="0">
              <a:buNone/>
            </a:pPr>
            <a:r>
              <a:rPr lang="en-US" sz="800" dirty="0">
                <a:latin typeface="Courier" pitchFamily="2" charset="0"/>
              </a:rPr>
              <a:t>9,61.3666666667,RWS</a:t>
            </a:r>
          </a:p>
          <a:p>
            <a:pPr marL="0" indent="0">
              <a:buNone/>
            </a:pPr>
            <a:r>
              <a:rPr lang="en-US" sz="800" dirty="0">
                <a:latin typeface="Courier" pitchFamily="2" charset="0"/>
              </a:rPr>
              <a:t>.</a:t>
            </a:r>
          </a:p>
          <a:p>
            <a:pPr marL="0" indent="0">
              <a:buNone/>
            </a:pPr>
            <a:r>
              <a:rPr lang="en-US" sz="800" dirty="0">
                <a:latin typeface="Courier" pitchFamily="2" charset="0"/>
              </a:rPr>
              <a:t>.</a:t>
            </a:r>
          </a:p>
          <a:p>
            <a:pPr marL="0" indent="0">
              <a:buNone/>
            </a:pPr>
            <a:r>
              <a:rPr lang="en-US" sz="800" dirty="0">
                <a:latin typeface="Courier" pitchFamily="2" charset="0"/>
              </a:rPr>
              <a:t>.</a:t>
            </a:r>
          </a:p>
          <a:p>
            <a:pPr marL="0" indent="0">
              <a:buNone/>
            </a:pPr>
            <a:r>
              <a:rPr lang="en-US" sz="800" dirty="0">
                <a:latin typeface="Courier" pitchFamily="2" charset="0"/>
              </a:rPr>
              <a:t>991,65.3,RWS</a:t>
            </a:r>
          </a:p>
          <a:p>
            <a:pPr marL="0" indent="0">
              <a:buNone/>
            </a:pPr>
            <a:r>
              <a:rPr lang="en-US" sz="800" dirty="0">
                <a:latin typeface="Courier" pitchFamily="2" charset="0"/>
              </a:rPr>
              <a:t>992,65.1666666667,RWS</a:t>
            </a:r>
          </a:p>
          <a:p>
            <a:pPr marL="0" indent="0">
              <a:buNone/>
            </a:pPr>
            <a:r>
              <a:rPr lang="en-US" sz="800" dirty="0">
                <a:latin typeface="Courier" pitchFamily="2" charset="0"/>
              </a:rPr>
              <a:t>993,64.5666666667,RWS</a:t>
            </a:r>
          </a:p>
          <a:p>
            <a:pPr marL="0" indent="0">
              <a:buNone/>
            </a:pPr>
            <a:r>
              <a:rPr lang="en-US" sz="800" dirty="0">
                <a:latin typeface="Courier" pitchFamily="2" charset="0"/>
              </a:rPr>
              <a:t>994,64.0666666667,RWS</a:t>
            </a:r>
          </a:p>
          <a:p>
            <a:pPr marL="0" indent="0">
              <a:buNone/>
            </a:pPr>
            <a:r>
              <a:rPr lang="en-US" sz="800" dirty="0">
                <a:latin typeface="Courier" pitchFamily="2" charset="0"/>
              </a:rPr>
              <a:t>995,64.8333333333,RWS</a:t>
            </a:r>
          </a:p>
          <a:p>
            <a:pPr marL="0" indent="0">
              <a:buNone/>
            </a:pPr>
            <a:r>
              <a:rPr lang="en-US" sz="800" dirty="0">
                <a:latin typeface="Courier" pitchFamily="2" charset="0"/>
              </a:rPr>
              <a:t>996,64.4333333333,RWS</a:t>
            </a:r>
          </a:p>
          <a:p>
            <a:pPr marL="0" indent="0">
              <a:buNone/>
            </a:pPr>
            <a:r>
              <a:rPr lang="en-US" sz="800" dirty="0">
                <a:latin typeface="Courier" pitchFamily="2" charset="0"/>
              </a:rPr>
              <a:t>997,64.6333333333,RWS</a:t>
            </a:r>
          </a:p>
          <a:p>
            <a:pPr marL="0" indent="0">
              <a:buNone/>
            </a:pPr>
            <a:r>
              <a:rPr lang="en-US" sz="800" dirty="0">
                <a:latin typeface="Courier" pitchFamily="2" charset="0"/>
              </a:rPr>
              <a:t>998,64.6333333333,RWS</a:t>
            </a:r>
          </a:p>
          <a:p>
            <a:pPr marL="0" indent="0">
              <a:buNone/>
            </a:pPr>
            <a:r>
              <a:rPr lang="en-US" sz="800" dirty="0">
                <a:latin typeface="Courier" pitchFamily="2" charset="0"/>
              </a:rPr>
              <a:t>999,64.9666666667,RWS</a:t>
            </a:r>
          </a:p>
          <a:p>
            <a:pPr marL="0" indent="0">
              <a:buNone/>
            </a:pPr>
            <a:r>
              <a:rPr lang="en-US" sz="800" dirty="0">
                <a:latin typeface="Courier" pitchFamily="2" charset="0"/>
              </a:rPr>
              <a:t>1000,64.4,RWS</a:t>
            </a:r>
          </a:p>
          <a:p>
            <a:pPr marL="0" indent="0">
              <a:buNone/>
            </a:pPr>
            <a:endParaRPr lang="en-US" sz="800" dirty="0">
              <a:latin typeface="Courier" pitchFamily="2" charset="0"/>
            </a:endParaRPr>
          </a:p>
          <a:p>
            <a:pPr marL="0" indent="0">
              <a:buNone/>
            </a:pPr>
            <a:r>
              <a:rPr lang="en-US" sz="1200" dirty="0">
                <a:latin typeface="Calibri" panose="020F0502020204030204" pitchFamily="34" charset="0"/>
                <a:cs typeface="Calibri" panose="020F0502020204030204" pitchFamily="34" charset="0"/>
              </a:rPr>
              <a:t>The next step would be to run the GA with tournament selection and 30 repetitions, average the results and append them to the same </a:t>
            </a:r>
            <a:r>
              <a:rPr lang="en-US" sz="1200" dirty="0" err="1">
                <a:latin typeface="Calibri" panose="020F0502020204030204" pitchFamily="34" charset="0"/>
                <a:cs typeface="Calibri" panose="020F0502020204030204" pitchFamily="34" charset="0"/>
              </a:rPr>
              <a:t>evol-Selection.csv</a:t>
            </a:r>
            <a:r>
              <a:rPr lang="en-US" sz="1200" dirty="0">
                <a:latin typeface="Calibri" panose="020F0502020204030204" pitchFamily="34" charset="0"/>
                <a:cs typeface="Calibri" panose="020F0502020204030204" pitchFamily="34" charset="0"/>
              </a:rPr>
              <a:t> file</a:t>
            </a:r>
          </a:p>
          <a:p>
            <a:pPr marL="0" indent="0">
              <a:buNone/>
            </a:pPr>
            <a:endParaRPr lang="en-US" sz="800" dirty="0">
              <a:latin typeface="Courier" pitchFamily="2" charset="0"/>
            </a:endParaRPr>
          </a:p>
          <a:p>
            <a:pPr marL="0" indent="0">
              <a:buNone/>
            </a:pPr>
            <a:endParaRPr lang="en-US" sz="800" dirty="0">
              <a:latin typeface="Courier" pitchFamily="2" charset="0"/>
            </a:endParaRPr>
          </a:p>
          <a:p>
            <a:pPr marL="0" indent="0">
              <a:buNone/>
            </a:pPr>
            <a:endParaRPr lang="en-US" sz="800" dirty="0">
              <a:latin typeface="Courier" pitchFamily="2" charset="0"/>
            </a:endParaRPr>
          </a:p>
        </p:txBody>
      </p:sp>
    </p:spTree>
    <p:extLst>
      <p:ext uri="{BB962C8B-B14F-4D97-AF65-F5344CB8AC3E}">
        <p14:creationId xmlns:p14="http://schemas.microsoft.com/office/powerpoint/2010/main" val="40173656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C7B64-6CBB-8A41-8C4E-494C8F50776B}"/>
              </a:ext>
            </a:extLst>
          </p:cNvPr>
          <p:cNvSpPr>
            <a:spLocks noGrp="1"/>
          </p:cNvSpPr>
          <p:nvPr>
            <p:ph type="title"/>
          </p:nvPr>
        </p:nvSpPr>
        <p:spPr/>
        <p:txBody>
          <a:bodyPr>
            <a:normAutofit fontScale="90000"/>
          </a:bodyPr>
          <a:lstStyle/>
          <a:p>
            <a:r>
              <a:rPr lang="en-US" dirty="0"/>
              <a:t>Presenting results. Step 3: plotting the data</a:t>
            </a:r>
          </a:p>
        </p:txBody>
      </p:sp>
      <p:sp>
        <p:nvSpPr>
          <p:cNvPr id="3" name="Content Placeholder 2">
            <a:extLst>
              <a:ext uri="{FF2B5EF4-FFF2-40B4-BE49-F238E27FC236}">
                <a16:creationId xmlns:a16="http://schemas.microsoft.com/office/drawing/2014/main" id="{C3802FEE-B96D-3547-B0B7-48733CC225E8}"/>
              </a:ext>
            </a:extLst>
          </p:cNvPr>
          <p:cNvSpPr>
            <a:spLocks noGrp="1"/>
          </p:cNvSpPr>
          <p:nvPr>
            <p:ph idx="1"/>
          </p:nvPr>
        </p:nvSpPr>
        <p:spPr/>
        <p:txBody>
          <a:bodyPr>
            <a:normAutofit/>
          </a:bodyPr>
          <a:lstStyle/>
          <a:p>
            <a:r>
              <a:rPr lang="en-US" sz="2400" dirty="0"/>
              <a:t>To plot the data I am using an open source statistical program (and programming language) called </a:t>
            </a:r>
            <a:r>
              <a:rPr lang="en-US" sz="2400" b="1" dirty="0"/>
              <a:t>R</a:t>
            </a:r>
          </a:p>
          <a:p>
            <a:r>
              <a:rPr lang="en-US" sz="2400" dirty="0"/>
              <a:t>Specifically, I’m using a plotting library called </a:t>
            </a:r>
            <a:r>
              <a:rPr lang="en-US" sz="2400" b="1" dirty="0" err="1"/>
              <a:t>ggplot</a:t>
            </a:r>
            <a:endParaRPr lang="en-US" sz="2400" b="1" dirty="0"/>
          </a:p>
          <a:p>
            <a:r>
              <a:rPr lang="en-US" sz="2400" dirty="0"/>
              <a:t>From the </a:t>
            </a:r>
            <a:r>
              <a:rPr lang="en-US" sz="2400" dirty="0" err="1"/>
              <a:t>comman</a:t>
            </a:r>
            <a:r>
              <a:rPr lang="en-US" sz="2400" dirty="0"/>
              <a:t> line you simply type ‘R’ and you get an interactive prompt. You can start to type commands straight away</a:t>
            </a:r>
          </a:p>
          <a:p>
            <a:pPr marL="0" indent="0">
              <a:buNone/>
            </a:pPr>
            <a:endParaRPr lang="en-US" sz="2400" b="1" dirty="0"/>
          </a:p>
          <a:p>
            <a:pPr marL="0" indent="0">
              <a:buNone/>
            </a:pPr>
            <a:r>
              <a:rPr lang="en-GB" sz="900" dirty="0">
                <a:latin typeface="Courier" pitchFamily="2" charset="0"/>
              </a:rPr>
              <a:t>data=</a:t>
            </a:r>
            <a:r>
              <a:rPr lang="en-GB" sz="900" dirty="0" err="1">
                <a:latin typeface="Courier" pitchFamily="2" charset="0"/>
              </a:rPr>
              <a:t>read.csv</a:t>
            </a:r>
            <a:r>
              <a:rPr lang="en-GB" sz="900" dirty="0">
                <a:latin typeface="Courier" pitchFamily="2" charset="0"/>
              </a:rPr>
              <a:t>("</a:t>
            </a:r>
            <a:r>
              <a:rPr lang="en-GB" sz="900" dirty="0" err="1">
                <a:latin typeface="Courier" pitchFamily="2" charset="0"/>
              </a:rPr>
              <a:t>evol-Selection.csv</a:t>
            </a:r>
            <a:r>
              <a:rPr lang="en-GB" sz="900" dirty="0">
                <a:latin typeface="Courier" pitchFamily="2" charset="0"/>
              </a:rPr>
              <a:t>")</a:t>
            </a:r>
          </a:p>
          <a:p>
            <a:pPr marL="0" indent="0">
              <a:buNone/>
            </a:pPr>
            <a:r>
              <a:rPr lang="en-GB" sz="900" dirty="0">
                <a:latin typeface="Courier" pitchFamily="2" charset="0"/>
              </a:rPr>
              <a:t>library(ggplot2)</a:t>
            </a:r>
          </a:p>
          <a:p>
            <a:pPr marL="0" indent="0">
              <a:buNone/>
            </a:pPr>
            <a:r>
              <a:rPr lang="en-GB" sz="900" dirty="0">
                <a:latin typeface="Courier" pitchFamily="2" charset="0"/>
              </a:rPr>
              <a:t>pdf("</a:t>
            </a:r>
            <a:r>
              <a:rPr lang="en-GB" sz="900" dirty="0" err="1">
                <a:latin typeface="Courier" pitchFamily="2" charset="0"/>
              </a:rPr>
              <a:t>evol-Selection.pdf</a:t>
            </a:r>
            <a:r>
              <a:rPr lang="en-GB" sz="900" dirty="0">
                <a:latin typeface="Courier" pitchFamily="2" charset="0"/>
              </a:rPr>
              <a:t>")</a:t>
            </a:r>
          </a:p>
          <a:p>
            <a:pPr marL="0" indent="0">
              <a:buNone/>
            </a:pPr>
            <a:r>
              <a:rPr lang="en-GB" sz="900" dirty="0" err="1">
                <a:latin typeface="Courier" pitchFamily="2" charset="0"/>
              </a:rPr>
              <a:t>ggplot</a:t>
            </a:r>
            <a:r>
              <a:rPr lang="en-GB" sz="900" dirty="0">
                <a:latin typeface="Courier" pitchFamily="2" charset="0"/>
              </a:rPr>
              <a:t>(</a:t>
            </a:r>
            <a:r>
              <a:rPr lang="en-GB" sz="900" dirty="0" err="1">
                <a:latin typeface="Courier" pitchFamily="2" charset="0"/>
              </a:rPr>
              <a:t>data,aes</a:t>
            </a:r>
            <a:r>
              <a:rPr lang="en-GB" sz="900" dirty="0">
                <a:latin typeface="Courier" pitchFamily="2" charset="0"/>
              </a:rPr>
              <a:t>(</a:t>
            </a:r>
            <a:r>
              <a:rPr lang="en-GB" sz="900" dirty="0" err="1">
                <a:latin typeface="Courier" pitchFamily="2" charset="0"/>
              </a:rPr>
              <a:t>Iteration,AveBestFitness,colour</a:t>
            </a:r>
            <a:r>
              <a:rPr lang="en-GB" sz="900" dirty="0">
                <a:latin typeface="Courier" pitchFamily="2" charset="0"/>
              </a:rPr>
              <a:t>=</a:t>
            </a:r>
            <a:r>
              <a:rPr lang="en-GB" sz="900" dirty="0" err="1">
                <a:latin typeface="Courier" pitchFamily="2" charset="0"/>
              </a:rPr>
              <a:t>SelectionMethod</a:t>
            </a:r>
            <a:r>
              <a:rPr lang="en-GB" sz="900" dirty="0">
                <a:latin typeface="Courier" pitchFamily="2" charset="0"/>
              </a:rPr>
              <a:t>))+</a:t>
            </a:r>
            <a:r>
              <a:rPr lang="en-GB" sz="900" dirty="0" err="1">
                <a:latin typeface="Courier" pitchFamily="2" charset="0"/>
              </a:rPr>
              <a:t>geom_line</a:t>
            </a:r>
            <a:r>
              <a:rPr lang="en-GB" sz="900" dirty="0">
                <a:latin typeface="Courier" pitchFamily="2" charset="0"/>
              </a:rPr>
              <a:t>()+ theme(</a:t>
            </a:r>
            <a:r>
              <a:rPr lang="en-GB" sz="900" dirty="0" err="1">
                <a:latin typeface="Courier" pitchFamily="2" charset="0"/>
              </a:rPr>
              <a:t>legend.position</a:t>
            </a:r>
            <a:r>
              <a:rPr lang="en-GB" sz="900" dirty="0">
                <a:latin typeface="Courier" pitchFamily="2" charset="0"/>
              </a:rPr>
              <a:t>="top")</a:t>
            </a:r>
          </a:p>
          <a:p>
            <a:pPr marL="0" indent="0">
              <a:buNone/>
            </a:pPr>
            <a:r>
              <a:rPr lang="en-GB" sz="900" dirty="0" err="1">
                <a:latin typeface="Courier" pitchFamily="2" charset="0"/>
              </a:rPr>
              <a:t>dev.off</a:t>
            </a:r>
            <a:r>
              <a:rPr lang="en-GB" sz="900" dirty="0">
                <a:latin typeface="Courier" pitchFamily="2" charset="0"/>
              </a:rPr>
              <a:t>()</a:t>
            </a:r>
          </a:p>
          <a:p>
            <a:pPr marL="0" indent="0">
              <a:buNone/>
            </a:pPr>
            <a:endParaRPr lang="en-US" sz="2400" dirty="0"/>
          </a:p>
        </p:txBody>
      </p:sp>
    </p:spTree>
    <p:extLst>
      <p:ext uri="{BB962C8B-B14F-4D97-AF65-F5344CB8AC3E}">
        <p14:creationId xmlns:p14="http://schemas.microsoft.com/office/powerpoint/2010/main" val="4512248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Impact of selection algorithms</a:t>
            </a:r>
          </a:p>
        </p:txBody>
      </p:sp>
      <p:pic>
        <p:nvPicPr>
          <p:cNvPr id="4" name="Picture 3">
            <a:extLst>
              <a:ext uri="{FF2B5EF4-FFF2-40B4-BE49-F238E27FC236}">
                <a16:creationId xmlns:a16="http://schemas.microsoft.com/office/drawing/2014/main" id="{C3E14C60-BB35-784C-BB72-171E0D5E950F}"/>
              </a:ext>
            </a:extLst>
          </p:cNvPr>
          <p:cNvPicPr>
            <a:picLocks noChangeAspect="1"/>
          </p:cNvPicPr>
          <p:nvPr/>
        </p:nvPicPr>
        <p:blipFill>
          <a:blip r:embed="rId2"/>
          <a:stretch>
            <a:fillRect/>
          </a:stretch>
        </p:blipFill>
        <p:spPr>
          <a:xfrm>
            <a:off x="360870" y="1483743"/>
            <a:ext cx="4019909" cy="4019909"/>
          </a:xfrm>
          <a:prstGeom prst="rect">
            <a:avLst/>
          </a:prstGeom>
        </p:spPr>
      </p:pic>
      <p:pic>
        <p:nvPicPr>
          <p:cNvPr id="8" name="Picture 7">
            <a:extLst>
              <a:ext uri="{FF2B5EF4-FFF2-40B4-BE49-F238E27FC236}">
                <a16:creationId xmlns:a16="http://schemas.microsoft.com/office/drawing/2014/main" id="{D3EA4322-E0EA-944B-A355-1B78327F2ABC}"/>
              </a:ext>
            </a:extLst>
          </p:cNvPr>
          <p:cNvPicPr>
            <a:picLocks noChangeAspect="1"/>
          </p:cNvPicPr>
          <p:nvPr/>
        </p:nvPicPr>
        <p:blipFill>
          <a:blip r:embed="rId3"/>
          <a:stretch>
            <a:fillRect/>
          </a:stretch>
        </p:blipFill>
        <p:spPr>
          <a:xfrm>
            <a:off x="4380778" y="1483742"/>
            <a:ext cx="4021349" cy="4021349"/>
          </a:xfrm>
          <a:prstGeom prst="rect">
            <a:avLst/>
          </a:prstGeom>
        </p:spPr>
      </p:pic>
    </p:spTree>
    <p:extLst>
      <p:ext uri="{BB962C8B-B14F-4D97-AF65-F5344CB8AC3E}">
        <p14:creationId xmlns:p14="http://schemas.microsoft.com/office/powerpoint/2010/main" val="18441770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itle 1"/>
          <p:cNvSpPr>
            <a:spLocks noGrp="1"/>
          </p:cNvSpPr>
          <p:nvPr>
            <p:ph type="title"/>
          </p:nvPr>
        </p:nvSpPr>
        <p:spPr/>
        <p:txBody>
          <a:bodyPr/>
          <a:lstStyle/>
          <a:p>
            <a:r>
              <a:rPr lang="en-US" dirty="0">
                <a:latin typeface="Calibri" charset="0"/>
                <a:ea typeface="ＭＳ Ｐゴシック" charset="0"/>
                <a:cs typeface="ＭＳ Ｐゴシック" charset="0"/>
              </a:rPr>
              <a:t>Crossover</a:t>
            </a:r>
          </a:p>
        </p:txBody>
      </p:sp>
      <p:sp>
        <p:nvSpPr>
          <p:cNvPr id="20483" name="Rectangle 45"/>
          <p:cNvSpPr>
            <a:spLocks noChangeArrowheads="1"/>
          </p:cNvSpPr>
          <p:nvPr/>
        </p:nvSpPr>
        <p:spPr bwMode="auto">
          <a:xfrm>
            <a:off x="3451225" y="2358490"/>
            <a:ext cx="304800" cy="304800"/>
          </a:xfrm>
          <a:prstGeom prst="rect">
            <a:avLst/>
          </a:prstGeom>
          <a:solidFill>
            <a:srgbClr val="FF0000"/>
          </a:solidFill>
          <a:ln w="9525">
            <a:solidFill>
              <a:schemeClr val="tx1"/>
            </a:solidFill>
            <a:miter lim="800000"/>
            <a:headEnd/>
            <a:tailEnd/>
          </a:ln>
        </p:spPr>
        <p:txBody>
          <a:bodyPr wrap="none" lIns="91435" tIns="45718" rIns="91435" bIns="45718" anchor="ctr"/>
          <a:lstStyle/>
          <a:p>
            <a:endParaRPr lang="en-GB"/>
          </a:p>
        </p:txBody>
      </p:sp>
      <p:sp>
        <p:nvSpPr>
          <p:cNvPr id="20484" name="Rectangle 46"/>
          <p:cNvSpPr>
            <a:spLocks noChangeArrowheads="1"/>
          </p:cNvSpPr>
          <p:nvPr/>
        </p:nvSpPr>
        <p:spPr bwMode="auto">
          <a:xfrm>
            <a:off x="3740151" y="2358490"/>
            <a:ext cx="304800" cy="304800"/>
          </a:xfrm>
          <a:prstGeom prst="rect">
            <a:avLst/>
          </a:prstGeom>
          <a:solidFill>
            <a:srgbClr val="FF0000"/>
          </a:solidFill>
          <a:ln w="9525">
            <a:solidFill>
              <a:schemeClr val="tx1"/>
            </a:solidFill>
            <a:miter lim="800000"/>
            <a:headEnd/>
            <a:tailEnd/>
          </a:ln>
        </p:spPr>
        <p:txBody>
          <a:bodyPr wrap="none" lIns="91435" tIns="45718" rIns="91435" bIns="45718" anchor="ctr"/>
          <a:lstStyle/>
          <a:p>
            <a:endParaRPr lang="en-GB"/>
          </a:p>
        </p:txBody>
      </p:sp>
      <p:sp>
        <p:nvSpPr>
          <p:cNvPr id="20485" name="Rectangle 47"/>
          <p:cNvSpPr>
            <a:spLocks noChangeArrowheads="1"/>
          </p:cNvSpPr>
          <p:nvPr/>
        </p:nvSpPr>
        <p:spPr bwMode="auto">
          <a:xfrm>
            <a:off x="4027488" y="2358490"/>
            <a:ext cx="304800" cy="304800"/>
          </a:xfrm>
          <a:prstGeom prst="rect">
            <a:avLst/>
          </a:prstGeom>
          <a:solidFill>
            <a:srgbClr val="FF0000"/>
          </a:solidFill>
          <a:ln w="9525">
            <a:solidFill>
              <a:schemeClr val="tx1"/>
            </a:solidFill>
            <a:miter lim="800000"/>
            <a:headEnd/>
            <a:tailEnd/>
          </a:ln>
        </p:spPr>
        <p:txBody>
          <a:bodyPr wrap="none" lIns="91435" tIns="45718" rIns="91435" bIns="45718" anchor="ctr"/>
          <a:lstStyle/>
          <a:p>
            <a:endParaRPr lang="en-GB"/>
          </a:p>
        </p:txBody>
      </p:sp>
      <p:sp>
        <p:nvSpPr>
          <p:cNvPr id="20486" name="Rectangle 48"/>
          <p:cNvSpPr>
            <a:spLocks noChangeArrowheads="1"/>
          </p:cNvSpPr>
          <p:nvPr/>
        </p:nvSpPr>
        <p:spPr bwMode="auto">
          <a:xfrm>
            <a:off x="4316414" y="2358490"/>
            <a:ext cx="304800" cy="304800"/>
          </a:xfrm>
          <a:prstGeom prst="rect">
            <a:avLst/>
          </a:prstGeom>
          <a:solidFill>
            <a:srgbClr val="FF0000"/>
          </a:solidFill>
          <a:ln w="9525">
            <a:solidFill>
              <a:schemeClr val="tx1"/>
            </a:solidFill>
            <a:miter lim="800000"/>
            <a:headEnd/>
            <a:tailEnd/>
          </a:ln>
        </p:spPr>
        <p:txBody>
          <a:bodyPr wrap="none" lIns="91435" tIns="45718" rIns="91435" bIns="45718" anchor="ctr"/>
          <a:lstStyle/>
          <a:p>
            <a:endParaRPr lang="en-GB"/>
          </a:p>
        </p:txBody>
      </p:sp>
      <p:sp>
        <p:nvSpPr>
          <p:cNvPr id="20487" name="Rectangle 49"/>
          <p:cNvSpPr>
            <a:spLocks noChangeArrowheads="1"/>
          </p:cNvSpPr>
          <p:nvPr/>
        </p:nvSpPr>
        <p:spPr bwMode="auto">
          <a:xfrm>
            <a:off x="4587875" y="2358490"/>
            <a:ext cx="304800" cy="304800"/>
          </a:xfrm>
          <a:prstGeom prst="rect">
            <a:avLst/>
          </a:prstGeom>
          <a:solidFill>
            <a:srgbClr val="FF0000"/>
          </a:solidFill>
          <a:ln w="9525">
            <a:solidFill>
              <a:schemeClr val="tx1"/>
            </a:solidFill>
            <a:miter lim="800000"/>
            <a:headEnd/>
            <a:tailEnd/>
          </a:ln>
        </p:spPr>
        <p:txBody>
          <a:bodyPr wrap="none" lIns="91435" tIns="45718" rIns="91435" bIns="45718" anchor="ctr"/>
          <a:lstStyle/>
          <a:p>
            <a:endParaRPr lang="en-GB"/>
          </a:p>
        </p:txBody>
      </p:sp>
      <p:sp>
        <p:nvSpPr>
          <p:cNvPr id="20488" name="Rectangle 50"/>
          <p:cNvSpPr>
            <a:spLocks noChangeArrowheads="1"/>
          </p:cNvSpPr>
          <p:nvPr/>
        </p:nvSpPr>
        <p:spPr bwMode="auto">
          <a:xfrm>
            <a:off x="4875213" y="2358490"/>
            <a:ext cx="304800" cy="304800"/>
          </a:xfrm>
          <a:prstGeom prst="rect">
            <a:avLst/>
          </a:prstGeom>
          <a:solidFill>
            <a:srgbClr val="FF0000"/>
          </a:solidFill>
          <a:ln w="9525">
            <a:solidFill>
              <a:schemeClr val="tx1"/>
            </a:solidFill>
            <a:miter lim="800000"/>
            <a:headEnd/>
            <a:tailEnd/>
          </a:ln>
        </p:spPr>
        <p:txBody>
          <a:bodyPr wrap="none" lIns="91435" tIns="45718" rIns="91435" bIns="45718" anchor="ctr"/>
          <a:lstStyle/>
          <a:p>
            <a:endParaRPr lang="en-GB"/>
          </a:p>
        </p:txBody>
      </p:sp>
      <p:sp>
        <p:nvSpPr>
          <p:cNvPr id="20489" name="Rectangle 51"/>
          <p:cNvSpPr>
            <a:spLocks noChangeArrowheads="1"/>
          </p:cNvSpPr>
          <p:nvPr/>
        </p:nvSpPr>
        <p:spPr bwMode="auto">
          <a:xfrm>
            <a:off x="3451225" y="2861728"/>
            <a:ext cx="304800" cy="304800"/>
          </a:xfrm>
          <a:prstGeom prst="rect">
            <a:avLst/>
          </a:prstGeom>
          <a:solidFill>
            <a:srgbClr val="0000FF"/>
          </a:solidFill>
          <a:ln w="9525">
            <a:solidFill>
              <a:schemeClr val="tx1"/>
            </a:solidFill>
            <a:miter lim="800000"/>
            <a:headEnd/>
            <a:tailEnd/>
          </a:ln>
        </p:spPr>
        <p:txBody>
          <a:bodyPr wrap="none" lIns="91435" tIns="45718" rIns="91435" bIns="45718" anchor="ctr"/>
          <a:lstStyle/>
          <a:p>
            <a:endParaRPr lang="en-GB"/>
          </a:p>
        </p:txBody>
      </p:sp>
      <p:sp>
        <p:nvSpPr>
          <p:cNvPr id="20490" name="Rectangle 52"/>
          <p:cNvSpPr>
            <a:spLocks noChangeArrowheads="1"/>
          </p:cNvSpPr>
          <p:nvPr/>
        </p:nvSpPr>
        <p:spPr bwMode="auto">
          <a:xfrm>
            <a:off x="3740151" y="2861728"/>
            <a:ext cx="304800" cy="304800"/>
          </a:xfrm>
          <a:prstGeom prst="rect">
            <a:avLst/>
          </a:prstGeom>
          <a:solidFill>
            <a:srgbClr val="0000FF"/>
          </a:solidFill>
          <a:ln w="9525">
            <a:solidFill>
              <a:schemeClr val="tx1"/>
            </a:solidFill>
            <a:miter lim="800000"/>
            <a:headEnd/>
            <a:tailEnd/>
          </a:ln>
        </p:spPr>
        <p:txBody>
          <a:bodyPr wrap="none" lIns="91435" tIns="45718" rIns="91435" bIns="45718" anchor="ctr"/>
          <a:lstStyle/>
          <a:p>
            <a:endParaRPr lang="en-GB"/>
          </a:p>
        </p:txBody>
      </p:sp>
      <p:sp>
        <p:nvSpPr>
          <p:cNvPr id="20491" name="Rectangle 53"/>
          <p:cNvSpPr>
            <a:spLocks noChangeArrowheads="1"/>
          </p:cNvSpPr>
          <p:nvPr/>
        </p:nvSpPr>
        <p:spPr bwMode="auto">
          <a:xfrm>
            <a:off x="4027488" y="2861728"/>
            <a:ext cx="304800" cy="304800"/>
          </a:xfrm>
          <a:prstGeom prst="rect">
            <a:avLst/>
          </a:prstGeom>
          <a:solidFill>
            <a:srgbClr val="0000FF"/>
          </a:solidFill>
          <a:ln w="9525">
            <a:solidFill>
              <a:schemeClr val="tx1"/>
            </a:solidFill>
            <a:miter lim="800000"/>
            <a:headEnd/>
            <a:tailEnd/>
          </a:ln>
        </p:spPr>
        <p:txBody>
          <a:bodyPr wrap="none" lIns="91435" tIns="45718" rIns="91435" bIns="45718" anchor="ctr"/>
          <a:lstStyle/>
          <a:p>
            <a:endParaRPr lang="en-GB"/>
          </a:p>
        </p:txBody>
      </p:sp>
      <p:sp>
        <p:nvSpPr>
          <p:cNvPr id="20492" name="Rectangle 54"/>
          <p:cNvSpPr>
            <a:spLocks noChangeArrowheads="1"/>
          </p:cNvSpPr>
          <p:nvPr/>
        </p:nvSpPr>
        <p:spPr bwMode="auto">
          <a:xfrm>
            <a:off x="4316414" y="2861728"/>
            <a:ext cx="304800" cy="304800"/>
          </a:xfrm>
          <a:prstGeom prst="rect">
            <a:avLst/>
          </a:prstGeom>
          <a:solidFill>
            <a:srgbClr val="0000FF"/>
          </a:solidFill>
          <a:ln w="9525">
            <a:solidFill>
              <a:schemeClr val="tx1"/>
            </a:solidFill>
            <a:miter lim="800000"/>
            <a:headEnd/>
            <a:tailEnd/>
          </a:ln>
        </p:spPr>
        <p:txBody>
          <a:bodyPr wrap="none" lIns="91435" tIns="45718" rIns="91435" bIns="45718" anchor="ctr"/>
          <a:lstStyle/>
          <a:p>
            <a:endParaRPr lang="en-GB"/>
          </a:p>
        </p:txBody>
      </p:sp>
      <p:sp>
        <p:nvSpPr>
          <p:cNvPr id="20493" name="Rectangle 55"/>
          <p:cNvSpPr>
            <a:spLocks noChangeArrowheads="1"/>
          </p:cNvSpPr>
          <p:nvPr/>
        </p:nvSpPr>
        <p:spPr bwMode="auto">
          <a:xfrm>
            <a:off x="4587875" y="2861728"/>
            <a:ext cx="304800" cy="304800"/>
          </a:xfrm>
          <a:prstGeom prst="rect">
            <a:avLst/>
          </a:prstGeom>
          <a:solidFill>
            <a:srgbClr val="0000FF"/>
          </a:solidFill>
          <a:ln w="9525">
            <a:solidFill>
              <a:schemeClr val="tx1"/>
            </a:solidFill>
            <a:miter lim="800000"/>
            <a:headEnd/>
            <a:tailEnd/>
          </a:ln>
        </p:spPr>
        <p:txBody>
          <a:bodyPr wrap="none" lIns="91435" tIns="45718" rIns="91435" bIns="45718" anchor="ctr"/>
          <a:lstStyle/>
          <a:p>
            <a:endParaRPr lang="en-GB"/>
          </a:p>
        </p:txBody>
      </p:sp>
      <p:sp>
        <p:nvSpPr>
          <p:cNvPr id="20494" name="Rectangle 56"/>
          <p:cNvSpPr>
            <a:spLocks noChangeArrowheads="1"/>
          </p:cNvSpPr>
          <p:nvPr/>
        </p:nvSpPr>
        <p:spPr bwMode="auto">
          <a:xfrm>
            <a:off x="4875213" y="2861728"/>
            <a:ext cx="304800" cy="304800"/>
          </a:xfrm>
          <a:prstGeom prst="rect">
            <a:avLst/>
          </a:prstGeom>
          <a:solidFill>
            <a:srgbClr val="0000FF"/>
          </a:solidFill>
          <a:ln w="9525">
            <a:solidFill>
              <a:schemeClr val="tx1"/>
            </a:solidFill>
            <a:miter lim="800000"/>
            <a:headEnd/>
            <a:tailEnd/>
          </a:ln>
        </p:spPr>
        <p:txBody>
          <a:bodyPr wrap="none" lIns="91435" tIns="45718" rIns="91435" bIns="45718" anchor="ctr"/>
          <a:lstStyle/>
          <a:p>
            <a:endParaRPr lang="en-GB"/>
          </a:p>
        </p:txBody>
      </p:sp>
      <p:sp>
        <p:nvSpPr>
          <p:cNvPr id="20495" name="Rectangle 57"/>
          <p:cNvSpPr>
            <a:spLocks noChangeArrowheads="1"/>
          </p:cNvSpPr>
          <p:nvPr/>
        </p:nvSpPr>
        <p:spPr bwMode="auto">
          <a:xfrm>
            <a:off x="6043613" y="2342615"/>
            <a:ext cx="304800" cy="304800"/>
          </a:xfrm>
          <a:prstGeom prst="rect">
            <a:avLst/>
          </a:prstGeom>
          <a:solidFill>
            <a:srgbClr val="FF0000"/>
          </a:solidFill>
          <a:ln w="9525">
            <a:solidFill>
              <a:schemeClr val="tx1"/>
            </a:solidFill>
            <a:miter lim="800000"/>
            <a:headEnd/>
            <a:tailEnd/>
          </a:ln>
        </p:spPr>
        <p:txBody>
          <a:bodyPr wrap="none" lIns="91435" tIns="45718" rIns="91435" bIns="45718" anchor="ctr"/>
          <a:lstStyle/>
          <a:p>
            <a:endParaRPr lang="en-GB"/>
          </a:p>
        </p:txBody>
      </p:sp>
      <p:sp>
        <p:nvSpPr>
          <p:cNvPr id="20496" name="Rectangle 58"/>
          <p:cNvSpPr>
            <a:spLocks noChangeArrowheads="1"/>
          </p:cNvSpPr>
          <p:nvPr/>
        </p:nvSpPr>
        <p:spPr bwMode="auto">
          <a:xfrm>
            <a:off x="6332538" y="2342615"/>
            <a:ext cx="304800" cy="304800"/>
          </a:xfrm>
          <a:prstGeom prst="rect">
            <a:avLst/>
          </a:prstGeom>
          <a:solidFill>
            <a:srgbClr val="FF0000"/>
          </a:solidFill>
          <a:ln w="9525">
            <a:solidFill>
              <a:schemeClr val="tx1"/>
            </a:solidFill>
            <a:miter lim="800000"/>
            <a:headEnd/>
            <a:tailEnd/>
          </a:ln>
        </p:spPr>
        <p:txBody>
          <a:bodyPr wrap="none" lIns="91435" tIns="45718" rIns="91435" bIns="45718" anchor="ctr"/>
          <a:lstStyle/>
          <a:p>
            <a:endParaRPr lang="en-GB"/>
          </a:p>
        </p:txBody>
      </p:sp>
      <p:sp>
        <p:nvSpPr>
          <p:cNvPr id="20497" name="Rectangle 59"/>
          <p:cNvSpPr>
            <a:spLocks noChangeArrowheads="1"/>
          </p:cNvSpPr>
          <p:nvPr/>
        </p:nvSpPr>
        <p:spPr bwMode="auto">
          <a:xfrm>
            <a:off x="6619876" y="2342615"/>
            <a:ext cx="304800" cy="304800"/>
          </a:xfrm>
          <a:prstGeom prst="rect">
            <a:avLst/>
          </a:prstGeom>
          <a:solidFill>
            <a:srgbClr val="0000FF"/>
          </a:solidFill>
          <a:ln w="9525">
            <a:solidFill>
              <a:schemeClr val="tx1"/>
            </a:solidFill>
            <a:miter lim="800000"/>
            <a:headEnd/>
            <a:tailEnd/>
          </a:ln>
        </p:spPr>
        <p:txBody>
          <a:bodyPr wrap="none" lIns="91435" tIns="45718" rIns="91435" bIns="45718" anchor="ctr"/>
          <a:lstStyle/>
          <a:p>
            <a:endParaRPr lang="en-GB"/>
          </a:p>
        </p:txBody>
      </p:sp>
      <p:sp>
        <p:nvSpPr>
          <p:cNvPr id="20498" name="Rectangle 60"/>
          <p:cNvSpPr>
            <a:spLocks noChangeArrowheads="1"/>
          </p:cNvSpPr>
          <p:nvPr/>
        </p:nvSpPr>
        <p:spPr bwMode="auto">
          <a:xfrm>
            <a:off x="6908800" y="2342615"/>
            <a:ext cx="304800" cy="304800"/>
          </a:xfrm>
          <a:prstGeom prst="rect">
            <a:avLst/>
          </a:prstGeom>
          <a:solidFill>
            <a:srgbClr val="0000FF"/>
          </a:solidFill>
          <a:ln w="9525">
            <a:solidFill>
              <a:schemeClr val="tx1"/>
            </a:solidFill>
            <a:miter lim="800000"/>
            <a:headEnd/>
            <a:tailEnd/>
          </a:ln>
        </p:spPr>
        <p:txBody>
          <a:bodyPr wrap="none" lIns="91435" tIns="45718" rIns="91435" bIns="45718" anchor="ctr"/>
          <a:lstStyle/>
          <a:p>
            <a:endParaRPr lang="en-GB"/>
          </a:p>
        </p:txBody>
      </p:sp>
      <p:sp>
        <p:nvSpPr>
          <p:cNvPr id="20499" name="Rectangle 61"/>
          <p:cNvSpPr>
            <a:spLocks noChangeArrowheads="1"/>
          </p:cNvSpPr>
          <p:nvPr/>
        </p:nvSpPr>
        <p:spPr bwMode="auto">
          <a:xfrm>
            <a:off x="7180264" y="2342615"/>
            <a:ext cx="304800" cy="304800"/>
          </a:xfrm>
          <a:prstGeom prst="rect">
            <a:avLst/>
          </a:prstGeom>
          <a:solidFill>
            <a:srgbClr val="FF0000"/>
          </a:solidFill>
          <a:ln w="9525">
            <a:solidFill>
              <a:schemeClr val="tx1"/>
            </a:solidFill>
            <a:miter lim="800000"/>
            <a:headEnd/>
            <a:tailEnd/>
          </a:ln>
        </p:spPr>
        <p:txBody>
          <a:bodyPr wrap="none" lIns="91435" tIns="45718" rIns="91435" bIns="45718" anchor="ctr"/>
          <a:lstStyle/>
          <a:p>
            <a:endParaRPr lang="en-GB"/>
          </a:p>
        </p:txBody>
      </p:sp>
      <p:sp>
        <p:nvSpPr>
          <p:cNvPr id="20500" name="Rectangle 62"/>
          <p:cNvSpPr>
            <a:spLocks noChangeArrowheads="1"/>
          </p:cNvSpPr>
          <p:nvPr/>
        </p:nvSpPr>
        <p:spPr bwMode="auto">
          <a:xfrm>
            <a:off x="7467600" y="2342615"/>
            <a:ext cx="304800" cy="304800"/>
          </a:xfrm>
          <a:prstGeom prst="rect">
            <a:avLst/>
          </a:prstGeom>
          <a:solidFill>
            <a:srgbClr val="FF0000"/>
          </a:solidFill>
          <a:ln w="9525">
            <a:solidFill>
              <a:schemeClr val="tx1"/>
            </a:solidFill>
            <a:miter lim="800000"/>
            <a:headEnd/>
            <a:tailEnd/>
          </a:ln>
        </p:spPr>
        <p:txBody>
          <a:bodyPr wrap="none" lIns="91435" tIns="45718" rIns="91435" bIns="45718" anchor="ctr"/>
          <a:lstStyle/>
          <a:p>
            <a:endParaRPr lang="en-GB"/>
          </a:p>
        </p:txBody>
      </p:sp>
      <p:sp>
        <p:nvSpPr>
          <p:cNvPr id="20501" name="Rectangle 63"/>
          <p:cNvSpPr>
            <a:spLocks noChangeArrowheads="1"/>
          </p:cNvSpPr>
          <p:nvPr/>
        </p:nvSpPr>
        <p:spPr bwMode="auto">
          <a:xfrm>
            <a:off x="6043613" y="2845853"/>
            <a:ext cx="304800" cy="304800"/>
          </a:xfrm>
          <a:prstGeom prst="rect">
            <a:avLst/>
          </a:prstGeom>
          <a:solidFill>
            <a:srgbClr val="0000FF"/>
          </a:solidFill>
          <a:ln w="9525">
            <a:solidFill>
              <a:schemeClr val="tx1"/>
            </a:solidFill>
            <a:miter lim="800000"/>
            <a:headEnd/>
            <a:tailEnd/>
          </a:ln>
        </p:spPr>
        <p:txBody>
          <a:bodyPr wrap="none" lIns="91435" tIns="45718" rIns="91435" bIns="45718" anchor="ctr"/>
          <a:lstStyle/>
          <a:p>
            <a:endParaRPr lang="en-GB"/>
          </a:p>
        </p:txBody>
      </p:sp>
      <p:sp>
        <p:nvSpPr>
          <p:cNvPr id="20502" name="Rectangle 64"/>
          <p:cNvSpPr>
            <a:spLocks noChangeArrowheads="1"/>
          </p:cNvSpPr>
          <p:nvPr/>
        </p:nvSpPr>
        <p:spPr bwMode="auto">
          <a:xfrm>
            <a:off x="6332538" y="2845853"/>
            <a:ext cx="304800" cy="304800"/>
          </a:xfrm>
          <a:prstGeom prst="rect">
            <a:avLst/>
          </a:prstGeom>
          <a:solidFill>
            <a:srgbClr val="0000FF"/>
          </a:solidFill>
          <a:ln w="9525">
            <a:solidFill>
              <a:schemeClr val="tx1"/>
            </a:solidFill>
            <a:miter lim="800000"/>
            <a:headEnd/>
            <a:tailEnd/>
          </a:ln>
        </p:spPr>
        <p:txBody>
          <a:bodyPr wrap="none" lIns="91435" tIns="45718" rIns="91435" bIns="45718" anchor="ctr"/>
          <a:lstStyle/>
          <a:p>
            <a:endParaRPr lang="en-GB"/>
          </a:p>
        </p:txBody>
      </p:sp>
      <p:sp>
        <p:nvSpPr>
          <p:cNvPr id="20503" name="Rectangle 65"/>
          <p:cNvSpPr>
            <a:spLocks noChangeArrowheads="1"/>
          </p:cNvSpPr>
          <p:nvPr/>
        </p:nvSpPr>
        <p:spPr bwMode="auto">
          <a:xfrm>
            <a:off x="6619876" y="2845853"/>
            <a:ext cx="304800" cy="304800"/>
          </a:xfrm>
          <a:prstGeom prst="rect">
            <a:avLst/>
          </a:prstGeom>
          <a:solidFill>
            <a:srgbClr val="FF0000"/>
          </a:solidFill>
          <a:ln w="9525">
            <a:solidFill>
              <a:schemeClr val="tx1"/>
            </a:solidFill>
            <a:miter lim="800000"/>
            <a:headEnd/>
            <a:tailEnd/>
          </a:ln>
        </p:spPr>
        <p:txBody>
          <a:bodyPr wrap="none" lIns="91435" tIns="45718" rIns="91435" bIns="45718" anchor="ctr"/>
          <a:lstStyle/>
          <a:p>
            <a:endParaRPr lang="en-GB"/>
          </a:p>
        </p:txBody>
      </p:sp>
      <p:sp>
        <p:nvSpPr>
          <p:cNvPr id="20504" name="Rectangle 66"/>
          <p:cNvSpPr>
            <a:spLocks noChangeArrowheads="1"/>
          </p:cNvSpPr>
          <p:nvPr/>
        </p:nvSpPr>
        <p:spPr bwMode="auto">
          <a:xfrm>
            <a:off x="6908800" y="2845853"/>
            <a:ext cx="304800" cy="304800"/>
          </a:xfrm>
          <a:prstGeom prst="rect">
            <a:avLst/>
          </a:prstGeom>
          <a:solidFill>
            <a:srgbClr val="FF0000"/>
          </a:solidFill>
          <a:ln w="9525">
            <a:solidFill>
              <a:schemeClr val="tx1"/>
            </a:solidFill>
            <a:miter lim="800000"/>
            <a:headEnd/>
            <a:tailEnd/>
          </a:ln>
        </p:spPr>
        <p:txBody>
          <a:bodyPr wrap="none" lIns="91435" tIns="45718" rIns="91435" bIns="45718" anchor="ctr"/>
          <a:lstStyle/>
          <a:p>
            <a:endParaRPr lang="en-GB"/>
          </a:p>
        </p:txBody>
      </p:sp>
      <p:sp>
        <p:nvSpPr>
          <p:cNvPr id="20505" name="Rectangle 67"/>
          <p:cNvSpPr>
            <a:spLocks noChangeArrowheads="1"/>
          </p:cNvSpPr>
          <p:nvPr/>
        </p:nvSpPr>
        <p:spPr bwMode="auto">
          <a:xfrm>
            <a:off x="7180264" y="2845853"/>
            <a:ext cx="304800" cy="304800"/>
          </a:xfrm>
          <a:prstGeom prst="rect">
            <a:avLst/>
          </a:prstGeom>
          <a:solidFill>
            <a:srgbClr val="0000FF"/>
          </a:solidFill>
          <a:ln w="9525">
            <a:solidFill>
              <a:schemeClr val="tx1"/>
            </a:solidFill>
            <a:miter lim="800000"/>
            <a:headEnd/>
            <a:tailEnd/>
          </a:ln>
        </p:spPr>
        <p:txBody>
          <a:bodyPr wrap="none" lIns="91435" tIns="45718" rIns="91435" bIns="45718" anchor="ctr"/>
          <a:lstStyle/>
          <a:p>
            <a:endParaRPr lang="en-GB"/>
          </a:p>
        </p:txBody>
      </p:sp>
      <p:sp>
        <p:nvSpPr>
          <p:cNvPr id="20506" name="Rectangle 68"/>
          <p:cNvSpPr>
            <a:spLocks noChangeArrowheads="1"/>
          </p:cNvSpPr>
          <p:nvPr/>
        </p:nvSpPr>
        <p:spPr bwMode="auto">
          <a:xfrm>
            <a:off x="7467600" y="2845853"/>
            <a:ext cx="304800" cy="304800"/>
          </a:xfrm>
          <a:prstGeom prst="rect">
            <a:avLst/>
          </a:prstGeom>
          <a:solidFill>
            <a:srgbClr val="0000FF"/>
          </a:solidFill>
          <a:ln w="9525">
            <a:solidFill>
              <a:schemeClr val="tx1"/>
            </a:solidFill>
            <a:miter lim="800000"/>
            <a:headEnd/>
            <a:tailEnd/>
          </a:ln>
        </p:spPr>
        <p:txBody>
          <a:bodyPr wrap="none" lIns="91435" tIns="45718" rIns="91435" bIns="45718" anchor="ctr"/>
          <a:lstStyle/>
          <a:p>
            <a:endParaRPr lang="en-GB"/>
          </a:p>
        </p:txBody>
      </p:sp>
      <p:sp>
        <p:nvSpPr>
          <p:cNvPr id="20507" name="AutoShape 69"/>
          <p:cNvSpPr>
            <a:spLocks noChangeArrowheads="1"/>
          </p:cNvSpPr>
          <p:nvPr/>
        </p:nvSpPr>
        <p:spPr bwMode="auto">
          <a:xfrm>
            <a:off x="5395913" y="2645828"/>
            <a:ext cx="431800" cy="215900"/>
          </a:xfrm>
          <a:prstGeom prst="rightArrow">
            <a:avLst>
              <a:gd name="adj1" fmla="val 50000"/>
              <a:gd name="adj2" fmla="val 50000"/>
            </a:avLst>
          </a:prstGeom>
          <a:solidFill>
            <a:schemeClr val="accent1"/>
          </a:solidFill>
          <a:ln w="9525">
            <a:solidFill>
              <a:schemeClr val="tx1"/>
            </a:solidFill>
            <a:miter lim="800000"/>
            <a:headEnd/>
            <a:tailEnd/>
          </a:ln>
        </p:spPr>
        <p:txBody>
          <a:bodyPr wrap="none" lIns="91435" tIns="45718" rIns="91435" bIns="45718" anchor="ctr"/>
          <a:lstStyle/>
          <a:p>
            <a:endParaRPr lang="en-GB"/>
          </a:p>
        </p:txBody>
      </p:sp>
      <p:sp>
        <p:nvSpPr>
          <p:cNvPr id="20508" name="Text Box 70"/>
          <p:cNvSpPr txBox="1">
            <a:spLocks noChangeArrowheads="1"/>
          </p:cNvSpPr>
          <p:nvPr/>
        </p:nvSpPr>
        <p:spPr bwMode="auto">
          <a:xfrm>
            <a:off x="1093788" y="2566453"/>
            <a:ext cx="1955122" cy="36932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1435" tIns="45718" rIns="91435" bIns="45718">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dirty="0"/>
              <a:t>2-point crossover</a:t>
            </a:r>
          </a:p>
        </p:txBody>
      </p:sp>
      <p:sp>
        <p:nvSpPr>
          <p:cNvPr id="20509" name="Rectangle 71"/>
          <p:cNvSpPr>
            <a:spLocks noChangeArrowheads="1"/>
          </p:cNvSpPr>
          <p:nvPr/>
        </p:nvSpPr>
        <p:spPr bwMode="auto">
          <a:xfrm>
            <a:off x="3432176" y="3638015"/>
            <a:ext cx="304800" cy="304800"/>
          </a:xfrm>
          <a:prstGeom prst="rect">
            <a:avLst/>
          </a:prstGeom>
          <a:solidFill>
            <a:srgbClr val="FF0000"/>
          </a:solidFill>
          <a:ln w="9525">
            <a:solidFill>
              <a:schemeClr val="tx1"/>
            </a:solidFill>
            <a:miter lim="800000"/>
            <a:headEnd/>
            <a:tailEnd/>
          </a:ln>
        </p:spPr>
        <p:txBody>
          <a:bodyPr wrap="none" lIns="91435" tIns="45718" rIns="91435" bIns="45718" anchor="ctr"/>
          <a:lstStyle/>
          <a:p>
            <a:endParaRPr lang="en-GB"/>
          </a:p>
        </p:txBody>
      </p:sp>
      <p:sp>
        <p:nvSpPr>
          <p:cNvPr id="20510" name="Rectangle 72"/>
          <p:cNvSpPr>
            <a:spLocks noChangeArrowheads="1"/>
          </p:cNvSpPr>
          <p:nvPr/>
        </p:nvSpPr>
        <p:spPr bwMode="auto">
          <a:xfrm>
            <a:off x="3721100" y="3638015"/>
            <a:ext cx="304800" cy="304800"/>
          </a:xfrm>
          <a:prstGeom prst="rect">
            <a:avLst/>
          </a:prstGeom>
          <a:solidFill>
            <a:srgbClr val="FF0000"/>
          </a:solidFill>
          <a:ln w="9525">
            <a:solidFill>
              <a:schemeClr val="tx1"/>
            </a:solidFill>
            <a:miter lim="800000"/>
            <a:headEnd/>
            <a:tailEnd/>
          </a:ln>
        </p:spPr>
        <p:txBody>
          <a:bodyPr wrap="none" lIns="91435" tIns="45718" rIns="91435" bIns="45718" anchor="ctr"/>
          <a:lstStyle/>
          <a:p>
            <a:endParaRPr lang="en-GB"/>
          </a:p>
        </p:txBody>
      </p:sp>
      <p:sp>
        <p:nvSpPr>
          <p:cNvPr id="20511" name="Rectangle 73"/>
          <p:cNvSpPr>
            <a:spLocks noChangeArrowheads="1"/>
          </p:cNvSpPr>
          <p:nvPr/>
        </p:nvSpPr>
        <p:spPr bwMode="auto">
          <a:xfrm>
            <a:off x="4008439" y="3638015"/>
            <a:ext cx="304800" cy="304800"/>
          </a:xfrm>
          <a:prstGeom prst="rect">
            <a:avLst/>
          </a:prstGeom>
          <a:solidFill>
            <a:srgbClr val="FF0000"/>
          </a:solidFill>
          <a:ln w="9525">
            <a:solidFill>
              <a:schemeClr val="tx1"/>
            </a:solidFill>
            <a:miter lim="800000"/>
            <a:headEnd/>
            <a:tailEnd/>
          </a:ln>
        </p:spPr>
        <p:txBody>
          <a:bodyPr wrap="none" lIns="91435" tIns="45718" rIns="91435" bIns="45718" anchor="ctr"/>
          <a:lstStyle/>
          <a:p>
            <a:endParaRPr lang="en-GB"/>
          </a:p>
        </p:txBody>
      </p:sp>
      <p:sp>
        <p:nvSpPr>
          <p:cNvPr id="20512" name="Rectangle 74"/>
          <p:cNvSpPr>
            <a:spLocks noChangeArrowheads="1"/>
          </p:cNvSpPr>
          <p:nvPr/>
        </p:nvSpPr>
        <p:spPr bwMode="auto">
          <a:xfrm>
            <a:off x="4297363" y="3638015"/>
            <a:ext cx="304800" cy="304800"/>
          </a:xfrm>
          <a:prstGeom prst="rect">
            <a:avLst/>
          </a:prstGeom>
          <a:solidFill>
            <a:srgbClr val="FF0000"/>
          </a:solidFill>
          <a:ln w="9525">
            <a:solidFill>
              <a:schemeClr val="tx1"/>
            </a:solidFill>
            <a:miter lim="800000"/>
            <a:headEnd/>
            <a:tailEnd/>
          </a:ln>
        </p:spPr>
        <p:txBody>
          <a:bodyPr wrap="none" lIns="91435" tIns="45718" rIns="91435" bIns="45718" anchor="ctr"/>
          <a:lstStyle/>
          <a:p>
            <a:endParaRPr lang="en-GB"/>
          </a:p>
        </p:txBody>
      </p:sp>
      <p:sp>
        <p:nvSpPr>
          <p:cNvPr id="20513" name="Rectangle 75"/>
          <p:cNvSpPr>
            <a:spLocks noChangeArrowheads="1"/>
          </p:cNvSpPr>
          <p:nvPr/>
        </p:nvSpPr>
        <p:spPr bwMode="auto">
          <a:xfrm>
            <a:off x="4568826" y="3638015"/>
            <a:ext cx="304800" cy="304800"/>
          </a:xfrm>
          <a:prstGeom prst="rect">
            <a:avLst/>
          </a:prstGeom>
          <a:solidFill>
            <a:srgbClr val="FF0000"/>
          </a:solidFill>
          <a:ln w="9525">
            <a:solidFill>
              <a:schemeClr val="tx1"/>
            </a:solidFill>
            <a:miter lim="800000"/>
            <a:headEnd/>
            <a:tailEnd/>
          </a:ln>
        </p:spPr>
        <p:txBody>
          <a:bodyPr wrap="none" lIns="91435" tIns="45718" rIns="91435" bIns="45718" anchor="ctr"/>
          <a:lstStyle/>
          <a:p>
            <a:endParaRPr lang="en-GB"/>
          </a:p>
        </p:txBody>
      </p:sp>
      <p:sp>
        <p:nvSpPr>
          <p:cNvPr id="20514" name="Rectangle 76"/>
          <p:cNvSpPr>
            <a:spLocks noChangeArrowheads="1"/>
          </p:cNvSpPr>
          <p:nvPr/>
        </p:nvSpPr>
        <p:spPr bwMode="auto">
          <a:xfrm>
            <a:off x="4856163" y="3638015"/>
            <a:ext cx="304800" cy="304800"/>
          </a:xfrm>
          <a:prstGeom prst="rect">
            <a:avLst/>
          </a:prstGeom>
          <a:solidFill>
            <a:srgbClr val="FF0000"/>
          </a:solidFill>
          <a:ln w="9525">
            <a:solidFill>
              <a:schemeClr val="tx1"/>
            </a:solidFill>
            <a:miter lim="800000"/>
            <a:headEnd/>
            <a:tailEnd/>
          </a:ln>
        </p:spPr>
        <p:txBody>
          <a:bodyPr wrap="none" lIns="91435" tIns="45718" rIns="91435" bIns="45718" anchor="ctr"/>
          <a:lstStyle/>
          <a:p>
            <a:endParaRPr lang="en-GB"/>
          </a:p>
        </p:txBody>
      </p:sp>
      <p:sp>
        <p:nvSpPr>
          <p:cNvPr id="20515" name="Rectangle 77"/>
          <p:cNvSpPr>
            <a:spLocks noChangeArrowheads="1"/>
          </p:cNvSpPr>
          <p:nvPr/>
        </p:nvSpPr>
        <p:spPr bwMode="auto">
          <a:xfrm>
            <a:off x="3432176" y="4141253"/>
            <a:ext cx="304800" cy="304800"/>
          </a:xfrm>
          <a:prstGeom prst="rect">
            <a:avLst/>
          </a:prstGeom>
          <a:solidFill>
            <a:srgbClr val="0000FF"/>
          </a:solidFill>
          <a:ln w="9525">
            <a:solidFill>
              <a:schemeClr val="tx1"/>
            </a:solidFill>
            <a:miter lim="800000"/>
            <a:headEnd/>
            <a:tailEnd/>
          </a:ln>
        </p:spPr>
        <p:txBody>
          <a:bodyPr wrap="none" lIns="91435" tIns="45718" rIns="91435" bIns="45718" anchor="ctr"/>
          <a:lstStyle/>
          <a:p>
            <a:endParaRPr lang="en-GB"/>
          </a:p>
        </p:txBody>
      </p:sp>
      <p:sp>
        <p:nvSpPr>
          <p:cNvPr id="20516" name="Rectangle 78"/>
          <p:cNvSpPr>
            <a:spLocks noChangeArrowheads="1"/>
          </p:cNvSpPr>
          <p:nvPr/>
        </p:nvSpPr>
        <p:spPr bwMode="auto">
          <a:xfrm>
            <a:off x="3721100" y="4141253"/>
            <a:ext cx="304800" cy="304800"/>
          </a:xfrm>
          <a:prstGeom prst="rect">
            <a:avLst/>
          </a:prstGeom>
          <a:solidFill>
            <a:srgbClr val="0000FF"/>
          </a:solidFill>
          <a:ln w="9525">
            <a:solidFill>
              <a:schemeClr val="tx1"/>
            </a:solidFill>
            <a:miter lim="800000"/>
            <a:headEnd/>
            <a:tailEnd/>
          </a:ln>
        </p:spPr>
        <p:txBody>
          <a:bodyPr wrap="none" lIns="91435" tIns="45718" rIns="91435" bIns="45718" anchor="ctr"/>
          <a:lstStyle/>
          <a:p>
            <a:endParaRPr lang="en-GB"/>
          </a:p>
        </p:txBody>
      </p:sp>
      <p:sp>
        <p:nvSpPr>
          <p:cNvPr id="20517" name="Rectangle 79"/>
          <p:cNvSpPr>
            <a:spLocks noChangeArrowheads="1"/>
          </p:cNvSpPr>
          <p:nvPr/>
        </p:nvSpPr>
        <p:spPr bwMode="auto">
          <a:xfrm>
            <a:off x="4008439" y="4141253"/>
            <a:ext cx="304800" cy="304800"/>
          </a:xfrm>
          <a:prstGeom prst="rect">
            <a:avLst/>
          </a:prstGeom>
          <a:solidFill>
            <a:srgbClr val="0000FF"/>
          </a:solidFill>
          <a:ln w="9525">
            <a:solidFill>
              <a:schemeClr val="tx1"/>
            </a:solidFill>
            <a:miter lim="800000"/>
            <a:headEnd/>
            <a:tailEnd/>
          </a:ln>
        </p:spPr>
        <p:txBody>
          <a:bodyPr wrap="none" lIns="91435" tIns="45718" rIns="91435" bIns="45718" anchor="ctr"/>
          <a:lstStyle/>
          <a:p>
            <a:endParaRPr lang="en-GB"/>
          </a:p>
        </p:txBody>
      </p:sp>
      <p:sp>
        <p:nvSpPr>
          <p:cNvPr id="20518" name="Rectangle 80"/>
          <p:cNvSpPr>
            <a:spLocks noChangeArrowheads="1"/>
          </p:cNvSpPr>
          <p:nvPr/>
        </p:nvSpPr>
        <p:spPr bwMode="auto">
          <a:xfrm>
            <a:off x="4297363" y="4141253"/>
            <a:ext cx="304800" cy="304800"/>
          </a:xfrm>
          <a:prstGeom prst="rect">
            <a:avLst/>
          </a:prstGeom>
          <a:solidFill>
            <a:srgbClr val="0000FF"/>
          </a:solidFill>
          <a:ln w="9525">
            <a:solidFill>
              <a:schemeClr val="tx1"/>
            </a:solidFill>
            <a:miter lim="800000"/>
            <a:headEnd/>
            <a:tailEnd/>
          </a:ln>
        </p:spPr>
        <p:txBody>
          <a:bodyPr wrap="none" lIns="91435" tIns="45718" rIns="91435" bIns="45718" anchor="ctr"/>
          <a:lstStyle/>
          <a:p>
            <a:endParaRPr lang="en-GB"/>
          </a:p>
        </p:txBody>
      </p:sp>
      <p:sp>
        <p:nvSpPr>
          <p:cNvPr id="20519" name="Rectangle 81"/>
          <p:cNvSpPr>
            <a:spLocks noChangeArrowheads="1"/>
          </p:cNvSpPr>
          <p:nvPr/>
        </p:nvSpPr>
        <p:spPr bwMode="auto">
          <a:xfrm>
            <a:off x="4568826" y="4141253"/>
            <a:ext cx="304800" cy="304800"/>
          </a:xfrm>
          <a:prstGeom prst="rect">
            <a:avLst/>
          </a:prstGeom>
          <a:solidFill>
            <a:srgbClr val="0000FF"/>
          </a:solidFill>
          <a:ln w="9525">
            <a:solidFill>
              <a:schemeClr val="tx1"/>
            </a:solidFill>
            <a:miter lim="800000"/>
            <a:headEnd/>
            <a:tailEnd/>
          </a:ln>
        </p:spPr>
        <p:txBody>
          <a:bodyPr wrap="none" lIns="91435" tIns="45718" rIns="91435" bIns="45718" anchor="ctr"/>
          <a:lstStyle/>
          <a:p>
            <a:endParaRPr lang="en-GB"/>
          </a:p>
        </p:txBody>
      </p:sp>
      <p:sp>
        <p:nvSpPr>
          <p:cNvPr id="20520" name="Rectangle 82"/>
          <p:cNvSpPr>
            <a:spLocks noChangeArrowheads="1"/>
          </p:cNvSpPr>
          <p:nvPr/>
        </p:nvSpPr>
        <p:spPr bwMode="auto">
          <a:xfrm>
            <a:off x="4856163" y="4141253"/>
            <a:ext cx="304800" cy="304800"/>
          </a:xfrm>
          <a:prstGeom prst="rect">
            <a:avLst/>
          </a:prstGeom>
          <a:solidFill>
            <a:srgbClr val="0000FF"/>
          </a:solidFill>
          <a:ln w="9525">
            <a:solidFill>
              <a:schemeClr val="tx1"/>
            </a:solidFill>
            <a:miter lim="800000"/>
            <a:headEnd/>
            <a:tailEnd/>
          </a:ln>
        </p:spPr>
        <p:txBody>
          <a:bodyPr wrap="none" lIns="91435" tIns="45718" rIns="91435" bIns="45718" anchor="ctr"/>
          <a:lstStyle/>
          <a:p>
            <a:endParaRPr lang="en-GB"/>
          </a:p>
        </p:txBody>
      </p:sp>
      <p:sp>
        <p:nvSpPr>
          <p:cNvPr id="20521" name="Rectangle 83"/>
          <p:cNvSpPr>
            <a:spLocks noChangeArrowheads="1"/>
          </p:cNvSpPr>
          <p:nvPr/>
        </p:nvSpPr>
        <p:spPr bwMode="auto">
          <a:xfrm>
            <a:off x="6024564" y="3622140"/>
            <a:ext cx="304800" cy="304800"/>
          </a:xfrm>
          <a:prstGeom prst="rect">
            <a:avLst/>
          </a:prstGeom>
          <a:solidFill>
            <a:srgbClr val="FF0000"/>
          </a:solidFill>
          <a:ln w="9525">
            <a:solidFill>
              <a:schemeClr val="tx1"/>
            </a:solidFill>
            <a:miter lim="800000"/>
            <a:headEnd/>
            <a:tailEnd/>
          </a:ln>
        </p:spPr>
        <p:txBody>
          <a:bodyPr wrap="none" lIns="91435" tIns="45718" rIns="91435" bIns="45718" anchor="ctr"/>
          <a:lstStyle/>
          <a:p>
            <a:endParaRPr lang="en-GB"/>
          </a:p>
        </p:txBody>
      </p:sp>
      <p:sp>
        <p:nvSpPr>
          <p:cNvPr id="20522" name="Rectangle 84"/>
          <p:cNvSpPr>
            <a:spLocks noChangeArrowheads="1"/>
          </p:cNvSpPr>
          <p:nvPr/>
        </p:nvSpPr>
        <p:spPr bwMode="auto">
          <a:xfrm>
            <a:off x="6313488" y="3622140"/>
            <a:ext cx="304800" cy="304800"/>
          </a:xfrm>
          <a:prstGeom prst="rect">
            <a:avLst/>
          </a:prstGeom>
          <a:solidFill>
            <a:srgbClr val="0000FF"/>
          </a:solidFill>
          <a:ln w="9525">
            <a:solidFill>
              <a:schemeClr val="tx1"/>
            </a:solidFill>
            <a:miter lim="800000"/>
            <a:headEnd/>
            <a:tailEnd/>
          </a:ln>
        </p:spPr>
        <p:txBody>
          <a:bodyPr wrap="none" lIns="91435" tIns="45718" rIns="91435" bIns="45718" anchor="ctr"/>
          <a:lstStyle/>
          <a:p>
            <a:endParaRPr lang="en-GB"/>
          </a:p>
        </p:txBody>
      </p:sp>
      <p:sp>
        <p:nvSpPr>
          <p:cNvPr id="20523" name="Rectangle 85"/>
          <p:cNvSpPr>
            <a:spLocks noChangeArrowheads="1"/>
          </p:cNvSpPr>
          <p:nvPr/>
        </p:nvSpPr>
        <p:spPr bwMode="auto">
          <a:xfrm>
            <a:off x="6600825" y="3622140"/>
            <a:ext cx="304800" cy="304800"/>
          </a:xfrm>
          <a:prstGeom prst="rect">
            <a:avLst/>
          </a:prstGeom>
          <a:solidFill>
            <a:srgbClr val="0000FF"/>
          </a:solidFill>
          <a:ln w="9525">
            <a:solidFill>
              <a:schemeClr val="tx1"/>
            </a:solidFill>
            <a:miter lim="800000"/>
            <a:headEnd/>
            <a:tailEnd/>
          </a:ln>
        </p:spPr>
        <p:txBody>
          <a:bodyPr wrap="none" lIns="91435" tIns="45718" rIns="91435" bIns="45718" anchor="ctr"/>
          <a:lstStyle/>
          <a:p>
            <a:endParaRPr lang="en-GB"/>
          </a:p>
        </p:txBody>
      </p:sp>
      <p:sp>
        <p:nvSpPr>
          <p:cNvPr id="20524" name="Rectangle 86"/>
          <p:cNvSpPr>
            <a:spLocks noChangeArrowheads="1"/>
          </p:cNvSpPr>
          <p:nvPr/>
        </p:nvSpPr>
        <p:spPr bwMode="auto">
          <a:xfrm>
            <a:off x="6889751" y="3622140"/>
            <a:ext cx="304800" cy="304800"/>
          </a:xfrm>
          <a:prstGeom prst="rect">
            <a:avLst/>
          </a:prstGeom>
          <a:solidFill>
            <a:srgbClr val="FF0000"/>
          </a:solidFill>
          <a:ln w="9525">
            <a:solidFill>
              <a:schemeClr val="tx1"/>
            </a:solidFill>
            <a:miter lim="800000"/>
            <a:headEnd/>
            <a:tailEnd/>
          </a:ln>
        </p:spPr>
        <p:txBody>
          <a:bodyPr wrap="none" lIns="91435" tIns="45718" rIns="91435" bIns="45718" anchor="ctr"/>
          <a:lstStyle/>
          <a:p>
            <a:endParaRPr lang="en-GB"/>
          </a:p>
        </p:txBody>
      </p:sp>
      <p:sp>
        <p:nvSpPr>
          <p:cNvPr id="20525" name="Rectangle 87"/>
          <p:cNvSpPr>
            <a:spLocks noChangeArrowheads="1"/>
          </p:cNvSpPr>
          <p:nvPr/>
        </p:nvSpPr>
        <p:spPr bwMode="auto">
          <a:xfrm>
            <a:off x="7161213" y="3622140"/>
            <a:ext cx="304800" cy="304800"/>
          </a:xfrm>
          <a:prstGeom prst="rect">
            <a:avLst/>
          </a:prstGeom>
          <a:solidFill>
            <a:srgbClr val="0000FF"/>
          </a:solidFill>
          <a:ln w="9525">
            <a:solidFill>
              <a:schemeClr val="tx1"/>
            </a:solidFill>
            <a:miter lim="800000"/>
            <a:headEnd/>
            <a:tailEnd/>
          </a:ln>
        </p:spPr>
        <p:txBody>
          <a:bodyPr wrap="none" lIns="91435" tIns="45718" rIns="91435" bIns="45718" anchor="ctr"/>
          <a:lstStyle/>
          <a:p>
            <a:endParaRPr lang="en-GB"/>
          </a:p>
        </p:txBody>
      </p:sp>
      <p:sp>
        <p:nvSpPr>
          <p:cNvPr id="20526" name="Rectangle 88"/>
          <p:cNvSpPr>
            <a:spLocks noChangeArrowheads="1"/>
          </p:cNvSpPr>
          <p:nvPr/>
        </p:nvSpPr>
        <p:spPr bwMode="auto">
          <a:xfrm>
            <a:off x="7448551" y="3622140"/>
            <a:ext cx="304800" cy="304800"/>
          </a:xfrm>
          <a:prstGeom prst="rect">
            <a:avLst/>
          </a:prstGeom>
          <a:solidFill>
            <a:srgbClr val="FF0000"/>
          </a:solidFill>
          <a:ln w="9525">
            <a:solidFill>
              <a:schemeClr val="tx1"/>
            </a:solidFill>
            <a:miter lim="800000"/>
            <a:headEnd/>
            <a:tailEnd/>
          </a:ln>
        </p:spPr>
        <p:txBody>
          <a:bodyPr wrap="none" lIns="91435" tIns="45718" rIns="91435" bIns="45718" anchor="ctr"/>
          <a:lstStyle/>
          <a:p>
            <a:endParaRPr lang="en-GB"/>
          </a:p>
        </p:txBody>
      </p:sp>
      <p:sp>
        <p:nvSpPr>
          <p:cNvPr id="20527" name="Rectangle 89"/>
          <p:cNvSpPr>
            <a:spLocks noChangeArrowheads="1"/>
          </p:cNvSpPr>
          <p:nvPr/>
        </p:nvSpPr>
        <p:spPr bwMode="auto">
          <a:xfrm>
            <a:off x="6024564" y="4125378"/>
            <a:ext cx="304800" cy="304800"/>
          </a:xfrm>
          <a:prstGeom prst="rect">
            <a:avLst/>
          </a:prstGeom>
          <a:solidFill>
            <a:srgbClr val="0000FF"/>
          </a:solidFill>
          <a:ln w="9525">
            <a:solidFill>
              <a:schemeClr val="tx1"/>
            </a:solidFill>
            <a:miter lim="800000"/>
            <a:headEnd/>
            <a:tailEnd/>
          </a:ln>
        </p:spPr>
        <p:txBody>
          <a:bodyPr wrap="none" lIns="91435" tIns="45718" rIns="91435" bIns="45718" anchor="ctr"/>
          <a:lstStyle/>
          <a:p>
            <a:endParaRPr lang="en-GB"/>
          </a:p>
        </p:txBody>
      </p:sp>
      <p:sp>
        <p:nvSpPr>
          <p:cNvPr id="20528" name="Rectangle 90"/>
          <p:cNvSpPr>
            <a:spLocks noChangeArrowheads="1"/>
          </p:cNvSpPr>
          <p:nvPr/>
        </p:nvSpPr>
        <p:spPr bwMode="auto">
          <a:xfrm>
            <a:off x="6313488" y="4125378"/>
            <a:ext cx="304800" cy="304800"/>
          </a:xfrm>
          <a:prstGeom prst="rect">
            <a:avLst/>
          </a:prstGeom>
          <a:solidFill>
            <a:srgbClr val="FF0000"/>
          </a:solidFill>
          <a:ln w="9525">
            <a:solidFill>
              <a:schemeClr val="tx1"/>
            </a:solidFill>
            <a:miter lim="800000"/>
            <a:headEnd/>
            <a:tailEnd/>
          </a:ln>
        </p:spPr>
        <p:txBody>
          <a:bodyPr wrap="none" lIns="91435" tIns="45718" rIns="91435" bIns="45718" anchor="ctr"/>
          <a:lstStyle/>
          <a:p>
            <a:endParaRPr lang="en-GB"/>
          </a:p>
        </p:txBody>
      </p:sp>
      <p:sp>
        <p:nvSpPr>
          <p:cNvPr id="20529" name="Rectangle 91"/>
          <p:cNvSpPr>
            <a:spLocks noChangeArrowheads="1"/>
          </p:cNvSpPr>
          <p:nvPr/>
        </p:nvSpPr>
        <p:spPr bwMode="auto">
          <a:xfrm>
            <a:off x="6600825" y="4125378"/>
            <a:ext cx="304800" cy="304800"/>
          </a:xfrm>
          <a:prstGeom prst="rect">
            <a:avLst/>
          </a:prstGeom>
          <a:solidFill>
            <a:srgbClr val="FF0000"/>
          </a:solidFill>
          <a:ln w="9525">
            <a:solidFill>
              <a:schemeClr val="tx1"/>
            </a:solidFill>
            <a:miter lim="800000"/>
            <a:headEnd/>
            <a:tailEnd/>
          </a:ln>
        </p:spPr>
        <p:txBody>
          <a:bodyPr wrap="none" lIns="91435" tIns="45718" rIns="91435" bIns="45718" anchor="ctr"/>
          <a:lstStyle/>
          <a:p>
            <a:endParaRPr lang="en-GB"/>
          </a:p>
        </p:txBody>
      </p:sp>
      <p:sp>
        <p:nvSpPr>
          <p:cNvPr id="20530" name="Rectangle 92"/>
          <p:cNvSpPr>
            <a:spLocks noChangeArrowheads="1"/>
          </p:cNvSpPr>
          <p:nvPr/>
        </p:nvSpPr>
        <p:spPr bwMode="auto">
          <a:xfrm>
            <a:off x="6889751" y="4125378"/>
            <a:ext cx="304800" cy="304800"/>
          </a:xfrm>
          <a:prstGeom prst="rect">
            <a:avLst/>
          </a:prstGeom>
          <a:solidFill>
            <a:srgbClr val="0000FF"/>
          </a:solidFill>
          <a:ln w="9525">
            <a:solidFill>
              <a:schemeClr val="tx1"/>
            </a:solidFill>
            <a:miter lim="800000"/>
            <a:headEnd/>
            <a:tailEnd/>
          </a:ln>
        </p:spPr>
        <p:txBody>
          <a:bodyPr wrap="none" lIns="91435" tIns="45718" rIns="91435" bIns="45718" anchor="ctr"/>
          <a:lstStyle/>
          <a:p>
            <a:endParaRPr lang="en-GB"/>
          </a:p>
        </p:txBody>
      </p:sp>
      <p:sp>
        <p:nvSpPr>
          <p:cNvPr id="20531" name="Rectangle 93"/>
          <p:cNvSpPr>
            <a:spLocks noChangeArrowheads="1"/>
          </p:cNvSpPr>
          <p:nvPr/>
        </p:nvSpPr>
        <p:spPr bwMode="auto">
          <a:xfrm>
            <a:off x="7161213" y="4125378"/>
            <a:ext cx="304800" cy="304800"/>
          </a:xfrm>
          <a:prstGeom prst="rect">
            <a:avLst/>
          </a:prstGeom>
          <a:solidFill>
            <a:srgbClr val="FF0000"/>
          </a:solidFill>
          <a:ln w="9525">
            <a:solidFill>
              <a:schemeClr val="tx1"/>
            </a:solidFill>
            <a:miter lim="800000"/>
            <a:headEnd/>
            <a:tailEnd/>
          </a:ln>
        </p:spPr>
        <p:txBody>
          <a:bodyPr wrap="none" lIns="91435" tIns="45718" rIns="91435" bIns="45718" anchor="ctr"/>
          <a:lstStyle/>
          <a:p>
            <a:endParaRPr lang="en-GB"/>
          </a:p>
        </p:txBody>
      </p:sp>
      <p:sp>
        <p:nvSpPr>
          <p:cNvPr id="20532" name="Rectangle 94"/>
          <p:cNvSpPr>
            <a:spLocks noChangeArrowheads="1"/>
          </p:cNvSpPr>
          <p:nvPr/>
        </p:nvSpPr>
        <p:spPr bwMode="auto">
          <a:xfrm>
            <a:off x="7448551" y="4125378"/>
            <a:ext cx="304800" cy="304800"/>
          </a:xfrm>
          <a:prstGeom prst="rect">
            <a:avLst/>
          </a:prstGeom>
          <a:solidFill>
            <a:srgbClr val="0000FF"/>
          </a:solidFill>
          <a:ln w="9525">
            <a:solidFill>
              <a:schemeClr val="tx1"/>
            </a:solidFill>
            <a:miter lim="800000"/>
            <a:headEnd/>
            <a:tailEnd/>
          </a:ln>
        </p:spPr>
        <p:txBody>
          <a:bodyPr wrap="none" lIns="91435" tIns="45718" rIns="91435" bIns="45718" anchor="ctr"/>
          <a:lstStyle/>
          <a:p>
            <a:endParaRPr lang="en-GB"/>
          </a:p>
        </p:txBody>
      </p:sp>
      <p:sp>
        <p:nvSpPr>
          <p:cNvPr id="20533" name="AutoShape 95"/>
          <p:cNvSpPr>
            <a:spLocks noChangeArrowheads="1"/>
          </p:cNvSpPr>
          <p:nvPr/>
        </p:nvSpPr>
        <p:spPr bwMode="auto">
          <a:xfrm>
            <a:off x="5376863" y="3925353"/>
            <a:ext cx="431800" cy="215900"/>
          </a:xfrm>
          <a:prstGeom prst="rightArrow">
            <a:avLst>
              <a:gd name="adj1" fmla="val 50000"/>
              <a:gd name="adj2" fmla="val 50000"/>
            </a:avLst>
          </a:prstGeom>
          <a:solidFill>
            <a:schemeClr val="accent1"/>
          </a:solidFill>
          <a:ln w="9525">
            <a:solidFill>
              <a:schemeClr val="tx1"/>
            </a:solidFill>
            <a:miter lim="800000"/>
            <a:headEnd/>
            <a:tailEnd/>
          </a:ln>
        </p:spPr>
        <p:txBody>
          <a:bodyPr wrap="none" lIns="91435" tIns="45718" rIns="91435" bIns="45718" anchor="ctr"/>
          <a:lstStyle/>
          <a:p>
            <a:endParaRPr lang="en-GB"/>
          </a:p>
        </p:txBody>
      </p:sp>
      <p:sp>
        <p:nvSpPr>
          <p:cNvPr id="20534" name="Text Box 96"/>
          <p:cNvSpPr txBox="1">
            <a:spLocks noChangeArrowheads="1"/>
          </p:cNvSpPr>
          <p:nvPr/>
        </p:nvSpPr>
        <p:spPr bwMode="auto">
          <a:xfrm>
            <a:off x="1074739" y="3845978"/>
            <a:ext cx="2019030" cy="36932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1435" tIns="45718" rIns="91435" bIns="45718">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a:t>uniform crossover</a:t>
            </a:r>
          </a:p>
        </p:txBody>
      </p:sp>
      <p:sp>
        <p:nvSpPr>
          <p:cNvPr id="2" name="TextBox 1">
            <a:extLst>
              <a:ext uri="{FF2B5EF4-FFF2-40B4-BE49-F238E27FC236}">
                <a16:creationId xmlns:a16="http://schemas.microsoft.com/office/drawing/2014/main" id="{605B65EC-1B76-D549-B1FA-1E2AA0984B6C}"/>
              </a:ext>
            </a:extLst>
          </p:cNvPr>
          <p:cNvSpPr txBox="1"/>
          <p:nvPr/>
        </p:nvSpPr>
        <p:spPr>
          <a:xfrm>
            <a:off x="1173192" y="4888302"/>
            <a:ext cx="7198509" cy="369332"/>
          </a:xfrm>
          <a:prstGeom prst="rect">
            <a:avLst/>
          </a:prstGeom>
          <a:noFill/>
        </p:spPr>
        <p:txBody>
          <a:bodyPr wrap="none" rtlCol="0">
            <a:spAutoFit/>
          </a:bodyPr>
          <a:lstStyle/>
          <a:p>
            <a:r>
              <a:rPr lang="en-US" dirty="0"/>
              <a:t>In uniform crossover we decide, gene by gene, from which parent we get it</a:t>
            </a:r>
          </a:p>
        </p:txBody>
      </p:sp>
    </p:spTree>
    <p:extLst>
      <p:ext uri="{BB962C8B-B14F-4D97-AF65-F5344CB8AC3E}">
        <p14:creationId xmlns:p14="http://schemas.microsoft.com/office/powerpoint/2010/main" val="32714792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Crossover probability</a:t>
            </a:r>
          </a:p>
        </p:txBody>
      </p:sp>
      <p:sp>
        <p:nvSpPr>
          <p:cNvPr id="3" name="Content Placeholder 2"/>
          <p:cNvSpPr>
            <a:spLocks noGrp="1"/>
          </p:cNvSpPr>
          <p:nvPr>
            <p:ph idx="1"/>
          </p:nvPr>
        </p:nvSpPr>
        <p:spPr>
          <a:xfrm>
            <a:off x="4591456" y="1600200"/>
            <a:ext cx="4289898" cy="4525963"/>
          </a:xfrm>
        </p:spPr>
        <p:txBody>
          <a:bodyPr>
            <a:noAutofit/>
          </a:bodyPr>
          <a:lstStyle/>
          <a:p>
            <a:r>
              <a:rPr lang="en-US" sz="2800" dirty="0"/>
              <a:t>However, this problem is very simple, as it is just question of recombining blocks of size 1</a:t>
            </a:r>
          </a:p>
          <a:p>
            <a:r>
              <a:rPr lang="en-US" sz="2800" dirty="0"/>
              <a:t>When a crossover operation can cut a block of genes that should be treated together, it can potentially be harmful</a:t>
            </a:r>
          </a:p>
        </p:txBody>
      </p:sp>
      <p:pic>
        <p:nvPicPr>
          <p:cNvPr id="6" name="Picture 5">
            <a:extLst>
              <a:ext uri="{FF2B5EF4-FFF2-40B4-BE49-F238E27FC236}">
                <a16:creationId xmlns:a16="http://schemas.microsoft.com/office/drawing/2014/main" id="{C843DD4E-6582-FD45-9A36-A774228539EB}"/>
              </a:ext>
            </a:extLst>
          </p:cNvPr>
          <p:cNvPicPr>
            <a:picLocks noChangeAspect="1"/>
          </p:cNvPicPr>
          <p:nvPr/>
        </p:nvPicPr>
        <p:blipFill>
          <a:blip r:embed="rId2"/>
          <a:stretch>
            <a:fillRect/>
          </a:stretch>
        </p:blipFill>
        <p:spPr>
          <a:xfrm>
            <a:off x="405440" y="1600200"/>
            <a:ext cx="4126271" cy="4126271"/>
          </a:xfrm>
          <a:prstGeom prst="rect">
            <a:avLst/>
          </a:prstGeom>
        </p:spPr>
      </p:pic>
    </p:spTree>
    <p:extLst>
      <p:ext uri="{BB962C8B-B14F-4D97-AF65-F5344CB8AC3E}">
        <p14:creationId xmlns:p14="http://schemas.microsoft.com/office/powerpoint/2010/main" val="16223777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Mutation</a:t>
            </a:r>
          </a:p>
        </p:txBody>
      </p:sp>
      <p:sp>
        <p:nvSpPr>
          <p:cNvPr id="3" name="Content Placeholder 2"/>
          <p:cNvSpPr>
            <a:spLocks noGrp="1"/>
          </p:cNvSpPr>
          <p:nvPr>
            <p:ph idx="1"/>
          </p:nvPr>
        </p:nvSpPr>
        <p:spPr/>
        <p:txBody>
          <a:bodyPr>
            <a:normAutofit/>
          </a:bodyPr>
          <a:lstStyle/>
          <a:p>
            <a:r>
              <a:rPr lang="en-US" dirty="0"/>
              <a:t>Rather than specifying a gene-wise Pm, specify an individual-wise Pm</a:t>
            </a:r>
          </a:p>
          <a:p>
            <a:endParaRPr lang="en-US" dirty="0"/>
          </a:p>
          <a:p>
            <a:pPr marL="0" indent="0">
              <a:buNone/>
            </a:pPr>
            <a:r>
              <a:rPr lang="en-US" sz="2600" b="1" dirty="0">
                <a:latin typeface="Courier"/>
                <a:cs typeface="Courier"/>
              </a:rPr>
              <a:t>For</a:t>
            </a:r>
            <a:r>
              <a:rPr lang="en-US" sz="2600" dirty="0">
                <a:latin typeface="Courier"/>
                <a:cs typeface="Courier"/>
              </a:rPr>
              <a:t> I </a:t>
            </a:r>
            <a:r>
              <a:rPr lang="en-US" sz="2600" b="1" dirty="0">
                <a:latin typeface="Courier"/>
                <a:cs typeface="Courier"/>
              </a:rPr>
              <a:t>in</a:t>
            </a:r>
            <a:r>
              <a:rPr lang="en-US" sz="2600" dirty="0">
                <a:latin typeface="Courier"/>
                <a:cs typeface="Courier"/>
              </a:rPr>
              <a:t> 1 </a:t>
            </a:r>
            <a:r>
              <a:rPr lang="en-US" sz="2600" b="1" dirty="0">
                <a:latin typeface="Courier"/>
                <a:cs typeface="Courier"/>
              </a:rPr>
              <a:t>to</a:t>
            </a:r>
            <a:r>
              <a:rPr lang="en-US" sz="2600" dirty="0">
                <a:latin typeface="Courier"/>
                <a:cs typeface="Courier"/>
              </a:rPr>
              <a:t> </a:t>
            </a:r>
            <a:r>
              <a:rPr lang="en-US" sz="2600" dirty="0" err="1">
                <a:latin typeface="Courier"/>
                <a:cs typeface="Courier"/>
              </a:rPr>
              <a:t>pop_size</a:t>
            </a:r>
            <a:endParaRPr lang="en-US" sz="2600" dirty="0">
              <a:latin typeface="Courier"/>
              <a:cs typeface="Courier"/>
            </a:endParaRPr>
          </a:p>
          <a:p>
            <a:pPr marL="0" indent="0">
              <a:buNone/>
            </a:pPr>
            <a:r>
              <a:rPr lang="en-US" sz="2600" dirty="0">
                <a:latin typeface="Courier"/>
                <a:cs typeface="Courier"/>
              </a:rPr>
              <a:t>	</a:t>
            </a:r>
            <a:r>
              <a:rPr lang="en-US" sz="2600" b="1" dirty="0">
                <a:latin typeface="Courier"/>
                <a:cs typeface="Courier"/>
              </a:rPr>
              <a:t>If</a:t>
            </a:r>
            <a:r>
              <a:rPr lang="en-US" sz="2600" dirty="0">
                <a:latin typeface="Courier"/>
                <a:cs typeface="Courier"/>
              </a:rPr>
              <a:t> </a:t>
            </a:r>
            <a:r>
              <a:rPr lang="en-US" sz="2600" dirty="0" err="1">
                <a:latin typeface="Courier"/>
                <a:cs typeface="Courier"/>
              </a:rPr>
              <a:t>rand_real</a:t>
            </a:r>
            <a:r>
              <a:rPr lang="en-US" sz="2600" dirty="0">
                <a:latin typeface="Courier"/>
                <a:cs typeface="Courier"/>
              </a:rPr>
              <a:t>(0,1)&lt;Pm</a:t>
            </a:r>
          </a:p>
          <a:p>
            <a:pPr marL="0" indent="0">
              <a:buNone/>
            </a:pPr>
            <a:r>
              <a:rPr lang="en-US" sz="2600" dirty="0">
                <a:latin typeface="Courier"/>
                <a:cs typeface="Courier"/>
              </a:rPr>
              <a:t>		</a:t>
            </a:r>
            <a:r>
              <a:rPr lang="en-US" sz="2600" dirty="0" err="1">
                <a:latin typeface="Courier"/>
                <a:cs typeface="Courier"/>
              </a:rPr>
              <a:t>pos</a:t>
            </a:r>
            <a:r>
              <a:rPr lang="en-US" sz="2600" dirty="0">
                <a:latin typeface="Courier"/>
                <a:cs typeface="Courier"/>
              </a:rPr>
              <a:t> = </a:t>
            </a:r>
            <a:r>
              <a:rPr lang="en-US" sz="2600" dirty="0" err="1">
                <a:latin typeface="Courier"/>
                <a:cs typeface="Courier"/>
              </a:rPr>
              <a:t>rand_int</a:t>
            </a:r>
            <a:r>
              <a:rPr lang="en-US" sz="2600" dirty="0">
                <a:latin typeface="Courier"/>
                <a:cs typeface="Courier"/>
              </a:rPr>
              <a:t>(1,chromosome_size)</a:t>
            </a:r>
          </a:p>
          <a:p>
            <a:pPr marL="0" indent="0">
              <a:buNone/>
            </a:pPr>
            <a:r>
              <a:rPr lang="en-US" sz="2600" dirty="0">
                <a:latin typeface="Courier"/>
                <a:cs typeface="Courier"/>
              </a:rPr>
              <a:t>		mutate(individual[</a:t>
            </a:r>
            <a:r>
              <a:rPr lang="en-US" sz="2600" dirty="0" err="1">
                <a:latin typeface="Courier"/>
                <a:cs typeface="Courier"/>
              </a:rPr>
              <a:t>i</a:t>
            </a:r>
            <a:r>
              <a:rPr lang="en-US" sz="2600" dirty="0">
                <a:latin typeface="Courier"/>
                <a:cs typeface="Courier"/>
              </a:rPr>
              <a:t>]-&gt;gene[</a:t>
            </a:r>
            <a:r>
              <a:rPr lang="en-US" sz="2600" dirty="0" err="1">
                <a:latin typeface="Courier"/>
                <a:cs typeface="Courier"/>
              </a:rPr>
              <a:t>pos</a:t>
            </a:r>
            <a:r>
              <a:rPr lang="en-US" sz="2600" dirty="0">
                <a:latin typeface="Courier"/>
                <a:cs typeface="Courier"/>
              </a:rPr>
              <a:t>])</a:t>
            </a:r>
          </a:p>
          <a:p>
            <a:pPr marL="0" indent="0">
              <a:buNone/>
            </a:pPr>
            <a:r>
              <a:rPr lang="en-US" sz="2600" dirty="0">
                <a:latin typeface="Courier"/>
                <a:cs typeface="Courier"/>
              </a:rPr>
              <a:t>	</a:t>
            </a:r>
            <a:r>
              <a:rPr lang="en-US" sz="2600" b="1" dirty="0" err="1">
                <a:latin typeface="Courier"/>
                <a:cs typeface="Courier"/>
              </a:rPr>
              <a:t>EndIf</a:t>
            </a:r>
            <a:endParaRPr lang="en-US" sz="2600" b="1" dirty="0">
              <a:latin typeface="Courier"/>
              <a:cs typeface="Courier"/>
            </a:endParaRPr>
          </a:p>
          <a:p>
            <a:pPr marL="0" indent="0">
              <a:buNone/>
            </a:pPr>
            <a:r>
              <a:rPr lang="en-US" sz="2600" b="1" dirty="0" err="1">
                <a:latin typeface="Courier"/>
                <a:cs typeface="Courier"/>
              </a:rPr>
              <a:t>EndFor</a:t>
            </a:r>
            <a:endParaRPr lang="en-US" sz="2600" b="1" dirty="0">
              <a:latin typeface="Courier"/>
              <a:cs typeface="Courier"/>
            </a:endParaRPr>
          </a:p>
        </p:txBody>
      </p:sp>
    </p:spTree>
    <p:extLst>
      <p:ext uri="{BB962C8B-B14F-4D97-AF65-F5344CB8AC3E}">
        <p14:creationId xmlns:p14="http://schemas.microsoft.com/office/powerpoint/2010/main" val="18675851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Mutation probability</a:t>
            </a:r>
          </a:p>
        </p:txBody>
      </p:sp>
      <p:sp>
        <p:nvSpPr>
          <p:cNvPr id="3" name="Content Placeholder 2"/>
          <p:cNvSpPr>
            <a:spLocks noGrp="1"/>
          </p:cNvSpPr>
          <p:nvPr>
            <p:ph idx="1"/>
          </p:nvPr>
        </p:nvSpPr>
        <p:spPr>
          <a:xfrm>
            <a:off x="5214026" y="1600200"/>
            <a:ext cx="3472774" cy="4525963"/>
          </a:xfrm>
        </p:spPr>
        <p:txBody>
          <a:bodyPr>
            <a:normAutofit fontScale="85000" lnSpcReduction="20000"/>
          </a:bodyPr>
          <a:lstStyle/>
          <a:p>
            <a:r>
              <a:rPr lang="en-US" dirty="0"/>
              <a:t>Mutation is meant to be a subtle change</a:t>
            </a:r>
          </a:p>
          <a:p>
            <a:r>
              <a:rPr lang="en-US" dirty="0"/>
              <a:t>When applied too often it does more harm than good</a:t>
            </a:r>
          </a:p>
          <a:p>
            <a:r>
              <a:rPr lang="en-US" dirty="0"/>
              <a:t>Not applying it at all is also bad</a:t>
            </a:r>
          </a:p>
          <a:p>
            <a:r>
              <a:rPr lang="en-US" dirty="0"/>
              <a:t>Still, remember what this is a simple problem, typically a Pm of 0.1 would be too high already</a:t>
            </a:r>
          </a:p>
        </p:txBody>
      </p:sp>
      <p:pic>
        <p:nvPicPr>
          <p:cNvPr id="4" name="Picture 3" descr="evol-PM.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4026" y="1325563"/>
            <a:ext cx="5016500" cy="5016500"/>
          </a:xfrm>
          <a:prstGeom prst="rect">
            <a:avLst/>
          </a:prstGeom>
        </p:spPr>
      </p:pic>
    </p:spTree>
    <p:extLst>
      <p:ext uri="{BB962C8B-B14F-4D97-AF65-F5344CB8AC3E}">
        <p14:creationId xmlns:p14="http://schemas.microsoft.com/office/powerpoint/2010/main" val="10765468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Replacement</a:t>
            </a:r>
          </a:p>
        </p:txBody>
      </p:sp>
      <p:sp>
        <p:nvSpPr>
          <p:cNvPr id="3" name="Content Placeholder 2"/>
          <p:cNvSpPr>
            <a:spLocks noGrp="1"/>
          </p:cNvSpPr>
          <p:nvPr>
            <p:ph idx="1"/>
          </p:nvPr>
        </p:nvSpPr>
        <p:spPr/>
        <p:txBody>
          <a:bodyPr>
            <a:normAutofit fontScale="77500" lnSpcReduction="20000"/>
          </a:bodyPr>
          <a:lstStyle/>
          <a:p>
            <a:r>
              <a:rPr lang="en-US" dirty="0"/>
              <a:t>So far we have considered that the offspring population (</a:t>
            </a:r>
            <a:r>
              <a:rPr lang="en-US" dirty="0" err="1"/>
              <a:t>crossover+mutation</a:t>
            </a:r>
            <a:r>
              <a:rPr lang="en-US" dirty="0"/>
              <a:t>) totally replaces parent population</a:t>
            </a:r>
          </a:p>
          <a:p>
            <a:pPr lvl="1"/>
            <a:r>
              <a:rPr lang="en-US" dirty="0"/>
              <a:t>Generational Genetic Algorithm</a:t>
            </a:r>
          </a:p>
          <a:p>
            <a:r>
              <a:rPr lang="en-US" dirty="0"/>
              <a:t>What if we make sure that the best individual from the previous generation survives?</a:t>
            </a:r>
          </a:p>
          <a:p>
            <a:pPr lvl="1"/>
            <a:r>
              <a:rPr lang="en-US" dirty="0"/>
              <a:t>Elitism</a:t>
            </a:r>
          </a:p>
          <a:p>
            <a:r>
              <a:rPr lang="en-US" dirty="0"/>
              <a:t>Steady-state genetic algorithm</a:t>
            </a:r>
          </a:p>
          <a:p>
            <a:pPr lvl="1"/>
            <a:r>
              <a:rPr lang="en-US" dirty="0"/>
              <a:t>No off-spring population</a:t>
            </a:r>
          </a:p>
          <a:p>
            <a:pPr lvl="1"/>
            <a:r>
              <a:rPr lang="en-US" dirty="0"/>
              <a:t>Selection chooses 2 parents</a:t>
            </a:r>
          </a:p>
          <a:p>
            <a:pPr lvl="1"/>
            <a:r>
              <a:rPr lang="en-US" dirty="0"/>
              <a:t>Offspring are created by crossover and then mutation</a:t>
            </a:r>
          </a:p>
          <a:p>
            <a:pPr lvl="1"/>
            <a:r>
              <a:rPr lang="en-US" dirty="0"/>
              <a:t>They are inserted back directly into the parents population by replacing the two individuals with worst fitness</a:t>
            </a:r>
          </a:p>
        </p:txBody>
      </p:sp>
    </p:spTree>
    <p:extLst>
      <p:ext uri="{BB962C8B-B14F-4D97-AF65-F5344CB8AC3E}">
        <p14:creationId xmlns:p14="http://schemas.microsoft.com/office/powerpoint/2010/main" val="12415800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Elitism</a:t>
            </a:r>
          </a:p>
        </p:txBody>
      </p:sp>
      <p:pic>
        <p:nvPicPr>
          <p:cNvPr id="5" name="Picture 4">
            <a:extLst>
              <a:ext uri="{FF2B5EF4-FFF2-40B4-BE49-F238E27FC236}">
                <a16:creationId xmlns:a16="http://schemas.microsoft.com/office/drawing/2014/main" id="{81B428D4-FA2D-CA49-ABA1-ADEF45D76F4C}"/>
              </a:ext>
            </a:extLst>
          </p:cNvPr>
          <p:cNvPicPr>
            <a:picLocks noChangeAspect="1"/>
          </p:cNvPicPr>
          <p:nvPr/>
        </p:nvPicPr>
        <p:blipFill>
          <a:blip r:embed="rId2"/>
          <a:stretch>
            <a:fillRect/>
          </a:stretch>
        </p:blipFill>
        <p:spPr>
          <a:xfrm>
            <a:off x="267509" y="2091448"/>
            <a:ext cx="4139119" cy="4139119"/>
          </a:xfrm>
          <a:prstGeom prst="rect">
            <a:avLst/>
          </a:prstGeom>
        </p:spPr>
      </p:pic>
      <p:pic>
        <p:nvPicPr>
          <p:cNvPr id="7" name="Picture 6">
            <a:extLst>
              <a:ext uri="{FF2B5EF4-FFF2-40B4-BE49-F238E27FC236}">
                <a16:creationId xmlns:a16="http://schemas.microsoft.com/office/drawing/2014/main" id="{6FA5CE10-04FB-D64A-9D46-F2E2466BD6F1}"/>
              </a:ext>
            </a:extLst>
          </p:cNvPr>
          <p:cNvPicPr>
            <a:picLocks noChangeAspect="1"/>
          </p:cNvPicPr>
          <p:nvPr/>
        </p:nvPicPr>
        <p:blipFill>
          <a:blip r:embed="rId3"/>
          <a:stretch>
            <a:fillRect/>
          </a:stretch>
        </p:blipFill>
        <p:spPr>
          <a:xfrm>
            <a:off x="4844374" y="2091447"/>
            <a:ext cx="4139119" cy="4139119"/>
          </a:xfrm>
          <a:prstGeom prst="rect">
            <a:avLst/>
          </a:prstGeom>
        </p:spPr>
      </p:pic>
      <p:sp>
        <p:nvSpPr>
          <p:cNvPr id="8" name="TextBox 7">
            <a:extLst>
              <a:ext uri="{FF2B5EF4-FFF2-40B4-BE49-F238E27FC236}">
                <a16:creationId xmlns:a16="http://schemas.microsoft.com/office/drawing/2014/main" id="{436DC450-D899-3F45-91D2-87519E535825}"/>
              </a:ext>
            </a:extLst>
          </p:cNvPr>
          <p:cNvSpPr txBox="1"/>
          <p:nvPr/>
        </p:nvSpPr>
        <p:spPr>
          <a:xfrm>
            <a:off x="846306" y="1585609"/>
            <a:ext cx="2984022" cy="369332"/>
          </a:xfrm>
          <a:prstGeom prst="rect">
            <a:avLst/>
          </a:prstGeom>
          <a:noFill/>
        </p:spPr>
        <p:txBody>
          <a:bodyPr wrap="none" rtlCol="0">
            <a:spAutoFit/>
          </a:bodyPr>
          <a:lstStyle/>
          <a:p>
            <a:r>
              <a:rPr lang="en-US" dirty="0"/>
              <a:t>With roulette-wheel selection</a:t>
            </a:r>
          </a:p>
        </p:txBody>
      </p:sp>
      <p:sp>
        <p:nvSpPr>
          <p:cNvPr id="9" name="TextBox 8">
            <a:extLst>
              <a:ext uri="{FF2B5EF4-FFF2-40B4-BE49-F238E27FC236}">
                <a16:creationId xmlns:a16="http://schemas.microsoft.com/office/drawing/2014/main" id="{01DD1F37-672C-C547-9E3E-C977A13A9720}"/>
              </a:ext>
            </a:extLst>
          </p:cNvPr>
          <p:cNvSpPr txBox="1"/>
          <p:nvPr/>
        </p:nvSpPr>
        <p:spPr>
          <a:xfrm>
            <a:off x="5554202" y="1599059"/>
            <a:ext cx="2719462" cy="369332"/>
          </a:xfrm>
          <a:prstGeom prst="rect">
            <a:avLst/>
          </a:prstGeom>
          <a:noFill/>
        </p:spPr>
        <p:txBody>
          <a:bodyPr wrap="none" rtlCol="0">
            <a:spAutoFit/>
          </a:bodyPr>
          <a:lstStyle/>
          <a:p>
            <a:r>
              <a:rPr lang="en-US" dirty="0"/>
              <a:t>With tournament selection</a:t>
            </a:r>
          </a:p>
        </p:txBody>
      </p:sp>
    </p:spTree>
    <p:extLst>
      <p:ext uri="{BB962C8B-B14F-4D97-AF65-F5344CB8AC3E}">
        <p14:creationId xmlns:p14="http://schemas.microsoft.com/office/powerpoint/2010/main" val="8144894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Ensuring a proper evolutionary process</a:t>
            </a:r>
          </a:p>
        </p:txBody>
      </p:sp>
      <p:sp>
        <p:nvSpPr>
          <p:cNvPr id="3" name="Content Placeholder 2"/>
          <p:cNvSpPr>
            <a:spLocks noGrp="1"/>
          </p:cNvSpPr>
          <p:nvPr>
            <p:ph idx="1"/>
          </p:nvPr>
        </p:nvSpPr>
        <p:spPr/>
        <p:txBody>
          <a:bodyPr>
            <a:normAutofit fontScale="77500" lnSpcReduction="20000"/>
          </a:bodyPr>
          <a:lstStyle/>
          <a:p>
            <a:r>
              <a:rPr lang="en-US" dirty="0"/>
              <a:t>In rough terms, a GA is said to learn well when two forces are balanced: </a:t>
            </a:r>
            <a:r>
              <a:rPr lang="en-US" b="1" dirty="0"/>
              <a:t>Exploration </a:t>
            </a:r>
            <a:r>
              <a:rPr lang="en-US" b="1" dirty="0" err="1"/>
              <a:t>vs</a:t>
            </a:r>
            <a:r>
              <a:rPr lang="en-US" b="1" dirty="0"/>
              <a:t> Exploitation</a:t>
            </a:r>
          </a:p>
          <a:p>
            <a:pPr lvl="1"/>
            <a:r>
              <a:rPr lang="en-US" dirty="0"/>
              <a:t>Exploration: Directing the population towards new parts of the solution space</a:t>
            </a:r>
          </a:p>
          <a:p>
            <a:pPr lvl="1"/>
            <a:r>
              <a:rPr lang="en-US" dirty="0"/>
              <a:t>Exploitation: Directing the population towards the parts of the solution space that look most promising (based on fitness)</a:t>
            </a:r>
          </a:p>
          <a:p>
            <a:r>
              <a:rPr lang="en-US" dirty="0"/>
              <a:t>Too much exploitation, and the population may converge to sub-</a:t>
            </a:r>
            <a:r>
              <a:rPr lang="en-US" dirty="0" err="1"/>
              <a:t>obtimal</a:t>
            </a:r>
            <a:r>
              <a:rPr lang="en-US" dirty="0"/>
              <a:t> solutions (</a:t>
            </a:r>
            <a:r>
              <a:rPr lang="en-US" b="1" dirty="0"/>
              <a:t>premature convergence</a:t>
            </a:r>
            <a:r>
              <a:rPr lang="en-US" dirty="0"/>
              <a:t>). </a:t>
            </a:r>
          </a:p>
          <a:p>
            <a:pPr lvl="1"/>
            <a:r>
              <a:rPr lang="en-US" dirty="0"/>
              <a:t>If the population is too similar, cross-over is not an effective exploration operator anymore, and mutation is too slow</a:t>
            </a:r>
          </a:p>
          <a:p>
            <a:r>
              <a:rPr lang="en-US" dirty="0"/>
              <a:t>Too much exploration, and we risk</a:t>
            </a:r>
          </a:p>
          <a:p>
            <a:pPr lvl="1"/>
            <a:r>
              <a:rPr lang="en-US" dirty="0"/>
              <a:t>Slowing down too much the evolutionary process</a:t>
            </a:r>
          </a:p>
          <a:p>
            <a:pPr lvl="1"/>
            <a:r>
              <a:rPr lang="en-US" dirty="0"/>
              <a:t>If their probabilities are too high, crossover and mutation may do more harm than good</a:t>
            </a:r>
          </a:p>
        </p:txBody>
      </p:sp>
    </p:spTree>
    <p:extLst>
      <p:ext uri="{BB962C8B-B14F-4D97-AF65-F5344CB8AC3E}">
        <p14:creationId xmlns:p14="http://schemas.microsoft.com/office/powerpoint/2010/main" val="28655765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Content Placeholder 2"/>
          <p:cNvSpPr>
            <a:spLocks noGrp="1"/>
          </p:cNvSpPr>
          <p:nvPr>
            <p:ph idx="1"/>
          </p:nvPr>
        </p:nvSpPr>
        <p:spPr/>
        <p:txBody>
          <a:bodyPr/>
          <a:lstStyle/>
          <a:p>
            <a:r>
              <a:rPr lang="en-US" dirty="0"/>
              <a:t>A simple genetic algorithm</a:t>
            </a:r>
          </a:p>
          <a:p>
            <a:r>
              <a:rPr lang="en-US" dirty="0"/>
              <a:t>Genetic Algorithm Example</a:t>
            </a:r>
          </a:p>
          <a:p>
            <a:r>
              <a:rPr lang="en-US" b="1" dirty="0"/>
              <a:t>More focus in each stage of the cycle</a:t>
            </a:r>
          </a:p>
          <a:p>
            <a:r>
              <a:rPr lang="en-US" b="1" dirty="0"/>
              <a:t>Parallel Genetic Algorithms</a:t>
            </a:r>
          </a:p>
          <a:p>
            <a:r>
              <a:rPr lang="en-US" b="1" dirty="0"/>
              <a:t>Applications</a:t>
            </a:r>
          </a:p>
        </p:txBody>
      </p:sp>
    </p:spTree>
    <p:extLst>
      <p:ext uri="{BB962C8B-B14F-4D97-AF65-F5344CB8AC3E}">
        <p14:creationId xmlns:p14="http://schemas.microsoft.com/office/powerpoint/2010/main" val="35876748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Parallel Genetic Algorithms</a:t>
            </a:r>
          </a:p>
        </p:txBody>
      </p:sp>
      <p:sp>
        <p:nvSpPr>
          <p:cNvPr id="3" name="Content Placeholder 2"/>
          <p:cNvSpPr>
            <a:spLocks noGrp="1"/>
          </p:cNvSpPr>
          <p:nvPr>
            <p:ph idx="1"/>
          </p:nvPr>
        </p:nvSpPr>
        <p:spPr/>
        <p:txBody>
          <a:bodyPr/>
          <a:lstStyle/>
          <a:p>
            <a:r>
              <a:rPr lang="en-US" dirty="0"/>
              <a:t>Genetic Algorithms have always had the bad reputation for being slow</a:t>
            </a:r>
          </a:p>
          <a:p>
            <a:r>
              <a:rPr lang="en-US" dirty="0"/>
              <a:t>But they have huge room for speeding up.</a:t>
            </a:r>
          </a:p>
          <a:p>
            <a:pPr lvl="1"/>
            <a:r>
              <a:rPr lang="en-US" dirty="0"/>
              <a:t>Given that they are a population-based algorithm, there is a lot of implicit parallelism!</a:t>
            </a:r>
          </a:p>
          <a:p>
            <a:r>
              <a:rPr lang="en-US" dirty="0"/>
              <a:t>For many years parallel GAs have been studied</a:t>
            </a:r>
          </a:p>
        </p:txBody>
      </p:sp>
    </p:spTree>
    <p:extLst>
      <p:ext uri="{BB962C8B-B14F-4D97-AF65-F5344CB8AC3E}">
        <p14:creationId xmlns:p14="http://schemas.microsoft.com/office/powerpoint/2010/main" val="30013103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Parallel programming in a nutshell</a:t>
            </a:r>
          </a:p>
        </p:txBody>
      </p:sp>
      <p:sp>
        <p:nvSpPr>
          <p:cNvPr id="3" name="Content Placeholder 2"/>
          <p:cNvSpPr>
            <a:spLocks noGrp="1"/>
          </p:cNvSpPr>
          <p:nvPr>
            <p:ph idx="1"/>
          </p:nvPr>
        </p:nvSpPr>
        <p:spPr/>
        <p:txBody>
          <a:bodyPr>
            <a:normAutofit fontScale="92500" lnSpcReduction="20000"/>
          </a:bodyPr>
          <a:lstStyle/>
          <a:p>
            <a:r>
              <a:rPr lang="en-US" dirty="0"/>
              <a:t>Your program is not sequential. Several tasks may be running at the same time</a:t>
            </a:r>
          </a:p>
          <a:p>
            <a:pPr lvl="1"/>
            <a:r>
              <a:rPr lang="en-US" dirty="0"/>
              <a:t>In the same machine or in different machines</a:t>
            </a:r>
          </a:p>
          <a:p>
            <a:r>
              <a:rPr lang="en-US" dirty="0"/>
              <a:t>Crucial aspects</a:t>
            </a:r>
          </a:p>
          <a:p>
            <a:pPr lvl="1"/>
            <a:r>
              <a:rPr lang="en-US" dirty="0"/>
              <a:t>Load balancing: all CPUs involved should be busy most of the time</a:t>
            </a:r>
          </a:p>
          <a:p>
            <a:pPr lvl="1"/>
            <a:r>
              <a:rPr lang="en-US" dirty="0"/>
              <a:t>Communication:</a:t>
            </a:r>
          </a:p>
          <a:p>
            <a:pPr lvl="2"/>
            <a:r>
              <a:rPr lang="en-US" dirty="0"/>
              <a:t>Sending data between CPUs</a:t>
            </a:r>
          </a:p>
          <a:p>
            <a:pPr lvl="2"/>
            <a:r>
              <a:rPr lang="en-US" dirty="0" err="1"/>
              <a:t>Synchronisation</a:t>
            </a:r>
            <a:r>
              <a:rPr lang="en-US" dirty="0"/>
              <a:t>: idle CPUs waiting for other to finish their task</a:t>
            </a:r>
          </a:p>
          <a:p>
            <a:pPr lvl="1"/>
            <a:r>
              <a:rPr lang="en-US" dirty="0"/>
              <a:t>A good parallel program has to find the balance between all these aspects</a:t>
            </a:r>
          </a:p>
        </p:txBody>
      </p:sp>
    </p:spTree>
    <p:extLst>
      <p:ext uri="{BB962C8B-B14F-4D97-AF65-F5344CB8AC3E}">
        <p14:creationId xmlns:p14="http://schemas.microsoft.com/office/powerpoint/2010/main" val="18177439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9167"/>
            <a:ext cx="8229600" cy="1143000"/>
          </a:xfrm>
        </p:spPr>
        <p:txBody>
          <a:bodyPr/>
          <a:lstStyle/>
          <a:p>
            <a:r>
              <a:rPr lang="en-US" dirty="0"/>
              <a:t>Master-Slave model</a:t>
            </a:r>
          </a:p>
        </p:txBody>
      </p:sp>
      <p:sp>
        <p:nvSpPr>
          <p:cNvPr id="3" name="Text Placeholder 2"/>
          <p:cNvSpPr>
            <a:spLocks noGrp="1"/>
          </p:cNvSpPr>
          <p:nvPr>
            <p:ph idx="1"/>
          </p:nvPr>
        </p:nvSpPr>
        <p:spPr>
          <a:xfrm>
            <a:off x="572181" y="1532359"/>
            <a:ext cx="4265627" cy="4603371"/>
          </a:xfrm>
        </p:spPr>
        <p:txBody>
          <a:bodyPr>
            <a:normAutofit fontScale="92500" lnSpcReduction="20000"/>
          </a:bodyPr>
          <a:lstStyle/>
          <a:p>
            <a:r>
              <a:rPr lang="en-US" sz="2000" dirty="0"/>
              <a:t>Two types of nodes: 1 master and multiple slaves</a:t>
            </a:r>
          </a:p>
          <a:p>
            <a:r>
              <a:rPr lang="en-US" sz="2000" dirty="0"/>
              <a:t>GA cycle is run in the master node</a:t>
            </a:r>
          </a:p>
          <a:p>
            <a:r>
              <a:rPr lang="en-US" sz="2000" dirty="0"/>
              <a:t>Slaves compute the fitness computations</a:t>
            </a:r>
          </a:p>
          <a:p>
            <a:pPr lvl="1"/>
            <a:r>
              <a:rPr lang="en-US" sz="2000" dirty="0"/>
              <a:t>These are the most computationally consuming part of the algorithm</a:t>
            </a:r>
          </a:p>
          <a:p>
            <a:pPr lvl="1"/>
            <a:r>
              <a:rPr lang="en-US" sz="2000" dirty="0"/>
              <a:t>Hence, it makes sense to </a:t>
            </a:r>
            <a:r>
              <a:rPr lang="en-US" sz="2000" dirty="0" err="1"/>
              <a:t>parallelise</a:t>
            </a:r>
            <a:r>
              <a:rPr lang="en-US" sz="2000" dirty="0"/>
              <a:t> this part of the algorithm, especially for DM</a:t>
            </a:r>
          </a:p>
          <a:p>
            <a:endParaRPr lang="en-US" sz="2400" dirty="0"/>
          </a:p>
          <a:p>
            <a:r>
              <a:rPr lang="en-US" sz="2400" dirty="0"/>
              <a:t>This model also fits very well the type of parallelism of a GPU</a:t>
            </a:r>
          </a:p>
          <a:p>
            <a:pPr lvl="1"/>
            <a:r>
              <a:rPr lang="en-US" sz="2000" dirty="0">
                <a:hlinkClick r:id="rId2"/>
              </a:rPr>
              <a:t>https://link.springer.com/book/10.1007/978-3-642-37959-8</a:t>
            </a:r>
            <a:r>
              <a:rPr lang="en-US" sz="2000" dirty="0"/>
              <a:t> </a:t>
            </a:r>
          </a:p>
        </p:txBody>
      </p:sp>
      <p:sp>
        <p:nvSpPr>
          <p:cNvPr id="4" name="Oval 3"/>
          <p:cNvSpPr/>
          <p:nvPr/>
        </p:nvSpPr>
        <p:spPr bwMode="auto">
          <a:xfrm>
            <a:off x="6951639" y="1505036"/>
            <a:ext cx="860721" cy="506306"/>
          </a:xfrm>
          <a:prstGeom prst="ellipse">
            <a:avLst/>
          </a:prstGeom>
          <a:solidFill>
            <a:srgbClr val="00B8FF"/>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64291" tIns="32146" rIns="64291" bIns="32146" numCol="1" rtlCol="0" anchor="t" anchorCtr="0" compatLnSpc="1">
            <a:prstTxWarp prst="textNoShape">
              <a:avLst/>
            </a:prstTxWarp>
          </a:bodyPr>
          <a:lstStyle/>
          <a:p>
            <a:pPr algn="ctr" defTabSz="642915" fontAlgn="base">
              <a:lnSpc>
                <a:spcPct val="96000"/>
              </a:lnSpc>
              <a:spcBef>
                <a:spcPct val="0"/>
              </a:spcBef>
              <a:spcAft>
                <a:spcPct val="0"/>
              </a:spcAft>
            </a:pPr>
            <a:r>
              <a:rPr lang="en-US" sz="1100" dirty="0">
                <a:solidFill>
                  <a:srgbClr val="000000"/>
                </a:solidFill>
                <a:latin typeface="Arial" charset="0"/>
                <a:ea typeface="ヒラギノ角ゴ ProN W3" charset="0"/>
                <a:cs typeface="ヒラギノ角ゴ ProN W3" charset="0"/>
                <a:sym typeface="Arial" charset="0"/>
              </a:rPr>
              <a:t>Master</a:t>
            </a:r>
          </a:p>
        </p:txBody>
      </p:sp>
      <p:sp>
        <p:nvSpPr>
          <p:cNvPr id="5" name="Oval 4"/>
          <p:cNvSpPr/>
          <p:nvPr/>
        </p:nvSpPr>
        <p:spPr bwMode="auto">
          <a:xfrm>
            <a:off x="5837766" y="3834045"/>
            <a:ext cx="708829" cy="455676"/>
          </a:xfrm>
          <a:prstGeom prst="ellipse">
            <a:avLst/>
          </a:prstGeom>
          <a:solidFill>
            <a:srgbClr val="00B8FF"/>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64291" tIns="32146" rIns="64291" bIns="32146" numCol="1" rtlCol="0" anchor="t" anchorCtr="0" compatLnSpc="1">
            <a:prstTxWarp prst="textNoShape">
              <a:avLst/>
            </a:prstTxWarp>
          </a:bodyPr>
          <a:lstStyle/>
          <a:p>
            <a:pPr algn="ctr" defTabSz="642915" fontAlgn="base">
              <a:lnSpc>
                <a:spcPct val="96000"/>
              </a:lnSpc>
              <a:spcBef>
                <a:spcPct val="0"/>
              </a:spcBef>
              <a:spcAft>
                <a:spcPct val="0"/>
              </a:spcAft>
            </a:pPr>
            <a:r>
              <a:rPr lang="en-US" sz="1100" dirty="0">
                <a:solidFill>
                  <a:srgbClr val="000000"/>
                </a:solidFill>
                <a:latin typeface="Arial" charset="0"/>
                <a:ea typeface="ヒラギノ角ゴ ProN W3" charset="0"/>
                <a:cs typeface="ヒラギノ角ゴ ProN W3" charset="0"/>
                <a:sym typeface="Arial" charset="0"/>
              </a:rPr>
              <a:t>Slave 1</a:t>
            </a:r>
          </a:p>
        </p:txBody>
      </p:sp>
      <p:sp>
        <p:nvSpPr>
          <p:cNvPr id="6" name="Oval 5"/>
          <p:cNvSpPr/>
          <p:nvPr/>
        </p:nvSpPr>
        <p:spPr bwMode="auto">
          <a:xfrm>
            <a:off x="6647856" y="3834045"/>
            <a:ext cx="708829" cy="455676"/>
          </a:xfrm>
          <a:prstGeom prst="ellipse">
            <a:avLst/>
          </a:prstGeom>
          <a:solidFill>
            <a:srgbClr val="00B8FF"/>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64291" tIns="32146" rIns="64291" bIns="32146" numCol="1" rtlCol="0" anchor="t" anchorCtr="0" compatLnSpc="1">
            <a:prstTxWarp prst="textNoShape">
              <a:avLst/>
            </a:prstTxWarp>
          </a:bodyPr>
          <a:lstStyle/>
          <a:p>
            <a:pPr algn="ctr" defTabSz="642915" fontAlgn="base">
              <a:lnSpc>
                <a:spcPct val="96000"/>
              </a:lnSpc>
              <a:spcBef>
                <a:spcPct val="0"/>
              </a:spcBef>
              <a:spcAft>
                <a:spcPct val="0"/>
              </a:spcAft>
            </a:pPr>
            <a:r>
              <a:rPr lang="en-US" sz="1100" dirty="0">
                <a:solidFill>
                  <a:srgbClr val="000000"/>
                </a:solidFill>
                <a:latin typeface="Arial" charset="0"/>
                <a:ea typeface="ヒラギノ角ゴ ProN W3" charset="0"/>
                <a:cs typeface="ヒラギノ角ゴ ProN W3" charset="0"/>
                <a:sym typeface="Arial" charset="0"/>
              </a:rPr>
              <a:t>Slave 2</a:t>
            </a:r>
          </a:p>
        </p:txBody>
      </p:sp>
      <p:sp>
        <p:nvSpPr>
          <p:cNvPr id="9" name="Oval 8"/>
          <p:cNvSpPr/>
          <p:nvPr/>
        </p:nvSpPr>
        <p:spPr bwMode="auto">
          <a:xfrm>
            <a:off x="8217405" y="3834045"/>
            <a:ext cx="708829" cy="455676"/>
          </a:xfrm>
          <a:prstGeom prst="ellipse">
            <a:avLst/>
          </a:prstGeom>
          <a:solidFill>
            <a:srgbClr val="00B8FF"/>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64291" tIns="32146" rIns="64291" bIns="32146" numCol="1" rtlCol="0" anchor="t" anchorCtr="0" compatLnSpc="1">
            <a:prstTxWarp prst="textNoShape">
              <a:avLst/>
            </a:prstTxWarp>
          </a:bodyPr>
          <a:lstStyle/>
          <a:p>
            <a:pPr algn="ctr" defTabSz="642915" fontAlgn="base">
              <a:lnSpc>
                <a:spcPct val="96000"/>
              </a:lnSpc>
              <a:spcBef>
                <a:spcPct val="0"/>
              </a:spcBef>
              <a:spcAft>
                <a:spcPct val="0"/>
              </a:spcAft>
            </a:pPr>
            <a:r>
              <a:rPr lang="en-US" sz="1100" dirty="0">
                <a:solidFill>
                  <a:srgbClr val="000000"/>
                </a:solidFill>
                <a:latin typeface="Arial" charset="0"/>
                <a:ea typeface="ヒラギノ角ゴ ProN W3" charset="0"/>
                <a:cs typeface="ヒラギノ角ゴ ProN W3" charset="0"/>
                <a:sym typeface="Arial" charset="0"/>
              </a:rPr>
              <a:t>Slave n</a:t>
            </a:r>
          </a:p>
        </p:txBody>
      </p:sp>
      <p:cxnSp>
        <p:nvCxnSpPr>
          <p:cNvPr id="11" name="Straight Connector 10"/>
          <p:cNvCxnSpPr>
            <a:stCxn id="6" idx="6"/>
            <a:endCxn id="9" idx="2"/>
          </p:cNvCxnSpPr>
          <p:nvPr/>
        </p:nvCxnSpPr>
        <p:spPr bwMode="auto">
          <a:xfrm>
            <a:off x="7356684" y="4061883"/>
            <a:ext cx="860721" cy="0"/>
          </a:xfrm>
          <a:prstGeom prst="line">
            <a:avLst/>
          </a:prstGeom>
          <a:solidFill>
            <a:srgbClr val="00B8FF"/>
          </a:solidFill>
          <a:ln w="38100"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4" name="Straight Arrow Connector 13"/>
          <p:cNvCxnSpPr/>
          <p:nvPr/>
        </p:nvCxnSpPr>
        <p:spPr bwMode="auto">
          <a:xfrm flipH="1">
            <a:off x="6192180" y="2061973"/>
            <a:ext cx="810090" cy="1670811"/>
          </a:xfrm>
          <a:prstGeom prst="straightConnector1">
            <a:avLst/>
          </a:prstGeom>
          <a:solidFill>
            <a:srgbClr val="00B8FF"/>
          </a:solidFill>
          <a:ln w="12700" cap="flat" cmpd="sng" algn="ctr">
            <a:solidFill>
              <a:srgbClr val="000000"/>
            </a:solidFill>
            <a:prstDash val="solid"/>
            <a:round/>
            <a:headEnd type="none" w="med" len="med"/>
            <a:tailEnd type="arrow"/>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6" name="Straight Arrow Connector 15"/>
          <p:cNvCxnSpPr/>
          <p:nvPr/>
        </p:nvCxnSpPr>
        <p:spPr bwMode="auto">
          <a:xfrm flipV="1">
            <a:off x="6445333" y="2061973"/>
            <a:ext cx="759459" cy="1670811"/>
          </a:xfrm>
          <a:prstGeom prst="straightConnector1">
            <a:avLst/>
          </a:prstGeom>
          <a:solidFill>
            <a:srgbClr val="00B8FF"/>
          </a:solidFill>
          <a:ln w="12700" cap="flat" cmpd="sng" algn="ctr">
            <a:solidFill>
              <a:srgbClr val="000000"/>
            </a:solidFill>
            <a:prstDash val="solid"/>
            <a:round/>
            <a:headEnd type="none" w="med" len="med"/>
            <a:tailEnd type="arrow"/>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17" name="TextBox 16"/>
          <p:cNvSpPr txBox="1"/>
          <p:nvPr/>
        </p:nvSpPr>
        <p:spPr>
          <a:xfrm rot="17698131">
            <a:off x="5875669" y="2588978"/>
            <a:ext cx="1148521" cy="341919"/>
          </a:xfrm>
          <a:prstGeom prst="rect">
            <a:avLst/>
          </a:prstGeom>
          <a:noFill/>
        </p:spPr>
        <p:txBody>
          <a:bodyPr wrap="none" lIns="64291" tIns="32146" rIns="64291" bIns="32146" rtlCol="0">
            <a:spAutoFit/>
          </a:bodyPr>
          <a:lstStyle/>
          <a:p>
            <a:r>
              <a:rPr lang="en-US" dirty="0"/>
              <a:t>Population</a:t>
            </a:r>
          </a:p>
        </p:txBody>
      </p:sp>
      <p:sp>
        <p:nvSpPr>
          <p:cNvPr id="18" name="TextBox 17"/>
          <p:cNvSpPr txBox="1"/>
          <p:nvPr/>
        </p:nvSpPr>
        <p:spPr>
          <a:xfrm rot="17698131">
            <a:off x="6241594" y="2863859"/>
            <a:ext cx="1429284" cy="341919"/>
          </a:xfrm>
          <a:prstGeom prst="rect">
            <a:avLst/>
          </a:prstGeom>
          <a:noFill/>
        </p:spPr>
        <p:txBody>
          <a:bodyPr wrap="none" lIns="64291" tIns="32146" rIns="64291" bIns="32146" rtlCol="0">
            <a:spAutoFit/>
          </a:bodyPr>
          <a:lstStyle/>
          <a:p>
            <a:r>
              <a:rPr lang="en-US" dirty="0"/>
              <a:t>Fitness values</a:t>
            </a:r>
          </a:p>
        </p:txBody>
      </p:sp>
      <p:cxnSp>
        <p:nvCxnSpPr>
          <p:cNvPr id="19" name="Straight Arrow Connector 18"/>
          <p:cNvCxnSpPr/>
          <p:nvPr/>
        </p:nvCxnSpPr>
        <p:spPr bwMode="auto">
          <a:xfrm>
            <a:off x="7609837" y="2061973"/>
            <a:ext cx="708829" cy="1721441"/>
          </a:xfrm>
          <a:prstGeom prst="straightConnector1">
            <a:avLst/>
          </a:prstGeom>
          <a:solidFill>
            <a:srgbClr val="00B8FF"/>
          </a:solidFill>
          <a:ln w="12700" cap="flat" cmpd="sng" algn="ctr">
            <a:solidFill>
              <a:srgbClr val="000000"/>
            </a:solidFill>
            <a:prstDash val="solid"/>
            <a:round/>
            <a:headEnd type="none" w="med" len="med"/>
            <a:tailEnd type="arrow"/>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24" name="Straight Arrow Connector 23"/>
          <p:cNvCxnSpPr/>
          <p:nvPr/>
        </p:nvCxnSpPr>
        <p:spPr bwMode="auto">
          <a:xfrm flipH="1" flipV="1">
            <a:off x="7711099" y="2011342"/>
            <a:ext cx="759459" cy="1670811"/>
          </a:xfrm>
          <a:prstGeom prst="straightConnector1">
            <a:avLst/>
          </a:prstGeom>
          <a:solidFill>
            <a:srgbClr val="00B8FF"/>
          </a:solidFill>
          <a:ln w="12700" cap="flat" cmpd="sng" algn="ctr">
            <a:solidFill>
              <a:srgbClr val="000000"/>
            </a:solidFill>
            <a:prstDash val="solid"/>
            <a:round/>
            <a:headEnd type="none" w="med" len="med"/>
            <a:tailEnd type="arrow"/>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Tree>
    <p:extLst>
      <p:ext uri="{BB962C8B-B14F-4D97-AF65-F5344CB8AC3E}">
        <p14:creationId xmlns:p14="http://schemas.microsoft.com/office/powerpoint/2010/main" val="9530984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Island model</a:t>
            </a:r>
          </a:p>
        </p:txBody>
      </p:sp>
      <p:sp>
        <p:nvSpPr>
          <p:cNvPr id="3" name="Content Placeholder 2"/>
          <p:cNvSpPr>
            <a:spLocks noGrp="1"/>
          </p:cNvSpPr>
          <p:nvPr>
            <p:ph idx="1"/>
          </p:nvPr>
        </p:nvSpPr>
        <p:spPr>
          <a:xfrm>
            <a:off x="457200" y="1600200"/>
            <a:ext cx="3776059" cy="4525963"/>
          </a:xfrm>
        </p:spPr>
        <p:txBody>
          <a:bodyPr>
            <a:normAutofit fontScale="77500" lnSpcReduction="20000"/>
          </a:bodyPr>
          <a:lstStyle/>
          <a:p>
            <a:r>
              <a:rPr lang="en-US" dirty="0"/>
              <a:t>Population is divided across nodes</a:t>
            </a:r>
          </a:p>
          <a:p>
            <a:r>
              <a:rPr lang="en-US" dirty="0"/>
              <a:t>Each node runs the whole GA cycle</a:t>
            </a:r>
          </a:p>
          <a:p>
            <a:r>
              <a:rPr lang="en-US" dirty="0"/>
              <a:t>With certain probability, individuals will migrate from one island to another</a:t>
            </a:r>
          </a:p>
          <a:p>
            <a:r>
              <a:rPr lang="en-US" dirty="0"/>
              <a:t>This is not a pure </a:t>
            </a:r>
            <a:r>
              <a:rPr lang="en-US" dirty="0" err="1"/>
              <a:t>parallelisation</a:t>
            </a:r>
            <a:endParaRPr lang="en-US" dirty="0"/>
          </a:p>
          <a:p>
            <a:pPr lvl="1"/>
            <a:r>
              <a:rPr lang="en-US" dirty="0"/>
              <a:t>It changes how the algorithms behaves </a:t>
            </a:r>
            <a:r>
              <a:rPr lang="en-US" dirty="0">
                <a:sym typeface="Wingdings"/>
              </a:rPr>
              <a:t> Can change the results</a:t>
            </a:r>
            <a:endParaRPr lang="en-US" dirty="0"/>
          </a:p>
        </p:txBody>
      </p:sp>
      <p:pic>
        <p:nvPicPr>
          <p:cNvPr id="4" name="Picture 3"/>
          <p:cNvPicPr>
            <a:picLocks noChangeAspect="1"/>
          </p:cNvPicPr>
          <p:nvPr/>
        </p:nvPicPr>
        <p:blipFill>
          <a:blip r:embed="rId2"/>
          <a:stretch>
            <a:fillRect/>
          </a:stretch>
        </p:blipFill>
        <p:spPr>
          <a:xfrm>
            <a:off x="4687541" y="2405190"/>
            <a:ext cx="4100464" cy="2330790"/>
          </a:xfrm>
          <a:prstGeom prst="rect">
            <a:avLst/>
          </a:prstGeom>
        </p:spPr>
      </p:pic>
      <p:sp>
        <p:nvSpPr>
          <p:cNvPr id="5" name="Rectangle 4"/>
          <p:cNvSpPr/>
          <p:nvPr/>
        </p:nvSpPr>
        <p:spPr>
          <a:xfrm>
            <a:off x="4633735" y="6119336"/>
            <a:ext cx="4510265" cy="738664"/>
          </a:xfrm>
          <a:prstGeom prst="rect">
            <a:avLst/>
          </a:prstGeom>
        </p:spPr>
        <p:txBody>
          <a:bodyPr wrap="square">
            <a:spAutoFit/>
          </a:bodyPr>
          <a:lstStyle/>
          <a:p>
            <a:r>
              <a:rPr lang="en-US" sz="1400" dirty="0"/>
              <a:t>Image taken from </a:t>
            </a:r>
            <a:r>
              <a:rPr lang="en-US" sz="1400" dirty="0">
                <a:hlinkClick r:id="rId3"/>
              </a:rPr>
              <a:t>http://www.intechopen.com/books/image-processing/fast-evolutionary-image-processing-using-multi-gpus</a:t>
            </a:r>
            <a:r>
              <a:rPr lang="en-US" sz="1400" dirty="0"/>
              <a:t> </a:t>
            </a:r>
          </a:p>
        </p:txBody>
      </p:sp>
    </p:spTree>
    <p:extLst>
      <p:ext uri="{BB962C8B-B14F-4D97-AF65-F5344CB8AC3E}">
        <p14:creationId xmlns:p14="http://schemas.microsoft.com/office/powerpoint/2010/main" val="7567159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Applications of Genetic Algorithms</a:t>
            </a:r>
          </a:p>
        </p:txBody>
      </p:sp>
      <p:sp>
        <p:nvSpPr>
          <p:cNvPr id="3" name="Content Placeholder 2"/>
          <p:cNvSpPr>
            <a:spLocks noGrp="1"/>
          </p:cNvSpPr>
          <p:nvPr>
            <p:ph idx="1"/>
          </p:nvPr>
        </p:nvSpPr>
        <p:spPr/>
        <p:txBody>
          <a:bodyPr/>
          <a:lstStyle/>
          <a:p>
            <a:r>
              <a:rPr lang="en-US" dirty="0"/>
              <a:t>Machine Learning (in a few lectures)</a:t>
            </a:r>
          </a:p>
          <a:p>
            <a:r>
              <a:rPr lang="en-US" dirty="0" err="1"/>
              <a:t>Optimisation</a:t>
            </a:r>
            <a:endParaRPr lang="en-US" dirty="0"/>
          </a:p>
          <a:p>
            <a:r>
              <a:rPr lang="en-US" dirty="0"/>
              <a:t>Evolutionary art</a:t>
            </a:r>
          </a:p>
          <a:p>
            <a:r>
              <a:rPr lang="en-US" dirty="0"/>
              <a:t>Games</a:t>
            </a:r>
          </a:p>
          <a:p>
            <a:endParaRPr lang="en-US" dirty="0"/>
          </a:p>
        </p:txBody>
      </p:sp>
    </p:spTree>
    <p:extLst>
      <p:ext uri="{BB962C8B-B14F-4D97-AF65-F5344CB8AC3E}">
        <p14:creationId xmlns:p14="http://schemas.microsoft.com/office/powerpoint/2010/main" val="25328796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a:xfrm>
            <a:off x="541973" y="254000"/>
            <a:ext cx="8229600" cy="687991"/>
          </a:xfrm>
        </p:spPr>
        <p:txBody>
          <a:bodyPr>
            <a:noAutofit/>
          </a:bodyPr>
          <a:lstStyle/>
          <a:p>
            <a:r>
              <a:rPr lang="en-GB" sz="3100" dirty="0"/>
              <a:t>Optimising a Scanning Probe Microscopy</a:t>
            </a:r>
          </a:p>
        </p:txBody>
      </p:sp>
      <p:sp>
        <p:nvSpPr>
          <p:cNvPr id="11270" name="Text Box 116"/>
          <p:cNvSpPr txBox="1">
            <a:spLocks noChangeArrowheads="1"/>
          </p:cNvSpPr>
          <p:nvPr/>
        </p:nvSpPr>
        <p:spPr bwMode="auto">
          <a:xfrm>
            <a:off x="457200" y="5167279"/>
            <a:ext cx="8226424" cy="1015663"/>
          </a:xfrm>
          <a:prstGeom prst="rect">
            <a:avLst/>
          </a:prstGeom>
          <a:noFill/>
          <a:ln w="9525">
            <a:noFill/>
            <a:miter lim="800000"/>
            <a:headEnd/>
            <a:tailEnd/>
          </a:ln>
        </p:spPr>
        <p:txBody>
          <a:bodyPr wrap="square">
            <a:spAutoFit/>
          </a:bodyPr>
          <a:lstStyle/>
          <a:p>
            <a:pPr algn="just">
              <a:spcBef>
                <a:spcPct val="50000"/>
              </a:spcBef>
            </a:pPr>
            <a:r>
              <a:rPr lang="en-GB" sz="2000" dirty="0">
                <a:latin typeface="Arial"/>
                <a:cs typeface="Arial"/>
              </a:rPr>
              <a:t>The tunnel current </a:t>
            </a:r>
            <a:r>
              <a:rPr lang="en-GB" sz="2000" i="1" dirty="0">
                <a:latin typeface="Arial"/>
                <a:cs typeface="Arial"/>
              </a:rPr>
              <a:t>i</a:t>
            </a:r>
            <a:r>
              <a:rPr lang="en-GB" sz="2000" i="1" baseline="-25000" dirty="0">
                <a:latin typeface="Arial"/>
                <a:cs typeface="Arial"/>
              </a:rPr>
              <a:t>t</a:t>
            </a:r>
            <a:r>
              <a:rPr lang="en-GB" sz="2000" dirty="0">
                <a:latin typeface="Arial"/>
                <a:cs typeface="Arial"/>
              </a:rPr>
              <a:t> is highly dependant on the tip-sample distance, </a:t>
            </a:r>
            <a:r>
              <a:rPr lang="en-GB" sz="2000" i="1" dirty="0">
                <a:latin typeface="Arial"/>
                <a:cs typeface="Arial"/>
              </a:rPr>
              <a:t>d</a:t>
            </a:r>
            <a:r>
              <a:rPr lang="en-GB" sz="2000" dirty="0">
                <a:latin typeface="Arial"/>
                <a:cs typeface="Arial"/>
              </a:rPr>
              <a:t>. This current can be maintained with a feedback loop, G, that actively controls the tip-sample distance.</a:t>
            </a:r>
          </a:p>
        </p:txBody>
      </p:sp>
      <p:grpSp>
        <p:nvGrpSpPr>
          <p:cNvPr id="40" name="Group 39"/>
          <p:cNvGrpSpPr/>
          <p:nvPr/>
        </p:nvGrpSpPr>
        <p:grpSpPr>
          <a:xfrm>
            <a:off x="3718560" y="1109346"/>
            <a:ext cx="5118894" cy="3956333"/>
            <a:chOff x="3898900" y="2598456"/>
            <a:chExt cx="5118894" cy="3956333"/>
          </a:xfrm>
        </p:grpSpPr>
        <p:sp>
          <p:nvSpPr>
            <p:cNvPr id="11269" name="Text Box 115"/>
            <p:cNvSpPr txBox="1">
              <a:spLocks noChangeArrowheads="1"/>
            </p:cNvSpPr>
            <p:nvPr/>
          </p:nvSpPr>
          <p:spPr bwMode="auto">
            <a:xfrm>
              <a:off x="6936582" y="2598456"/>
              <a:ext cx="2081212" cy="485775"/>
            </a:xfrm>
            <a:prstGeom prst="rect">
              <a:avLst/>
            </a:prstGeom>
            <a:noFill/>
            <a:ln w="9525">
              <a:noFill/>
              <a:round/>
              <a:headEnd/>
              <a:tailEnd/>
            </a:ln>
          </p:spPr>
          <p:txBody>
            <a:bodyPr lIns="90000" tIns="45000" rIns="90000" bIns="45000"/>
            <a:lstStyle/>
            <a:p>
              <a: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2200" dirty="0">
                  <a:solidFill>
                    <a:srgbClr val="000000"/>
                  </a:solidFill>
                </a:rPr>
                <a:t>i</a:t>
              </a:r>
              <a:r>
                <a:rPr lang="en-GB" sz="2200" baseline="-25000" dirty="0">
                  <a:solidFill>
                    <a:srgbClr val="000000"/>
                  </a:solidFill>
                </a:rPr>
                <a:t>t</a:t>
              </a:r>
              <a:r>
                <a:rPr lang="en-GB" sz="2200" dirty="0">
                  <a:solidFill>
                    <a:srgbClr val="000000"/>
                  </a:solidFill>
                </a:rPr>
                <a:t> ∝ exp(−2kd)</a:t>
              </a:r>
            </a:p>
          </p:txBody>
        </p:sp>
        <p:grpSp>
          <p:nvGrpSpPr>
            <p:cNvPr id="2" name="Group 124"/>
            <p:cNvGrpSpPr>
              <a:grpSpLocks/>
            </p:cNvGrpSpPr>
            <p:nvPr/>
          </p:nvGrpSpPr>
          <p:grpSpPr bwMode="auto">
            <a:xfrm>
              <a:off x="3898900" y="3162301"/>
              <a:ext cx="4297363" cy="3392488"/>
              <a:chOff x="2456" y="1992"/>
              <a:chExt cx="2707" cy="2137"/>
            </a:xfrm>
          </p:grpSpPr>
          <p:pic>
            <p:nvPicPr>
              <p:cNvPr id="11272" name="Picture 66"/>
              <p:cNvPicPr>
                <a:picLocks noChangeAspect="1" noChangeArrowheads="1"/>
              </p:cNvPicPr>
              <p:nvPr/>
            </p:nvPicPr>
            <p:blipFill>
              <a:blip r:embed="rId5" cstate="print"/>
              <a:srcRect/>
              <a:stretch>
                <a:fillRect/>
              </a:stretch>
            </p:blipFill>
            <p:spPr bwMode="auto">
              <a:xfrm>
                <a:off x="2690" y="2278"/>
                <a:ext cx="1775" cy="1341"/>
              </a:xfrm>
              <a:prstGeom prst="rect">
                <a:avLst/>
              </a:prstGeom>
              <a:noFill/>
              <a:ln w="9525">
                <a:noFill/>
                <a:round/>
                <a:headEnd/>
                <a:tailEnd/>
              </a:ln>
            </p:spPr>
          </p:pic>
          <p:sp>
            <p:nvSpPr>
              <p:cNvPr id="11273" name="AutoShape 68"/>
              <p:cNvSpPr>
                <a:spLocks noChangeArrowheads="1"/>
              </p:cNvSpPr>
              <p:nvPr/>
            </p:nvSpPr>
            <p:spPr bwMode="auto">
              <a:xfrm flipV="1">
                <a:off x="3404" y="2190"/>
                <a:ext cx="145" cy="424"/>
              </a:xfrm>
              <a:prstGeom prst="triangle">
                <a:avLst>
                  <a:gd name="adj" fmla="val 49097"/>
                </a:avLst>
              </a:prstGeom>
              <a:solidFill>
                <a:schemeClr val="bg2"/>
              </a:solidFill>
              <a:ln w="9525">
                <a:solidFill>
                  <a:srgbClr val="000000"/>
                </a:solidFill>
                <a:round/>
                <a:headEnd/>
                <a:tailEnd/>
              </a:ln>
            </p:spPr>
            <p:txBody>
              <a:bodyPr wrap="none" anchor="ctr"/>
              <a:lstStyle/>
              <a:p>
                <a:endParaRPr lang="en-US"/>
              </a:p>
            </p:txBody>
          </p:sp>
          <p:sp>
            <p:nvSpPr>
              <p:cNvPr id="11274" name="Line 70"/>
              <p:cNvSpPr>
                <a:spLocks noChangeShapeType="1"/>
              </p:cNvSpPr>
              <p:nvPr/>
            </p:nvSpPr>
            <p:spPr bwMode="auto">
              <a:xfrm>
                <a:off x="4658" y="2855"/>
                <a:ext cx="292" cy="1"/>
              </a:xfrm>
              <a:prstGeom prst="line">
                <a:avLst/>
              </a:prstGeom>
              <a:noFill/>
              <a:ln w="9525">
                <a:solidFill>
                  <a:srgbClr val="000000"/>
                </a:solidFill>
                <a:round/>
                <a:headEnd/>
                <a:tailEnd/>
              </a:ln>
            </p:spPr>
            <p:txBody>
              <a:bodyPr/>
              <a:lstStyle/>
              <a:p>
                <a:endParaRPr lang="en-GB"/>
              </a:p>
            </p:txBody>
          </p:sp>
          <p:sp>
            <p:nvSpPr>
              <p:cNvPr id="11275" name="Line 71"/>
              <p:cNvSpPr>
                <a:spLocks noChangeShapeType="1"/>
              </p:cNvSpPr>
              <p:nvPr/>
            </p:nvSpPr>
            <p:spPr bwMode="auto">
              <a:xfrm>
                <a:off x="4658" y="3110"/>
                <a:ext cx="292" cy="1"/>
              </a:xfrm>
              <a:prstGeom prst="line">
                <a:avLst/>
              </a:prstGeom>
              <a:noFill/>
              <a:ln w="9525">
                <a:solidFill>
                  <a:srgbClr val="000000"/>
                </a:solidFill>
                <a:round/>
                <a:headEnd/>
                <a:tailEnd/>
              </a:ln>
            </p:spPr>
            <p:txBody>
              <a:bodyPr/>
              <a:lstStyle/>
              <a:p>
                <a:endParaRPr lang="en-GB"/>
              </a:p>
            </p:txBody>
          </p:sp>
          <p:sp>
            <p:nvSpPr>
              <p:cNvPr id="11276" name="Line 72"/>
              <p:cNvSpPr>
                <a:spLocks noChangeShapeType="1"/>
              </p:cNvSpPr>
              <p:nvPr/>
            </p:nvSpPr>
            <p:spPr bwMode="auto">
              <a:xfrm>
                <a:off x="4731" y="2799"/>
                <a:ext cx="145" cy="1"/>
              </a:xfrm>
              <a:prstGeom prst="line">
                <a:avLst/>
              </a:prstGeom>
              <a:noFill/>
              <a:ln w="36000">
                <a:solidFill>
                  <a:srgbClr val="000000"/>
                </a:solidFill>
                <a:round/>
                <a:headEnd/>
                <a:tailEnd/>
              </a:ln>
            </p:spPr>
            <p:txBody>
              <a:bodyPr/>
              <a:lstStyle/>
              <a:p>
                <a:endParaRPr lang="en-GB"/>
              </a:p>
            </p:txBody>
          </p:sp>
          <p:sp>
            <p:nvSpPr>
              <p:cNvPr id="11277" name="Line 73"/>
              <p:cNvSpPr>
                <a:spLocks noChangeShapeType="1"/>
              </p:cNvSpPr>
              <p:nvPr/>
            </p:nvSpPr>
            <p:spPr bwMode="auto">
              <a:xfrm>
                <a:off x="4731" y="3053"/>
                <a:ext cx="145" cy="2"/>
              </a:xfrm>
              <a:prstGeom prst="line">
                <a:avLst/>
              </a:prstGeom>
              <a:noFill/>
              <a:ln w="36000">
                <a:solidFill>
                  <a:srgbClr val="000000"/>
                </a:solidFill>
                <a:round/>
                <a:headEnd/>
                <a:tailEnd/>
              </a:ln>
            </p:spPr>
            <p:txBody>
              <a:bodyPr/>
              <a:lstStyle/>
              <a:p>
                <a:endParaRPr lang="en-GB"/>
              </a:p>
            </p:txBody>
          </p:sp>
          <p:sp>
            <p:nvSpPr>
              <p:cNvPr id="11278" name="Line 76"/>
              <p:cNvSpPr>
                <a:spLocks noChangeShapeType="1"/>
              </p:cNvSpPr>
              <p:nvPr/>
            </p:nvSpPr>
            <p:spPr bwMode="auto">
              <a:xfrm flipV="1">
                <a:off x="4526" y="2720"/>
                <a:ext cx="637" cy="465"/>
              </a:xfrm>
              <a:prstGeom prst="line">
                <a:avLst/>
              </a:prstGeom>
              <a:noFill/>
              <a:ln w="9525">
                <a:solidFill>
                  <a:srgbClr val="000000"/>
                </a:solidFill>
                <a:round/>
                <a:headEnd/>
                <a:tailEnd type="triangle" w="med" len="med"/>
              </a:ln>
            </p:spPr>
            <p:txBody>
              <a:bodyPr/>
              <a:lstStyle/>
              <a:p>
                <a:endParaRPr lang="en-GB"/>
              </a:p>
            </p:txBody>
          </p:sp>
          <p:sp>
            <p:nvSpPr>
              <p:cNvPr id="11279" name="Line 79"/>
              <p:cNvSpPr>
                <a:spLocks noChangeShapeType="1"/>
              </p:cNvSpPr>
              <p:nvPr/>
            </p:nvSpPr>
            <p:spPr bwMode="auto">
              <a:xfrm flipH="1" flipV="1">
                <a:off x="3566" y="3269"/>
                <a:ext cx="11" cy="360"/>
              </a:xfrm>
              <a:prstGeom prst="line">
                <a:avLst/>
              </a:prstGeom>
              <a:noFill/>
              <a:ln w="9525">
                <a:solidFill>
                  <a:srgbClr val="000000"/>
                </a:solidFill>
                <a:round/>
                <a:headEnd/>
                <a:tailEnd/>
              </a:ln>
            </p:spPr>
            <p:txBody>
              <a:bodyPr/>
              <a:lstStyle/>
              <a:p>
                <a:endParaRPr lang="en-GB"/>
              </a:p>
            </p:txBody>
          </p:sp>
          <p:sp>
            <p:nvSpPr>
              <p:cNvPr id="11280" name="Line 81"/>
              <p:cNvSpPr>
                <a:spLocks noChangeShapeType="1"/>
              </p:cNvSpPr>
              <p:nvPr/>
            </p:nvSpPr>
            <p:spPr bwMode="auto">
              <a:xfrm>
                <a:off x="4807" y="3111"/>
                <a:ext cx="0" cy="122"/>
              </a:xfrm>
              <a:prstGeom prst="line">
                <a:avLst/>
              </a:prstGeom>
              <a:noFill/>
              <a:ln w="9525">
                <a:solidFill>
                  <a:schemeClr val="tx1"/>
                </a:solidFill>
                <a:round/>
                <a:headEnd/>
                <a:tailEnd/>
              </a:ln>
            </p:spPr>
            <p:txBody>
              <a:bodyPr/>
              <a:lstStyle/>
              <a:p>
                <a:endParaRPr lang="en-GB"/>
              </a:p>
            </p:txBody>
          </p:sp>
          <p:sp>
            <p:nvSpPr>
              <p:cNvPr id="11281" name="Line 82"/>
              <p:cNvSpPr>
                <a:spLocks noChangeShapeType="1"/>
              </p:cNvSpPr>
              <p:nvPr/>
            </p:nvSpPr>
            <p:spPr bwMode="auto">
              <a:xfrm>
                <a:off x="4798" y="1992"/>
                <a:ext cx="0" cy="791"/>
              </a:xfrm>
              <a:prstGeom prst="line">
                <a:avLst/>
              </a:prstGeom>
              <a:noFill/>
              <a:ln w="9525">
                <a:solidFill>
                  <a:schemeClr val="tx1"/>
                </a:solidFill>
                <a:round/>
                <a:headEnd/>
                <a:tailEnd/>
              </a:ln>
            </p:spPr>
            <p:txBody>
              <a:bodyPr/>
              <a:lstStyle/>
              <a:p>
                <a:endParaRPr lang="en-GB"/>
              </a:p>
            </p:txBody>
          </p:sp>
          <p:sp>
            <p:nvSpPr>
              <p:cNvPr id="11282" name="Oval 67"/>
              <p:cNvSpPr>
                <a:spLocks noChangeArrowheads="1"/>
              </p:cNvSpPr>
              <p:nvPr/>
            </p:nvSpPr>
            <p:spPr bwMode="auto">
              <a:xfrm>
                <a:off x="4588" y="2190"/>
                <a:ext cx="437" cy="424"/>
              </a:xfrm>
              <a:prstGeom prst="ellipse">
                <a:avLst/>
              </a:prstGeom>
              <a:solidFill>
                <a:schemeClr val="bg1"/>
              </a:solidFill>
              <a:ln w="9525">
                <a:solidFill>
                  <a:srgbClr val="000000"/>
                </a:solidFill>
                <a:round/>
                <a:headEnd/>
                <a:tailEnd/>
              </a:ln>
            </p:spPr>
            <p:txBody>
              <a:bodyPr lIns="90000" tIns="45000" rIns="90000" bIns="45000" anchor="ctr" anchorCtr="1"/>
              <a:lstStyle/>
              <a:p>
                <a: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solidFill>
                      <a:srgbClr val="000000"/>
                    </a:solidFill>
                  </a:rPr>
                  <a:t>A</a:t>
                </a:r>
              </a:p>
            </p:txBody>
          </p:sp>
          <p:cxnSp>
            <p:nvCxnSpPr>
              <p:cNvPr id="11283" name="AutoShape 83"/>
              <p:cNvCxnSpPr>
                <a:cxnSpLocks noChangeShapeType="1"/>
                <a:stCxn id="11273" idx="3"/>
                <a:endCxn id="11281" idx="0"/>
              </p:cNvCxnSpPr>
              <p:nvPr/>
            </p:nvCxnSpPr>
            <p:spPr bwMode="auto">
              <a:xfrm rot="-5400000">
                <a:off x="4038" y="1430"/>
                <a:ext cx="198" cy="1322"/>
              </a:xfrm>
              <a:prstGeom prst="bentConnector3">
                <a:avLst>
                  <a:gd name="adj1" fmla="val 91139"/>
                </a:avLst>
              </a:prstGeom>
              <a:noFill/>
              <a:ln w="9525">
                <a:solidFill>
                  <a:schemeClr val="tx1"/>
                </a:solidFill>
                <a:miter lim="800000"/>
                <a:headEnd/>
                <a:tailEnd/>
              </a:ln>
            </p:spPr>
          </p:cxnSp>
          <p:cxnSp>
            <p:nvCxnSpPr>
              <p:cNvPr id="11284" name="AutoShape 84"/>
              <p:cNvCxnSpPr>
                <a:cxnSpLocks noChangeShapeType="1"/>
                <a:stCxn id="11279" idx="0"/>
                <a:endCxn id="11280" idx="1"/>
              </p:cNvCxnSpPr>
              <p:nvPr/>
            </p:nvCxnSpPr>
            <p:spPr bwMode="auto">
              <a:xfrm rot="5400000" flipH="1" flipV="1">
                <a:off x="3995" y="2817"/>
                <a:ext cx="396" cy="1228"/>
              </a:xfrm>
              <a:prstGeom prst="bentConnector3">
                <a:avLst>
                  <a:gd name="adj1" fmla="val -45426"/>
                </a:avLst>
              </a:prstGeom>
              <a:noFill/>
              <a:ln w="9525">
                <a:solidFill>
                  <a:schemeClr val="tx1"/>
                </a:solidFill>
                <a:miter lim="800000"/>
                <a:headEnd/>
                <a:tailEnd/>
              </a:ln>
            </p:spPr>
          </p:cxnSp>
          <p:sp>
            <p:nvSpPr>
              <p:cNvPr id="11287" name="Text Box 87"/>
              <p:cNvSpPr txBox="1">
                <a:spLocks noChangeArrowheads="1"/>
              </p:cNvSpPr>
              <p:nvPr/>
            </p:nvSpPr>
            <p:spPr bwMode="auto">
              <a:xfrm>
                <a:off x="3549" y="2134"/>
                <a:ext cx="1121" cy="193"/>
              </a:xfrm>
              <a:prstGeom prst="rect">
                <a:avLst/>
              </a:prstGeom>
              <a:noFill/>
              <a:ln w="9525">
                <a:noFill/>
                <a:miter lim="800000"/>
                <a:headEnd/>
                <a:tailEnd/>
              </a:ln>
            </p:spPr>
            <p:txBody>
              <a:bodyPr>
                <a:spAutoFit/>
              </a:bodyPr>
              <a:lstStyle/>
              <a:p>
                <a:pPr>
                  <a:spcBef>
                    <a:spcPct val="50000"/>
                  </a:spcBef>
                </a:pPr>
                <a:r>
                  <a:rPr lang="en-GB" sz="1400">
                    <a:solidFill>
                      <a:schemeClr val="tx1"/>
                    </a:solidFill>
                  </a:rPr>
                  <a:t>Scanning tip</a:t>
                </a:r>
              </a:p>
            </p:txBody>
          </p:sp>
          <p:sp>
            <p:nvSpPr>
              <p:cNvPr id="11288" name="Text Box 88"/>
              <p:cNvSpPr txBox="1">
                <a:spLocks noChangeArrowheads="1"/>
              </p:cNvSpPr>
              <p:nvPr/>
            </p:nvSpPr>
            <p:spPr bwMode="auto">
              <a:xfrm>
                <a:off x="2497" y="3534"/>
                <a:ext cx="1345" cy="192"/>
              </a:xfrm>
              <a:prstGeom prst="rect">
                <a:avLst/>
              </a:prstGeom>
              <a:noFill/>
              <a:ln w="9525">
                <a:noFill/>
                <a:miter lim="800000"/>
                <a:headEnd/>
                <a:tailEnd/>
              </a:ln>
            </p:spPr>
            <p:txBody>
              <a:bodyPr>
                <a:spAutoFit/>
              </a:bodyPr>
              <a:lstStyle/>
              <a:p>
                <a:pPr>
                  <a:spcBef>
                    <a:spcPct val="50000"/>
                  </a:spcBef>
                </a:pPr>
                <a:r>
                  <a:rPr lang="en-GB" sz="1400">
                    <a:solidFill>
                      <a:schemeClr val="tx1"/>
                    </a:solidFill>
                  </a:rPr>
                  <a:t>Sample surface</a:t>
                </a:r>
              </a:p>
            </p:txBody>
          </p:sp>
          <p:sp>
            <p:nvSpPr>
              <p:cNvPr id="11289" name="Line 117"/>
              <p:cNvSpPr>
                <a:spLocks noChangeShapeType="1"/>
              </p:cNvSpPr>
              <p:nvPr/>
            </p:nvSpPr>
            <p:spPr bwMode="auto">
              <a:xfrm>
                <a:off x="2573" y="3053"/>
                <a:ext cx="234" cy="368"/>
              </a:xfrm>
              <a:prstGeom prst="line">
                <a:avLst/>
              </a:prstGeom>
              <a:noFill/>
              <a:ln w="38100">
                <a:solidFill>
                  <a:srgbClr val="FF0000"/>
                </a:solidFill>
                <a:round/>
                <a:headEnd type="triangle" w="med" len="med"/>
                <a:tailEnd type="triangle" w="med" len="med"/>
              </a:ln>
            </p:spPr>
            <p:txBody>
              <a:bodyPr/>
              <a:lstStyle/>
              <a:p>
                <a:endParaRPr lang="en-GB"/>
              </a:p>
            </p:txBody>
          </p:sp>
          <p:sp>
            <p:nvSpPr>
              <p:cNvPr id="11290" name="Line 118"/>
              <p:cNvSpPr>
                <a:spLocks noChangeShapeType="1"/>
              </p:cNvSpPr>
              <p:nvPr/>
            </p:nvSpPr>
            <p:spPr bwMode="auto">
              <a:xfrm flipV="1">
                <a:off x="3170" y="3269"/>
                <a:ext cx="1356" cy="265"/>
              </a:xfrm>
              <a:prstGeom prst="line">
                <a:avLst/>
              </a:prstGeom>
              <a:noFill/>
              <a:ln w="38100">
                <a:solidFill>
                  <a:srgbClr val="FF0000"/>
                </a:solidFill>
                <a:round/>
                <a:headEnd type="triangle" w="med" len="med"/>
                <a:tailEnd type="triangle" w="med" len="med"/>
              </a:ln>
            </p:spPr>
            <p:txBody>
              <a:bodyPr/>
              <a:lstStyle/>
              <a:p>
                <a:endParaRPr lang="en-GB"/>
              </a:p>
            </p:txBody>
          </p:sp>
          <p:sp>
            <p:nvSpPr>
              <p:cNvPr id="11291" name="Line 119"/>
              <p:cNvSpPr>
                <a:spLocks noChangeShapeType="1"/>
              </p:cNvSpPr>
              <p:nvPr/>
            </p:nvSpPr>
            <p:spPr bwMode="auto">
              <a:xfrm>
                <a:off x="3287" y="2090"/>
                <a:ext cx="0" cy="343"/>
              </a:xfrm>
              <a:prstGeom prst="line">
                <a:avLst/>
              </a:prstGeom>
              <a:noFill/>
              <a:ln w="38100">
                <a:solidFill>
                  <a:srgbClr val="FF0000"/>
                </a:solidFill>
                <a:round/>
                <a:headEnd type="triangle" w="med" len="med"/>
                <a:tailEnd type="triangle" w="med" len="med"/>
              </a:ln>
            </p:spPr>
            <p:txBody>
              <a:bodyPr/>
              <a:lstStyle/>
              <a:p>
                <a:endParaRPr lang="en-GB"/>
              </a:p>
            </p:txBody>
          </p:sp>
          <p:sp>
            <p:nvSpPr>
              <p:cNvPr id="11292" name="Text Box 120"/>
              <p:cNvSpPr txBox="1">
                <a:spLocks noChangeArrowheads="1"/>
              </p:cNvSpPr>
              <p:nvPr/>
            </p:nvSpPr>
            <p:spPr bwMode="auto">
              <a:xfrm>
                <a:off x="2456" y="3185"/>
                <a:ext cx="240" cy="288"/>
              </a:xfrm>
              <a:prstGeom prst="rect">
                <a:avLst/>
              </a:prstGeom>
              <a:noFill/>
              <a:ln w="9525">
                <a:noFill/>
                <a:miter lim="800000"/>
                <a:headEnd/>
                <a:tailEnd/>
              </a:ln>
            </p:spPr>
            <p:txBody>
              <a:bodyPr>
                <a:spAutoFit/>
              </a:bodyPr>
              <a:lstStyle/>
              <a:p>
                <a:pPr>
                  <a:spcBef>
                    <a:spcPct val="50000"/>
                  </a:spcBef>
                </a:pPr>
                <a:r>
                  <a:rPr lang="en-GB" b="1">
                    <a:solidFill>
                      <a:srgbClr val="FF0000"/>
                    </a:solidFill>
                  </a:rPr>
                  <a:t>X</a:t>
                </a:r>
              </a:p>
            </p:txBody>
          </p:sp>
          <p:sp>
            <p:nvSpPr>
              <p:cNvPr id="11293" name="Text Box 121"/>
              <p:cNvSpPr txBox="1">
                <a:spLocks noChangeArrowheads="1"/>
              </p:cNvSpPr>
              <p:nvPr/>
            </p:nvSpPr>
            <p:spPr bwMode="auto">
              <a:xfrm>
                <a:off x="3047" y="2134"/>
                <a:ext cx="240" cy="288"/>
              </a:xfrm>
              <a:prstGeom prst="rect">
                <a:avLst/>
              </a:prstGeom>
              <a:noFill/>
              <a:ln w="9525">
                <a:noFill/>
                <a:miter lim="800000"/>
                <a:headEnd/>
                <a:tailEnd/>
              </a:ln>
            </p:spPr>
            <p:txBody>
              <a:bodyPr>
                <a:spAutoFit/>
              </a:bodyPr>
              <a:lstStyle/>
              <a:p>
                <a:pPr>
                  <a:spcBef>
                    <a:spcPct val="50000"/>
                  </a:spcBef>
                </a:pPr>
                <a:r>
                  <a:rPr lang="en-GB" b="1">
                    <a:solidFill>
                      <a:srgbClr val="FF0000"/>
                    </a:solidFill>
                  </a:rPr>
                  <a:t>Z</a:t>
                </a:r>
              </a:p>
            </p:txBody>
          </p:sp>
          <p:sp>
            <p:nvSpPr>
              <p:cNvPr id="11294" name="Text Box 122"/>
              <p:cNvSpPr txBox="1">
                <a:spLocks noChangeArrowheads="1"/>
              </p:cNvSpPr>
              <p:nvPr/>
            </p:nvSpPr>
            <p:spPr bwMode="auto">
              <a:xfrm>
                <a:off x="3719" y="3390"/>
                <a:ext cx="240" cy="288"/>
              </a:xfrm>
              <a:prstGeom prst="rect">
                <a:avLst/>
              </a:prstGeom>
              <a:noFill/>
              <a:ln w="9525">
                <a:noFill/>
                <a:miter lim="800000"/>
                <a:headEnd/>
                <a:tailEnd/>
              </a:ln>
            </p:spPr>
            <p:txBody>
              <a:bodyPr>
                <a:spAutoFit/>
              </a:bodyPr>
              <a:lstStyle/>
              <a:p>
                <a:pPr>
                  <a:spcBef>
                    <a:spcPct val="50000"/>
                  </a:spcBef>
                </a:pPr>
                <a:r>
                  <a:rPr lang="en-GB" b="1">
                    <a:solidFill>
                      <a:srgbClr val="FF0000"/>
                    </a:solidFill>
                  </a:rPr>
                  <a:t>Y</a:t>
                </a:r>
              </a:p>
            </p:txBody>
          </p:sp>
          <p:sp>
            <p:nvSpPr>
              <p:cNvPr id="11295" name="Text Box 123"/>
              <p:cNvSpPr txBox="1">
                <a:spLocks noChangeArrowheads="1"/>
              </p:cNvSpPr>
              <p:nvPr/>
            </p:nvSpPr>
            <p:spPr bwMode="auto">
              <a:xfrm>
                <a:off x="2748" y="3917"/>
                <a:ext cx="2187" cy="212"/>
              </a:xfrm>
              <a:prstGeom prst="rect">
                <a:avLst/>
              </a:prstGeom>
              <a:noFill/>
              <a:ln w="9525">
                <a:noFill/>
                <a:miter lim="800000"/>
                <a:headEnd/>
                <a:tailEnd/>
              </a:ln>
            </p:spPr>
            <p:txBody>
              <a:bodyPr>
                <a:spAutoFit/>
              </a:bodyPr>
              <a:lstStyle/>
              <a:p>
                <a:pPr>
                  <a:spcBef>
                    <a:spcPct val="50000"/>
                  </a:spcBef>
                </a:pPr>
                <a:r>
                  <a:rPr lang="en-GB" sz="1600" b="1">
                    <a:solidFill>
                      <a:srgbClr val="FF0000"/>
                    </a:solidFill>
                  </a:rPr>
                  <a:t>Axis under direct (piezo) control</a:t>
                </a:r>
              </a:p>
            </p:txBody>
          </p:sp>
        </p:grpSp>
        <p:sp>
          <p:nvSpPr>
            <p:cNvPr id="34" name="AutoShape 64"/>
            <p:cNvSpPr>
              <a:spLocks noChangeArrowheads="1"/>
            </p:cNvSpPr>
            <p:nvPr/>
          </p:nvSpPr>
          <p:spPr bwMode="auto">
            <a:xfrm>
              <a:off x="4912259" y="2841344"/>
              <a:ext cx="408981" cy="447113"/>
            </a:xfrm>
            <a:prstGeom prst="flowChartConnector">
              <a:avLst/>
            </a:prstGeom>
            <a:solidFill>
              <a:schemeClr val="accent2">
                <a:lumMod val="60000"/>
                <a:lumOff val="40000"/>
              </a:schemeClr>
            </a:solidFill>
            <a:ln w="9360">
              <a:noFill/>
              <a:round/>
              <a:headEnd/>
              <a:tailEnd/>
            </a:ln>
            <a:effectLst/>
            <a:scene3d>
              <a:camera prst="orthographicFront">
                <a:rot lat="0" lon="0" rev="0"/>
              </a:camera>
              <a:lightRig rig="contrasting" dir="t">
                <a:rot lat="0" lon="0" rev="7800000"/>
              </a:lightRig>
            </a:scene3d>
            <a:sp3d>
              <a:bevelT w="139700" h="139700"/>
            </a:sp3d>
          </p:spPr>
          <p:txBody>
            <a:bodyPr wrap="none" lIns="90000" tIns="45000" rIns="90000" bIns="45000" anchor="ctr"/>
            <a:lstStyle/>
            <a:p>
              <a:pPr algn="ct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i="1" dirty="0">
                  <a:solidFill>
                    <a:srgbClr val="000000"/>
                  </a:solidFill>
                </a:rPr>
                <a:t>G</a:t>
              </a:r>
            </a:p>
          </p:txBody>
        </p:sp>
        <p:sp>
          <p:nvSpPr>
            <p:cNvPr id="35" name="AutoShape 62"/>
            <p:cNvSpPr>
              <a:spLocks noChangeArrowheads="1"/>
            </p:cNvSpPr>
            <p:nvPr/>
          </p:nvSpPr>
          <p:spPr bwMode="auto">
            <a:xfrm>
              <a:off x="6389985" y="2715188"/>
              <a:ext cx="408981" cy="447113"/>
            </a:xfrm>
            <a:prstGeom prst="flowChartConnector">
              <a:avLst/>
            </a:prstGeom>
            <a:solidFill>
              <a:srgbClr val="23B8DC"/>
            </a:solidFill>
            <a:ln w="9360">
              <a:noFill/>
              <a:round/>
              <a:headEnd/>
              <a:tailEnd/>
            </a:ln>
            <a:effectLst/>
            <a:scene3d>
              <a:camera prst="orthographicFront">
                <a:rot lat="0" lon="0" rev="0"/>
              </a:camera>
              <a:lightRig rig="contrasting" dir="t">
                <a:rot lat="0" lon="0" rev="7800000"/>
              </a:lightRig>
            </a:scene3d>
            <a:sp3d>
              <a:bevelT w="139700" h="139700"/>
            </a:sp3d>
          </p:spPr>
          <p:txBody>
            <a:bodyPr wrap="none" lIns="90000" tIns="45000" rIns="90000" bIns="45000" anchor="ctr"/>
            <a:lstStyle/>
            <a:p>
              <a:pPr algn="ct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i="1" dirty="0" err="1">
                  <a:solidFill>
                    <a:srgbClr val="000000"/>
                  </a:solidFill>
                </a:rPr>
                <a:t>i</a:t>
              </a:r>
              <a:endParaRPr lang="en-GB" i="1" dirty="0">
                <a:solidFill>
                  <a:srgbClr val="000000"/>
                </a:solidFill>
              </a:endParaRPr>
            </a:p>
          </p:txBody>
        </p:sp>
        <p:sp>
          <p:nvSpPr>
            <p:cNvPr id="36" name="AutoShape 63"/>
            <p:cNvSpPr>
              <a:spLocks noChangeArrowheads="1"/>
            </p:cNvSpPr>
            <p:nvPr/>
          </p:nvSpPr>
          <p:spPr bwMode="auto">
            <a:xfrm>
              <a:off x="7740651" y="5056189"/>
              <a:ext cx="408981" cy="447113"/>
            </a:xfrm>
            <a:prstGeom prst="flowChartConnector">
              <a:avLst/>
            </a:prstGeom>
            <a:solidFill>
              <a:srgbClr val="94BD5E"/>
            </a:solidFill>
            <a:ln w="9360">
              <a:noFill/>
              <a:round/>
              <a:headEnd/>
              <a:tailEnd/>
            </a:ln>
            <a:effectLst/>
            <a:scene3d>
              <a:camera prst="orthographicFront">
                <a:rot lat="0" lon="0" rev="0"/>
              </a:camera>
              <a:lightRig rig="contrasting" dir="t">
                <a:rot lat="0" lon="0" rev="7800000"/>
              </a:lightRig>
            </a:scene3d>
            <a:sp3d>
              <a:bevelT w="139700" h="139700"/>
            </a:sp3d>
          </p:spPr>
          <p:txBody>
            <a:bodyPr wrap="none" lIns="90000" tIns="45000" rIns="90000" bIns="45000" anchor="ctr"/>
            <a:lstStyle/>
            <a:p>
              <a:pPr algn="ct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i="1" dirty="0">
                  <a:solidFill>
                    <a:srgbClr val="000000"/>
                  </a:solidFill>
                </a:rPr>
                <a:t>V</a:t>
              </a:r>
            </a:p>
          </p:txBody>
        </p:sp>
      </p:grpSp>
      <p:pic>
        <p:nvPicPr>
          <p:cNvPr id="41" name="SPM.avi">
            <a:hlinkClick r:id="" action="ppaction://media"/>
          </p:cNvPr>
          <p:cNvPicPr/>
          <p:nvPr>
            <a:videoFile r:link="rId2"/>
            <p:extLst>
              <p:ext uri="{DAA4B4D4-6D71-4841-9C94-3DE7FCFB9230}">
                <p14:media xmlns:p14="http://schemas.microsoft.com/office/powerpoint/2010/main" r:link="rId1"/>
              </p:ext>
            </p:extLst>
          </p:nvPr>
        </p:nvPicPr>
        <p:blipFill>
          <a:blip r:embed="rId6"/>
          <a:stretch>
            <a:fillRect/>
          </a:stretch>
        </p:blipFill>
        <p:spPr>
          <a:xfrm>
            <a:off x="233680" y="1299811"/>
            <a:ext cx="3530918" cy="3530918"/>
          </a:xfrm>
          <a:prstGeom prst="rect">
            <a:avLst/>
          </a:prstGeom>
        </p:spPr>
      </p:pic>
      <p:sp>
        <p:nvSpPr>
          <p:cNvPr id="37" name="Rectangle 36"/>
          <p:cNvSpPr/>
          <p:nvPr/>
        </p:nvSpPr>
        <p:spPr>
          <a:xfrm>
            <a:off x="457200" y="4349716"/>
            <a:ext cx="3115098" cy="400110"/>
          </a:xfrm>
          <a:prstGeom prst="rect">
            <a:avLst/>
          </a:prstGeom>
        </p:spPr>
        <p:txBody>
          <a:bodyPr wrap="square">
            <a:spAutoFit/>
          </a:bodyPr>
          <a:lstStyle/>
          <a:p>
            <a:pPr marL="228600" indent="-228600" algn="ctr"/>
            <a:endParaRPr lang="en-GB" sz="1000" dirty="0">
              <a:latin typeface="Arial"/>
              <a:cs typeface="Arial"/>
            </a:endParaRPr>
          </a:p>
          <a:p>
            <a:pPr marL="228600" indent="-228600" algn="ctr"/>
            <a:r>
              <a:rPr lang="en-US" sz="1000" dirty="0">
                <a:latin typeface="Arial"/>
                <a:cs typeface="Arial"/>
              </a:rPr>
              <a:t>http://www2.fz-juelich.de/ibn/index.php?index=1021</a:t>
            </a:r>
          </a:p>
        </p:txBody>
      </p:sp>
      <p:sp>
        <p:nvSpPr>
          <p:cNvPr id="3" name="Slide Number Placeholder 2"/>
          <p:cNvSpPr>
            <a:spLocks noGrp="1"/>
          </p:cNvSpPr>
          <p:nvPr>
            <p:ph type="sldNum" sz="quarter" idx="11"/>
          </p:nvPr>
        </p:nvSpPr>
        <p:spPr/>
        <p:txBody>
          <a:bodyPr/>
          <a:lstStyle/>
          <a:p>
            <a:fld id="{16018682-A4C8-7E4D-A61D-99142054A21A}" type="slidenum">
              <a:rPr lang="en-GB" smtClean="0"/>
              <a:t>25</a:t>
            </a:fld>
            <a:endParaRPr lang="en-GB"/>
          </a:p>
        </p:txBody>
      </p:sp>
    </p:spTree>
    <p:extLst>
      <p:ext uri="{BB962C8B-B14F-4D97-AF65-F5344CB8AC3E}">
        <p14:creationId xmlns:p14="http://schemas.microsoft.com/office/powerpoint/2010/main" val="2651721452"/>
      </p:ext>
    </p:extLst>
  </p:cSld>
  <p:clrMapOvr>
    <a:masterClrMapping/>
  </p:clrMapOvr>
  <p:transition/>
  <p:timing>
    <p:tnLst>
      <p:par>
        <p:cTn id="1" dur="indefinite" restart="never" nodeType="tmRoot">
          <p:childTnLst>
            <p:seq concurrent="1" nextAc="seek">
              <p:cTn id="2" restart="whenNotActive" fill="hold" evtFilter="cancelBubble" nodeType="interactiveSeq">
                <p:stCondLst>
                  <p:cond evt="onClick" delay="0">
                    <p:tgtEl>
                      <p:spTgt spid="41"/>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41"/>
                                        </p:tgtEl>
                                      </p:cBhvr>
                                    </p:cmd>
                                  </p:childTnLst>
                                </p:cTn>
                              </p:par>
                            </p:childTnLst>
                          </p:cTn>
                        </p:par>
                      </p:childTnLst>
                    </p:cTn>
                  </p:par>
                </p:childTnLst>
              </p:cTn>
              <p:nextCondLst>
                <p:cond evt="onClick" delay="0">
                  <p:tgtEl>
                    <p:spTgt spid="41"/>
                  </p:tgtEl>
                </p:cond>
              </p:nextCondLst>
            </p:seq>
            <p:video>
              <p:cMediaNode>
                <p:cTn id="7" fill="hold" display="0">
                  <p:stCondLst>
                    <p:cond delay="indefinite"/>
                  </p:stCondLst>
                  <p:endCondLst>
                    <p:cond evt="onNext" delay="0">
                      <p:tgtEl>
                        <p:sldTgt/>
                      </p:tgtEl>
                    </p:cond>
                    <p:cond evt="onPrev" delay="0">
                      <p:tgtEl>
                        <p:sldTgt/>
                      </p:tgtEl>
                    </p:cond>
                  </p:endCondLst>
                </p:cTn>
                <p:tgtEl>
                  <p:spTgt spid="41"/>
                </p:tgtEl>
              </p:cMediaNode>
            </p:video>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p:nvPr>
        </p:nvSpPr>
        <p:spPr>
          <a:xfrm>
            <a:off x="457200" y="193040"/>
            <a:ext cx="8229600" cy="944880"/>
          </a:xfrm>
        </p:spPr>
        <p:txBody>
          <a:bodyPr>
            <a:noAutofit/>
          </a:bodyPr>
          <a:lstStyle/>
          <a:p>
            <a:pPr eaLnBrk="1" hangingPunct="1"/>
            <a:r>
              <a:rPr lang="en-GB" sz="3400" dirty="0"/>
              <a:t>(</a:t>
            </a:r>
            <a:r>
              <a:rPr lang="en-GB" sz="3400" dirty="0" err="1"/>
              <a:t>Un)Stable</a:t>
            </a:r>
            <a:r>
              <a:rPr lang="en-GB" sz="3400" dirty="0"/>
              <a:t> and (</a:t>
            </a:r>
            <a:r>
              <a:rPr lang="en-GB" sz="3400" dirty="0" err="1"/>
              <a:t>Un)defined</a:t>
            </a:r>
            <a:r>
              <a:rPr lang="en-GB" sz="3400" dirty="0"/>
              <a:t> Tip States</a:t>
            </a:r>
          </a:p>
        </p:txBody>
      </p:sp>
      <p:sp>
        <p:nvSpPr>
          <p:cNvPr id="18436" name="Rectangle 3"/>
          <p:cNvSpPr>
            <a:spLocks noGrp="1" noChangeArrowheads="1"/>
          </p:cNvSpPr>
          <p:nvPr>
            <p:ph type="body" idx="4294967295"/>
          </p:nvPr>
        </p:nvSpPr>
        <p:spPr>
          <a:xfrm>
            <a:off x="0" y="5537200"/>
            <a:ext cx="8220075" cy="514350"/>
          </a:xfrm>
        </p:spPr>
        <p:txBody>
          <a:bodyPr>
            <a:normAutofit fontScale="92500" lnSpcReduction="10000"/>
          </a:bodyPr>
          <a:lstStyle/>
          <a:p>
            <a:pPr algn="ctr" eaLnBrk="1" hangingPunct="1">
              <a:buNone/>
            </a:pPr>
            <a:r>
              <a:rPr lang="en-GB" dirty="0">
                <a:solidFill>
                  <a:srgbClr val="FF0000"/>
                </a:solidFill>
              </a:rPr>
              <a:t>Imaging problems, spontaneous tip changes</a:t>
            </a:r>
          </a:p>
        </p:txBody>
      </p:sp>
      <p:pic>
        <p:nvPicPr>
          <p:cNvPr id="44033" name="Picture 1"/>
          <p:cNvPicPr>
            <a:picLocks noChangeAspect="1" noChangeArrowheads="1"/>
          </p:cNvPicPr>
          <p:nvPr/>
        </p:nvPicPr>
        <p:blipFill>
          <a:blip r:embed="rId3" cstate="print"/>
          <a:srcRect/>
          <a:stretch>
            <a:fillRect/>
          </a:stretch>
        </p:blipFill>
        <p:spPr bwMode="auto">
          <a:xfrm>
            <a:off x="1608895" y="1556702"/>
            <a:ext cx="6039679" cy="3763963"/>
          </a:xfrm>
          <a:prstGeom prst="rect">
            <a:avLst/>
          </a:prstGeom>
          <a:noFill/>
          <a:ln w="9525">
            <a:noFill/>
            <a:miter lim="800000"/>
            <a:headEnd/>
            <a:tailEnd/>
          </a:ln>
        </p:spPr>
      </p:pic>
      <p:sp>
        <p:nvSpPr>
          <p:cNvPr id="2" name="Slide Number Placeholder 1"/>
          <p:cNvSpPr>
            <a:spLocks noGrp="1"/>
          </p:cNvSpPr>
          <p:nvPr>
            <p:ph type="sldNum" sz="quarter" idx="11"/>
          </p:nvPr>
        </p:nvSpPr>
        <p:spPr/>
        <p:txBody>
          <a:bodyPr/>
          <a:lstStyle/>
          <a:p>
            <a:fld id="{16018682-A4C8-7E4D-A61D-99142054A21A}" type="slidenum">
              <a:rPr lang="en-GB" smtClean="0"/>
              <a:t>26</a:t>
            </a:fld>
            <a:endParaRPr lang="en-GB"/>
          </a:p>
        </p:txBody>
      </p:sp>
    </p:spTree>
    <p:extLst>
      <p:ext uri="{BB962C8B-B14F-4D97-AF65-F5344CB8AC3E}">
        <p14:creationId xmlns:p14="http://schemas.microsoft.com/office/powerpoint/2010/main" val="23693595"/>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Rectangle 2"/>
          <p:cNvSpPr>
            <a:spLocks noGrp="1" noChangeArrowheads="1"/>
          </p:cNvSpPr>
          <p:nvPr>
            <p:ph type="title"/>
          </p:nvPr>
        </p:nvSpPr>
        <p:spPr>
          <a:xfrm>
            <a:off x="393700" y="341313"/>
            <a:ext cx="8499630" cy="816927"/>
          </a:xfrm>
        </p:spPr>
        <p:txBody>
          <a:bodyPr>
            <a:normAutofit fontScale="90000"/>
          </a:bodyPr>
          <a:lstStyle/>
          <a:p>
            <a:r>
              <a:rPr lang="en-GB" dirty="0"/>
              <a:t>Optimising the microscope parameters with a GA</a:t>
            </a:r>
            <a:endParaRPr lang="en-GB" sz="2400" i="1" dirty="0"/>
          </a:p>
        </p:txBody>
      </p:sp>
      <p:pic>
        <p:nvPicPr>
          <p:cNvPr id="82948" name="Picture 4" descr="gen0im1"/>
          <p:cNvPicPr>
            <a:picLocks noChangeAspect="1" noChangeArrowheads="1"/>
          </p:cNvPicPr>
          <p:nvPr/>
        </p:nvPicPr>
        <p:blipFill>
          <a:blip r:embed="rId4" cstate="print"/>
          <a:srcRect/>
          <a:stretch>
            <a:fillRect/>
          </a:stretch>
        </p:blipFill>
        <p:spPr bwMode="auto">
          <a:xfrm>
            <a:off x="6877205" y="1716190"/>
            <a:ext cx="1979720" cy="1979720"/>
          </a:xfrm>
          <a:prstGeom prst="rect">
            <a:avLst/>
          </a:prstGeom>
          <a:noFill/>
          <a:ln w="9525">
            <a:noFill/>
            <a:miter lim="800000"/>
            <a:headEnd/>
            <a:tailEnd/>
          </a:ln>
        </p:spPr>
      </p:pic>
      <p:pic>
        <p:nvPicPr>
          <p:cNvPr id="26685" name="Picture 95"/>
          <p:cNvPicPr>
            <a:picLocks noChangeAspect="1" noChangeArrowheads="1"/>
          </p:cNvPicPr>
          <p:nvPr/>
        </p:nvPicPr>
        <p:blipFill>
          <a:blip r:embed="rId5" cstate="print"/>
          <a:srcRect/>
          <a:stretch>
            <a:fillRect/>
          </a:stretch>
        </p:blipFill>
        <p:spPr bwMode="auto">
          <a:xfrm>
            <a:off x="107950" y="1173025"/>
            <a:ext cx="3441700" cy="4345869"/>
          </a:xfrm>
          <a:prstGeom prst="rect">
            <a:avLst/>
          </a:prstGeom>
          <a:noFill/>
          <a:ln w="9525">
            <a:noFill/>
            <a:miter lim="800000"/>
            <a:headEnd/>
            <a:tailEnd/>
          </a:ln>
        </p:spPr>
      </p:pic>
      <p:sp>
        <p:nvSpPr>
          <p:cNvPr id="26686" name="Freeform 96"/>
          <p:cNvSpPr>
            <a:spLocks noChangeArrowheads="1"/>
          </p:cNvSpPr>
          <p:nvPr/>
        </p:nvSpPr>
        <p:spPr bwMode="auto">
          <a:xfrm>
            <a:off x="3779838" y="1752385"/>
            <a:ext cx="1960562" cy="1979720"/>
          </a:xfrm>
          <a:custGeom>
            <a:avLst/>
            <a:gdLst>
              <a:gd name="T0" fmla="*/ 0 w 6773"/>
              <a:gd name="T1" fmla="*/ 2147483647 h 6773"/>
              <a:gd name="T2" fmla="*/ 0 w 6773"/>
              <a:gd name="T3" fmla="*/ 0 h 6773"/>
              <a:gd name="T4" fmla="*/ 2147483647 w 6773"/>
              <a:gd name="T5" fmla="*/ 0 h 6773"/>
              <a:gd name="T6" fmla="*/ 2147483647 w 6773"/>
              <a:gd name="T7" fmla="*/ 2147483647 h 6773"/>
              <a:gd name="T8" fmla="*/ 0 w 6773"/>
              <a:gd name="T9" fmla="*/ 2147483647 h 6773"/>
              <a:gd name="T10" fmla="*/ 0 60000 65536"/>
              <a:gd name="T11" fmla="*/ 0 60000 65536"/>
              <a:gd name="T12" fmla="*/ 0 60000 65536"/>
              <a:gd name="T13" fmla="*/ 0 60000 65536"/>
              <a:gd name="T14" fmla="*/ 0 60000 65536"/>
              <a:gd name="T15" fmla="*/ 0 w 6773"/>
              <a:gd name="T16" fmla="*/ 0 h 6773"/>
              <a:gd name="T17" fmla="*/ 6773 w 6773"/>
              <a:gd name="T18" fmla="*/ 6773 h 6773"/>
            </a:gdLst>
            <a:ahLst/>
            <a:cxnLst>
              <a:cxn ang="T10">
                <a:pos x="T0" y="T1"/>
              </a:cxn>
              <a:cxn ang="T11">
                <a:pos x="T2" y="T3"/>
              </a:cxn>
              <a:cxn ang="T12">
                <a:pos x="T4" y="T5"/>
              </a:cxn>
              <a:cxn ang="T13">
                <a:pos x="T6" y="T7"/>
              </a:cxn>
              <a:cxn ang="T14">
                <a:pos x="T8" y="T9"/>
              </a:cxn>
            </a:cxnLst>
            <a:rect l="T15" t="T16" r="T17" b="T18"/>
            <a:pathLst>
              <a:path w="6773" h="6773">
                <a:moveTo>
                  <a:pt x="0" y="6772"/>
                </a:moveTo>
                <a:lnTo>
                  <a:pt x="0" y="0"/>
                </a:lnTo>
                <a:lnTo>
                  <a:pt x="6772" y="0"/>
                </a:lnTo>
                <a:lnTo>
                  <a:pt x="6772" y="6772"/>
                </a:lnTo>
                <a:lnTo>
                  <a:pt x="0" y="6772"/>
                </a:lnTo>
              </a:path>
            </a:pathLst>
          </a:custGeom>
          <a:blipFill dpi="0" rotWithShape="0">
            <a:blip r:embed="rId6" cstate="print"/>
            <a:srcRect/>
            <a:stretch>
              <a:fillRect/>
            </a:stretch>
          </a:blipFill>
          <a:ln w="9525">
            <a:noFill/>
            <a:round/>
            <a:headEnd/>
            <a:tailEnd/>
          </a:ln>
        </p:spPr>
        <p:txBody>
          <a:bodyPr wrap="none" anchor="ctr"/>
          <a:lstStyle/>
          <a:p>
            <a:endParaRPr lang="en-GB"/>
          </a:p>
        </p:txBody>
      </p:sp>
      <p:sp>
        <p:nvSpPr>
          <p:cNvPr id="26687" name="Text Box 98"/>
          <p:cNvSpPr txBox="1">
            <a:spLocks noChangeArrowheads="1"/>
          </p:cNvSpPr>
          <p:nvPr/>
        </p:nvSpPr>
        <p:spPr bwMode="auto">
          <a:xfrm>
            <a:off x="3887788" y="1379640"/>
            <a:ext cx="1744662" cy="336550"/>
          </a:xfrm>
          <a:prstGeom prst="rect">
            <a:avLst/>
          </a:prstGeom>
          <a:noFill/>
          <a:ln w="9525">
            <a:noFill/>
            <a:miter lim="800000"/>
            <a:headEnd/>
            <a:tailEnd/>
          </a:ln>
        </p:spPr>
        <p:txBody>
          <a:bodyPr wrap="square">
            <a:spAutoFit/>
          </a:bodyPr>
          <a:lstStyle/>
          <a:p>
            <a:pPr algn="ctr">
              <a:spcBef>
                <a:spcPct val="50000"/>
              </a:spcBef>
            </a:pPr>
            <a:r>
              <a:rPr lang="en-GB" sz="1600" dirty="0">
                <a:solidFill>
                  <a:schemeClr val="tx1"/>
                </a:solidFill>
                <a:latin typeface="Arial"/>
                <a:cs typeface="Arial"/>
              </a:rPr>
              <a:t>Starting image</a:t>
            </a:r>
          </a:p>
        </p:txBody>
      </p:sp>
      <p:sp>
        <p:nvSpPr>
          <p:cNvPr id="26689" name="Freeform 97"/>
          <p:cNvSpPr>
            <a:spLocks noChangeArrowheads="1"/>
          </p:cNvSpPr>
          <p:nvPr/>
        </p:nvSpPr>
        <p:spPr bwMode="auto">
          <a:xfrm>
            <a:off x="5807127" y="4143342"/>
            <a:ext cx="1960562" cy="2154130"/>
          </a:xfrm>
          <a:custGeom>
            <a:avLst/>
            <a:gdLst>
              <a:gd name="T0" fmla="*/ 0 w 6773"/>
              <a:gd name="T1" fmla="*/ 18 h 6773"/>
              <a:gd name="T2" fmla="*/ 0 w 6773"/>
              <a:gd name="T3" fmla="*/ 0 h 6773"/>
              <a:gd name="T4" fmla="*/ 18 w 6773"/>
              <a:gd name="T5" fmla="*/ 0 h 6773"/>
              <a:gd name="T6" fmla="*/ 18 w 6773"/>
              <a:gd name="T7" fmla="*/ 18 h 6773"/>
              <a:gd name="T8" fmla="*/ 0 w 6773"/>
              <a:gd name="T9" fmla="*/ 18 h 6773"/>
              <a:gd name="T10" fmla="*/ 0 60000 65536"/>
              <a:gd name="T11" fmla="*/ 0 60000 65536"/>
              <a:gd name="T12" fmla="*/ 0 60000 65536"/>
              <a:gd name="T13" fmla="*/ 0 60000 65536"/>
              <a:gd name="T14" fmla="*/ 0 60000 65536"/>
              <a:gd name="T15" fmla="*/ 0 w 6773"/>
              <a:gd name="T16" fmla="*/ 0 h 6773"/>
              <a:gd name="T17" fmla="*/ 6773 w 6773"/>
              <a:gd name="T18" fmla="*/ 6773 h 6773"/>
            </a:gdLst>
            <a:ahLst/>
            <a:cxnLst>
              <a:cxn ang="T10">
                <a:pos x="T0" y="T1"/>
              </a:cxn>
              <a:cxn ang="T11">
                <a:pos x="T2" y="T3"/>
              </a:cxn>
              <a:cxn ang="T12">
                <a:pos x="T4" y="T5"/>
              </a:cxn>
              <a:cxn ang="T13">
                <a:pos x="T6" y="T7"/>
              </a:cxn>
              <a:cxn ang="T14">
                <a:pos x="T8" y="T9"/>
              </a:cxn>
            </a:cxnLst>
            <a:rect l="T15" t="T16" r="T17" b="T18"/>
            <a:pathLst>
              <a:path w="6773" h="6773">
                <a:moveTo>
                  <a:pt x="0" y="6772"/>
                </a:moveTo>
                <a:lnTo>
                  <a:pt x="0" y="0"/>
                </a:lnTo>
                <a:lnTo>
                  <a:pt x="6772" y="0"/>
                </a:lnTo>
                <a:lnTo>
                  <a:pt x="6772" y="6772"/>
                </a:lnTo>
                <a:lnTo>
                  <a:pt x="0" y="6772"/>
                </a:lnTo>
              </a:path>
            </a:pathLst>
          </a:custGeom>
          <a:blipFill dpi="0" rotWithShape="0">
            <a:blip r:embed="rId7" cstate="print"/>
            <a:srcRect/>
            <a:stretch>
              <a:fillRect/>
            </a:stretch>
          </a:blipFill>
          <a:ln w="9525">
            <a:noFill/>
            <a:round/>
            <a:headEnd/>
            <a:tailEnd/>
          </a:ln>
        </p:spPr>
        <p:txBody>
          <a:bodyPr wrap="none" anchor="ctr"/>
          <a:lstStyle/>
          <a:p>
            <a:endParaRPr lang="en-GB"/>
          </a:p>
        </p:txBody>
      </p:sp>
      <p:sp>
        <p:nvSpPr>
          <p:cNvPr id="26690" name="Text Box 99"/>
          <p:cNvSpPr txBox="1">
            <a:spLocks noChangeArrowheads="1"/>
          </p:cNvSpPr>
          <p:nvPr/>
        </p:nvSpPr>
        <p:spPr bwMode="auto">
          <a:xfrm>
            <a:off x="3616325" y="5349875"/>
            <a:ext cx="2016125" cy="336550"/>
          </a:xfrm>
          <a:prstGeom prst="rect">
            <a:avLst/>
          </a:prstGeom>
          <a:noFill/>
          <a:ln w="9525">
            <a:noFill/>
            <a:miter lim="800000"/>
            <a:headEnd/>
            <a:tailEnd/>
          </a:ln>
        </p:spPr>
        <p:txBody>
          <a:bodyPr>
            <a:spAutoFit/>
          </a:bodyPr>
          <a:lstStyle/>
          <a:p>
            <a:pPr algn="ctr">
              <a:spcBef>
                <a:spcPct val="50000"/>
              </a:spcBef>
            </a:pPr>
            <a:r>
              <a:rPr lang="en-GB" sz="1600" dirty="0">
                <a:solidFill>
                  <a:schemeClr val="tx1"/>
                </a:solidFill>
              </a:rPr>
              <a:t>Machine </a:t>
            </a:r>
            <a:r>
              <a:rPr lang="en-GB" sz="1600" dirty="0">
                <a:solidFill>
                  <a:schemeClr val="tx1"/>
                </a:solidFill>
                <a:latin typeface="Arial"/>
                <a:cs typeface="Arial"/>
              </a:rPr>
              <a:t>Optimised</a:t>
            </a:r>
          </a:p>
        </p:txBody>
      </p:sp>
      <p:grpSp>
        <p:nvGrpSpPr>
          <p:cNvPr id="3" name="Group 92"/>
          <p:cNvGrpSpPr/>
          <p:nvPr/>
        </p:nvGrpSpPr>
        <p:grpSpPr>
          <a:xfrm>
            <a:off x="8013073" y="1842255"/>
            <a:ext cx="696600" cy="1771228"/>
            <a:chOff x="3585399" y="1992313"/>
            <a:chExt cx="696600" cy="1609725"/>
          </a:xfrm>
        </p:grpSpPr>
        <p:grpSp>
          <p:nvGrpSpPr>
            <p:cNvPr id="4" name="Group 67"/>
            <p:cNvGrpSpPr/>
            <p:nvPr/>
          </p:nvGrpSpPr>
          <p:grpSpPr>
            <a:xfrm>
              <a:off x="3585399" y="2339975"/>
              <a:ext cx="696600" cy="191980"/>
              <a:chOff x="8172450" y="1909535"/>
              <a:chExt cx="696600" cy="191980"/>
            </a:xfrm>
          </p:grpSpPr>
          <p:sp>
            <p:nvSpPr>
              <p:cNvPr id="69" name="Rounded Rectangle 68"/>
              <p:cNvSpPr/>
              <p:nvPr/>
            </p:nvSpPr>
            <p:spPr>
              <a:xfrm>
                <a:off x="8172450" y="1909535"/>
                <a:ext cx="696600" cy="191980"/>
              </a:xfrm>
              <a:prstGeom prst="roundRect">
                <a:avLst/>
              </a:prstGeom>
              <a:solidFill>
                <a:schemeClr val="tx2">
                  <a:lumMod val="75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GB" sz="1600"/>
              </a:p>
            </p:txBody>
          </p:sp>
          <p:sp>
            <p:nvSpPr>
              <p:cNvPr id="70" name="AutoShape 64"/>
              <p:cNvSpPr>
                <a:spLocks noChangeArrowheads="1"/>
              </p:cNvSpPr>
              <p:nvPr/>
            </p:nvSpPr>
            <p:spPr bwMode="auto">
              <a:xfrm>
                <a:off x="8607216" y="1919286"/>
                <a:ext cx="226989" cy="175852"/>
              </a:xfrm>
              <a:prstGeom prst="flowChartConnector">
                <a:avLst/>
              </a:prstGeom>
              <a:solidFill>
                <a:schemeClr val="accent2">
                  <a:lumMod val="75000"/>
                </a:schemeClr>
              </a:solidFill>
              <a:ln w="9360">
                <a:noFill/>
                <a:round/>
                <a:headEnd/>
                <a:tailEnd/>
              </a:ln>
              <a:effectLst/>
              <a:scene3d>
                <a:camera prst="orthographicFront">
                  <a:rot lat="0" lon="0" rev="0"/>
                </a:camera>
                <a:lightRig rig="contrasting" dir="t">
                  <a:rot lat="0" lon="0" rev="7800000"/>
                </a:lightRig>
              </a:scene3d>
              <a:sp3d>
                <a:bevelT w="139700" h="139700"/>
              </a:sp3d>
            </p:spPr>
            <p:txBody>
              <a:bodyPr wrap="none" lIns="90000" tIns="45000" rIns="90000" bIns="45000" anchor="ctr"/>
              <a:lstStyle/>
              <a:p>
                <a:pPr algn="ct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1600" i="1" dirty="0">
                    <a:solidFill>
                      <a:srgbClr val="000000"/>
                    </a:solidFill>
                  </a:rPr>
                  <a:t>G</a:t>
                </a:r>
              </a:p>
            </p:txBody>
          </p:sp>
          <p:sp>
            <p:nvSpPr>
              <p:cNvPr id="71" name="AutoShape 62"/>
              <p:cNvSpPr>
                <a:spLocks noChangeArrowheads="1"/>
              </p:cNvSpPr>
              <p:nvPr/>
            </p:nvSpPr>
            <p:spPr bwMode="auto">
              <a:xfrm>
                <a:off x="8415560" y="1920010"/>
                <a:ext cx="226989" cy="175853"/>
              </a:xfrm>
              <a:prstGeom prst="flowChartConnector">
                <a:avLst/>
              </a:prstGeom>
              <a:solidFill>
                <a:srgbClr val="23B8DC"/>
              </a:solidFill>
              <a:ln w="9360">
                <a:noFill/>
                <a:round/>
                <a:headEnd/>
                <a:tailEnd/>
              </a:ln>
              <a:effectLst/>
              <a:scene3d>
                <a:camera prst="orthographicFront">
                  <a:rot lat="0" lon="0" rev="0"/>
                </a:camera>
                <a:lightRig rig="contrasting" dir="t">
                  <a:rot lat="0" lon="0" rev="7800000"/>
                </a:lightRig>
              </a:scene3d>
              <a:sp3d>
                <a:bevelT w="139700" h="139700"/>
              </a:sp3d>
            </p:spPr>
            <p:txBody>
              <a:bodyPr wrap="none" lIns="90000" tIns="45000" rIns="90000" bIns="45000" anchor="ctr"/>
              <a:lstStyle/>
              <a:p>
                <a:pPr algn="ct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1600" i="1" dirty="0" err="1">
                    <a:solidFill>
                      <a:srgbClr val="000000"/>
                    </a:solidFill>
                  </a:rPr>
                  <a:t>i</a:t>
                </a:r>
                <a:endParaRPr lang="en-GB" sz="1600" i="1" dirty="0">
                  <a:solidFill>
                    <a:srgbClr val="000000"/>
                  </a:solidFill>
                </a:endParaRPr>
              </a:p>
            </p:txBody>
          </p:sp>
          <p:sp>
            <p:nvSpPr>
              <p:cNvPr id="72" name="AutoShape 63"/>
              <p:cNvSpPr>
                <a:spLocks noChangeArrowheads="1"/>
              </p:cNvSpPr>
              <p:nvPr/>
            </p:nvSpPr>
            <p:spPr bwMode="auto">
              <a:xfrm>
                <a:off x="8229256" y="1919287"/>
                <a:ext cx="226989" cy="175853"/>
              </a:xfrm>
              <a:prstGeom prst="flowChartConnector">
                <a:avLst/>
              </a:prstGeom>
              <a:solidFill>
                <a:schemeClr val="accent1">
                  <a:lumMod val="60000"/>
                  <a:lumOff val="40000"/>
                </a:schemeClr>
              </a:solidFill>
              <a:ln w="9360">
                <a:noFill/>
                <a:round/>
                <a:headEnd/>
                <a:tailEnd/>
              </a:ln>
              <a:effectLst/>
              <a:scene3d>
                <a:camera prst="orthographicFront">
                  <a:rot lat="0" lon="0" rev="0"/>
                </a:camera>
                <a:lightRig rig="contrasting" dir="t">
                  <a:rot lat="0" lon="0" rev="7800000"/>
                </a:lightRig>
              </a:scene3d>
              <a:sp3d>
                <a:bevelT w="139700" h="139700"/>
              </a:sp3d>
            </p:spPr>
            <p:txBody>
              <a:bodyPr wrap="none" lIns="90000" tIns="45000" rIns="90000" bIns="45000" anchor="ctr"/>
              <a:lstStyle/>
              <a:p>
                <a:pPr algn="ct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1600" i="1" dirty="0">
                    <a:solidFill>
                      <a:srgbClr val="000000"/>
                    </a:solidFill>
                  </a:rPr>
                  <a:t>V</a:t>
                </a:r>
              </a:p>
            </p:txBody>
          </p:sp>
        </p:grpSp>
        <p:grpSp>
          <p:nvGrpSpPr>
            <p:cNvPr id="5" name="Group 72"/>
            <p:cNvGrpSpPr/>
            <p:nvPr/>
          </p:nvGrpSpPr>
          <p:grpSpPr>
            <a:xfrm>
              <a:off x="3585399" y="3410058"/>
              <a:ext cx="696600" cy="191980"/>
              <a:chOff x="4353723" y="-191980"/>
              <a:chExt cx="696600" cy="191980"/>
            </a:xfrm>
          </p:grpSpPr>
          <p:sp>
            <p:nvSpPr>
              <p:cNvPr id="74" name="Rounded Rectangle 73"/>
              <p:cNvSpPr/>
              <p:nvPr/>
            </p:nvSpPr>
            <p:spPr>
              <a:xfrm>
                <a:off x="4353723" y="-191980"/>
                <a:ext cx="696600" cy="191980"/>
              </a:xfrm>
              <a:prstGeom prst="roundRect">
                <a:avLst/>
              </a:prstGeom>
              <a:solidFill>
                <a:schemeClr val="accent4">
                  <a:lumMod val="60000"/>
                  <a:lumOff val="4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GB" sz="1600"/>
              </a:p>
            </p:txBody>
          </p:sp>
          <p:sp>
            <p:nvSpPr>
              <p:cNvPr id="75" name="AutoShape 64"/>
              <p:cNvSpPr>
                <a:spLocks noChangeArrowheads="1"/>
              </p:cNvSpPr>
              <p:nvPr/>
            </p:nvSpPr>
            <p:spPr bwMode="auto">
              <a:xfrm>
                <a:off x="4788489" y="-182229"/>
                <a:ext cx="226989" cy="175852"/>
              </a:xfrm>
              <a:prstGeom prst="flowChartConnector">
                <a:avLst/>
              </a:prstGeom>
              <a:solidFill>
                <a:schemeClr val="accent2">
                  <a:lumMod val="60000"/>
                  <a:lumOff val="40000"/>
                </a:schemeClr>
              </a:solidFill>
              <a:ln w="9360">
                <a:noFill/>
                <a:round/>
                <a:headEnd/>
                <a:tailEnd/>
              </a:ln>
              <a:effectLst/>
              <a:scene3d>
                <a:camera prst="orthographicFront">
                  <a:rot lat="0" lon="0" rev="0"/>
                </a:camera>
                <a:lightRig rig="contrasting" dir="t">
                  <a:rot lat="0" lon="0" rev="7800000"/>
                </a:lightRig>
              </a:scene3d>
              <a:sp3d>
                <a:bevelT w="139700" h="139700"/>
              </a:sp3d>
            </p:spPr>
            <p:txBody>
              <a:bodyPr wrap="none" lIns="90000" tIns="45000" rIns="90000" bIns="45000" anchor="ctr"/>
              <a:lstStyle/>
              <a:p>
                <a:pPr algn="ct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1600" i="1" dirty="0">
                    <a:solidFill>
                      <a:srgbClr val="000000"/>
                    </a:solidFill>
                  </a:rPr>
                  <a:t>G</a:t>
                </a:r>
              </a:p>
            </p:txBody>
          </p:sp>
          <p:sp>
            <p:nvSpPr>
              <p:cNvPr id="76" name="AutoShape 62"/>
              <p:cNvSpPr>
                <a:spLocks noChangeArrowheads="1"/>
              </p:cNvSpPr>
              <p:nvPr/>
            </p:nvSpPr>
            <p:spPr bwMode="auto">
              <a:xfrm>
                <a:off x="4596833" y="-181505"/>
                <a:ext cx="226989" cy="175853"/>
              </a:xfrm>
              <a:prstGeom prst="flowChartConnector">
                <a:avLst/>
              </a:prstGeom>
              <a:solidFill>
                <a:srgbClr val="23B8DC"/>
              </a:solidFill>
              <a:ln w="9360">
                <a:noFill/>
                <a:round/>
                <a:headEnd/>
                <a:tailEnd/>
              </a:ln>
              <a:effectLst/>
              <a:scene3d>
                <a:camera prst="orthographicFront">
                  <a:rot lat="0" lon="0" rev="0"/>
                </a:camera>
                <a:lightRig rig="contrasting" dir="t">
                  <a:rot lat="0" lon="0" rev="7800000"/>
                </a:lightRig>
              </a:scene3d>
              <a:sp3d>
                <a:bevelT w="139700" h="139700"/>
              </a:sp3d>
            </p:spPr>
            <p:txBody>
              <a:bodyPr wrap="none" lIns="90000" tIns="45000" rIns="90000" bIns="45000" anchor="ctr"/>
              <a:lstStyle/>
              <a:p>
                <a:pPr algn="ct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1600" i="1" dirty="0" err="1">
                    <a:solidFill>
                      <a:srgbClr val="000000"/>
                    </a:solidFill>
                  </a:rPr>
                  <a:t>i</a:t>
                </a:r>
                <a:endParaRPr lang="en-GB" sz="1600" i="1" dirty="0">
                  <a:solidFill>
                    <a:srgbClr val="000000"/>
                  </a:solidFill>
                </a:endParaRPr>
              </a:p>
            </p:txBody>
          </p:sp>
          <p:sp>
            <p:nvSpPr>
              <p:cNvPr id="77" name="AutoShape 63"/>
              <p:cNvSpPr>
                <a:spLocks noChangeArrowheads="1"/>
              </p:cNvSpPr>
              <p:nvPr/>
            </p:nvSpPr>
            <p:spPr bwMode="auto">
              <a:xfrm>
                <a:off x="4410529" y="-182228"/>
                <a:ext cx="226989" cy="175853"/>
              </a:xfrm>
              <a:prstGeom prst="flowChartConnector">
                <a:avLst/>
              </a:prstGeom>
              <a:solidFill>
                <a:srgbClr val="94BD5E"/>
              </a:solidFill>
              <a:ln w="9360">
                <a:noFill/>
                <a:round/>
                <a:headEnd/>
                <a:tailEnd/>
              </a:ln>
              <a:effectLst/>
              <a:scene3d>
                <a:camera prst="orthographicFront">
                  <a:rot lat="0" lon="0" rev="0"/>
                </a:camera>
                <a:lightRig rig="contrasting" dir="t">
                  <a:rot lat="0" lon="0" rev="7800000"/>
                </a:lightRig>
              </a:scene3d>
              <a:sp3d>
                <a:bevelT w="139700" h="139700"/>
              </a:sp3d>
            </p:spPr>
            <p:txBody>
              <a:bodyPr wrap="none" lIns="90000" tIns="45000" rIns="90000" bIns="45000" anchor="ctr"/>
              <a:lstStyle/>
              <a:p>
                <a:pPr algn="ct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1600" i="1" dirty="0">
                    <a:solidFill>
                      <a:srgbClr val="000000"/>
                    </a:solidFill>
                  </a:rPr>
                  <a:t>V</a:t>
                </a:r>
              </a:p>
            </p:txBody>
          </p:sp>
        </p:grpSp>
        <p:grpSp>
          <p:nvGrpSpPr>
            <p:cNvPr id="6" name="Group 77"/>
            <p:cNvGrpSpPr/>
            <p:nvPr/>
          </p:nvGrpSpPr>
          <p:grpSpPr>
            <a:xfrm>
              <a:off x="3585399" y="2693248"/>
              <a:ext cx="696600" cy="191980"/>
              <a:chOff x="5069200" y="-191980"/>
              <a:chExt cx="696600" cy="191980"/>
            </a:xfrm>
          </p:grpSpPr>
          <p:sp>
            <p:nvSpPr>
              <p:cNvPr id="79" name="Rounded Rectangle 78"/>
              <p:cNvSpPr/>
              <p:nvPr/>
            </p:nvSpPr>
            <p:spPr>
              <a:xfrm>
                <a:off x="5069200" y="-191980"/>
                <a:ext cx="696600" cy="191980"/>
              </a:xfrm>
              <a:prstGeom prst="roundRect">
                <a:avLst/>
              </a:prstGeom>
              <a:solidFill>
                <a:schemeClr val="tx2">
                  <a:lumMod val="75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GB" sz="1600"/>
              </a:p>
            </p:txBody>
          </p:sp>
          <p:sp>
            <p:nvSpPr>
              <p:cNvPr id="80" name="AutoShape 64"/>
              <p:cNvSpPr>
                <a:spLocks noChangeArrowheads="1"/>
              </p:cNvSpPr>
              <p:nvPr/>
            </p:nvSpPr>
            <p:spPr bwMode="auto">
              <a:xfrm>
                <a:off x="5503966" y="-182229"/>
                <a:ext cx="226989" cy="175852"/>
              </a:xfrm>
              <a:prstGeom prst="flowChartConnector">
                <a:avLst/>
              </a:prstGeom>
              <a:solidFill>
                <a:schemeClr val="accent2">
                  <a:lumMod val="60000"/>
                  <a:lumOff val="40000"/>
                </a:schemeClr>
              </a:solidFill>
              <a:ln w="9360">
                <a:noFill/>
                <a:round/>
                <a:headEnd/>
                <a:tailEnd/>
              </a:ln>
              <a:effectLst/>
              <a:scene3d>
                <a:camera prst="orthographicFront">
                  <a:rot lat="0" lon="0" rev="0"/>
                </a:camera>
                <a:lightRig rig="contrasting" dir="t">
                  <a:rot lat="0" lon="0" rev="7800000"/>
                </a:lightRig>
              </a:scene3d>
              <a:sp3d>
                <a:bevelT w="139700" h="139700"/>
              </a:sp3d>
            </p:spPr>
            <p:txBody>
              <a:bodyPr wrap="none" lIns="90000" tIns="45000" rIns="90000" bIns="45000" anchor="ctr"/>
              <a:lstStyle/>
              <a:p>
                <a:pPr algn="ct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1600" i="1" dirty="0">
                    <a:solidFill>
                      <a:srgbClr val="000000"/>
                    </a:solidFill>
                  </a:rPr>
                  <a:t>G</a:t>
                </a:r>
              </a:p>
            </p:txBody>
          </p:sp>
          <p:sp>
            <p:nvSpPr>
              <p:cNvPr id="81" name="AutoShape 62"/>
              <p:cNvSpPr>
                <a:spLocks noChangeArrowheads="1"/>
              </p:cNvSpPr>
              <p:nvPr/>
            </p:nvSpPr>
            <p:spPr bwMode="auto">
              <a:xfrm>
                <a:off x="5312310" y="-181505"/>
                <a:ext cx="226989" cy="175853"/>
              </a:xfrm>
              <a:prstGeom prst="flowChartConnector">
                <a:avLst/>
              </a:prstGeom>
              <a:solidFill>
                <a:srgbClr val="23B8DC"/>
              </a:solidFill>
              <a:ln w="9360">
                <a:noFill/>
                <a:round/>
                <a:headEnd/>
                <a:tailEnd/>
              </a:ln>
              <a:effectLst/>
              <a:scene3d>
                <a:camera prst="orthographicFront">
                  <a:rot lat="0" lon="0" rev="0"/>
                </a:camera>
                <a:lightRig rig="contrasting" dir="t">
                  <a:rot lat="0" lon="0" rev="7800000"/>
                </a:lightRig>
              </a:scene3d>
              <a:sp3d>
                <a:bevelT w="139700" h="139700"/>
              </a:sp3d>
            </p:spPr>
            <p:txBody>
              <a:bodyPr wrap="none" lIns="90000" tIns="45000" rIns="90000" bIns="45000" anchor="ctr"/>
              <a:lstStyle/>
              <a:p>
                <a:pPr algn="ct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1600" i="1" dirty="0" err="1">
                    <a:solidFill>
                      <a:srgbClr val="000000"/>
                    </a:solidFill>
                  </a:rPr>
                  <a:t>i</a:t>
                </a:r>
                <a:endParaRPr lang="en-GB" sz="1600" i="1" dirty="0">
                  <a:solidFill>
                    <a:srgbClr val="000000"/>
                  </a:solidFill>
                </a:endParaRPr>
              </a:p>
            </p:txBody>
          </p:sp>
          <p:sp>
            <p:nvSpPr>
              <p:cNvPr id="82" name="AutoShape 63"/>
              <p:cNvSpPr>
                <a:spLocks noChangeArrowheads="1"/>
              </p:cNvSpPr>
              <p:nvPr/>
            </p:nvSpPr>
            <p:spPr bwMode="auto">
              <a:xfrm>
                <a:off x="5126006" y="-182228"/>
                <a:ext cx="226989" cy="175853"/>
              </a:xfrm>
              <a:prstGeom prst="flowChartConnector">
                <a:avLst/>
              </a:prstGeom>
              <a:solidFill>
                <a:schemeClr val="accent2">
                  <a:lumMod val="75000"/>
                </a:schemeClr>
              </a:solidFill>
              <a:ln w="9360">
                <a:noFill/>
                <a:round/>
                <a:headEnd/>
                <a:tailEnd/>
              </a:ln>
              <a:effectLst/>
              <a:scene3d>
                <a:camera prst="orthographicFront">
                  <a:rot lat="0" lon="0" rev="0"/>
                </a:camera>
                <a:lightRig rig="contrasting" dir="t">
                  <a:rot lat="0" lon="0" rev="7800000"/>
                </a:lightRig>
              </a:scene3d>
              <a:sp3d>
                <a:bevelT w="139700" h="139700"/>
              </a:sp3d>
            </p:spPr>
            <p:txBody>
              <a:bodyPr wrap="none" lIns="90000" tIns="45000" rIns="90000" bIns="45000" anchor="ctr"/>
              <a:lstStyle/>
              <a:p>
                <a:pPr algn="ct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1600" i="1" dirty="0">
                    <a:solidFill>
                      <a:srgbClr val="000000"/>
                    </a:solidFill>
                  </a:rPr>
                  <a:t>V</a:t>
                </a:r>
              </a:p>
            </p:txBody>
          </p:sp>
        </p:grpSp>
        <p:grpSp>
          <p:nvGrpSpPr>
            <p:cNvPr id="7" name="Group 82"/>
            <p:cNvGrpSpPr/>
            <p:nvPr/>
          </p:nvGrpSpPr>
          <p:grpSpPr>
            <a:xfrm>
              <a:off x="3585399" y="3035300"/>
              <a:ext cx="696600" cy="191980"/>
              <a:chOff x="5069200" y="-406294"/>
              <a:chExt cx="696600" cy="191980"/>
            </a:xfrm>
          </p:grpSpPr>
          <p:sp>
            <p:nvSpPr>
              <p:cNvPr id="84" name="Rounded Rectangle 83"/>
              <p:cNvSpPr/>
              <p:nvPr/>
            </p:nvSpPr>
            <p:spPr>
              <a:xfrm>
                <a:off x="5069200" y="-406294"/>
                <a:ext cx="696600" cy="191980"/>
              </a:xfrm>
              <a:prstGeom prst="roundRect">
                <a:avLst/>
              </a:prstGeom>
              <a:solidFill>
                <a:schemeClr val="tx2">
                  <a:lumMod val="75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GB" sz="1600"/>
              </a:p>
            </p:txBody>
          </p:sp>
          <p:sp>
            <p:nvSpPr>
              <p:cNvPr id="85" name="AutoShape 64"/>
              <p:cNvSpPr>
                <a:spLocks noChangeArrowheads="1"/>
              </p:cNvSpPr>
              <p:nvPr/>
            </p:nvSpPr>
            <p:spPr bwMode="auto">
              <a:xfrm>
                <a:off x="5503966" y="-396543"/>
                <a:ext cx="226989" cy="175852"/>
              </a:xfrm>
              <a:prstGeom prst="flowChartConnector">
                <a:avLst/>
              </a:prstGeom>
              <a:solidFill>
                <a:schemeClr val="accent2">
                  <a:lumMod val="60000"/>
                  <a:lumOff val="40000"/>
                </a:schemeClr>
              </a:solidFill>
              <a:ln w="9360">
                <a:noFill/>
                <a:round/>
                <a:headEnd/>
                <a:tailEnd/>
              </a:ln>
              <a:effectLst/>
              <a:scene3d>
                <a:camera prst="orthographicFront">
                  <a:rot lat="0" lon="0" rev="0"/>
                </a:camera>
                <a:lightRig rig="contrasting" dir="t">
                  <a:rot lat="0" lon="0" rev="7800000"/>
                </a:lightRig>
              </a:scene3d>
              <a:sp3d>
                <a:bevelT w="139700" h="139700"/>
              </a:sp3d>
            </p:spPr>
            <p:txBody>
              <a:bodyPr wrap="none" lIns="90000" tIns="45000" rIns="90000" bIns="45000" anchor="ctr"/>
              <a:lstStyle/>
              <a:p>
                <a:pPr algn="ct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1600" i="1" dirty="0">
                    <a:solidFill>
                      <a:srgbClr val="000000"/>
                    </a:solidFill>
                  </a:rPr>
                  <a:t>G</a:t>
                </a:r>
              </a:p>
            </p:txBody>
          </p:sp>
          <p:sp>
            <p:nvSpPr>
              <p:cNvPr id="86" name="AutoShape 62"/>
              <p:cNvSpPr>
                <a:spLocks noChangeArrowheads="1"/>
              </p:cNvSpPr>
              <p:nvPr/>
            </p:nvSpPr>
            <p:spPr bwMode="auto">
              <a:xfrm>
                <a:off x="5312310" y="-395819"/>
                <a:ext cx="226989" cy="175853"/>
              </a:xfrm>
              <a:prstGeom prst="flowChartConnector">
                <a:avLst/>
              </a:prstGeom>
              <a:solidFill>
                <a:schemeClr val="bg2">
                  <a:lumMod val="75000"/>
                </a:schemeClr>
              </a:solidFill>
              <a:ln w="9360">
                <a:noFill/>
                <a:round/>
                <a:headEnd/>
                <a:tailEnd/>
              </a:ln>
              <a:effectLst/>
              <a:scene3d>
                <a:camera prst="orthographicFront">
                  <a:rot lat="0" lon="0" rev="0"/>
                </a:camera>
                <a:lightRig rig="contrasting" dir="t">
                  <a:rot lat="0" lon="0" rev="7800000"/>
                </a:lightRig>
              </a:scene3d>
              <a:sp3d>
                <a:bevelT w="139700" h="139700"/>
              </a:sp3d>
            </p:spPr>
            <p:txBody>
              <a:bodyPr wrap="none" lIns="90000" tIns="45000" rIns="90000" bIns="45000" anchor="ctr"/>
              <a:lstStyle/>
              <a:p>
                <a:pPr algn="ct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1600" i="1" dirty="0" err="1">
                    <a:solidFill>
                      <a:srgbClr val="000000"/>
                    </a:solidFill>
                  </a:rPr>
                  <a:t>i</a:t>
                </a:r>
                <a:endParaRPr lang="en-GB" sz="1600" i="1" dirty="0">
                  <a:solidFill>
                    <a:srgbClr val="000000"/>
                  </a:solidFill>
                </a:endParaRPr>
              </a:p>
            </p:txBody>
          </p:sp>
          <p:sp>
            <p:nvSpPr>
              <p:cNvPr id="87" name="AutoShape 63"/>
              <p:cNvSpPr>
                <a:spLocks noChangeArrowheads="1"/>
              </p:cNvSpPr>
              <p:nvPr/>
            </p:nvSpPr>
            <p:spPr bwMode="auto">
              <a:xfrm>
                <a:off x="5126006" y="-396542"/>
                <a:ext cx="226989" cy="175853"/>
              </a:xfrm>
              <a:prstGeom prst="flowChartConnector">
                <a:avLst/>
              </a:prstGeom>
              <a:solidFill>
                <a:srgbClr val="94BD5E"/>
              </a:solidFill>
              <a:ln w="9360">
                <a:noFill/>
                <a:round/>
                <a:headEnd/>
                <a:tailEnd/>
              </a:ln>
              <a:effectLst/>
              <a:scene3d>
                <a:camera prst="orthographicFront">
                  <a:rot lat="0" lon="0" rev="0"/>
                </a:camera>
                <a:lightRig rig="contrasting" dir="t">
                  <a:rot lat="0" lon="0" rev="7800000"/>
                </a:lightRig>
              </a:scene3d>
              <a:sp3d>
                <a:bevelT w="139700" h="139700"/>
              </a:sp3d>
            </p:spPr>
            <p:txBody>
              <a:bodyPr wrap="none" lIns="90000" tIns="45000" rIns="90000" bIns="45000" anchor="ctr"/>
              <a:lstStyle/>
              <a:p>
                <a:pPr algn="ct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1600" i="1" dirty="0">
                    <a:solidFill>
                      <a:srgbClr val="000000"/>
                    </a:solidFill>
                  </a:rPr>
                  <a:t>V</a:t>
                </a:r>
              </a:p>
            </p:txBody>
          </p:sp>
        </p:grpSp>
        <p:grpSp>
          <p:nvGrpSpPr>
            <p:cNvPr id="8" name="Group 87"/>
            <p:cNvGrpSpPr/>
            <p:nvPr/>
          </p:nvGrpSpPr>
          <p:grpSpPr>
            <a:xfrm>
              <a:off x="3585399" y="1992313"/>
              <a:ext cx="696600" cy="191980"/>
              <a:chOff x="4353723" y="-191980"/>
              <a:chExt cx="696600" cy="191980"/>
            </a:xfrm>
          </p:grpSpPr>
          <p:sp>
            <p:nvSpPr>
              <p:cNvPr id="89" name="Rounded Rectangle 88"/>
              <p:cNvSpPr/>
              <p:nvPr/>
            </p:nvSpPr>
            <p:spPr>
              <a:xfrm>
                <a:off x="4353723" y="-191980"/>
                <a:ext cx="696600" cy="191980"/>
              </a:xfrm>
              <a:prstGeom prst="roundRect">
                <a:avLst/>
              </a:prstGeom>
              <a:solidFill>
                <a:schemeClr val="accent4">
                  <a:lumMod val="60000"/>
                  <a:lumOff val="4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GB" sz="1600"/>
              </a:p>
            </p:txBody>
          </p:sp>
          <p:sp>
            <p:nvSpPr>
              <p:cNvPr id="90" name="AutoShape 64"/>
              <p:cNvSpPr>
                <a:spLocks noChangeArrowheads="1"/>
              </p:cNvSpPr>
              <p:nvPr/>
            </p:nvSpPr>
            <p:spPr bwMode="auto">
              <a:xfrm>
                <a:off x="4788489" y="-182229"/>
                <a:ext cx="226989" cy="175852"/>
              </a:xfrm>
              <a:prstGeom prst="flowChartConnector">
                <a:avLst/>
              </a:prstGeom>
              <a:solidFill>
                <a:schemeClr val="accent2">
                  <a:lumMod val="60000"/>
                  <a:lumOff val="40000"/>
                </a:schemeClr>
              </a:solidFill>
              <a:ln w="9360">
                <a:noFill/>
                <a:round/>
                <a:headEnd/>
                <a:tailEnd/>
              </a:ln>
              <a:effectLst/>
              <a:scene3d>
                <a:camera prst="orthographicFront">
                  <a:rot lat="0" lon="0" rev="0"/>
                </a:camera>
                <a:lightRig rig="contrasting" dir="t">
                  <a:rot lat="0" lon="0" rev="7800000"/>
                </a:lightRig>
              </a:scene3d>
              <a:sp3d>
                <a:bevelT w="139700" h="139700"/>
              </a:sp3d>
            </p:spPr>
            <p:txBody>
              <a:bodyPr wrap="none" lIns="90000" tIns="45000" rIns="90000" bIns="45000" anchor="ctr"/>
              <a:lstStyle/>
              <a:p>
                <a:pPr algn="ct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1600" i="1" dirty="0">
                    <a:solidFill>
                      <a:srgbClr val="000000"/>
                    </a:solidFill>
                  </a:rPr>
                  <a:t>G</a:t>
                </a:r>
              </a:p>
            </p:txBody>
          </p:sp>
          <p:sp>
            <p:nvSpPr>
              <p:cNvPr id="91" name="AutoShape 62"/>
              <p:cNvSpPr>
                <a:spLocks noChangeArrowheads="1"/>
              </p:cNvSpPr>
              <p:nvPr/>
            </p:nvSpPr>
            <p:spPr bwMode="auto">
              <a:xfrm>
                <a:off x="4596833" y="-181505"/>
                <a:ext cx="226989" cy="175853"/>
              </a:xfrm>
              <a:prstGeom prst="flowChartConnector">
                <a:avLst/>
              </a:prstGeom>
              <a:solidFill>
                <a:srgbClr val="23B8DC"/>
              </a:solidFill>
              <a:ln w="9360">
                <a:noFill/>
                <a:round/>
                <a:headEnd/>
                <a:tailEnd/>
              </a:ln>
              <a:effectLst/>
              <a:scene3d>
                <a:camera prst="orthographicFront">
                  <a:rot lat="0" lon="0" rev="0"/>
                </a:camera>
                <a:lightRig rig="contrasting" dir="t">
                  <a:rot lat="0" lon="0" rev="7800000"/>
                </a:lightRig>
              </a:scene3d>
              <a:sp3d>
                <a:bevelT w="139700" h="139700"/>
              </a:sp3d>
            </p:spPr>
            <p:txBody>
              <a:bodyPr wrap="none" lIns="90000" tIns="45000" rIns="90000" bIns="45000" anchor="ctr"/>
              <a:lstStyle/>
              <a:p>
                <a:pPr algn="ct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1600" i="1" dirty="0" err="1">
                    <a:solidFill>
                      <a:srgbClr val="000000"/>
                    </a:solidFill>
                  </a:rPr>
                  <a:t>i</a:t>
                </a:r>
                <a:endParaRPr lang="en-GB" sz="1600" i="1" dirty="0">
                  <a:solidFill>
                    <a:srgbClr val="000000"/>
                  </a:solidFill>
                </a:endParaRPr>
              </a:p>
            </p:txBody>
          </p:sp>
          <p:sp>
            <p:nvSpPr>
              <p:cNvPr id="92" name="AutoShape 63"/>
              <p:cNvSpPr>
                <a:spLocks noChangeArrowheads="1"/>
              </p:cNvSpPr>
              <p:nvPr/>
            </p:nvSpPr>
            <p:spPr bwMode="auto">
              <a:xfrm>
                <a:off x="4410529" y="-182228"/>
                <a:ext cx="226989" cy="175853"/>
              </a:xfrm>
              <a:prstGeom prst="flowChartConnector">
                <a:avLst/>
              </a:prstGeom>
              <a:solidFill>
                <a:srgbClr val="94BD5E"/>
              </a:solidFill>
              <a:ln w="9360">
                <a:noFill/>
                <a:round/>
                <a:headEnd/>
                <a:tailEnd/>
              </a:ln>
              <a:effectLst/>
              <a:scene3d>
                <a:camera prst="orthographicFront">
                  <a:rot lat="0" lon="0" rev="0"/>
                </a:camera>
                <a:lightRig rig="contrasting" dir="t">
                  <a:rot lat="0" lon="0" rev="7800000"/>
                </a:lightRig>
              </a:scene3d>
              <a:sp3d>
                <a:bevelT w="139700" h="139700"/>
              </a:sp3d>
            </p:spPr>
            <p:txBody>
              <a:bodyPr wrap="none" lIns="90000" tIns="45000" rIns="90000" bIns="45000" anchor="ctr"/>
              <a:lstStyle/>
              <a:p>
                <a:pPr algn="ct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1600" i="1" dirty="0">
                    <a:solidFill>
                      <a:srgbClr val="000000"/>
                    </a:solidFill>
                  </a:rPr>
                  <a:t>V</a:t>
                </a:r>
              </a:p>
            </p:txBody>
          </p:sp>
        </p:grpSp>
      </p:grpSp>
      <p:sp>
        <p:nvSpPr>
          <p:cNvPr id="97" name="Text Box 98"/>
          <p:cNvSpPr txBox="1">
            <a:spLocks noChangeArrowheads="1"/>
          </p:cNvSpPr>
          <p:nvPr/>
        </p:nvSpPr>
        <p:spPr bwMode="auto">
          <a:xfrm>
            <a:off x="6877205" y="1379640"/>
            <a:ext cx="2016125" cy="336550"/>
          </a:xfrm>
          <a:prstGeom prst="rect">
            <a:avLst/>
          </a:prstGeom>
          <a:noFill/>
          <a:ln w="9525">
            <a:noFill/>
            <a:miter lim="800000"/>
            <a:headEnd/>
            <a:tailEnd/>
          </a:ln>
        </p:spPr>
        <p:txBody>
          <a:bodyPr>
            <a:spAutoFit/>
          </a:bodyPr>
          <a:lstStyle/>
          <a:p>
            <a:pPr algn="ctr">
              <a:spcBef>
                <a:spcPct val="50000"/>
              </a:spcBef>
            </a:pPr>
            <a:r>
              <a:rPr lang="en-GB" sz="1600" dirty="0">
                <a:solidFill>
                  <a:schemeClr val="tx1"/>
                </a:solidFill>
                <a:latin typeface="Arial"/>
                <a:cs typeface="Arial"/>
              </a:rPr>
              <a:t>GA</a:t>
            </a:r>
          </a:p>
        </p:txBody>
      </p:sp>
      <p:cxnSp>
        <p:nvCxnSpPr>
          <p:cNvPr id="101" name="Straight Arrow Connector 100"/>
          <p:cNvCxnSpPr/>
          <p:nvPr/>
        </p:nvCxnSpPr>
        <p:spPr>
          <a:xfrm flipH="1">
            <a:off x="6510239" y="3732105"/>
            <a:ext cx="520483" cy="41123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5896924" y="2817738"/>
            <a:ext cx="818836"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9" name="TextBox 38"/>
          <p:cNvSpPr txBox="1"/>
          <p:nvPr/>
        </p:nvSpPr>
        <p:spPr>
          <a:xfrm>
            <a:off x="0" y="6427113"/>
            <a:ext cx="7522206" cy="430887"/>
          </a:xfrm>
          <a:prstGeom prst="rect">
            <a:avLst/>
          </a:prstGeom>
          <a:noFill/>
        </p:spPr>
        <p:txBody>
          <a:bodyPr wrap="square" rtlCol="0">
            <a:spAutoFit/>
          </a:bodyPr>
          <a:lstStyle/>
          <a:p>
            <a:r>
              <a:rPr lang="en-US" sz="1100" dirty="0">
                <a:solidFill>
                  <a:schemeClr val="tx2"/>
                </a:solidFill>
              </a:rPr>
              <a:t>Automated probe microscopy via evolutionary </a:t>
            </a:r>
            <a:r>
              <a:rPr lang="en-US" sz="1100" dirty="0" err="1">
                <a:solidFill>
                  <a:schemeClr val="tx2"/>
                </a:solidFill>
              </a:rPr>
              <a:t>optimisation</a:t>
            </a:r>
            <a:r>
              <a:rPr lang="en-US" sz="1100" dirty="0">
                <a:solidFill>
                  <a:schemeClr val="tx2"/>
                </a:solidFill>
              </a:rPr>
              <a:t> at the atomic scale. R. Woolley, J. Sterling, A. </a:t>
            </a:r>
            <a:r>
              <a:rPr lang="en-US" sz="1100" dirty="0" err="1">
                <a:solidFill>
                  <a:schemeClr val="tx2"/>
                </a:solidFill>
              </a:rPr>
              <a:t>Radocea</a:t>
            </a:r>
            <a:r>
              <a:rPr lang="en-US" sz="1100" dirty="0">
                <a:solidFill>
                  <a:schemeClr val="tx2"/>
                </a:solidFill>
              </a:rPr>
              <a:t>, N. Krasnogor and P. Moriarty. </a:t>
            </a:r>
            <a:r>
              <a:rPr lang="en-US" sz="1100" b="1" i="1" dirty="0">
                <a:solidFill>
                  <a:schemeClr val="tx2"/>
                </a:solidFill>
              </a:rPr>
              <a:t>Applied Physical Letters </a:t>
            </a:r>
            <a:endParaRPr lang="en-GB" sz="1100" dirty="0">
              <a:solidFill>
                <a:schemeClr val="tx2"/>
              </a:solidFill>
            </a:endParaRPr>
          </a:p>
        </p:txBody>
      </p:sp>
      <p:sp>
        <p:nvSpPr>
          <p:cNvPr id="2" name="TextBox 1">
            <a:extLst>
              <a:ext uri="{FF2B5EF4-FFF2-40B4-BE49-F238E27FC236}">
                <a16:creationId xmlns:a16="http://schemas.microsoft.com/office/drawing/2014/main" id="{972BEF49-5825-DF44-9280-BD51663FB81D}"/>
              </a:ext>
            </a:extLst>
          </p:cNvPr>
          <p:cNvSpPr txBox="1"/>
          <p:nvPr/>
        </p:nvSpPr>
        <p:spPr>
          <a:xfrm>
            <a:off x="107950" y="5681447"/>
            <a:ext cx="5625738" cy="646331"/>
          </a:xfrm>
          <a:prstGeom prst="rect">
            <a:avLst/>
          </a:prstGeom>
          <a:noFill/>
        </p:spPr>
        <p:txBody>
          <a:bodyPr wrap="square" rtlCol="0">
            <a:spAutoFit/>
          </a:bodyPr>
          <a:lstStyle/>
          <a:p>
            <a:r>
              <a:rPr lang="en-US" dirty="0"/>
              <a:t>Fitness function: similarity between the image generated by the parameters of the individual and a target image</a:t>
            </a:r>
          </a:p>
        </p:txBody>
      </p:sp>
    </p:spTree>
    <p:custDataLst>
      <p:tags r:id="rId1"/>
    </p:custDataLst>
    <p:extLst>
      <p:ext uri="{BB962C8B-B14F-4D97-AF65-F5344CB8AC3E}">
        <p14:creationId xmlns:p14="http://schemas.microsoft.com/office/powerpoint/2010/main" val="1110389545"/>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Rectangle 2"/>
          <p:cNvSpPr>
            <a:spLocks noGrp="1" noChangeArrowheads="1"/>
          </p:cNvSpPr>
          <p:nvPr>
            <p:ph type="title"/>
          </p:nvPr>
        </p:nvSpPr>
        <p:spPr>
          <a:xfrm>
            <a:off x="457200" y="378045"/>
            <a:ext cx="8229600" cy="1143000"/>
          </a:xfrm>
        </p:spPr>
        <p:txBody>
          <a:bodyPr>
            <a:noAutofit/>
          </a:bodyPr>
          <a:lstStyle/>
          <a:p>
            <a:pPr eaLnBrk="1" hangingPunct="1"/>
            <a:r>
              <a:rPr lang="en-GB" sz="2700" dirty="0"/>
              <a:t>How Does it Compares to an Expert Operator?</a:t>
            </a:r>
            <a:endParaRPr lang="en-GB" sz="2700" i="1" dirty="0"/>
          </a:p>
        </p:txBody>
      </p:sp>
      <p:pic>
        <p:nvPicPr>
          <p:cNvPr id="9" name="Picture 8" descr="bestgen4d.png"/>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2724361" y="4787900"/>
            <a:ext cx="1219200" cy="1219200"/>
          </a:xfrm>
          <a:prstGeom prst="rect">
            <a:avLst/>
          </a:prstGeom>
        </p:spPr>
      </p:pic>
      <p:pic>
        <p:nvPicPr>
          <p:cNvPr id="10" name="Picture 9" descr="bestgen0e.png"/>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3979544" y="4787900"/>
            <a:ext cx="1219200" cy="1219200"/>
          </a:xfrm>
          <a:prstGeom prst="rect">
            <a:avLst/>
          </a:prstGeom>
        </p:spPr>
      </p:pic>
      <p:pic>
        <p:nvPicPr>
          <p:cNvPr id="11" name="Picture 10" descr="bestgen2c.png"/>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7745095" y="4787900"/>
            <a:ext cx="1219200" cy="1219200"/>
          </a:xfrm>
          <a:prstGeom prst="rect">
            <a:avLst/>
          </a:prstGeom>
        </p:spPr>
      </p:pic>
      <p:pic>
        <p:nvPicPr>
          <p:cNvPr id="12" name="Picture 11" descr="bestgen4c.png"/>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213995" y="4787900"/>
            <a:ext cx="1219200" cy="1219200"/>
          </a:xfrm>
          <a:prstGeom prst="rect">
            <a:avLst/>
          </a:prstGeom>
        </p:spPr>
      </p:pic>
      <p:pic>
        <p:nvPicPr>
          <p:cNvPr id="13" name="Picture 12" descr="bestgen4b.png"/>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5234727" y="4787900"/>
            <a:ext cx="1219200" cy="1219200"/>
          </a:xfrm>
          <a:prstGeom prst="rect">
            <a:avLst/>
          </a:prstGeom>
        </p:spPr>
      </p:pic>
      <p:pic>
        <p:nvPicPr>
          <p:cNvPr id="14" name="Picture 13" descr="bestgen6b.png"/>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a:off x="6489910" y="4787900"/>
            <a:ext cx="1219200" cy="1219200"/>
          </a:xfrm>
          <a:prstGeom prst="rect">
            <a:avLst/>
          </a:prstGeom>
        </p:spPr>
      </p:pic>
      <p:pic>
        <p:nvPicPr>
          <p:cNvPr id="15" name="Picture 14" descr="bestgen3a.png"/>
          <p:cNvPicPr>
            <a:picLocks noChangeAspect="1"/>
          </p:cNvPicPr>
          <p:nvPr/>
        </p:nvPicPr>
        <p:blipFill>
          <a:blip r:embed="rId9" cstate="screen">
            <a:extLst>
              <a:ext uri="{28A0092B-C50C-407E-A947-70E740481C1C}">
                <a14:useLocalDpi xmlns:a14="http://schemas.microsoft.com/office/drawing/2010/main"/>
              </a:ext>
            </a:extLst>
          </a:blip>
          <a:stretch>
            <a:fillRect/>
          </a:stretch>
        </p:blipFill>
        <p:spPr>
          <a:xfrm>
            <a:off x="1469178" y="4787900"/>
            <a:ext cx="1219200" cy="1219200"/>
          </a:xfrm>
          <a:prstGeom prst="rect">
            <a:avLst/>
          </a:prstGeom>
        </p:spPr>
      </p:pic>
      <p:pic>
        <p:nvPicPr>
          <p:cNvPr id="18" name="Picture 17" descr="GAGraph.png"/>
          <p:cNvPicPr>
            <a:picLocks noChangeAspect="1"/>
          </p:cNvPicPr>
          <p:nvPr/>
        </p:nvPicPr>
        <p:blipFill>
          <a:blip r:embed="rId10" cstate="screen">
            <a:extLst>
              <a:ext uri="{28A0092B-C50C-407E-A947-70E740481C1C}">
                <a14:useLocalDpi xmlns:a14="http://schemas.microsoft.com/office/drawing/2010/main"/>
              </a:ext>
            </a:extLst>
          </a:blip>
          <a:stretch>
            <a:fillRect/>
          </a:stretch>
        </p:blipFill>
        <p:spPr>
          <a:xfrm>
            <a:off x="193675" y="1361440"/>
            <a:ext cx="4469901" cy="3353356"/>
          </a:xfrm>
          <a:prstGeom prst="rect">
            <a:avLst/>
          </a:prstGeom>
        </p:spPr>
      </p:pic>
      <p:graphicFrame>
        <p:nvGraphicFramePr>
          <p:cNvPr id="17" name="Table 16"/>
          <p:cNvGraphicFramePr>
            <a:graphicFrameLocks noGrp="1"/>
          </p:cNvGraphicFramePr>
          <p:nvPr/>
        </p:nvGraphicFramePr>
        <p:xfrm>
          <a:off x="4348481" y="1798320"/>
          <a:ext cx="4595494" cy="1608393"/>
        </p:xfrm>
        <a:graphic>
          <a:graphicData uri="http://schemas.openxmlformats.org/drawingml/2006/table">
            <a:tbl>
              <a:tblPr/>
              <a:tblGrid>
                <a:gridCol w="1772333">
                  <a:extLst>
                    <a:ext uri="{9D8B030D-6E8A-4147-A177-3AD203B41FA5}">
                      <a16:colId xmlns:a16="http://schemas.microsoft.com/office/drawing/2014/main" val="20000"/>
                    </a:ext>
                  </a:extLst>
                </a:gridCol>
                <a:gridCol w="929780">
                  <a:extLst>
                    <a:ext uri="{9D8B030D-6E8A-4147-A177-3AD203B41FA5}">
                      <a16:colId xmlns:a16="http://schemas.microsoft.com/office/drawing/2014/main" val="20001"/>
                    </a:ext>
                  </a:extLst>
                </a:gridCol>
                <a:gridCol w="1893381">
                  <a:extLst>
                    <a:ext uri="{9D8B030D-6E8A-4147-A177-3AD203B41FA5}">
                      <a16:colId xmlns:a16="http://schemas.microsoft.com/office/drawing/2014/main" val="20002"/>
                    </a:ext>
                  </a:extLst>
                </a:gridCol>
              </a:tblGrid>
              <a:tr h="174625">
                <a:tc>
                  <a:txBody>
                    <a:bodyPr/>
                    <a:lstStyle/>
                    <a:p>
                      <a:pPr>
                        <a:lnSpc>
                          <a:spcPct val="115000"/>
                        </a:lnSpc>
                        <a:spcAft>
                          <a:spcPts val="0"/>
                        </a:spcAft>
                      </a:pPr>
                      <a:r>
                        <a:rPr lang="en-GB" sz="2400" dirty="0" err="1">
                          <a:latin typeface="Calibri"/>
                          <a:ea typeface="Calibri"/>
                          <a:cs typeface="Times New Roman"/>
                        </a:rPr>
                        <a:t>Microscopist</a:t>
                      </a:r>
                      <a:endParaRPr lang="en-GB"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GB" sz="2400" dirty="0">
                          <a:latin typeface="Calibri"/>
                          <a:ea typeface="Calibri"/>
                          <a:cs typeface="Times New Roman"/>
                        </a:rPr>
                        <a:t>Ave. RMI</a:t>
                      </a:r>
                      <a:endParaRPr lang="en-GB"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GB" sz="2400" dirty="0">
                          <a:latin typeface="Calibri"/>
                          <a:ea typeface="Calibri"/>
                          <a:cs typeface="Times New Roman"/>
                        </a:rPr>
                        <a:t>Change in RMI/min</a:t>
                      </a:r>
                      <a:endParaRPr lang="en-GB"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174625">
                <a:tc>
                  <a:txBody>
                    <a:bodyPr/>
                    <a:lstStyle/>
                    <a:p>
                      <a:pPr>
                        <a:lnSpc>
                          <a:spcPct val="115000"/>
                        </a:lnSpc>
                        <a:spcAft>
                          <a:spcPts val="0"/>
                        </a:spcAft>
                      </a:pPr>
                      <a:r>
                        <a:rPr lang="en-GB" sz="2400" dirty="0" err="1">
                          <a:latin typeface="Calibri"/>
                          <a:ea typeface="Calibri"/>
                          <a:cs typeface="Times New Roman"/>
                        </a:rPr>
                        <a:t>i</a:t>
                      </a:r>
                      <a:r>
                        <a:rPr lang="en-GB" sz="2400" dirty="0">
                          <a:latin typeface="Calibri"/>
                          <a:ea typeface="Calibri"/>
                          <a:cs typeface="Times New Roman"/>
                        </a:rPr>
                        <a:t>-SPM</a:t>
                      </a:r>
                      <a:endParaRPr lang="en-GB"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GB" sz="2400">
                          <a:latin typeface="Calibri"/>
                          <a:ea typeface="Calibri"/>
                          <a:cs typeface="Times New Roman"/>
                        </a:rPr>
                        <a:t>0.20</a:t>
                      </a:r>
                      <a:endParaRPr lang="en-GB"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GB" sz="2400">
                          <a:latin typeface="Calibri"/>
                          <a:ea typeface="Calibri"/>
                          <a:cs typeface="Times New Roman"/>
                        </a:rPr>
                        <a:t>7.1</a:t>
                      </a:r>
                      <a:endParaRPr lang="en-GB"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174625">
                <a:tc>
                  <a:txBody>
                    <a:bodyPr/>
                    <a:lstStyle/>
                    <a:p>
                      <a:pPr>
                        <a:lnSpc>
                          <a:spcPct val="115000"/>
                        </a:lnSpc>
                        <a:spcAft>
                          <a:spcPts val="0"/>
                        </a:spcAft>
                      </a:pPr>
                      <a:r>
                        <a:rPr lang="en-GB" sz="2400" dirty="0">
                          <a:latin typeface="Calibri"/>
                          <a:ea typeface="Calibri"/>
                          <a:cs typeface="Times New Roman"/>
                        </a:rPr>
                        <a:t>Human</a:t>
                      </a:r>
                      <a:endParaRPr lang="en-GB"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GB" sz="2400" dirty="0">
                          <a:latin typeface="Calibri"/>
                          <a:ea typeface="Calibri"/>
                          <a:cs typeface="Times New Roman"/>
                        </a:rPr>
                        <a:t>0.09</a:t>
                      </a:r>
                      <a:endParaRPr lang="en-GB"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GB" sz="2400" dirty="0">
                          <a:latin typeface="Calibri"/>
                          <a:ea typeface="Calibri"/>
                          <a:cs typeface="Times New Roman"/>
                        </a:rPr>
                        <a:t>2.6</a:t>
                      </a:r>
                      <a:endParaRPr lang="en-GB"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2" name="Slide Number Placeholder 1"/>
          <p:cNvSpPr>
            <a:spLocks noGrp="1"/>
          </p:cNvSpPr>
          <p:nvPr>
            <p:ph type="sldNum" sz="quarter" idx="11"/>
          </p:nvPr>
        </p:nvSpPr>
        <p:spPr/>
        <p:txBody>
          <a:bodyPr/>
          <a:lstStyle/>
          <a:p>
            <a:fld id="{16018682-A4C8-7E4D-A61D-99142054A21A}" type="slidenum">
              <a:rPr lang="en-GB" smtClean="0"/>
              <a:t>28</a:t>
            </a:fld>
            <a:endParaRPr lang="en-GB"/>
          </a:p>
        </p:txBody>
      </p:sp>
      <p:sp>
        <p:nvSpPr>
          <p:cNvPr id="3" name="Rectangle 2"/>
          <p:cNvSpPr/>
          <p:nvPr/>
        </p:nvSpPr>
        <p:spPr>
          <a:xfrm>
            <a:off x="4392295" y="3695700"/>
            <a:ext cx="4572000" cy="738664"/>
          </a:xfrm>
          <a:prstGeom prst="rect">
            <a:avLst/>
          </a:prstGeom>
        </p:spPr>
        <p:txBody>
          <a:bodyPr>
            <a:spAutoFit/>
          </a:bodyPr>
          <a:lstStyle/>
          <a:p>
            <a:pPr algn="ctr"/>
            <a:r>
              <a:rPr lang="en-US" sz="1400" b="1" dirty="0">
                <a:solidFill>
                  <a:srgbClr val="008000"/>
                </a:solidFill>
                <a:latin typeface="Arial"/>
                <a:cs typeface="Arial"/>
              </a:rPr>
              <a:t>Silver Medal in the THE 2012 “HUMIES” AWARDS FOR HUMAN-COMPETITIVE RESULTS PRODUCED BY GENETIC AND EVOLUTIONARY COMPUTATION</a:t>
            </a:r>
            <a:r>
              <a:rPr lang="en-US" sz="1400" dirty="0">
                <a:solidFill>
                  <a:schemeClr val="tx2"/>
                </a:solidFill>
                <a:latin typeface="Arial"/>
                <a:cs typeface="Arial"/>
              </a:rPr>
              <a:t>. </a:t>
            </a:r>
            <a:endParaRPr lang="en-GB" sz="1400" dirty="0">
              <a:solidFill>
                <a:schemeClr val="tx2"/>
              </a:solidFill>
              <a:latin typeface="Arial"/>
              <a:cs typeface="Arial"/>
            </a:endParaRPr>
          </a:p>
        </p:txBody>
      </p:sp>
    </p:spTree>
    <p:extLst>
      <p:ext uri="{BB962C8B-B14F-4D97-AF65-F5344CB8AC3E}">
        <p14:creationId xmlns:p14="http://schemas.microsoft.com/office/powerpoint/2010/main" val="1918318550"/>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Evolutionary Music</a:t>
            </a:r>
          </a:p>
        </p:txBody>
      </p:sp>
      <p:sp>
        <p:nvSpPr>
          <p:cNvPr id="4" name="Content Placeholder 3"/>
          <p:cNvSpPr>
            <a:spLocks noGrp="1"/>
          </p:cNvSpPr>
          <p:nvPr>
            <p:ph idx="1"/>
          </p:nvPr>
        </p:nvSpPr>
        <p:spPr>
          <a:xfrm>
            <a:off x="457200" y="1600200"/>
            <a:ext cx="3956537" cy="4525963"/>
          </a:xfrm>
        </p:spPr>
        <p:txBody>
          <a:bodyPr>
            <a:normAutofit lnSpcReduction="10000"/>
          </a:bodyPr>
          <a:lstStyle/>
          <a:p>
            <a:r>
              <a:rPr lang="en-US" dirty="0"/>
              <a:t>Replicating musical instruments &amp; generate variations</a:t>
            </a:r>
          </a:p>
          <a:p>
            <a:r>
              <a:rPr lang="en-US" dirty="0"/>
              <a:t>Generating derivations of a piece of music</a:t>
            </a:r>
          </a:p>
          <a:p>
            <a:r>
              <a:rPr lang="en-US" dirty="0"/>
              <a:t>Composing music from scratch</a:t>
            </a:r>
          </a:p>
          <a:p>
            <a:r>
              <a:rPr lang="en-US" dirty="0"/>
              <a:t>Jam sessions</a:t>
            </a:r>
          </a:p>
        </p:txBody>
      </p:sp>
      <p:pic>
        <p:nvPicPr>
          <p:cNvPr id="6" name="Picture 5"/>
          <p:cNvPicPr>
            <a:picLocks noChangeAspect="1"/>
          </p:cNvPicPr>
          <p:nvPr/>
        </p:nvPicPr>
        <p:blipFill>
          <a:blip r:embed="rId2"/>
          <a:stretch>
            <a:fillRect/>
          </a:stretch>
        </p:blipFill>
        <p:spPr>
          <a:xfrm>
            <a:off x="4839552" y="2187347"/>
            <a:ext cx="4304448" cy="3178118"/>
          </a:xfrm>
          <a:prstGeom prst="rect">
            <a:avLst/>
          </a:prstGeom>
        </p:spPr>
      </p:pic>
      <p:sp>
        <p:nvSpPr>
          <p:cNvPr id="7" name="Rectangle 6"/>
          <p:cNvSpPr/>
          <p:nvPr/>
        </p:nvSpPr>
        <p:spPr>
          <a:xfrm>
            <a:off x="2184084" y="6375096"/>
            <a:ext cx="6858000" cy="369332"/>
          </a:xfrm>
          <a:prstGeom prst="rect">
            <a:avLst/>
          </a:prstGeom>
        </p:spPr>
        <p:txBody>
          <a:bodyPr wrap="square">
            <a:spAutoFit/>
          </a:bodyPr>
          <a:lstStyle/>
          <a:p>
            <a:r>
              <a:rPr lang="en-US" dirty="0">
                <a:hlinkClick r:id="rId3"/>
              </a:rPr>
              <a:t>http://link.springer.com/book/10.1007/978-1-84628-600-1</a:t>
            </a:r>
            <a:endParaRPr lang="en-US" dirty="0"/>
          </a:p>
        </p:txBody>
      </p:sp>
    </p:spTree>
    <p:extLst>
      <p:ext uri="{BB962C8B-B14F-4D97-AF65-F5344CB8AC3E}">
        <p14:creationId xmlns:p14="http://schemas.microsoft.com/office/powerpoint/2010/main" val="9917614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le 1"/>
          <p:cNvSpPr>
            <a:spLocks noGrp="1"/>
          </p:cNvSpPr>
          <p:nvPr>
            <p:ph type="title"/>
          </p:nvPr>
        </p:nvSpPr>
        <p:spPr/>
        <p:txBody>
          <a:bodyPr/>
          <a:lstStyle/>
          <a:p>
            <a:r>
              <a:rPr lang="en-US" dirty="0">
                <a:latin typeface="Calibri" charset="0"/>
                <a:ea typeface="ＭＳ Ｐゴシック" charset="0"/>
                <a:cs typeface="ＭＳ Ｐゴシック" charset="0"/>
              </a:rPr>
              <a:t>A simple genetic algorithm</a:t>
            </a:r>
          </a:p>
        </p:txBody>
      </p:sp>
      <p:sp>
        <p:nvSpPr>
          <p:cNvPr id="5" name="Content Placeholder 4"/>
          <p:cNvSpPr>
            <a:spLocks noGrp="1"/>
          </p:cNvSpPr>
          <p:nvPr>
            <p:ph sz="half" idx="1"/>
          </p:nvPr>
        </p:nvSpPr>
        <p:spPr/>
        <p:txBody>
          <a:bodyPr>
            <a:normAutofit fontScale="92500" lnSpcReduction="20000"/>
          </a:bodyPr>
          <a:lstStyle/>
          <a:p>
            <a:r>
              <a:rPr lang="en-US" dirty="0"/>
              <a:t>A genetic algorithm iteratively refines a pool of solutions (called </a:t>
            </a:r>
            <a:r>
              <a:rPr lang="en-US" i="1" dirty="0"/>
              <a:t>population)</a:t>
            </a:r>
          </a:p>
          <a:p>
            <a:r>
              <a:rPr lang="en-US" dirty="0"/>
              <a:t>This iterative refinement process follows a specific cycle that is inspired in the natural evolution</a:t>
            </a:r>
          </a:p>
          <a:p>
            <a:pPr lvl="1"/>
            <a:r>
              <a:rPr lang="en-US" dirty="0"/>
              <a:t>There is some </a:t>
            </a:r>
            <a:r>
              <a:rPr lang="en-US" i="1" dirty="0"/>
              <a:t>selection</a:t>
            </a:r>
          </a:p>
          <a:p>
            <a:pPr lvl="1"/>
            <a:r>
              <a:rPr lang="en-US" dirty="0"/>
              <a:t>There is the mixing of solutions via two stages called crossover and mutation</a:t>
            </a:r>
          </a:p>
        </p:txBody>
      </p:sp>
      <p:grpSp>
        <p:nvGrpSpPr>
          <p:cNvPr id="2" name="Group 1"/>
          <p:cNvGrpSpPr/>
          <p:nvPr/>
        </p:nvGrpSpPr>
        <p:grpSpPr>
          <a:xfrm>
            <a:off x="4813468" y="2639986"/>
            <a:ext cx="4241797" cy="3041519"/>
            <a:chOff x="2873167" y="1530523"/>
            <a:chExt cx="5757530" cy="4378951"/>
          </a:xfrm>
        </p:grpSpPr>
        <p:grpSp>
          <p:nvGrpSpPr>
            <p:cNvPr id="3" name="Group 2"/>
            <p:cNvGrpSpPr/>
            <p:nvPr/>
          </p:nvGrpSpPr>
          <p:grpSpPr>
            <a:xfrm>
              <a:off x="2873167" y="3010705"/>
              <a:ext cx="5757530" cy="2898769"/>
              <a:chOff x="1327788" y="2853615"/>
              <a:chExt cx="11110579" cy="5632232"/>
            </a:xfrm>
          </p:grpSpPr>
          <p:sp>
            <p:nvSpPr>
              <p:cNvPr id="4" name="Oval 3"/>
              <p:cNvSpPr/>
              <p:nvPr/>
            </p:nvSpPr>
            <p:spPr>
              <a:xfrm>
                <a:off x="1842347" y="2926080"/>
                <a:ext cx="2926080" cy="1408853"/>
              </a:xfrm>
              <a:prstGeom prst="ellipse">
                <a:avLst/>
              </a:prstGeom>
            </p:spPr>
            <p:style>
              <a:lnRef idx="1">
                <a:schemeClr val="accent1"/>
              </a:lnRef>
              <a:fillRef idx="3">
                <a:schemeClr val="accent1"/>
              </a:fillRef>
              <a:effectRef idx="2">
                <a:schemeClr val="accent1"/>
              </a:effectRef>
              <a:fontRef idx="minor">
                <a:schemeClr val="lt1"/>
              </a:fontRef>
            </p:style>
            <p:txBody>
              <a:bodyPr lIns="130046" tIns="65023" rIns="130046" bIns="65023" anchor="ctr"/>
              <a:lstStyle/>
              <a:p>
                <a:pPr algn="ctr">
                  <a:defRPr/>
                </a:pPr>
                <a:r>
                  <a:rPr lang="en-US" sz="900" dirty="0">
                    <a:solidFill>
                      <a:srgbClr val="000000"/>
                    </a:solidFill>
                    <a:latin typeface="Calibri" charset="0"/>
                    <a:ea typeface="ＭＳ Ｐゴシック" charset="0"/>
                    <a:cs typeface="ＭＳ Ｐゴシック" charset="0"/>
                  </a:rPr>
                  <a:t>Population A</a:t>
                </a:r>
              </a:p>
            </p:txBody>
          </p:sp>
          <p:cxnSp>
            <p:nvCxnSpPr>
              <p:cNvPr id="6" name="Straight Arrow Connector 5"/>
              <p:cNvCxnSpPr>
                <a:endCxn id="7" idx="2"/>
              </p:cNvCxnSpPr>
              <p:nvPr/>
            </p:nvCxnSpPr>
            <p:spPr>
              <a:xfrm>
                <a:off x="4768427" y="3684694"/>
                <a:ext cx="3684693" cy="225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7" name="Oval 6"/>
              <p:cNvSpPr/>
              <p:nvPr/>
            </p:nvSpPr>
            <p:spPr>
              <a:xfrm>
                <a:off x="8453120" y="2980267"/>
                <a:ext cx="2926080" cy="1408853"/>
              </a:xfrm>
              <a:prstGeom prst="ellipse">
                <a:avLst/>
              </a:prstGeom>
            </p:spPr>
            <p:style>
              <a:lnRef idx="1">
                <a:schemeClr val="accent1"/>
              </a:lnRef>
              <a:fillRef idx="3">
                <a:schemeClr val="accent1"/>
              </a:fillRef>
              <a:effectRef idx="2">
                <a:schemeClr val="accent1"/>
              </a:effectRef>
              <a:fontRef idx="minor">
                <a:schemeClr val="lt1"/>
              </a:fontRef>
            </p:style>
            <p:txBody>
              <a:bodyPr lIns="130046" tIns="65023" rIns="130046" bIns="65023" anchor="ctr"/>
              <a:lstStyle/>
              <a:p>
                <a:pPr algn="ctr">
                  <a:defRPr/>
                </a:pPr>
                <a:r>
                  <a:rPr lang="en-US" sz="900">
                    <a:solidFill>
                      <a:srgbClr val="000000"/>
                    </a:solidFill>
                    <a:latin typeface="Calibri" charset="0"/>
                    <a:ea typeface="ＭＳ Ｐゴシック" charset="0"/>
                    <a:cs typeface="ＭＳ Ｐゴシック" charset="0"/>
                  </a:rPr>
                  <a:t>Population B</a:t>
                </a:r>
              </a:p>
            </p:txBody>
          </p:sp>
          <p:sp>
            <p:nvSpPr>
              <p:cNvPr id="9" name="Oval 8"/>
              <p:cNvSpPr/>
              <p:nvPr/>
            </p:nvSpPr>
            <p:spPr>
              <a:xfrm>
                <a:off x="8453120" y="6719147"/>
                <a:ext cx="2926080" cy="1408853"/>
              </a:xfrm>
              <a:prstGeom prst="ellipse">
                <a:avLst/>
              </a:prstGeom>
            </p:spPr>
            <p:style>
              <a:lnRef idx="1">
                <a:schemeClr val="accent1"/>
              </a:lnRef>
              <a:fillRef idx="3">
                <a:schemeClr val="accent1"/>
              </a:fillRef>
              <a:effectRef idx="2">
                <a:schemeClr val="accent1"/>
              </a:effectRef>
              <a:fontRef idx="minor">
                <a:schemeClr val="lt1"/>
              </a:fontRef>
            </p:style>
            <p:txBody>
              <a:bodyPr lIns="130046" tIns="65023" rIns="130046" bIns="65023" anchor="ctr"/>
              <a:lstStyle/>
              <a:p>
                <a:pPr algn="ctr">
                  <a:defRPr/>
                </a:pPr>
                <a:r>
                  <a:rPr lang="en-US" sz="900">
                    <a:solidFill>
                      <a:srgbClr val="000000"/>
                    </a:solidFill>
                    <a:latin typeface="Calibri" charset="0"/>
                    <a:ea typeface="ＭＳ Ｐゴシック" charset="0"/>
                    <a:cs typeface="ＭＳ Ｐゴシック" charset="0"/>
                  </a:rPr>
                  <a:t>Population C</a:t>
                </a:r>
              </a:p>
            </p:txBody>
          </p:sp>
          <p:sp>
            <p:nvSpPr>
              <p:cNvPr id="10" name="Oval 9"/>
              <p:cNvSpPr/>
              <p:nvPr/>
            </p:nvSpPr>
            <p:spPr>
              <a:xfrm>
                <a:off x="1842347" y="6719147"/>
                <a:ext cx="2926080" cy="1408853"/>
              </a:xfrm>
              <a:prstGeom prst="ellipse">
                <a:avLst/>
              </a:prstGeom>
            </p:spPr>
            <p:style>
              <a:lnRef idx="1">
                <a:schemeClr val="accent1"/>
              </a:lnRef>
              <a:fillRef idx="3">
                <a:schemeClr val="accent1"/>
              </a:fillRef>
              <a:effectRef idx="2">
                <a:schemeClr val="accent1"/>
              </a:effectRef>
              <a:fontRef idx="minor">
                <a:schemeClr val="lt1"/>
              </a:fontRef>
            </p:style>
            <p:txBody>
              <a:bodyPr lIns="130046" tIns="65023" rIns="130046" bIns="65023" anchor="ctr"/>
              <a:lstStyle/>
              <a:p>
                <a:pPr algn="ctr">
                  <a:defRPr/>
                </a:pPr>
                <a:r>
                  <a:rPr lang="en-US" sz="900">
                    <a:solidFill>
                      <a:srgbClr val="000000"/>
                    </a:solidFill>
                    <a:latin typeface="Calibri" charset="0"/>
                    <a:ea typeface="ＭＳ Ｐゴシック" charset="0"/>
                    <a:cs typeface="ＭＳ Ｐゴシック" charset="0"/>
                  </a:rPr>
                  <a:t>Population D</a:t>
                </a:r>
              </a:p>
            </p:txBody>
          </p:sp>
          <p:cxnSp>
            <p:nvCxnSpPr>
              <p:cNvPr id="12" name="Straight Arrow Connector 11"/>
              <p:cNvCxnSpPr>
                <a:stCxn id="7" idx="4"/>
                <a:endCxn id="9" idx="0"/>
              </p:cNvCxnSpPr>
              <p:nvPr/>
            </p:nvCxnSpPr>
            <p:spPr>
              <a:xfrm rot="5400000">
                <a:off x="8751148" y="5554134"/>
                <a:ext cx="2330027" cy="451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a:stCxn id="9" idx="2"/>
                <a:endCxn id="10" idx="6"/>
              </p:cNvCxnSpPr>
              <p:nvPr/>
            </p:nvCxnSpPr>
            <p:spPr>
              <a:xfrm rot="10800000">
                <a:off x="4768427" y="7423574"/>
                <a:ext cx="3684693" cy="225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a:stCxn id="10" idx="0"/>
                <a:endCxn id="4" idx="4"/>
              </p:cNvCxnSpPr>
              <p:nvPr/>
            </p:nvCxnSpPr>
            <p:spPr>
              <a:xfrm rot="5400000" flipH="1" flipV="1">
                <a:off x="2113282" y="5527040"/>
                <a:ext cx="2384213" cy="451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0" name="Curved Down Arrow 19"/>
              <p:cNvSpPr/>
              <p:nvPr/>
            </p:nvSpPr>
            <p:spPr>
              <a:xfrm>
                <a:off x="4768427" y="4549424"/>
                <a:ext cx="3684693" cy="1085990"/>
              </a:xfrm>
              <a:prstGeom prst="curvedDownArrow">
                <a:avLst/>
              </a:prstGeom>
            </p:spPr>
            <p:style>
              <a:lnRef idx="1">
                <a:schemeClr val="accent1"/>
              </a:lnRef>
              <a:fillRef idx="3">
                <a:schemeClr val="accent1"/>
              </a:fillRef>
              <a:effectRef idx="2">
                <a:schemeClr val="accent1"/>
              </a:effectRef>
              <a:fontRef idx="minor">
                <a:schemeClr val="lt1"/>
              </a:fontRef>
            </p:style>
            <p:txBody>
              <a:bodyPr lIns="130046" tIns="65023" rIns="130046" bIns="65023" anchor="ctr"/>
              <a:lstStyle/>
              <a:p>
                <a:pPr algn="ctr">
                  <a:defRPr/>
                </a:pPr>
                <a:endParaRPr lang="en-GB" sz="900">
                  <a:solidFill>
                    <a:schemeClr val="tx1"/>
                  </a:solidFill>
                  <a:latin typeface="Calibri" charset="0"/>
                  <a:ea typeface="ＭＳ Ｐゴシック" charset="0"/>
                  <a:cs typeface="ＭＳ Ｐゴシック" charset="0"/>
                </a:endParaRPr>
              </a:p>
            </p:txBody>
          </p:sp>
          <p:sp>
            <p:nvSpPr>
              <p:cNvPr id="18443" name="TextBox 20"/>
              <p:cNvSpPr txBox="1">
                <a:spLocks noChangeArrowheads="1"/>
              </p:cNvSpPr>
              <p:nvPr/>
            </p:nvSpPr>
            <p:spPr bwMode="auto">
              <a:xfrm>
                <a:off x="5536605" y="2853615"/>
                <a:ext cx="2570272" cy="88391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30046" tIns="65023" rIns="130046" bIns="65023">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200" dirty="0"/>
                  <a:t>Evaluation</a:t>
                </a:r>
              </a:p>
            </p:txBody>
          </p:sp>
          <p:sp>
            <p:nvSpPr>
              <p:cNvPr id="18444" name="TextBox 21"/>
              <p:cNvSpPr txBox="1">
                <a:spLocks noChangeArrowheads="1"/>
              </p:cNvSpPr>
              <p:nvPr/>
            </p:nvSpPr>
            <p:spPr bwMode="auto">
              <a:xfrm>
                <a:off x="10092268" y="5109351"/>
                <a:ext cx="2346099" cy="88391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30046" tIns="65023" rIns="130046" bIns="65023">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200"/>
                  <a:t>Selection</a:t>
                </a:r>
              </a:p>
            </p:txBody>
          </p:sp>
          <p:sp>
            <p:nvSpPr>
              <p:cNvPr id="18445" name="TextBox 22"/>
              <p:cNvSpPr txBox="1">
                <a:spLocks noChangeArrowheads="1"/>
              </p:cNvSpPr>
              <p:nvPr/>
            </p:nvSpPr>
            <p:spPr bwMode="auto">
              <a:xfrm>
                <a:off x="5603806" y="7601936"/>
                <a:ext cx="2535370" cy="88391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30046" tIns="65023" rIns="130046" bIns="65023">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200"/>
                  <a:t>Crossover</a:t>
                </a:r>
              </a:p>
            </p:txBody>
          </p:sp>
          <p:sp>
            <p:nvSpPr>
              <p:cNvPr id="18446" name="TextBox 23"/>
              <p:cNvSpPr txBox="1">
                <a:spLocks noChangeArrowheads="1"/>
              </p:cNvSpPr>
              <p:nvPr/>
            </p:nvSpPr>
            <p:spPr bwMode="auto">
              <a:xfrm>
                <a:off x="1327788" y="5109354"/>
                <a:ext cx="2233912" cy="88391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30046" tIns="65023" rIns="130046" bIns="65023">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200" dirty="0"/>
                  <a:t>Mutation</a:t>
                </a:r>
              </a:p>
            </p:txBody>
          </p:sp>
        </p:grpSp>
        <p:cxnSp>
          <p:nvCxnSpPr>
            <p:cNvPr id="18" name="Straight Arrow Connector 17"/>
            <p:cNvCxnSpPr>
              <a:endCxn id="4" idx="0"/>
            </p:cNvCxnSpPr>
            <p:nvPr/>
          </p:nvCxnSpPr>
          <p:spPr>
            <a:xfrm>
              <a:off x="3896798" y="1945965"/>
              <a:ext cx="1170" cy="110203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1" name="TextBox 10"/>
            <p:cNvSpPr txBox="1"/>
            <p:nvPr/>
          </p:nvSpPr>
          <p:spPr>
            <a:xfrm>
              <a:off x="3179049" y="1530523"/>
              <a:ext cx="1342058" cy="398802"/>
            </a:xfrm>
            <a:prstGeom prst="rect">
              <a:avLst/>
            </a:prstGeom>
            <a:noFill/>
          </p:spPr>
          <p:txBody>
            <a:bodyPr wrap="none" rtlCol="0">
              <a:spAutoFit/>
            </a:bodyPr>
            <a:lstStyle/>
            <a:p>
              <a:r>
                <a:rPr lang="en-US" sz="1200" dirty="0" err="1">
                  <a:latin typeface="Arial"/>
                  <a:cs typeface="Arial"/>
                </a:rPr>
                <a:t>Initialisation</a:t>
              </a:r>
              <a:endParaRPr lang="en-US" sz="1200" dirty="0">
                <a:latin typeface="Arial"/>
                <a:cs typeface="Arial"/>
              </a:endParaRPr>
            </a:p>
          </p:txBody>
        </p:sp>
      </p:grpSp>
    </p:spTree>
    <p:extLst>
      <p:ext uri="{BB962C8B-B14F-4D97-AF65-F5344CB8AC3E}">
        <p14:creationId xmlns:p14="http://schemas.microsoft.com/office/powerpoint/2010/main" val="491846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Evolutionary art</a:t>
            </a:r>
          </a:p>
        </p:txBody>
      </p:sp>
      <p:sp>
        <p:nvSpPr>
          <p:cNvPr id="3" name="Content Placeholder 2"/>
          <p:cNvSpPr>
            <a:spLocks noGrp="1"/>
          </p:cNvSpPr>
          <p:nvPr>
            <p:ph idx="1"/>
          </p:nvPr>
        </p:nvSpPr>
        <p:spPr/>
        <p:txBody>
          <a:bodyPr>
            <a:normAutofit/>
          </a:bodyPr>
          <a:lstStyle/>
          <a:p>
            <a:r>
              <a:rPr lang="en-US" sz="2800" b="1" dirty="0">
                <a:effectLst/>
              </a:rPr>
              <a:t>Evolving art with scalable vector graphics</a:t>
            </a:r>
            <a:endParaRPr lang="en-US" sz="2800" dirty="0">
              <a:hlinkClick r:id="rId2"/>
            </a:endParaRPr>
          </a:p>
          <a:p>
            <a:pPr lvl="1"/>
            <a:r>
              <a:rPr lang="en-US" sz="2400" dirty="0">
                <a:hlinkClick r:id="rId2"/>
              </a:rPr>
              <a:t>http://dl.acm.org/citation.cfm?doid=2001576.2001635</a:t>
            </a:r>
            <a:endParaRPr lang="en-US" sz="2400" dirty="0"/>
          </a:p>
          <a:p>
            <a:pPr lvl="1"/>
            <a:r>
              <a:rPr lang="en-US" sz="2400" dirty="0"/>
              <a:t>Representation involves a set of polygons &amp; shapes</a:t>
            </a:r>
          </a:p>
          <a:p>
            <a:pPr lvl="1"/>
            <a:r>
              <a:rPr lang="en-US" sz="2400" dirty="0"/>
              <a:t>Fitness functions based on </a:t>
            </a:r>
            <a:r>
              <a:rPr lang="en-US" sz="2400" dirty="0" err="1"/>
              <a:t>colour</a:t>
            </a:r>
            <a:r>
              <a:rPr lang="en-US" sz="2400" dirty="0"/>
              <a:t> gradients following a normal distribution / global contrast factor</a:t>
            </a:r>
          </a:p>
          <a:p>
            <a:endParaRPr lang="en-US" sz="2800" dirty="0"/>
          </a:p>
        </p:txBody>
      </p:sp>
      <p:pic>
        <p:nvPicPr>
          <p:cNvPr id="5" name="Picture 4"/>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823165" y="3976848"/>
            <a:ext cx="7651522" cy="2881152"/>
          </a:xfrm>
          <a:prstGeom prst="rect">
            <a:avLst/>
          </a:prstGeom>
        </p:spPr>
      </p:pic>
    </p:spTree>
    <p:extLst>
      <p:ext uri="{BB962C8B-B14F-4D97-AF65-F5344CB8AC3E}">
        <p14:creationId xmlns:p14="http://schemas.microsoft.com/office/powerpoint/2010/main" val="57513023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Generating content for videogames</a:t>
            </a:r>
          </a:p>
        </p:txBody>
      </p:sp>
      <p:sp>
        <p:nvSpPr>
          <p:cNvPr id="3" name="Content Placeholder 2"/>
          <p:cNvSpPr>
            <a:spLocks noGrp="1"/>
          </p:cNvSpPr>
          <p:nvPr>
            <p:ph idx="1"/>
          </p:nvPr>
        </p:nvSpPr>
        <p:spPr/>
        <p:txBody>
          <a:bodyPr>
            <a:normAutofit/>
          </a:bodyPr>
          <a:lstStyle/>
          <a:p>
            <a:r>
              <a:rPr lang="en-US" sz="2400" dirty="0"/>
              <a:t>Generating racing circuits</a:t>
            </a:r>
          </a:p>
          <a:p>
            <a:pPr lvl="1"/>
            <a:r>
              <a:rPr lang="en-US" sz="2000" dirty="0">
                <a:hlinkClick r:id="rId2"/>
              </a:rPr>
              <a:t>http://dl.acm.org/citation.cfm?doid=2001576.2001631</a:t>
            </a:r>
            <a:r>
              <a:rPr lang="en-US" sz="2000" dirty="0"/>
              <a:t> </a:t>
            </a:r>
          </a:p>
          <a:p>
            <a:pPr lvl="1"/>
            <a:r>
              <a:rPr lang="en-US" sz="2000" dirty="0"/>
              <a:t>Rendered using the TORCS simulator (more later)</a:t>
            </a:r>
          </a:p>
          <a:p>
            <a:pPr lvl="1"/>
            <a:r>
              <a:rPr lang="en-US" sz="2000" dirty="0"/>
              <a:t>Interactive genetic algorithm </a:t>
            </a:r>
            <a:r>
              <a:rPr lang="en-US" sz="2000" dirty="0">
                <a:sym typeface="Wingdings"/>
              </a:rPr>
              <a:t> humans evaluate solutions</a:t>
            </a:r>
          </a:p>
          <a:p>
            <a:pPr lvl="2"/>
            <a:r>
              <a:rPr lang="en-US" sz="1600" dirty="0">
                <a:sym typeface="Wingdings"/>
              </a:rPr>
              <a:t>Interesting implication: consistency between evaluations of the same or different users. See </a:t>
            </a:r>
            <a:r>
              <a:rPr lang="en-US" sz="1600" dirty="0">
                <a:sym typeface="Wingdings"/>
                <a:hlinkClick r:id="rId3"/>
              </a:rPr>
              <a:t>https://dl.acm.org/citation.cfm?id=1068228</a:t>
            </a:r>
            <a:r>
              <a:rPr lang="en-US" sz="1600" dirty="0">
                <a:sym typeface="Wingdings"/>
              </a:rPr>
              <a:t> </a:t>
            </a:r>
            <a:endParaRPr lang="en-US" sz="1600" dirty="0"/>
          </a:p>
          <a:p>
            <a:pPr lvl="1"/>
            <a:endParaRPr lang="en-US" sz="2000" dirty="0"/>
          </a:p>
        </p:txBody>
      </p:sp>
      <p:pic>
        <p:nvPicPr>
          <p:cNvPr id="4" name="Picture 3"/>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1654171" y="3626153"/>
            <a:ext cx="5859176" cy="3231847"/>
          </a:xfrm>
          <a:prstGeom prst="rect">
            <a:avLst/>
          </a:prstGeom>
        </p:spPr>
      </p:pic>
    </p:spTree>
    <p:extLst>
      <p:ext uri="{BB962C8B-B14F-4D97-AF65-F5344CB8AC3E}">
        <p14:creationId xmlns:p14="http://schemas.microsoft.com/office/powerpoint/2010/main" val="17557381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Generating controllers for racing cars</a:t>
            </a:r>
          </a:p>
        </p:txBody>
      </p:sp>
      <p:sp>
        <p:nvSpPr>
          <p:cNvPr id="3" name="Content Placeholder 2"/>
          <p:cNvSpPr>
            <a:spLocks noGrp="1"/>
          </p:cNvSpPr>
          <p:nvPr>
            <p:ph idx="1"/>
          </p:nvPr>
        </p:nvSpPr>
        <p:spPr/>
        <p:txBody>
          <a:bodyPr>
            <a:normAutofit fontScale="85000" lnSpcReduction="10000"/>
          </a:bodyPr>
          <a:lstStyle/>
          <a:p>
            <a:r>
              <a:rPr lang="en-US" dirty="0"/>
              <a:t>For the last few years there has been a competition on the EC community about simulated car racing</a:t>
            </a:r>
          </a:p>
          <a:p>
            <a:pPr lvl="1"/>
            <a:r>
              <a:rPr lang="en-US" dirty="0"/>
              <a:t>Many evolutionary methods used (sometimes mixed with NN and other algorithms)</a:t>
            </a:r>
          </a:p>
          <a:p>
            <a:r>
              <a:rPr lang="en-US" dirty="0"/>
              <a:t>Using a simulator called TORCS</a:t>
            </a:r>
          </a:p>
          <a:p>
            <a:pPr lvl="1"/>
            <a:r>
              <a:rPr lang="en-US" dirty="0"/>
              <a:t>Performs &amp; renders simulation</a:t>
            </a:r>
          </a:p>
          <a:p>
            <a:pPr lvl="1"/>
            <a:r>
              <a:rPr lang="en-US" dirty="0"/>
              <a:t>Provides API to give lots of sensors and actuators</a:t>
            </a:r>
          </a:p>
          <a:p>
            <a:pPr lvl="2"/>
            <a:r>
              <a:rPr lang="en-US" dirty="0"/>
              <a:t>http://</a:t>
            </a:r>
            <a:r>
              <a:rPr lang="en-US" dirty="0" err="1"/>
              <a:t>ieeexplore.ieee.org</a:t>
            </a:r>
            <a:r>
              <a:rPr lang="en-US" dirty="0"/>
              <a:t>/stamp/</a:t>
            </a:r>
            <a:r>
              <a:rPr lang="en-US" dirty="0" err="1"/>
              <a:t>stamp.jsp?tp</a:t>
            </a:r>
            <a:r>
              <a:rPr lang="en-US" dirty="0"/>
              <a:t>=&amp;</a:t>
            </a:r>
            <a:r>
              <a:rPr lang="en-US" dirty="0" err="1"/>
              <a:t>arnumber</a:t>
            </a:r>
            <a:r>
              <a:rPr lang="en-US" dirty="0"/>
              <a:t>=5654649</a:t>
            </a:r>
          </a:p>
          <a:p>
            <a:r>
              <a:rPr lang="en-US" dirty="0">
                <a:hlinkClick r:id="rId2"/>
              </a:rPr>
              <a:t>https://www.youtube.com/watch?v=IR9x-IDX9Eg</a:t>
            </a:r>
            <a:endParaRPr lang="en-US" dirty="0"/>
          </a:p>
          <a:p>
            <a:r>
              <a:rPr lang="en-US" dirty="0">
                <a:hlinkClick r:id="rId3"/>
              </a:rPr>
              <a:t>https://www.youtube.com/watch?v=RyxCjMZvijI</a:t>
            </a:r>
            <a:endParaRPr lang="en-US" dirty="0"/>
          </a:p>
        </p:txBody>
      </p:sp>
    </p:spTree>
    <p:extLst>
      <p:ext uri="{BB962C8B-B14F-4D97-AF65-F5344CB8AC3E}">
        <p14:creationId xmlns:p14="http://schemas.microsoft.com/office/powerpoint/2010/main" val="416673376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Content Placeholder 2"/>
          <p:cNvSpPr>
            <a:spLocks noGrp="1"/>
          </p:cNvSpPr>
          <p:nvPr>
            <p:ph idx="1"/>
          </p:nvPr>
        </p:nvSpPr>
        <p:spPr/>
        <p:txBody>
          <a:bodyPr>
            <a:normAutofit fontScale="77500" lnSpcReduction="20000"/>
          </a:bodyPr>
          <a:lstStyle/>
          <a:p>
            <a:r>
              <a:rPr lang="en-US" dirty="0">
                <a:latin typeface="Arial"/>
                <a:ea typeface="ＭＳ Ｐゴシック" charset="0"/>
                <a:cs typeface="Arial"/>
                <a:hlinkClick r:id="rId2"/>
              </a:rPr>
              <a:t>What is an Evolutionary Algorithm?</a:t>
            </a:r>
            <a:r>
              <a:rPr lang="en-US" dirty="0">
                <a:latin typeface="Arial"/>
                <a:ea typeface="ＭＳ Ｐゴシック" charset="0"/>
                <a:cs typeface="Arial"/>
              </a:rPr>
              <a:t>, Chapter 2 of </a:t>
            </a:r>
            <a:r>
              <a:rPr lang="ja-JP" altLang="en-US" dirty="0">
                <a:latin typeface="Arial"/>
                <a:ea typeface="ＭＳ Ｐゴシック" charset="0"/>
                <a:cs typeface="Arial"/>
              </a:rPr>
              <a:t>“</a:t>
            </a:r>
            <a:r>
              <a:rPr lang="en-US" altLang="ja-JP" dirty="0">
                <a:latin typeface="Arial"/>
                <a:ea typeface="ＭＳ Ｐゴシック" charset="0"/>
                <a:cs typeface="Arial"/>
              </a:rPr>
              <a:t>Introduction to Evolutionary Computing</a:t>
            </a:r>
            <a:r>
              <a:rPr lang="ja-JP" altLang="en-US" dirty="0">
                <a:latin typeface="Arial"/>
                <a:ea typeface="ＭＳ Ｐゴシック" charset="0"/>
                <a:cs typeface="Arial"/>
              </a:rPr>
              <a:t>”</a:t>
            </a:r>
            <a:r>
              <a:rPr lang="en-US" altLang="ja-JP" dirty="0">
                <a:latin typeface="Arial"/>
                <a:ea typeface="ＭＳ Ｐゴシック" charset="0"/>
                <a:cs typeface="Arial"/>
              </a:rPr>
              <a:t> by </a:t>
            </a:r>
            <a:r>
              <a:rPr lang="en-US" altLang="ja-JP" dirty="0" err="1">
                <a:latin typeface="Arial"/>
                <a:ea typeface="ＭＳ Ｐゴシック" charset="0"/>
                <a:cs typeface="Arial"/>
              </a:rPr>
              <a:t>Eiben</a:t>
            </a:r>
            <a:r>
              <a:rPr lang="en-US" altLang="ja-JP" dirty="0">
                <a:latin typeface="Arial"/>
                <a:ea typeface="ＭＳ Ｐゴシック" charset="0"/>
                <a:cs typeface="Arial"/>
              </a:rPr>
              <a:t> &amp; Smith</a:t>
            </a:r>
          </a:p>
          <a:p>
            <a:r>
              <a:rPr lang="en-US" dirty="0">
                <a:latin typeface="Arial"/>
                <a:ea typeface="ＭＳ Ｐゴシック" charset="0"/>
                <a:cs typeface="Arial"/>
                <a:hlinkClick r:id="rId3"/>
              </a:rPr>
              <a:t>The Design of Innovation</a:t>
            </a:r>
            <a:r>
              <a:rPr lang="en-US" dirty="0">
                <a:latin typeface="Arial"/>
                <a:ea typeface="ＭＳ Ｐゴシック" charset="0"/>
                <a:cs typeface="Arial"/>
              </a:rPr>
              <a:t>, by David E. Goldberg</a:t>
            </a:r>
          </a:p>
          <a:p>
            <a:pPr lvl="2"/>
            <a:r>
              <a:rPr lang="en-US" sz="2800" dirty="0">
                <a:latin typeface="Arial"/>
                <a:ea typeface="ＭＳ Ｐゴシック" charset="0"/>
                <a:cs typeface="Arial"/>
              </a:rPr>
              <a:t>Contains theoretical models that explain how genetic algorithms work and how to adjust them properly</a:t>
            </a:r>
            <a:endParaRPr lang="en-US" sz="3000" dirty="0">
              <a:latin typeface="Arial"/>
              <a:ea typeface="ＭＳ Ｐゴシック" charset="0"/>
              <a:cs typeface="Arial"/>
            </a:endParaRPr>
          </a:p>
          <a:p>
            <a:r>
              <a:rPr lang="en-US" dirty="0">
                <a:latin typeface="Arial"/>
                <a:ea typeface="ＭＳ Ｐゴシック" charset="0"/>
                <a:cs typeface="Arial"/>
              </a:rPr>
              <a:t>Volume 2 of the “Handbook of Natural Computing”</a:t>
            </a:r>
          </a:p>
          <a:p>
            <a:r>
              <a:rPr lang="en-US" dirty="0">
                <a:latin typeface="Arial"/>
                <a:ea typeface="ＭＳ Ｐゴシック" charset="0"/>
                <a:cs typeface="Arial"/>
              </a:rPr>
              <a:t>Proceedings of the GECCO conference (main conference in the EC field). Lots of papers of theory and applications</a:t>
            </a:r>
          </a:p>
          <a:p>
            <a:pPr lvl="1"/>
            <a:r>
              <a:rPr lang="en-US" dirty="0">
                <a:latin typeface="Arial"/>
                <a:ea typeface="ＭＳ Ｐゴシック" charset="0"/>
                <a:cs typeface="Arial"/>
                <a:hlinkClick r:id="rId4"/>
              </a:rPr>
              <a:t>http://www.informatik.uni-trier.de/~Ley/db/conf/gecco/index.html</a:t>
            </a:r>
            <a:endParaRPr lang="en-US" dirty="0">
              <a:latin typeface="Arial"/>
              <a:ea typeface="ＭＳ Ｐゴシック" charset="0"/>
              <a:cs typeface="Arial"/>
            </a:endParaRPr>
          </a:p>
          <a:p>
            <a:endParaRPr lang="en-US" dirty="0">
              <a:latin typeface="Arial"/>
              <a:ea typeface="ＭＳ Ｐゴシック" charset="0"/>
              <a:cs typeface="Arial"/>
            </a:endParaRPr>
          </a:p>
          <a:p>
            <a:endParaRPr lang="en-US" dirty="0"/>
          </a:p>
        </p:txBody>
      </p:sp>
    </p:spTree>
    <p:extLst>
      <p:ext uri="{BB962C8B-B14F-4D97-AF65-F5344CB8AC3E}">
        <p14:creationId xmlns:p14="http://schemas.microsoft.com/office/powerpoint/2010/main" val="171342770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Questions?</a:t>
            </a:r>
          </a:p>
        </p:txBody>
      </p:sp>
      <p:sp>
        <p:nvSpPr>
          <p:cNvPr id="3" name="Content Placeholder 2"/>
          <p:cNvSpPr>
            <a:spLocks noGrp="1"/>
          </p:cNvSpPr>
          <p:nvPr>
            <p:ph idx="1"/>
          </p:nvPr>
        </p:nvSpPr>
        <p:spPr/>
        <p:txBody>
          <a:bodyPr/>
          <a:lstStyle/>
          <a:p>
            <a:endParaRPr lang="en-GB"/>
          </a:p>
        </p:txBody>
      </p:sp>
    </p:spTree>
    <p:extLst>
      <p:ext uri="{BB962C8B-B14F-4D97-AF65-F5344CB8AC3E}">
        <p14:creationId xmlns:p14="http://schemas.microsoft.com/office/powerpoint/2010/main" val="13612719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Let’s add a few more things to the GA cycle</a:t>
            </a:r>
          </a:p>
        </p:txBody>
      </p:sp>
      <p:sp>
        <p:nvSpPr>
          <p:cNvPr id="3" name="Content Placeholder 2"/>
          <p:cNvSpPr>
            <a:spLocks noGrp="1"/>
          </p:cNvSpPr>
          <p:nvPr>
            <p:ph idx="1"/>
          </p:nvPr>
        </p:nvSpPr>
        <p:spPr/>
        <p:txBody>
          <a:bodyPr/>
          <a:lstStyle/>
          <a:p>
            <a:r>
              <a:rPr lang="en-US" dirty="0"/>
              <a:t>Representations</a:t>
            </a:r>
          </a:p>
          <a:p>
            <a:r>
              <a:rPr lang="en-US" dirty="0"/>
              <a:t>Selection</a:t>
            </a:r>
          </a:p>
          <a:p>
            <a:r>
              <a:rPr lang="en-US" dirty="0"/>
              <a:t>Crossover</a:t>
            </a:r>
          </a:p>
          <a:p>
            <a:r>
              <a:rPr lang="en-US" dirty="0"/>
              <a:t>Mutation policies</a:t>
            </a:r>
          </a:p>
          <a:p>
            <a:r>
              <a:rPr lang="en-US" dirty="0"/>
              <a:t>Replacement</a:t>
            </a:r>
          </a:p>
        </p:txBody>
      </p:sp>
    </p:spTree>
    <p:extLst>
      <p:ext uri="{BB962C8B-B14F-4D97-AF65-F5344CB8AC3E}">
        <p14:creationId xmlns:p14="http://schemas.microsoft.com/office/powerpoint/2010/main" val="11475089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6962"/>
            <a:ext cx="8229600" cy="1143000"/>
          </a:xfrm>
        </p:spPr>
        <p:txBody>
          <a:bodyPr/>
          <a:lstStyle/>
          <a:p>
            <a:r>
              <a:rPr lang="en-US" dirty="0"/>
              <a:t>Representation</a:t>
            </a:r>
          </a:p>
        </p:txBody>
      </p:sp>
      <p:sp>
        <p:nvSpPr>
          <p:cNvPr id="3" name="Content Placeholder 2"/>
          <p:cNvSpPr>
            <a:spLocks noGrp="1"/>
          </p:cNvSpPr>
          <p:nvPr>
            <p:ph idx="1"/>
          </p:nvPr>
        </p:nvSpPr>
        <p:spPr>
          <a:xfrm>
            <a:off x="457200" y="806287"/>
            <a:ext cx="8229600" cy="4934317"/>
          </a:xfrm>
        </p:spPr>
        <p:txBody>
          <a:bodyPr>
            <a:normAutofit fontScale="92500" lnSpcReduction="10000"/>
          </a:bodyPr>
          <a:lstStyle/>
          <a:p>
            <a:r>
              <a:rPr lang="en-US" dirty="0"/>
              <a:t>Instead of bits, why not using integers or real numbers?</a:t>
            </a:r>
          </a:p>
          <a:p>
            <a:pPr lvl="1"/>
            <a:r>
              <a:rPr lang="en-US" dirty="0"/>
              <a:t>Crossover</a:t>
            </a:r>
          </a:p>
          <a:p>
            <a:pPr marL="1371600" lvl="2" indent="-457200">
              <a:buFont typeface="+mj-lt"/>
              <a:buAutoNum type="arabicPeriod"/>
            </a:pPr>
            <a:r>
              <a:rPr lang="en-US" dirty="0"/>
              <a:t>Keeping as it is. </a:t>
            </a:r>
            <a:r>
              <a:rPr lang="en-US" dirty="0">
                <a:sym typeface="Wingdings"/>
              </a:rPr>
              <a:t>Works well if you have a large chromosome </a:t>
            </a:r>
            <a:r>
              <a:rPr lang="en-US" dirty="0">
                <a:sym typeface="Wingdings" pitchFamily="2" charset="2"/>
              </a:rPr>
              <a:t> large number of cut-points, and more potential variability</a:t>
            </a:r>
            <a:endParaRPr lang="en-US" dirty="0">
              <a:sym typeface="Wingdings"/>
            </a:endParaRPr>
          </a:p>
          <a:p>
            <a:pPr marL="1371600" lvl="2" indent="-457200">
              <a:buFont typeface="+mj-lt"/>
              <a:buAutoNum type="arabicPeriod"/>
            </a:pPr>
            <a:r>
              <a:rPr lang="en-US" dirty="0">
                <a:sym typeface="Wingdings"/>
              </a:rPr>
              <a:t>Rather than just mix-and-match (which keeps all original values of the genes), we can </a:t>
            </a:r>
            <a:r>
              <a:rPr lang="en-US" b="1" dirty="0">
                <a:sym typeface="Wingdings"/>
              </a:rPr>
              <a:t>blend</a:t>
            </a:r>
            <a:r>
              <a:rPr lang="en-US" dirty="0">
                <a:sym typeface="Wingdings"/>
              </a:rPr>
              <a:t> the values of the parent’s genes, using special crossover operators for continuous representations. E.g. BLX-α operator</a:t>
            </a:r>
          </a:p>
          <a:p>
            <a:pPr marL="1371600" lvl="3" indent="0">
              <a:buNone/>
            </a:pPr>
            <a:r>
              <a:rPr lang="en-US" dirty="0">
                <a:sym typeface="Wingdings"/>
                <a:hlinkClick r:id="rId2"/>
              </a:rPr>
              <a:t>http://onlinelibrary.wiley.com/doi/10.1002/int.10091/abstract</a:t>
            </a:r>
            <a:r>
              <a:rPr lang="en-US" dirty="0">
                <a:sym typeface="Wingdings"/>
              </a:rPr>
              <a:t> </a:t>
            </a:r>
          </a:p>
          <a:p>
            <a:pPr lvl="1"/>
            <a:r>
              <a:rPr lang="en-US" dirty="0">
                <a:sym typeface="Wingdings"/>
              </a:rPr>
              <a:t>Mutation</a:t>
            </a:r>
          </a:p>
          <a:p>
            <a:pPr lvl="2"/>
            <a:r>
              <a:rPr lang="en-US" dirty="0">
                <a:sym typeface="Wingdings"/>
              </a:rPr>
              <a:t>Adding/subtracting a certain offset from the current value</a:t>
            </a:r>
          </a:p>
        </p:txBody>
      </p:sp>
      <p:cxnSp>
        <p:nvCxnSpPr>
          <p:cNvPr id="6" name="Straight Connector 5"/>
          <p:cNvCxnSpPr/>
          <p:nvPr/>
        </p:nvCxnSpPr>
        <p:spPr>
          <a:xfrm>
            <a:off x="1225698" y="6193649"/>
            <a:ext cx="3826515" cy="8300"/>
          </a:xfrm>
          <a:prstGeom prst="line">
            <a:avLst/>
          </a:prstGeom>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p:nvCxnSpPr>
        <p:spPr>
          <a:xfrm>
            <a:off x="1225698" y="6011046"/>
            <a:ext cx="0" cy="373507"/>
          </a:xfrm>
          <a:prstGeom prst="line">
            <a:avLst/>
          </a:prstGeom>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5046904" y="6015195"/>
            <a:ext cx="0" cy="373507"/>
          </a:xfrm>
          <a:prstGeom prst="line">
            <a:avLst/>
          </a:prstGeom>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2814078" y="6015195"/>
            <a:ext cx="0" cy="37350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p:nvPr/>
        </p:nvCxnSpPr>
        <p:spPr>
          <a:xfrm>
            <a:off x="2910693" y="6110648"/>
            <a:ext cx="265615"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p:nvPr/>
        </p:nvCxnSpPr>
        <p:spPr>
          <a:xfrm flipH="1">
            <a:off x="2470769" y="6110648"/>
            <a:ext cx="24454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3281896" y="6011046"/>
            <a:ext cx="0" cy="373507"/>
          </a:xfrm>
          <a:prstGeom prst="line">
            <a:avLst/>
          </a:prstGeom>
          <a:ln>
            <a:solidFill>
              <a:schemeClr val="tx1"/>
            </a:solidFill>
            <a:prstDash val="sysDash"/>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a:off x="2371836" y="6015195"/>
            <a:ext cx="0" cy="373507"/>
          </a:xfrm>
          <a:prstGeom prst="line">
            <a:avLst/>
          </a:prstGeom>
          <a:ln>
            <a:solidFill>
              <a:schemeClr val="tx1"/>
            </a:solidFill>
            <a:prstDash val="sysDash"/>
          </a:ln>
        </p:spPr>
        <p:style>
          <a:lnRef idx="2">
            <a:schemeClr val="accent1"/>
          </a:lnRef>
          <a:fillRef idx="0">
            <a:schemeClr val="accent1"/>
          </a:fillRef>
          <a:effectRef idx="1">
            <a:schemeClr val="accent1"/>
          </a:effectRef>
          <a:fontRef idx="minor">
            <a:schemeClr val="tx1"/>
          </a:fontRef>
        </p:style>
      </p:cxnSp>
      <p:sp>
        <p:nvSpPr>
          <p:cNvPr id="20" name="TextBox 19"/>
          <p:cNvSpPr txBox="1"/>
          <p:nvPr/>
        </p:nvSpPr>
        <p:spPr>
          <a:xfrm>
            <a:off x="2337514" y="6307623"/>
            <a:ext cx="963757" cy="261610"/>
          </a:xfrm>
          <a:prstGeom prst="rect">
            <a:avLst/>
          </a:prstGeom>
          <a:noFill/>
        </p:spPr>
        <p:txBody>
          <a:bodyPr wrap="none" rtlCol="0">
            <a:spAutoFit/>
          </a:bodyPr>
          <a:lstStyle/>
          <a:p>
            <a:r>
              <a:rPr lang="en-US" sz="1100" dirty="0"/>
              <a:t>Current value</a:t>
            </a:r>
          </a:p>
        </p:txBody>
      </p:sp>
      <p:sp>
        <p:nvSpPr>
          <p:cNvPr id="21" name="Right Brace 20"/>
          <p:cNvSpPr/>
          <p:nvPr/>
        </p:nvSpPr>
        <p:spPr>
          <a:xfrm rot="16200000">
            <a:off x="2757701" y="5467482"/>
            <a:ext cx="138334" cy="910059"/>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2" name="TextBox 21"/>
          <p:cNvSpPr txBox="1"/>
          <p:nvPr/>
        </p:nvSpPr>
        <p:spPr>
          <a:xfrm>
            <a:off x="2910693" y="5658445"/>
            <a:ext cx="532987" cy="261610"/>
          </a:xfrm>
          <a:prstGeom prst="rect">
            <a:avLst/>
          </a:prstGeom>
          <a:noFill/>
        </p:spPr>
        <p:txBody>
          <a:bodyPr wrap="none" rtlCol="0">
            <a:spAutoFit/>
          </a:bodyPr>
          <a:lstStyle/>
          <a:p>
            <a:r>
              <a:rPr lang="en-US" sz="1050" dirty="0"/>
              <a:t>Offset</a:t>
            </a:r>
          </a:p>
        </p:txBody>
      </p:sp>
      <p:sp>
        <p:nvSpPr>
          <p:cNvPr id="4" name="TextBox 3">
            <a:extLst>
              <a:ext uri="{FF2B5EF4-FFF2-40B4-BE49-F238E27FC236}">
                <a16:creationId xmlns:a16="http://schemas.microsoft.com/office/drawing/2014/main" id="{174B9E4F-569D-2843-9D3D-470F25206D47}"/>
              </a:ext>
            </a:extLst>
          </p:cNvPr>
          <p:cNvSpPr txBox="1"/>
          <p:nvPr/>
        </p:nvSpPr>
        <p:spPr>
          <a:xfrm>
            <a:off x="5377132" y="5584166"/>
            <a:ext cx="3415256" cy="1169551"/>
          </a:xfrm>
          <a:prstGeom prst="rect">
            <a:avLst/>
          </a:prstGeom>
          <a:noFill/>
        </p:spPr>
        <p:txBody>
          <a:bodyPr wrap="square" rtlCol="0">
            <a:spAutoFit/>
          </a:bodyPr>
          <a:lstStyle/>
          <a:p>
            <a:pPr marL="342900" indent="-342900">
              <a:buFont typeface="+mj-lt"/>
              <a:buAutoNum type="arabicPeriod"/>
            </a:pPr>
            <a:r>
              <a:rPr lang="en-US" sz="1400" dirty="0"/>
              <a:t>offset = </a:t>
            </a:r>
            <a:r>
              <a:rPr lang="en-US" sz="1400" dirty="0" err="1"/>
              <a:t>rnd</a:t>
            </a:r>
            <a:r>
              <a:rPr lang="en-US" sz="1400" dirty="0"/>
              <a:t>(0,1)*</a:t>
            </a:r>
            <a:r>
              <a:rPr lang="en-US" sz="1400" dirty="0" err="1"/>
              <a:t>max_offset</a:t>
            </a:r>
            <a:endParaRPr lang="en-US" sz="1400" dirty="0"/>
          </a:p>
          <a:p>
            <a:pPr marL="342900" indent="-342900">
              <a:buFont typeface="+mj-lt"/>
              <a:buAutoNum type="arabicPeriod"/>
            </a:pPr>
            <a:r>
              <a:rPr lang="en-US" sz="1400" dirty="0"/>
              <a:t>Sign = random + or –</a:t>
            </a:r>
          </a:p>
          <a:p>
            <a:pPr marL="342900" indent="-342900">
              <a:buFont typeface="+mj-lt"/>
              <a:buAutoNum type="arabicPeriod"/>
            </a:pPr>
            <a:r>
              <a:rPr lang="en-US" sz="1400" dirty="0" err="1"/>
              <a:t>newValue</a:t>
            </a:r>
            <a:r>
              <a:rPr lang="en-US" sz="1400" dirty="0"/>
              <a:t> = </a:t>
            </a:r>
            <a:r>
              <a:rPr lang="en-US" sz="1400" dirty="0" err="1"/>
              <a:t>currentValue</a:t>
            </a:r>
            <a:r>
              <a:rPr lang="en-US" sz="1400" dirty="0"/>
              <a:t> + offset * sign</a:t>
            </a:r>
          </a:p>
          <a:p>
            <a:pPr marL="342900" indent="-342900">
              <a:buFont typeface="+mj-lt"/>
              <a:buAutoNum type="arabicPeriod"/>
            </a:pPr>
            <a:r>
              <a:rPr lang="en-US" sz="1400" dirty="0"/>
              <a:t>clip </a:t>
            </a:r>
            <a:r>
              <a:rPr lang="en-US" sz="1400" dirty="0" err="1"/>
              <a:t>newValue</a:t>
            </a:r>
            <a:r>
              <a:rPr lang="en-US" sz="1400" dirty="0"/>
              <a:t> if it overlaps with the limits of the variable</a:t>
            </a:r>
          </a:p>
        </p:txBody>
      </p:sp>
    </p:spTree>
    <p:extLst>
      <p:ext uri="{BB962C8B-B14F-4D97-AF65-F5344CB8AC3E}">
        <p14:creationId xmlns:p14="http://schemas.microsoft.com/office/powerpoint/2010/main" val="8735550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Selection</a:t>
            </a:r>
          </a:p>
        </p:txBody>
      </p:sp>
      <p:sp>
        <p:nvSpPr>
          <p:cNvPr id="3" name="Content Placeholder 2"/>
          <p:cNvSpPr>
            <a:spLocks noGrp="1"/>
          </p:cNvSpPr>
          <p:nvPr>
            <p:ph idx="1"/>
          </p:nvPr>
        </p:nvSpPr>
        <p:spPr/>
        <p:txBody>
          <a:bodyPr>
            <a:noAutofit/>
          </a:bodyPr>
          <a:lstStyle/>
          <a:p>
            <a:r>
              <a:rPr lang="en-US" sz="2800" dirty="0"/>
              <a:t>Tournament selection</a:t>
            </a:r>
          </a:p>
          <a:p>
            <a:pPr marL="457200" lvl="1" indent="0">
              <a:buNone/>
            </a:pPr>
            <a:r>
              <a:rPr lang="en-US" sz="2000" dirty="0" err="1">
                <a:latin typeface="Courier"/>
                <a:cs typeface="Courier"/>
              </a:rPr>
              <a:t>tournament_size</a:t>
            </a:r>
            <a:r>
              <a:rPr lang="en-US" sz="2000" dirty="0">
                <a:latin typeface="Courier"/>
                <a:cs typeface="Courier"/>
              </a:rPr>
              <a:t> = parameter of system</a:t>
            </a:r>
          </a:p>
          <a:p>
            <a:pPr marL="457200" lvl="1" indent="0">
              <a:buNone/>
            </a:pPr>
            <a:r>
              <a:rPr lang="en-US" sz="2000" b="1" dirty="0">
                <a:latin typeface="Courier"/>
                <a:cs typeface="Courier"/>
              </a:rPr>
              <a:t>For</a:t>
            </a:r>
            <a:r>
              <a:rPr lang="en-US" sz="2000" dirty="0">
                <a:latin typeface="Courier"/>
                <a:cs typeface="Courier"/>
              </a:rPr>
              <a:t> I </a:t>
            </a:r>
            <a:r>
              <a:rPr lang="en-US" sz="2000" b="1" dirty="0">
                <a:latin typeface="Courier"/>
                <a:cs typeface="Courier"/>
              </a:rPr>
              <a:t>in</a:t>
            </a:r>
            <a:r>
              <a:rPr lang="en-US" sz="2000" dirty="0">
                <a:latin typeface="Courier"/>
                <a:cs typeface="Courier"/>
              </a:rPr>
              <a:t> 1 </a:t>
            </a:r>
            <a:r>
              <a:rPr lang="en-US" sz="2000" b="1" dirty="0">
                <a:latin typeface="Courier"/>
                <a:cs typeface="Courier"/>
              </a:rPr>
              <a:t>to</a:t>
            </a:r>
            <a:r>
              <a:rPr lang="en-US" sz="2000" dirty="0">
                <a:latin typeface="Courier"/>
                <a:cs typeface="Courier"/>
              </a:rPr>
              <a:t> </a:t>
            </a:r>
            <a:r>
              <a:rPr lang="en-US" sz="2000" dirty="0" err="1">
                <a:latin typeface="Courier"/>
                <a:cs typeface="Courier"/>
              </a:rPr>
              <a:t>pop_size</a:t>
            </a:r>
            <a:endParaRPr lang="en-US" sz="2000" dirty="0">
              <a:latin typeface="Courier"/>
              <a:cs typeface="Courier"/>
            </a:endParaRPr>
          </a:p>
          <a:p>
            <a:pPr marL="914400" lvl="2" indent="0">
              <a:buNone/>
            </a:pPr>
            <a:r>
              <a:rPr lang="en-US" sz="1800" i="1" dirty="0">
                <a:latin typeface="Courier"/>
                <a:cs typeface="Courier"/>
              </a:rPr>
              <a:t>tournament</a:t>
            </a:r>
            <a:r>
              <a:rPr lang="en-US" sz="1800" dirty="0">
                <a:latin typeface="Courier"/>
                <a:cs typeface="Courier"/>
              </a:rPr>
              <a:t> = Select </a:t>
            </a:r>
            <a:r>
              <a:rPr lang="en-US" sz="1800" dirty="0" err="1">
                <a:latin typeface="Courier"/>
                <a:cs typeface="Courier"/>
              </a:rPr>
              <a:t>tournament_size</a:t>
            </a:r>
            <a:r>
              <a:rPr lang="en-US" sz="1800" dirty="0">
                <a:latin typeface="Courier"/>
                <a:cs typeface="Courier"/>
              </a:rPr>
              <a:t> 	individuals from population at random</a:t>
            </a:r>
          </a:p>
          <a:p>
            <a:pPr marL="914400" lvl="2" indent="0">
              <a:buNone/>
            </a:pPr>
            <a:r>
              <a:rPr lang="en-US" sz="1800" dirty="0">
                <a:latin typeface="Courier"/>
                <a:cs typeface="Courier"/>
              </a:rPr>
              <a:t>Add to new population the individual from 	</a:t>
            </a:r>
            <a:r>
              <a:rPr lang="en-US" sz="1800" i="1" dirty="0">
                <a:latin typeface="Courier"/>
                <a:cs typeface="Courier"/>
              </a:rPr>
              <a:t>tournament</a:t>
            </a:r>
            <a:r>
              <a:rPr lang="en-US" sz="1800" dirty="0">
                <a:latin typeface="Courier"/>
                <a:cs typeface="Courier"/>
              </a:rPr>
              <a:t> with higher fitness</a:t>
            </a:r>
          </a:p>
          <a:p>
            <a:pPr marL="457200" lvl="1" indent="0">
              <a:buNone/>
            </a:pPr>
            <a:r>
              <a:rPr lang="en-US" sz="2000" b="1" dirty="0" err="1">
                <a:latin typeface="Courier"/>
                <a:cs typeface="Courier"/>
              </a:rPr>
              <a:t>EndFor</a:t>
            </a:r>
            <a:endParaRPr lang="en-US" sz="2000" b="1" dirty="0">
              <a:latin typeface="Courier"/>
              <a:cs typeface="Courier"/>
            </a:endParaRPr>
          </a:p>
          <a:p>
            <a:pPr marL="457200" lvl="1" indent="0">
              <a:buNone/>
            </a:pPr>
            <a:endParaRPr lang="en-US" sz="2000" b="1" dirty="0">
              <a:latin typeface="Courier"/>
              <a:cs typeface="Courier"/>
            </a:endParaRPr>
          </a:p>
          <a:p>
            <a:pPr lvl="1"/>
            <a:r>
              <a:rPr lang="en-US" sz="2000" dirty="0">
                <a:latin typeface="Calibri"/>
                <a:cs typeface="Calibri"/>
              </a:rPr>
              <a:t>Sampling strategy is very important for stability of algorithm</a:t>
            </a:r>
          </a:p>
          <a:p>
            <a:pPr lvl="2"/>
            <a:r>
              <a:rPr lang="en-US" sz="1800" dirty="0">
                <a:latin typeface="Calibri"/>
                <a:cs typeface="Calibri"/>
                <a:hlinkClick r:id="rId2"/>
              </a:rPr>
              <a:t>Sampling without replacement </a:t>
            </a:r>
            <a:r>
              <a:rPr lang="en-US" sz="1800" dirty="0">
                <a:latin typeface="Calibri"/>
                <a:cs typeface="Calibri"/>
              </a:rPr>
              <a:t>is more stable</a:t>
            </a:r>
          </a:p>
          <a:p>
            <a:pPr lvl="3"/>
            <a:r>
              <a:rPr lang="en-US" sz="1400" dirty="0">
                <a:latin typeface="Calibri"/>
                <a:cs typeface="Calibri"/>
              </a:rPr>
              <a:t>You cannot pick twice the same individual (unless the whole population has been sampled)</a:t>
            </a:r>
          </a:p>
        </p:txBody>
      </p:sp>
    </p:spTree>
    <p:extLst>
      <p:ext uri="{BB962C8B-B14F-4D97-AF65-F5344CB8AC3E}">
        <p14:creationId xmlns:p14="http://schemas.microsoft.com/office/powerpoint/2010/main" val="1064749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Selection</a:t>
            </a:r>
          </a:p>
        </p:txBody>
      </p:sp>
      <p:sp>
        <p:nvSpPr>
          <p:cNvPr id="3" name="Content Placeholder 2"/>
          <p:cNvSpPr>
            <a:spLocks noGrp="1"/>
          </p:cNvSpPr>
          <p:nvPr>
            <p:ph idx="1"/>
          </p:nvPr>
        </p:nvSpPr>
        <p:spPr/>
        <p:txBody>
          <a:bodyPr>
            <a:normAutofit fontScale="85000" lnSpcReduction="20000"/>
          </a:bodyPr>
          <a:lstStyle/>
          <a:p>
            <a:r>
              <a:rPr lang="en-US" dirty="0"/>
              <a:t>Roulette-wheel belongs to a class of selection methods called ‘fitness-proportionate selection’</a:t>
            </a:r>
          </a:p>
          <a:p>
            <a:pPr lvl="1"/>
            <a:r>
              <a:rPr lang="en-US" dirty="0"/>
              <a:t>The chances of being selected are derived from how good is an individual’s fitness in relation to the whole population</a:t>
            </a:r>
          </a:p>
          <a:p>
            <a:pPr lvl="1"/>
            <a:r>
              <a:rPr lang="en-US" dirty="0"/>
              <a:t>If all individuals have similar fitness (such as the case of late iterations of the GA cycle), selection becomes close to random</a:t>
            </a:r>
          </a:p>
          <a:p>
            <a:r>
              <a:rPr lang="en-US" dirty="0"/>
              <a:t>Tournament is a rank-based method</a:t>
            </a:r>
          </a:p>
          <a:p>
            <a:pPr lvl="1"/>
            <a:r>
              <a:rPr lang="en-US" dirty="0"/>
              <a:t>If individual A competes with B and fitness(A)&gt; fitness(B), A is always going to win</a:t>
            </a:r>
          </a:p>
          <a:p>
            <a:pPr lvl="1"/>
            <a:r>
              <a:rPr lang="en-US" dirty="0"/>
              <a:t>Tournament selection is said to have a more stable </a:t>
            </a:r>
            <a:r>
              <a:rPr lang="en-US" b="1" dirty="0"/>
              <a:t>selection pressure</a:t>
            </a:r>
            <a:endParaRPr lang="en-US" dirty="0"/>
          </a:p>
        </p:txBody>
      </p:sp>
    </p:spTree>
    <p:extLst>
      <p:ext uri="{BB962C8B-B14F-4D97-AF65-F5344CB8AC3E}">
        <p14:creationId xmlns:p14="http://schemas.microsoft.com/office/powerpoint/2010/main" val="17170333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3C6551-20D9-BF45-A7D7-8408CC39C955}"/>
              </a:ext>
            </a:extLst>
          </p:cNvPr>
          <p:cNvSpPr>
            <a:spLocks noGrp="1"/>
          </p:cNvSpPr>
          <p:nvPr>
            <p:ph type="title"/>
          </p:nvPr>
        </p:nvSpPr>
        <p:spPr/>
        <p:txBody>
          <a:bodyPr/>
          <a:lstStyle/>
          <a:p>
            <a:r>
              <a:rPr lang="en-US" dirty="0"/>
              <a:t>Presenting experimental results</a:t>
            </a:r>
          </a:p>
        </p:txBody>
      </p:sp>
      <p:sp>
        <p:nvSpPr>
          <p:cNvPr id="3" name="Content Placeholder 2">
            <a:extLst>
              <a:ext uri="{FF2B5EF4-FFF2-40B4-BE49-F238E27FC236}">
                <a16:creationId xmlns:a16="http://schemas.microsoft.com/office/drawing/2014/main" id="{79579D35-FB24-0743-BE16-E4891AF963CD}"/>
              </a:ext>
            </a:extLst>
          </p:cNvPr>
          <p:cNvSpPr>
            <a:spLocks noGrp="1"/>
          </p:cNvSpPr>
          <p:nvPr>
            <p:ph idx="1"/>
          </p:nvPr>
        </p:nvSpPr>
        <p:spPr/>
        <p:txBody>
          <a:bodyPr>
            <a:normAutofit fontScale="92500" lnSpcReduction="10000"/>
          </a:bodyPr>
          <a:lstStyle/>
          <a:p>
            <a:r>
              <a:rPr lang="en-US" dirty="0"/>
              <a:t>In the next few slides you will see a few plots, similar to the one on lecture 1, about the performance of the Genetic Algorithm</a:t>
            </a:r>
          </a:p>
          <a:p>
            <a:r>
              <a:rPr lang="en-US" dirty="0"/>
              <a:t>I’m going to show exactly how they are generated as this is information that will be useful for the practical</a:t>
            </a:r>
          </a:p>
          <a:p>
            <a:r>
              <a:rPr lang="en-US" dirty="0"/>
              <a:t>What I’m showing is my way of generating and plotting the data, not the only way </a:t>
            </a:r>
            <a:r>
              <a:rPr lang="en-US" dirty="0">
                <a:sym typeface="Wingdings" pitchFamily="2" charset="2"/>
              </a:rPr>
              <a:t></a:t>
            </a:r>
            <a:endParaRPr lang="en-US" dirty="0"/>
          </a:p>
          <a:p>
            <a:pPr lvl="1"/>
            <a:r>
              <a:rPr lang="en-US" dirty="0"/>
              <a:t>Basically I use the tools I know that will get the task done quick.</a:t>
            </a:r>
          </a:p>
        </p:txBody>
      </p:sp>
    </p:spTree>
    <p:extLst>
      <p:ext uri="{BB962C8B-B14F-4D97-AF65-F5344CB8AC3E}">
        <p14:creationId xmlns:p14="http://schemas.microsoft.com/office/powerpoint/2010/main" val="10238667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63B607-BDB0-924D-90DE-FC9C6E04DDA2}"/>
              </a:ext>
            </a:extLst>
          </p:cNvPr>
          <p:cNvSpPr>
            <a:spLocks noGrp="1"/>
          </p:cNvSpPr>
          <p:nvPr>
            <p:ph type="title"/>
          </p:nvPr>
        </p:nvSpPr>
        <p:spPr/>
        <p:txBody>
          <a:bodyPr>
            <a:normAutofit fontScale="90000"/>
          </a:bodyPr>
          <a:lstStyle/>
          <a:p>
            <a:r>
              <a:rPr lang="en-US" dirty="0"/>
              <a:t>Presenting results. Step 1: repetitions</a:t>
            </a:r>
          </a:p>
        </p:txBody>
      </p:sp>
      <p:sp>
        <p:nvSpPr>
          <p:cNvPr id="3" name="Content Placeholder 2">
            <a:extLst>
              <a:ext uri="{FF2B5EF4-FFF2-40B4-BE49-F238E27FC236}">
                <a16:creationId xmlns:a16="http://schemas.microsoft.com/office/drawing/2014/main" id="{D011058A-F196-7946-B41B-7F12957263CA}"/>
              </a:ext>
            </a:extLst>
          </p:cNvPr>
          <p:cNvSpPr>
            <a:spLocks noGrp="1"/>
          </p:cNvSpPr>
          <p:nvPr>
            <p:ph sz="half" idx="1"/>
          </p:nvPr>
        </p:nvSpPr>
        <p:spPr>
          <a:xfrm>
            <a:off x="457200" y="1600200"/>
            <a:ext cx="4038600" cy="5042140"/>
          </a:xfrm>
        </p:spPr>
        <p:txBody>
          <a:bodyPr>
            <a:normAutofit fontScale="77500" lnSpcReduction="20000"/>
          </a:bodyPr>
          <a:lstStyle/>
          <a:p>
            <a:r>
              <a:rPr lang="en-US" sz="2400" dirty="0"/>
              <a:t>A genetic algorithm is a </a:t>
            </a:r>
            <a:r>
              <a:rPr lang="en-US" sz="2400" b="1" dirty="0"/>
              <a:t>stochastic</a:t>
            </a:r>
            <a:r>
              <a:rPr lang="en-US" sz="2400" dirty="0"/>
              <a:t> algorithm</a:t>
            </a:r>
          </a:p>
          <a:p>
            <a:pPr lvl="1"/>
            <a:r>
              <a:rPr lang="en-US" sz="2000" dirty="0"/>
              <a:t>This means that it depends on (pseudo) random numbers for its functioning</a:t>
            </a:r>
          </a:p>
          <a:p>
            <a:pPr lvl="1"/>
            <a:r>
              <a:rPr lang="en-US" sz="2000" dirty="0"/>
              <a:t>That does not mean that the algorithm is random!</a:t>
            </a:r>
          </a:p>
          <a:p>
            <a:r>
              <a:rPr lang="en-US" sz="2400" dirty="0"/>
              <a:t>Different runs can generate different results</a:t>
            </a:r>
          </a:p>
          <a:p>
            <a:r>
              <a:rPr lang="en-US" sz="2400" dirty="0"/>
              <a:t>A good practice is to repeat the same experiments multiple times and average the results</a:t>
            </a:r>
          </a:p>
          <a:p>
            <a:r>
              <a:rPr lang="en-US" sz="2400" dirty="0"/>
              <a:t>In the GA community the magic number of repetitions is 30</a:t>
            </a:r>
          </a:p>
          <a:p>
            <a:endParaRPr lang="en-US" sz="2400" dirty="0"/>
          </a:p>
          <a:p>
            <a:r>
              <a:rPr lang="en-US" sz="2400" dirty="0"/>
              <a:t>Using the example and code from lecture one, the following shell script would run it 30 times and extract the best fitness of each iteration</a:t>
            </a:r>
          </a:p>
        </p:txBody>
      </p:sp>
      <p:sp>
        <p:nvSpPr>
          <p:cNvPr id="4" name="Content Placeholder 3">
            <a:extLst>
              <a:ext uri="{FF2B5EF4-FFF2-40B4-BE49-F238E27FC236}">
                <a16:creationId xmlns:a16="http://schemas.microsoft.com/office/drawing/2014/main" id="{05AE6B38-5130-704E-B81A-D465A7C240F1}"/>
              </a:ext>
            </a:extLst>
          </p:cNvPr>
          <p:cNvSpPr>
            <a:spLocks noGrp="1"/>
          </p:cNvSpPr>
          <p:nvPr>
            <p:ph sz="half" idx="2"/>
          </p:nvPr>
        </p:nvSpPr>
        <p:spPr>
          <a:xfrm>
            <a:off x="4648200" y="1600200"/>
            <a:ext cx="4038600" cy="4996132"/>
          </a:xfrm>
        </p:spPr>
        <p:txBody>
          <a:bodyPr>
            <a:normAutofit fontScale="77500" lnSpcReduction="20000"/>
          </a:bodyPr>
          <a:lstStyle/>
          <a:p>
            <a:pPr marL="0" indent="0">
              <a:buNone/>
            </a:pPr>
            <a:r>
              <a:rPr lang="en-US" sz="1000" dirty="0">
                <a:latin typeface="Courier" pitchFamily="2" charset="0"/>
              </a:rPr>
              <a:t>$ for </a:t>
            </a:r>
            <a:r>
              <a:rPr lang="en-US" sz="1000" dirty="0" err="1">
                <a:latin typeface="Courier" pitchFamily="2" charset="0"/>
              </a:rPr>
              <a:t>i</a:t>
            </a:r>
            <a:r>
              <a:rPr lang="en-US" sz="1000" dirty="0">
                <a:latin typeface="Courier" pitchFamily="2" charset="0"/>
              </a:rPr>
              <a:t> in `</a:t>
            </a:r>
            <a:r>
              <a:rPr lang="en-US" sz="1000" dirty="0" err="1">
                <a:latin typeface="Courier" pitchFamily="2" charset="0"/>
              </a:rPr>
              <a:t>seq</a:t>
            </a:r>
            <a:r>
              <a:rPr lang="en-US" sz="1000" dirty="0">
                <a:latin typeface="Courier" pitchFamily="2" charset="0"/>
              </a:rPr>
              <a:t> 1 30`; do java -</a:t>
            </a:r>
            <a:r>
              <a:rPr lang="en-US" sz="1000" dirty="0" err="1">
                <a:latin typeface="Courier" pitchFamily="2" charset="0"/>
              </a:rPr>
              <a:t>cp</a:t>
            </a:r>
            <a:r>
              <a:rPr lang="en-US" sz="1000" dirty="0">
                <a:latin typeface="Courier" pitchFamily="2" charset="0"/>
              </a:rPr>
              <a:t> jenetics-4.2.0.jar:. </a:t>
            </a:r>
            <a:r>
              <a:rPr lang="en-US" sz="1000" dirty="0" err="1">
                <a:latin typeface="Courier" pitchFamily="2" charset="0"/>
              </a:rPr>
              <a:t>OnesCounting</a:t>
            </a:r>
            <a:r>
              <a:rPr lang="en-US" sz="1000" dirty="0">
                <a:latin typeface="Courier" pitchFamily="2" charset="0"/>
              </a:rPr>
              <a:t> | grep ^Generation | cut -d\  -f3,7 | </a:t>
            </a:r>
            <a:r>
              <a:rPr lang="en-US" sz="1000" dirty="0" err="1">
                <a:latin typeface="Courier" pitchFamily="2" charset="0"/>
              </a:rPr>
              <a:t>sed</a:t>
            </a:r>
            <a:r>
              <a:rPr lang="en-US" sz="1000" dirty="0">
                <a:latin typeface="Courier" pitchFamily="2" charset="0"/>
              </a:rPr>
              <a:t> s/,//g; done &gt; data-</a:t>
            </a:r>
            <a:r>
              <a:rPr lang="en-US" sz="1000" dirty="0" err="1">
                <a:latin typeface="Courier" pitchFamily="2" charset="0"/>
              </a:rPr>
              <a:t>RWS.txt</a:t>
            </a:r>
            <a:endParaRPr lang="en-US" sz="1000" dirty="0">
              <a:latin typeface="Courier" pitchFamily="2" charset="0"/>
            </a:endParaRPr>
          </a:p>
          <a:p>
            <a:pPr marL="0" indent="0">
              <a:buNone/>
            </a:pPr>
            <a:endParaRPr lang="en-US" sz="1000" dirty="0">
              <a:latin typeface="Courier" pitchFamily="2" charset="0"/>
            </a:endParaRPr>
          </a:p>
          <a:p>
            <a:pPr marL="0" indent="0">
              <a:buNone/>
            </a:pPr>
            <a:r>
              <a:rPr lang="en-US" sz="1000" dirty="0">
                <a:latin typeface="Courier" pitchFamily="2" charset="0"/>
              </a:rPr>
              <a:t>$ cat data-</a:t>
            </a:r>
            <a:r>
              <a:rPr lang="en-US" sz="1000" dirty="0" err="1">
                <a:latin typeface="Courier" pitchFamily="2" charset="0"/>
              </a:rPr>
              <a:t>RWS.txt</a:t>
            </a:r>
            <a:endParaRPr lang="en-US" sz="1000" dirty="0">
              <a:latin typeface="Courier" pitchFamily="2" charset="0"/>
            </a:endParaRPr>
          </a:p>
          <a:p>
            <a:pPr marL="0" indent="0">
              <a:buNone/>
            </a:pPr>
            <a:r>
              <a:rPr lang="en-US" sz="1000" dirty="0">
                <a:latin typeface="Courier" pitchFamily="2" charset="0"/>
              </a:rPr>
              <a:t>1 41</a:t>
            </a:r>
          </a:p>
          <a:p>
            <a:pPr marL="0" indent="0">
              <a:buNone/>
            </a:pPr>
            <a:r>
              <a:rPr lang="en-US" sz="1000" dirty="0">
                <a:latin typeface="Courier" pitchFamily="2" charset="0"/>
              </a:rPr>
              <a:t>2 48</a:t>
            </a:r>
          </a:p>
          <a:p>
            <a:pPr marL="0" indent="0">
              <a:buNone/>
            </a:pPr>
            <a:r>
              <a:rPr lang="en-US" sz="1000" dirty="0">
                <a:latin typeface="Courier" pitchFamily="2" charset="0"/>
              </a:rPr>
              <a:t>3 54</a:t>
            </a:r>
          </a:p>
          <a:p>
            <a:pPr marL="0" indent="0">
              <a:buNone/>
            </a:pPr>
            <a:r>
              <a:rPr lang="en-US" sz="1000" dirty="0">
                <a:latin typeface="Courier" pitchFamily="2" charset="0"/>
              </a:rPr>
              <a:t>4 54</a:t>
            </a:r>
          </a:p>
          <a:p>
            <a:pPr marL="0" indent="0">
              <a:buNone/>
            </a:pPr>
            <a:r>
              <a:rPr lang="en-US" sz="1000" dirty="0">
                <a:latin typeface="Courier" pitchFamily="2" charset="0"/>
              </a:rPr>
              <a:t>5 59</a:t>
            </a:r>
          </a:p>
          <a:p>
            <a:pPr marL="0" indent="0">
              <a:buNone/>
            </a:pPr>
            <a:r>
              <a:rPr lang="en-US" sz="1000" dirty="0">
                <a:latin typeface="Courier" pitchFamily="2" charset="0"/>
              </a:rPr>
              <a:t>6 59</a:t>
            </a:r>
          </a:p>
          <a:p>
            <a:pPr marL="0" indent="0">
              <a:buNone/>
            </a:pPr>
            <a:r>
              <a:rPr lang="en-US" sz="1000" dirty="0">
                <a:latin typeface="Courier" pitchFamily="2" charset="0"/>
              </a:rPr>
              <a:t>7 58</a:t>
            </a:r>
          </a:p>
          <a:p>
            <a:pPr marL="0" indent="0">
              <a:buNone/>
            </a:pPr>
            <a:r>
              <a:rPr lang="en-US" sz="1000" dirty="0">
                <a:latin typeface="Courier" pitchFamily="2" charset="0"/>
              </a:rPr>
              <a:t>.</a:t>
            </a:r>
          </a:p>
          <a:p>
            <a:pPr marL="0" indent="0">
              <a:buNone/>
            </a:pPr>
            <a:r>
              <a:rPr lang="en-US" sz="1000" dirty="0">
                <a:latin typeface="Courier" pitchFamily="2" charset="0"/>
              </a:rPr>
              <a:t>.</a:t>
            </a:r>
          </a:p>
          <a:p>
            <a:pPr marL="0" indent="0">
              <a:buNone/>
            </a:pPr>
            <a:r>
              <a:rPr lang="en-US" sz="1000" dirty="0">
                <a:latin typeface="Courier" pitchFamily="2" charset="0"/>
              </a:rPr>
              <a:t>.</a:t>
            </a:r>
          </a:p>
          <a:p>
            <a:pPr marL="0" indent="0">
              <a:buNone/>
            </a:pPr>
            <a:r>
              <a:rPr lang="en-US" sz="1000" dirty="0">
                <a:latin typeface="Courier" pitchFamily="2" charset="0"/>
              </a:rPr>
              <a:t>996 67</a:t>
            </a:r>
          </a:p>
          <a:p>
            <a:pPr marL="0" indent="0">
              <a:buNone/>
            </a:pPr>
            <a:r>
              <a:rPr lang="en-US" sz="1000" dirty="0">
                <a:latin typeface="Courier" pitchFamily="2" charset="0"/>
              </a:rPr>
              <a:t>997 67</a:t>
            </a:r>
          </a:p>
          <a:p>
            <a:pPr marL="0" indent="0">
              <a:buNone/>
            </a:pPr>
            <a:r>
              <a:rPr lang="en-US" sz="1000" dirty="0">
                <a:latin typeface="Courier" pitchFamily="2" charset="0"/>
              </a:rPr>
              <a:t>998 67</a:t>
            </a:r>
          </a:p>
          <a:p>
            <a:pPr marL="0" indent="0">
              <a:buNone/>
            </a:pPr>
            <a:r>
              <a:rPr lang="en-US" sz="1000" dirty="0">
                <a:latin typeface="Courier" pitchFamily="2" charset="0"/>
              </a:rPr>
              <a:t>999 67</a:t>
            </a:r>
          </a:p>
          <a:p>
            <a:pPr marL="0" indent="0">
              <a:buNone/>
            </a:pPr>
            <a:r>
              <a:rPr lang="en-US" sz="1000" dirty="0">
                <a:latin typeface="Courier" pitchFamily="2" charset="0"/>
              </a:rPr>
              <a:t>1000 67</a:t>
            </a:r>
          </a:p>
          <a:p>
            <a:pPr marL="0" indent="0">
              <a:buNone/>
            </a:pPr>
            <a:r>
              <a:rPr lang="en-US" sz="1000" dirty="0">
                <a:latin typeface="Courier" pitchFamily="2" charset="0"/>
              </a:rPr>
              <a:t>1 41</a:t>
            </a:r>
          </a:p>
          <a:p>
            <a:pPr marL="0" indent="0">
              <a:buNone/>
            </a:pPr>
            <a:r>
              <a:rPr lang="en-US" sz="1000" dirty="0">
                <a:latin typeface="Courier" pitchFamily="2" charset="0"/>
              </a:rPr>
              <a:t>2 48</a:t>
            </a:r>
          </a:p>
          <a:p>
            <a:pPr marL="0" indent="0">
              <a:buNone/>
            </a:pPr>
            <a:r>
              <a:rPr lang="en-US" sz="1000" dirty="0">
                <a:latin typeface="Courier" pitchFamily="2" charset="0"/>
              </a:rPr>
              <a:t>3 57</a:t>
            </a:r>
          </a:p>
          <a:p>
            <a:pPr marL="0" indent="0">
              <a:buNone/>
            </a:pPr>
            <a:r>
              <a:rPr lang="en-US" sz="1000" dirty="0">
                <a:latin typeface="Courier" pitchFamily="2" charset="0"/>
              </a:rPr>
              <a:t>4 60</a:t>
            </a:r>
          </a:p>
          <a:p>
            <a:pPr marL="0" indent="0">
              <a:buNone/>
            </a:pPr>
            <a:r>
              <a:rPr lang="en-US" sz="1000" dirty="0">
                <a:latin typeface="Courier" pitchFamily="2" charset="0"/>
              </a:rPr>
              <a:t>5 59</a:t>
            </a:r>
          </a:p>
          <a:p>
            <a:pPr marL="0" indent="0">
              <a:buNone/>
            </a:pPr>
            <a:r>
              <a:rPr lang="en-US" sz="1000" dirty="0">
                <a:latin typeface="Courier" pitchFamily="2" charset="0"/>
              </a:rPr>
              <a:t>.</a:t>
            </a:r>
          </a:p>
          <a:p>
            <a:pPr marL="0" indent="0">
              <a:buNone/>
            </a:pPr>
            <a:r>
              <a:rPr lang="en-US" sz="1000" dirty="0">
                <a:latin typeface="Courier" pitchFamily="2" charset="0"/>
              </a:rPr>
              <a:t>.</a:t>
            </a:r>
          </a:p>
          <a:p>
            <a:pPr marL="0" indent="0">
              <a:buNone/>
            </a:pPr>
            <a:r>
              <a:rPr lang="en-US" sz="1000" dirty="0">
                <a:latin typeface="Courier" pitchFamily="2" charset="0"/>
              </a:rPr>
              <a:t>.</a:t>
            </a:r>
          </a:p>
          <a:p>
            <a:pPr marL="0" indent="0">
              <a:buNone/>
            </a:pPr>
            <a:r>
              <a:rPr lang="en-US" sz="1000" dirty="0">
                <a:latin typeface="Courier" pitchFamily="2" charset="0"/>
              </a:rPr>
              <a:t>994 65</a:t>
            </a:r>
          </a:p>
          <a:p>
            <a:pPr marL="0" indent="0">
              <a:buNone/>
            </a:pPr>
            <a:r>
              <a:rPr lang="en-US" sz="1000" dirty="0">
                <a:latin typeface="Courier" pitchFamily="2" charset="0"/>
              </a:rPr>
              <a:t>995 69</a:t>
            </a:r>
          </a:p>
          <a:p>
            <a:pPr marL="0" indent="0">
              <a:buNone/>
            </a:pPr>
            <a:r>
              <a:rPr lang="en-US" sz="1000" dirty="0">
                <a:latin typeface="Courier" pitchFamily="2" charset="0"/>
              </a:rPr>
              <a:t>996 69</a:t>
            </a:r>
          </a:p>
          <a:p>
            <a:pPr marL="0" indent="0">
              <a:buNone/>
            </a:pPr>
            <a:r>
              <a:rPr lang="en-US" sz="1000" dirty="0">
                <a:latin typeface="Courier" pitchFamily="2" charset="0"/>
              </a:rPr>
              <a:t>997 64</a:t>
            </a:r>
          </a:p>
          <a:p>
            <a:pPr marL="0" indent="0">
              <a:buNone/>
            </a:pPr>
            <a:r>
              <a:rPr lang="en-US" sz="1000" dirty="0">
                <a:latin typeface="Courier" pitchFamily="2" charset="0"/>
              </a:rPr>
              <a:t>998 68</a:t>
            </a:r>
          </a:p>
          <a:p>
            <a:pPr marL="0" indent="0">
              <a:buNone/>
            </a:pPr>
            <a:r>
              <a:rPr lang="en-US" sz="1000" dirty="0">
                <a:latin typeface="Courier" pitchFamily="2" charset="0"/>
              </a:rPr>
              <a:t>999 68</a:t>
            </a:r>
          </a:p>
          <a:p>
            <a:pPr marL="0" indent="0">
              <a:buNone/>
            </a:pPr>
            <a:r>
              <a:rPr lang="en-US" sz="1000" dirty="0">
                <a:latin typeface="Courier" pitchFamily="2" charset="0"/>
              </a:rPr>
              <a:t>1000 65</a:t>
            </a:r>
          </a:p>
          <a:p>
            <a:pPr marL="0" indent="0">
              <a:buNone/>
            </a:pPr>
            <a:endParaRPr lang="en-US" sz="1000" dirty="0">
              <a:latin typeface="Courier" pitchFamily="2" charset="0"/>
            </a:endParaRPr>
          </a:p>
          <a:p>
            <a:pPr marL="0" indent="0">
              <a:buNone/>
            </a:pPr>
            <a:endParaRPr lang="en-US" sz="1000" dirty="0">
              <a:latin typeface="Courier" pitchFamily="2" charset="0"/>
            </a:endParaRPr>
          </a:p>
          <a:p>
            <a:pPr marL="0" indent="0">
              <a:buNone/>
            </a:pPr>
            <a:r>
              <a:rPr lang="en-US" sz="1800" dirty="0">
                <a:latin typeface="Calibri" panose="020F0502020204030204" pitchFamily="34" charset="0"/>
                <a:cs typeface="Calibri" panose="020F0502020204030204" pitchFamily="34" charset="0"/>
              </a:rPr>
              <a:t>The next step would be to find the average best fitness of each iteration across the 30 repetitions</a:t>
            </a:r>
            <a:endParaRPr lang="en-US" sz="21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28890745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30.9"/>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1947</TotalTime>
  <Words>2396</Words>
  <Application>Microsoft Macintosh PowerPoint</Application>
  <PresentationFormat>On-screen Show (4:3)</PresentationFormat>
  <Paragraphs>357</Paragraphs>
  <Slides>34</Slides>
  <Notes>4</Notes>
  <HiddenSlides>0</HiddenSlides>
  <MMClips>1</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34</vt:i4>
      </vt:variant>
    </vt:vector>
  </HeadingPairs>
  <TitlesOfParts>
    <vt:vector size="44" baseType="lpstr">
      <vt:lpstr>ＭＳ Ｐゴシック</vt:lpstr>
      <vt:lpstr>ヒラギノ角ゴ ProN W3</vt:lpstr>
      <vt:lpstr>Arial</vt:lpstr>
      <vt:lpstr>Calibri</vt:lpstr>
      <vt:lpstr>Courier</vt:lpstr>
      <vt:lpstr>Times New Roman</vt:lpstr>
      <vt:lpstr>Wingdings</vt:lpstr>
      <vt:lpstr>Office Theme</vt:lpstr>
      <vt:lpstr>1_Office Theme</vt:lpstr>
      <vt:lpstr>2_Office Theme</vt:lpstr>
      <vt:lpstr>CSC3423 – Biologically-inspired computing L02 – Genetic Algorithms</vt:lpstr>
      <vt:lpstr>Outline</vt:lpstr>
      <vt:lpstr>A simple genetic algorithm</vt:lpstr>
      <vt:lpstr>Let’s add a few more things to the GA cycle</vt:lpstr>
      <vt:lpstr>Representation</vt:lpstr>
      <vt:lpstr>Selection</vt:lpstr>
      <vt:lpstr>Selection</vt:lpstr>
      <vt:lpstr>Presenting experimental results</vt:lpstr>
      <vt:lpstr>Presenting results. Step 1: repetitions</vt:lpstr>
      <vt:lpstr>Presenting results. Step 2: averaging the repetitions</vt:lpstr>
      <vt:lpstr>Presenting results. Step 3: plotting the data</vt:lpstr>
      <vt:lpstr>Impact of selection algorithms</vt:lpstr>
      <vt:lpstr>Crossover</vt:lpstr>
      <vt:lpstr>Crossover probability</vt:lpstr>
      <vt:lpstr>Mutation</vt:lpstr>
      <vt:lpstr>Mutation probability</vt:lpstr>
      <vt:lpstr>Replacement</vt:lpstr>
      <vt:lpstr>Elitism</vt:lpstr>
      <vt:lpstr>Ensuring a proper evolutionary process</vt:lpstr>
      <vt:lpstr>Parallel Genetic Algorithms</vt:lpstr>
      <vt:lpstr>Parallel programming in a nutshell</vt:lpstr>
      <vt:lpstr>Master-Slave model</vt:lpstr>
      <vt:lpstr>Island model</vt:lpstr>
      <vt:lpstr>Applications of Genetic Algorithms</vt:lpstr>
      <vt:lpstr>Optimising a Scanning Probe Microscopy</vt:lpstr>
      <vt:lpstr>(Un)Stable and (Un)defined Tip States</vt:lpstr>
      <vt:lpstr>Optimising the microscope parameters with a GA</vt:lpstr>
      <vt:lpstr>How Does it Compares to an Expert Operator?</vt:lpstr>
      <vt:lpstr>Evolutionary Music</vt:lpstr>
      <vt:lpstr>Evolutionary art</vt:lpstr>
      <vt:lpstr>Generating content for videogames</vt:lpstr>
      <vt:lpstr>Generating controllers for racing cars</vt:lpstr>
      <vt:lpstr>References</vt:lpstr>
      <vt:lpstr>Questions?</vt:lpstr>
    </vt:vector>
  </TitlesOfParts>
  <Company>University of Nottingham</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CSC3424 – Bio-computing L02 – Introduction to Machine Learning and the coursework</dc:title>
  <dc:creator>Jaume Bacardit</dc:creator>
  <cp:lastModifiedBy>Jaume Bacardit</cp:lastModifiedBy>
  <cp:revision>84</cp:revision>
  <dcterms:created xsi:type="dcterms:W3CDTF">2014-09-28T14:02:04Z</dcterms:created>
  <dcterms:modified xsi:type="dcterms:W3CDTF">2018-10-04T10:22:16Z</dcterms:modified>
</cp:coreProperties>
</file>