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83" r:id="rId4"/>
    <p:sldId id="292" r:id="rId5"/>
    <p:sldId id="282" r:id="rId6"/>
    <p:sldId id="296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BD100-242F-DC49-8CB1-09EBB3E7D3F7}" type="datetimeFigureOut">
              <a:rPr lang="en-US" smtClean="0"/>
              <a:t>10/3/18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2C921-2B5A-4944-924F-0AD7962284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00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5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4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87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0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2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7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4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BE25-9BCE-0C4D-AA37-2F033272013C}" type="datetimeFigureOut">
              <a:rPr lang="en-US" smtClean="0"/>
              <a:t>10/3/18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9212B-A267-5948-AD6B-AD91C8838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ume.bacardit@newcastle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Rastrigin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CSC3423 – Biologically-inspired Computing</a:t>
            </a:r>
            <a:br>
              <a:rPr lang="en-GB" dirty="0"/>
            </a:br>
            <a:r>
              <a:rPr lang="en-GB" dirty="0"/>
              <a:t>L03 – Description of coursework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Jaume Bacardit</a:t>
            </a:r>
          </a:p>
          <a:p>
            <a:r>
              <a:rPr lang="en-GB" dirty="0">
                <a:hlinkClick r:id="rId2"/>
              </a:rPr>
              <a:t>Jaume.bacardit@newcastle.ac.uk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81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Coursework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To use (suitable) biologically-inspired computing for a particular optimisation task. </a:t>
            </a:r>
          </a:p>
          <a:p>
            <a:r>
              <a:rPr lang="en-GB" dirty="0"/>
              <a:t>You will be provided with the (Java) source code of the use of two bio-inspired algorithms for a specific continuous optimisation benchmark (more later)</a:t>
            </a:r>
          </a:p>
          <a:p>
            <a:pPr lvl="1"/>
            <a:r>
              <a:rPr lang="en-GB" dirty="0"/>
              <a:t>Genetic Algorithm</a:t>
            </a:r>
          </a:p>
          <a:p>
            <a:pPr lvl="1"/>
            <a:r>
              <a:rPr lang="en-GB" dirty="0"/>
              <a:t>Particle Swarm Optimisation</a:t>
            </a:r>
          </a:p>
          <a:p>
            <a:r>
              <a:rPr lang="en-GB" dirty="0"/>
              <a:t>You have to </a:t>
            </a:r>
          </a:p>
          <a:p>
            <a:pPr lvl="1"/>
            <a:r>
              <a:rPr lang="en-GB" dirty="0"/>
              <a:t>Tune both algorithms (choice of operators and parameters) to improve their performance at the provided task</a:t>
            </a:r>
          </a:p>
          <a:p>
            <a:pPr lvl="1"/>
            <a:r>
              <a:rPr lang="en-GB" dirty="0"/>
              <a:t>Critically assess and compare the performance of the two methods.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75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optimisation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Available in </a:t>
            </a:r>
            <a:r>
              <a:rPr lang="en-GB" dirty="0" err="1"/>
              <a:t>Blackbord</a:t>
            </a:r>
            <a:r>
              <a:rPr lang="en-GB" dirty="0"/>
              <a:t> from Learning Materials &gt; Assessment &gt; CW1.zip</a:t>
            </a:r>
          </a:p>
          <a:p>
            <a:r>
              <a:rPr lang="en-GB" dirty="0"/>
              <a:t>1 java class for the GA case</a:t>
            </a:r>
          </a:p>
          <a:p>
            <a:pPr lvl="1"/>
            <a:r>
              <a:rPr lang="en-GB" dirty="0"/>
              <a:t>CW1_GA.java</a:t>
            </a:r>
          </a:p>
          <a:p>
            <a:r>
              <a:rPr lang="en-GB" dirty="0"/>
              <a:t>3 java classes for the Particle Swarm Optimisation case</a:t>
            </a:r>
          </a:p>
          <a:p>
            <a:pPr lvl="1"/>
            <a:r>
              <a:rPr lang="en-GB" dirty="0"/>
              <a:t>CW1_PSO.java</a:t>
            </a:r>
          </a:p>
          <a:p>
            <a:pPr lvl="1"/>
            <a:r>
              <a:rPr lang="en-GB" dirty="0" err="1"/>
              <a:t>MyFitnessFunction.java</a:t>
            </a:r>
            <a:endParaRPr lang="en-GB" dirty="0"/>
          </a:p>
          <a:p>
            <a:pPr lvl="1"/>
            <a:r>
              <a:rPr lang="en-GB" dirty="0" err="1"/>
              <a:t>MyParticle.java</a:t>
            </a:r>
            <a:endParaRPr lang="en-GB" dirty="0"/>
          </a:p>
          <a:p>
            <a:r>
              <a:rPr lang="en-GB" dirty="0"/>
              <a:t>Configuration files for each case</a:t>
            </a:r>
          </a:p>
          <a:p>
            <a:r>
              <a:rPr lang="en-GB" dirty="0"/>
              <a:t>And the jar files of the two libraries for GA and PSO</a:t>
            </a:r>
          </a:p>
          <a:p>
            <a:r>
              <a:rPr lang="en-GB" dirty="0"/>
              <a:t>The </a:t>
            </a:r>
            <a:r>
              <a:rPr lang="en-GB" dirty="0" err="1"/>
              <a:t>practicals</a:t>
            </a:r>
            <a:r>
              <a:rPr lang="en-GB" dirty="0"/>
              <a:t> for this week and next will be dedicated to explain in detail the code (and how to use it) of these two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B7BDF-3885-EE45-86E2-A101D9FDF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$ unzip -v CW1.zip 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Archive:  CW1.zip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jenetics-4.2.0.jar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jswarm-pso_2_08.jar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CW1_GA.java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CW1_PSO.java</a:t>
            </a: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MyFitnessFunction.java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MyParticle.java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CW1_GA.class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CW1_PSO.class</a:t>
            </a: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MyFitnessFunction.class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MyParticle.class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GA.config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PSO.config</a:t>
            </a: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47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optimisation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638" cy="506772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 err="1"/>
              <a:t>Rastringin</a:t>
            </a:r>
            <a:r>
              <a:rPr lang="en-GB" sz="2400" dirty="0"/>
              <a:t> function</a:t>
            </a:r>
          </a:p>
          <a:p>
            <a:pPr lvl="1"/>
            <a:r>
              <a:rPr lang="en-GB" sz="2000" b="1" dirty="0">
                <a:hlinkClick r:id="rId2"/>
              </a:rPr>
              <a:t>https://en.wikipedia.org/wiki/Rastrigin_function</a:t>
            </a:r>
            <a:endParaRPr lang="en-GB" sz="2000" b="1" dirty="0"/>
          </a:p>
          <a:p>
            <a:r>
              <a:rPr lang="en-GB" sz="2400" dirty="0"/>
              <a:t>Classic problem in continuous optimisation (where the solution is formed by real numbers)</a:t>
            </a:r>
          </a:p>
          <a:p>
            <a:r>
              <a:rPr lang="en-GB" sz="2400" dirty="0"/>
              <a:t>Minimisation function (lower is better)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A = 10 and n = 10. All x</a:t>
            </a:r>
            <a:r>
              <a:rPr lang="en-GB" sz="2400" baseline="-25000" dirty="0"/>
              <a:t>i</a:t>
            </a:r>
            <a:r>
              <a:rPr lang="en-GB" sz="2400" dirty="0"/>
              <a:t> are defined from -5.12 to +5.12</a:t>
            </a:r>
          </a:p>
          <a:p>
            <a:r>
              <a:rPr lang="en-GB" sz="2400" dirty="0"/>
              <a:t>Optimal solution at 0 (but you should not know that)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6" name="Picture 2" descr="https://upload.wikimedia.org/wikipedia/commons/8/8b/Rastrigin_function.png">
            <a:extLst>
              <a:ext uri="{FF2B5EF4-FFF2-40B4-BE49-F238E27FC236}">
                <a16:creationId xmlns:a16="http://schemas.microsoft.com/office/drawing/2014/main" id="{C8A11B99-4588-6746-A98E-60BB9781B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146" y="1489753"/>
            <a:ext cx="4020854" cy="21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3FD9D6-D0E2-5B4D-8018-2027D4827339}"/>
              </a:ext>
            </a:extLst>
          </p:cNvPr>
          <p:cNvSpPr txBox="1"/>
          <p:nvPr/>
        </p:nvSpPr>
        <p:spPr>
          <a:xfrm>
            <a:off x="5866545" y="4119937"/>
            <a:ext cx="2820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of the function for the 2D version of the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56D7A8-7D41-6944-8714-9793D6AF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91384"/>
            <a:ext cx="4674014" cy="8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4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calculations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If you run the provided code as is you will see that both the GA and the PSO solutions are parametrised to call 1M times the fitness function (1000 individuals x 1000 iterations)</a:t>
            </a:r>
          </a:p>
          <a:p>
            <a:r>
              <a:rPr lang="en-GB" dirty="0"/>
              <a:t>Scenario 1: budget of 1M evaluations</a:t>
            </a:r>
          </a:p>
          <a:p>
            <a:r>
              <a:rPr lang="en-GB" dirty="0"/>
              <a:t>Scenario 2: budget of 10K evaluations</a:t>
            </a:r>
          </a:p>
          <a:p>
            <a:endParaRPr lang="en-GB" dirty="0"/>
          </a:p>
          <a:p>
            <a:r>
              <a:rPr lang="en-GB" dirty="0"/>
              <a:t>You need to tune the two methods for </a:t>
            </a:r>
            <a:r>
              <a:rPr lang="en-GB" b="1" dirty="0"/>
              <a:t>both </a:t>
            </a:r>
            <a:r>
              <a:rPr lang="en-GB" dirty="0"/>
              <a:t>scenarios</a:t>
            </a:r>
          </a:p>
        </p:txBody>
      </p:sp>
    </p:spTree>
    <p:extLst>
      <p:ext uri="{BB962C8B-B14F-4D97-AF65-F5344CB8AC3E}">
        <p14:creationId xmlns:p14="http://schemas.microsoft.com/office/powerpoint/2010/main" val="9842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13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Write a report where you explain how you have tuned the two provided algorithms (GA and PSO) to improve their performance in the two fitness formula budget scenarios </a:t>
            </a:r>
          </a:p>
          <a:p>
            <a:r>
              <a:rPr lang="en-US" dirty="0"/>
              <a:t>You have to carefully and systematically report the performance of both algorithms (e.g. best solutions found, running time, number of iterations needed to converge to a good solution vs to the best solution) and critically compare them.</a:t>
            </a:r>
            <a:endParaRPr lang="en-GB" dirty="0"/>
          </a:p>
          <a:p>
            <a:r>
              <a:rPr lang="en-US" dirty="0"/>
              <a:t>This assignment will comprise 25% of the total marks of the module.</a:t>
            </a:r>
            <a:endParaRPr lang="en-GB" dirty="0"/>
          </a:p>
          <a:p>
            <a:r>
              <a:rPr lang="en-US" dirty="0"/>
              <a:t>Marks will be awarded for: </a:t>
            </a:r>
            <a:endParaRPr lang="en-GB" dirty="0"/>
          </a:p>
          <a:p>
            <a:pPr lvl="1"/>
            <a:r>
              <a:rPr lang="en-US" dirty="0"/>
              <a:t>Description of the two nature-inspired algorithms: 15 marks</a:t>
            </a:r>
            <a:endParaRPr lang="en-GB" dirty="0"/>
          </a:p>
          <a:p>
            <a:pPr lvl="1"/>
            <a:r>
              <a:rPr lang="en-US" dirty="0"/>
              <a:t>Description of the algorithm calibration process for scenario 1: 15 marks</a:t>
            </a:r>
            <a:endParaRPr lang="en-GB" dirty="0"/>
          </a:p>
          <a:p>
            <a:pPr lvl="1"/>
            <a:r>
              <a:rPr lang="en-US" dirty="0"/>
              <a:t>Description of the algorithm calibration process for scenario 2: 15 marks</a:t>
            </a:r>
            <a:endParaRPr lang="en-GB" dirty="0"/>
          </a:p>
          <a:p>
            <a:pPr lvl="1"/>
            <a:r>
              <a:rPr lang="en-US" dirty="0"/>
              <a:t>Detailed reporting of algorithm performance: 15 marks</a:t>
            </a:r>
            <a:endParaRPr lang="en-GB" dirty="0"/>
          </a:p>
          <a:p>
            <a:pPr lvl="1"/>
            <a:r>
              <a:rPr lang="en-US" dirty="0"/>
              <a:t>Critical comparison between the two algorithms: 20 marks</a:t>
            </a:r>
            <a:endParaRPr lang="en-GB" dirty="0"/>
          </a:p>
          <a:p>
            <a:pPr lvl="1"/>
            <a:r>
              <a:rPr lang="en-US" dirty="0"/>
              <a:t>Figures: 10 marks</a:t>
            </a:r>
            <a:endParaRPr lang="en-GB" dirty="0"/>
          </a:p>
          <a:p>
            <a:pPr lvl="1"/>
            <a:r>
              <a:rPr lang="en-US" dirty="0"/>
              <a:t>Writing: 10 marks</a:t>
            </a:r>
            <a:endParaRPr lang="en-GB" dirty="0"/>
          </a:p>
          <a:p>
            <a:r>
              <a:rPr lang="en-US" dirty="0"/>
              <a:t>The report has a word limit of </a:t>
            </a:r>
            <a:r>
              <a:rPr lang="en-US" b="1" dirty="0"/>
              <a:t>2000 words</a:t>
            </a:r>
          </a:p>
          <a:p>
            <a:r>
              <a:rPr lang="en-US" dirty="0"/>
              <a:t>Preliminary deadline: </a:t>
            </a:r>
            <a:r>
              <a:rPr lang="en-US" dirty="0">
                <a:solidFill>
                  <a:srgbClr val="FF0000"/>
                </a:solidFill>
              </a:rPr>
              <a:t>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of November </a:t>
            </a:r>
            <a:r>
              <a:rPr lang="en-US" dirty="0"/>
              <a:t>(check NESS for the official deadline)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3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7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516</Words>
  <Application>Microsoft Macintosh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CSC3423 – Biologically-inspired Computing L03 – Description of coursework 1</vt:lpstr>
      <vt:lpstr>Coursework 1</vt:lpstr>
      <vt:lpstr>The optimisation code</vt:lpstr>
      <vt:lpstr>The optimisation challenge</vt:lpstr>
      <vt:lpstr>Fitness calculations budget</vt:lpstr>
      <vt:lpstr>Marking criteria</vt:lpstr>
      <vt:lpstr>Questions?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CSC3424 – Bio-computing L02 – Introduction to Machine Learning and the coursework</dc:title>
  <dc:creator>Jaume Bacardit</dc:creator>
  <cp:lastModifiedBy>Jaume Bacardit</cp:lastModifiedBy>
  <cp:revision>28</cp:revision>
  <dcterms:created xsi:type="dcterms:W3CDTF">2014-09-28T14:02:04Z</dcterms:created>
  <dcterms:modified xsi:type="dcterms:W3CDTF">2018-10-03T16:59:58Z</dcterms:modified>
</cp:coreProperties>
</file>