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8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22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1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80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8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9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17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3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6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2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03C9-A396-436F-B9D9-C9DC7B6177BF}" type="datetimeFigureOut">
              <a:rPr lang="zh-CN" altLang="en-US" smtClean="0"/>
              <a:t>2016/8/26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436A-82DD-46B3-8F43-5F789BBA5C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34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718457" y="1608365"/>
            <a:ext cx="2939143" cy="43828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Rounded Rectangle 67"/>
          <p:cNvSpPr/>
          <p:nvPr/>
        </p:nvSpPr>
        <p:spPr>
          <a:xfrm>
            <a:off x="1151164" y="2188764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参数设置及控制</a:t>
            </a:r>
            <a:endParaRPr lang="zh-CN" alt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1151164" y="3376391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信息查询及编辑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151164" y="4564019"/>
            <a:ext cx="200796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50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1122" y="62729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666116" y="963668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表号</a:t>
            </a:r>
            <a:endParaRPr lang="zh-CN" alt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784168" y="950259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11110052103345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7271" y="356535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52650" y="3565353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6116" y="1476405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大</a:t>
            </a:r>
            <a:endParaRPr lang="zh-CN" alt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784168" y="1462996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-6.4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6116" y="1943070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中二</a:t>
            </a:r>
            <a:endParaRPr lang="zh-CN" alt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784168" y="1929661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6116" y="2409735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中一</a:t>
            </a:r>
            <a:endParaRPr lang="zh-CN" alt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784168" y="2396326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-1.3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66116" y="2895570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小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84168" y="2882161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-2.8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1"/>
          <p:cNvSpPr/>
          <p:nvPr/>
        </p:nvSpPr>
        <p:spPr>
          <a:xfrm>
            <a:off x="6357991" y="70213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ounded Rectangle 8"/>
          <p:cNvSpPr/>
          <p:nvPr/>
        </p:nvSpPr>
        <p:spPr>
          <a:xfrm>
            <a:off x="6578881" y="91468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阀门号</a:t>
            </a:r>
            <a:endParaRPr lang="zh-CN" altLang="en-US" sz="1200" dirty="0"/>
          </a:p>
        </p:txBody>
      </p:sp>
      <p:sp>
        <p:nvSpPr>
          <p:cNvPr id="49" name="Rectangle 9"/>
          <p:cNvSpPr/>
          <p:nvPr/>
        </p:nvSpPr>
        <p:spPr>
          <a:xfrm>
            <a:off x="7696933" y="909438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F024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10"/>
          <p:cNvSpPr/>
          <p:nvPr/>
        </p:nvSpPr>
        <p:spPr>
          <a:xfrm>
            <a:off x="6578881" y="1372105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房间</a:t>
            </a:r>
            <a:r>
              <a:rPr lang="zh-CN" altLang="en-US" sz="1200" dirty="0" smtClean="0"/>
              <a:t>温度</a:t>
            </a:r>
            <a:endParaRPr lang="zh-CN" altLang="en-US" sz="1200" dirty="0"/>
          </a:p>
        </p:txBody>
      </p:sp>
      <p:sp>
        <p:nvSpPr>
          <p:cNvPr id="51" name="Rectangle 11"/>
          <p:cNvSpPr/>
          <p:nvPr/>
        </p:nvSpPr>
        <p:spPr>
          <a:xfrm>
            <a:off x="7696933" y="1375024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25.3 C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12"/>
          <p:cNvSpPr/>
          <p:nvPr/>
        </p:nvSpPr>
        <p:spPr>
          <a:xfrm>
            <a:off x="6578881" y="184912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开</a:t>
            </a:r>
            <a:r>
              <a:rPr lang="zh-CN" altLang="en-US" sz="1200" dirty="0" smtClean="0"/>
              <a:t>阀时间</a:t>
            </a:r>
            <a:endParaRPr lang="zh-CN" altLang="en-US" sz="1200" dirty="0"/>
          </a:p>
        </p:txBody>
      </p:sp>
      <p:sp>
        <p:nvSpPr>
          <p:cNvPr id="53" name="Rectangle 13"/>
          <p:cNvSpPr/>
          <p:nvPr/>
        </p:nvSpPr>
        <p:spPr>
          <a:xfrm>
            <a:off x="7696933" y="1835714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50:35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18"/>
          <p:cNvSpPr/>
          <p:nvPr/>
        </p:nvSpPr>
        <p:spPr>
          <a:xfrm>
            <a:off x="7922540" y="3516368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强制关阀</a:t>
            </a:r>
            <a:endParaRPr lang="zh-CN" altLang="en-US" sz="1400" dirty="0"/>
          </a:p>
        </p:txBody>
      </p:sp>
      <p:sp>
        <p:nvSpPr>
          <p:cNvPr id="55" name="Rounded Rectangle 19"/>
          <p:cNvSpPr/>
          <p:nvPr/>
        </p:nvSpPr>
        <p:spPr>
          <a:xfrm>
            <a:off x="6578881" y="3516368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强制开</a:t>
            </a:r>
            <a:r>
              <a:rPr lang="zh-CN" altLang="en-US" sz="1400" dirty="0" smtClean="0"/>
              <a:t>阀</a:t>
            </a:r>
            <a:endParaRPr lang="zh-CN" altLang="en-US" sz="1400" dirty="0"/>
          </a:p>
        </p:txBody>
      </p:sp>
      <p:sp>
        <p:nvSpPr>
          <p:cNvPr id="56" name="Rounded Rectangle 18"/>
          <p:cNvSpPr/>
          <p:nvPr/>
        </p:nvSpPr>
        <p:spPr>
          <a:xfrm>
            <a:off x="7987855" y="2418698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4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0"/>
          <p:cNvSpPr/>
          <p:nvPr/>
        </p:nvSpPr>
        <p:spPr>
          <a:xfrm>
            <a:off x="536846" y="187779"/>
            <a:ext cx="2939143" cy="44291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ounded Rectangle 12"/>
          <p:cNvSpPr/>
          <p:nvPr/>
        </p:nvSpPr>
        <p:spPr>
          <a:xfrm>
            <a:off x="751840" y="64798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端口类型</a:t>
            </a:r>
            <a:endParaRPr lang="zh-CN" altLang="en-US" sz="1200" dirty="0"/>
          </a:p>
        </p:txBody>
      </p:sp>
      <p:sp>
        <p:nvSpPr>
          <p:cNvPr id="23" name="Rectangle 13"/>
          <p:cNvSpPr/>
          <p:nvPr/>
        </p:nvSpPr>
        <p:spPr>
          <a:xfrm>
            <a:off x="1869892" y="634573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MBUS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14"/>
          <p:cNvSpPr/>
          <p:nvPr/>
        </p:nvSpPr>
        <p:spPr>
          <a:xfrm>
            <a:off x="723173" y="4092851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5" name="Rounded Rectangle 15"/>
          <p:cNvSpPr/>
          <p:nvPr/>
        </p:nvSpPr>
        <p:spPr>
          <a:xfrm>
            <a:off x="2218552" y="4092851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26" name="Rounded Rectangle 16"/>
          <p:cNvSpPr/>
          <p:nvPr/>
        </p:nvSpPr>
        <p:spPr>
          <a:xfrm>
            <a:off x="769121" y="1108185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波特率</a:t>
            </a:r>
          </a:p>
        </p:txBody>
      </p:sp>
      <p:sp>
        <p:nvSpPr>
          <p:cNvPr id="27" name="Rectangle 17"/>
          <p:cNvSpPr/>
          <p:nvPr/>
        </p:nvSpPr>
        <p:spPr>
          <a:xfrm>
            <a:off x="1887173" y="1094776"/>
            <a:ext cx="1360851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2400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18"/>
          <p:cNvSpPr/>
          <p:nvPr/>
        </p:nvSpPr>
        <p:spPr>
          <a:xfrm>
            <a:off x="769121" y="160053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数据位</a:t>
            </a:r>
            <a:endParaRPr lang="zh-CN" altLang="en-US" sz="1200" dirty="0"/>
          </a:p>
        </p:txBody>
      </p:sp>
      <p:sp>
        <p:nvSpPr>
          <p:cNvPr id="29" name="Rectangle 19"/>
          <p:cNvSpPr/>
          <p:nvPr/>
        </p:nvSpPr>
        <p:spPr>
          <a:xfrm>
            <a:off x="1887173" y="158712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0"/>
          <p:cNvSpPr/>
          <p:nvPr/>
        </p:nvSpPr>
        <p:spPr>
          <a:xfrm>
            <a:off x="769121" y="210412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校验位</a:t>
            </a:r>
            <a:endParaRPr lang="zh-CN" altLang="en-US" sz="1200" dirty="0"/>
          </a:p>
        </p:txBody>
      </p:sp>
      <p:sp>
        <p:nvSpPr>
          <p:cNvPr id="31" name="Rectangle 21"/>
          <p:cNvSpPr/>
          <p:nvPr/>
        </p:nvSpPr>
        <p:spPr>
          <a:xfrm>
            <a:off x="1887173" y="209072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偶</a:t>
            </a:r>
          </a:p>
        </p:txBody>
      </p:sp>
      <p:sp>
        <p:nvSpPr>
          <p:cNvPr id="32" name="Rounded Rectangle 22"/>
          <p:cNvSpPr/>
          <p:nvPr/>
        </p:nvSpPr>
        <p:spPr>
          <a:xfrm>
            <a:off x="759596" y="254212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停止位</a:t>
            </a:r>
            <a:endParaRPr lang="zh-CN" altLang="en-US" sz="1200" dirty="0"/>
          </a:p>
        </p:txBody>
      </p:sp>
      <p:sp>
        <p:nvSpPr>
          <p:cNvPr id="33" name="Rectangle 23"/>
          <p:cNvSpPr/>
          <p:nvPr/>
        </p:nvSpPr>
        <p:spPr>
          <a:xfrm>
            <a:off x="1877648" y="252871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29"/>
          <p:cNvSpPr/>
          <p:nvPr/>
        </p:nvSpPr>
        <p:spPr>
          <a:xfrm>
            <a:off x="759596" y="301772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表类型</a:t>
            </a:r>
            <a:endParaRPr lang="zh-CN" altLang="en-US" sz="1200" dirty="0"/>
          </a:p>
        </p:txBody>
      </p:sp>
      <p:sp>
        <p:nvSpPr>
          <p:cNvPr id="35" name="Rectangle 30"/>
          <p:cNvSpPr/>
          <p:nvPr/>
        </p:nvSpPr>
        <p:spPr>
          <a:xfrm>
            <a:off x="1877648" y="300432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德鲁超声波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1"/>
          <p:cNvSpPr/>
          <p:nvPr/>
        </p:nvSpPr>
        <p:spPr>
          <a:xfrm>
            <a:off x="750071" y="345572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阀类型</a:t>
            </a:r>
            <a:endParaRPr lang="zh-CN" altLang="en-US" sz="1200" dirty="0"/>
          </a:p>
        </p:txBody>
      </p:sp>
      <p:sp>
        <p:nvSpPr>
          <p:cNvPr id="37" name="Rectangle 32"/>
          <p:cNvSpPr/>
          <p:nvPr/>
        </p:nvSpPr>
        <p:spPr>
          <a:xfrm>
            <a:off x="1868123" y="344231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亿林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14"/>
          <p:cNvSpPr/>
          <p:nvPr/>
        </p:nvSpPr>
        <p:spPr>
          <a:xfrm>
            <a:off x="7727496" y="352959"/>
            <a:ext cx="2939143" cy="43783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Rounded Rectangle 18"/>
          <p:cNvSpPr/>
          <p:nvPr/>
        </p:nvSpPr>
        <p:spPr>
          <a:xfrm>
            <a:off x="7905070" y="421494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0" name="Rounded Rectangle 19"/>
          <p:cNvSpPr/>
          <p:nvPr/>
        </p:nvSpPr>
        <p:spPr>
          <a:xfrm>
            <a:off x="9400449" y="4214948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发送</a:t>
            </a:r>
            <a:endParaRPr lang="zh-CN" altLang="en-US" dirty="0"/>
          </a:p>
        </p:txBody>
      </p:sp>
      <p:sp>
        <p:nvSpPr>
          <p:cNvPr id="41" name="Rounded Rectangle 55"/>
          <p:cNvSpPr/>
          <p:nvPr/>
        </p:nvSpPr>
        <p:spPr>
          <a:xfrm>
            <a:off x="7905070" y="604873"/>
            <a:ext cx="836385" cy="2559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端口</a:t>
            </a:r>
            <a:endParaRPr lang="zh-CN" altLang="en-US" sz="1200" dirty="0"/>
          </a:p>
        </p:txBody>
      </p:sp>
      <p:sp>
        <p:nvSpPr>
          <p:cNvPr id="42" name="Rectangle 56"/>
          <p:cNvSpPr/>
          <p:nvPr/>
        </p:nvSpPr>
        <p:spPr>
          <a:xfrm>
            <a:off x="7905069" y="1974664"/>
            <a:ext cx="2476454" cy="738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20 30 00 04 00 </a:t>
            </a:r>
            <a:r>
              <a:rPr lang="en-US" altLang="zh-CN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 C7 7E</a:t>
            </a:r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57"/>
          <p:cNvSpPr/>
          <p:nvPr/>
        </p:nvSpPr>
        <p:spPr>
          <a:xfrm>
            <a:off x="7905070" y="995299"/>
            <a:ext cx="836385" cy="2348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波特率</a:t>
            </a:r>
          </a:p>
        </p:txBody>
      </p:sp>
      <p:sp>
        <p:nvSpPr>
          <p:cNvPr id="44" name="Rectangle 58"/>
          <p:cNvSpPr/>
          <p:nvPr/>
        </p:nvSpPr>
        <p:spPr>
          <a:xfrm>
            <a:off x="7905069" y="3189222"/>
            <a:ext cx="2476454" cy="852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20 30 02 00 </a:t>
            </a:r>
            <a:r>
              <a:rPr lang="en-US" altLang="zh-CN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F4 0A 80 </a:t>
            </a:r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57"/>
          <p:cNvSpPr/>
          <p:nvPr/>
        </p:nvSpPr>
        <p:spPr>
          <a:xfrm>
            <a:off x="7905069" y="1364625"/>
            <a:ext cx="836386" cy="2348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数据模式</a:t>
            </a:r>
            <a:endParaRPr lang="zh-CN" altLang="en-US" sz="1200" dirty="0"/>
          </a:p>
        </p:txBody>
      </p:sp>
      <p:sp>
        <p:nvSpPr>
          <p:cNvPr id="46" name="Rectangle 56"/>
          <p:cNvSpPr/>
          <p:nvPr/>
        </p:nvSpPr>
        <p:spPr>
          <a:xfrm>
            <a:off x="9582095" y="604873"/>
            <a:ext cx="799429" cy="255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MBUS</a:t>
            </a:r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56"/>
          <p:cNvSpPr/>
          <p:nvPr/>
        </p:nvSpPr>
        <p:spPr>
          <a:xfrm>
            <a:off x="9582094" y="984748"/>
            <a:ext cx="799429" cy="255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4800</a:t>
            </a:r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6"/>
          <p:cNvSpPr/>
          <p:nvPr/>
        </p:nvSpPr>
        <p:spPr>
          <a:xfrm>
            <a:off x="9582094" y="1335056"/>
            <a:ext cx="799429" cy="255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8,</a:t>
            </a:r>
            <a:r>
              <a:rPr lang="zh-CN" altLang="en-US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无</a:t>
            </a:r>
            <a:r>
              <a:rPr lang="en-US" altLang="zh-CN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,1</a:t>
            </a:r>
            <a:endParaRPr lang="zh-CN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ed Rectangle 19"/>
          <p:cNvSpPr/>
          <p:nvPr/>
        </p:nvSpPr>
        <p:spPr>
          <a:xfrm>
            <a:off x="7905069" y="2863242"/>
            <a:ext cx="398010" cy="23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err="1" smtClean="0"/>
              <a:t>crc</a:t>
            </a:r>
            <a:endParaRPr lang="zh-CN" altLang="en-US" sz="1200" dirty="0"/>
          </a:p>
        </p:txBody>
      </p:sp>
      <p:sp>
        <p:nvSpPr>
          <p:cNvPr id="50" name="Rounded Rectangle 19"/>
          <p:cNvSpPr/>
          <p:nvPr/>
        </p:nvSpPr>
        <p:spPr>
          <a:xfrm>
            <a:off x="8480651" y="2864822"/>
            <a:ext cx="630691" cy="23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dirty="0" smtClean="0"/>
              <a:t>校验和</a:t>
            </a:r>
            <a:endParaRPr lang="zh-CN" altLang="en-US" sz="1000" dirty="0"/>
          </a:p>
        </p:txBody>
      </p:sp>
      <p:sp>
        <p:nvSpPr>
          <p:cNvPr id="51" name="Rounded Rectangle 19"/>
          <p:cNvSpPr/>
          <p:nvPr/>
        </p:nvSpPr>
        <p:spPr>
          <a:xfrm>
            <a:off x="9750832" y="2863242"/>
            <a:ext cx="630691" cy="23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dirty="0" smtClean="0"/>
              <a:t>发送</a:t>
            </a:r>
            <a:endParaRPr lang="zh-CN" altLang="en-US" sz="1000" dirty="0"/>
          </a:p>
        </p:txBody>
      </p:sp>
      <p:sp>
        <p:nvSpPr>
          <p:cNvPr id="52" name="Rounded Rectangle 19"/>
          <p:cNvSpPr/>
          <p:nvPr/>
        </p:nvSpPr>
        <p:spPr>
          <a:xfrm>
            <a:off x="9582094" y="1656453"/>
            <a:ext cx="799430" cy="23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dirty="0" smtClean="0"/>
              <a:t>打开串口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033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8457" y="1608365"/>
            <a:ext cx="2939143" cy="43828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895350" y="1933688"/>
            <a:ext cx="904875" cy="81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校时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9068" y="1933688"/>
            <a:ext cx="952500" cy="81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抄表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定时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95350" y="2890157"/>
            <a:ext cx="904875" cy="85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修改集中器号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339068" y="2890156"/>
            <a:ext cx="952500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GPRS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95350" y="3884214"/>
            <a:ext cx="99060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补抄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39068" y="3912817"/>
            <a:ext cx="952500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</a:t>
            </a:r>
            <a:endParaRPr lang="en-US" altLang="zh-CN" dirty="0" smtClean="0"/>
          </a:p>
          <a:p>
            <a:pPr algn="ctr"/>
            <a:r>
              <a:rPr lang="zh-CN" altLang="en-US" dirty="0"/>
              <a:t>信息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29553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ounded Rectangle 25"/>
          <p:cNvSpPr/>
          <p:nvPr/>
        </p:nvSpPr>
        <p:spPr>
          <a:xfrm>
            <a:off x="4477429" y="2186241"/>
            <a:ext cx="98470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5595481" y="2172832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407127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31139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758336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ounded Rectangle 31"/>
          <p:cNvSpPr/>
          <p:nvPr/>
        </p:nvSpPr>
        <p:spPr>
          <a:xfrm>
            <a:off x="7935230" y="1836964"/>
            <a:ext cx="513445" cy="2540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7935230" y="2685255"/>
            <a:ext cx="2461077" cy="8907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00:00;04:00;8:00;12:00; 16:00; 20:00;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935910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9559922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629420" y="1836964"/>
            <a:ext cx="581025" cy="254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00:00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935230" y="2268705"/>
            <a:ext cx="513445" cy="2540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个数</a:t>
            </a:r>
            <a:endParaRPr lang="zh-CN" alt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8625569" y="2268704"/>
            <a:ext cx="581025" cy="254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559922" y="1890863"/>
            <a:ext cx="836385" cy="631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935230" y="3687858"/>
            <a:ext cx="98470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9053282" y="367444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95350" y="4809784"/>
            <a:ext cx="945697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</a:t>
            </a:r>
            <a:endParaRPr lang="en-US" altLang="zh-CN" dirty="0" smtClean="0"/>
          </a:p>
          <a:p>
            <a:pPr algn="ctr"/>
            <a:r>
              <a:rPr lang="zh-CN" altLang="en-US" dirty="0"/>
              <a:t>信</a:t>
            </a:r>
            <a:r>
              <a:rPr lang="zh-CN" altLang="en-US" dirty="0" smtClean="0"/>
              <a:t>息修改</a:t>
            </a:r>
            <a:endParaRPr lang="zh-CN" alt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2339069" y="4809784"/>
            <a:ext cx="952500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集中器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3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5278" y="87494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720272" y="1335143"/>
            <a:ext cx="98470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原编号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38324" y="132173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2852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306864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0272" y="206470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现编号</a:t>
            </a:r>
            <a:endParaRPr lang="zh-CN" alt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1838324" y="205130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9017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32048" y="87494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ounded Rectangle 25"/>
          <p:cNvSpPr/>
          <p:nvPr/>
        </p:nvSpPr>
        <p:spPr>
          <a:xfrm>
            <a:off x="4447042" y="1114708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5565094" y="110129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447042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033634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447042" y="160342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IP</a:t>
            </a:r>
            <a:endParaRPr lang="zh-CN" alt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565094" y="159002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122.5.18.174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447042" y="205410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端口号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5565094" y="2040697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3341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447042" y="2529177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APN</a:t>
            </a:r>
            <a:endParaRPr lang="zh-CN" alt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5565094" y="2523297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099697" y="87494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ounded Rectangle 38"/>
          <p:cNvSpPr/>
          <p:nvPr/>
        </p:nvSpPr>
        <p:spPr>
          <a:xfrm>
            <a:off x="8314691" y="1335143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9432743" y="132173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277271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9901283" y="36510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314691" y="179937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热表补抄次数</a:t>
            </a:r>
            <a:endParaRPr lang="zh-CN" alt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9432743" y="178596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314691" y="225004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热表补抄间隔</a:t>
            </a:r>
            <a:endParaRPr lang="zh-CN" alt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9432743" y="223664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447042" y="3147671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8328299" y="269531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阀控</a:t>
            </a:r>
            <a:r>
              <a:rPr lang="zh-CN" altLang="en-US" sz="1000" dirty="0" smtClean="0"/>
              <a:t>补抄次数</a:t>
            </a:r>
            <a:endParaRPr lang="zh-CN" alt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9446351" y="2681907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8328299" y="314599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阀控</a:t>
            </a:r>
            <a:r>
              <a:rPr lang="zh-CN" altLang="en-US" sz="1000" dirty="0" smtClean="0"/>
              <a:t>补抄间隔</a:t>
            </a:r>
            <a:endParaRPr lang="zh-CN" alt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9446351" y="313258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2072" y="741590"/>
            <a:ext cx="2930253" cy="325891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666796" y="31748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90808" y="31748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下发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66796" y="1452164"/>
            <a:ext cx="98470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集中器编号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84848" y="1438755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13472" y="741589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ounded Rectangle 24"/>
          <p:cNvSpPr/>
          <p:nvPr/>
        </p:nvSpPr>
        <p:spPr>
          <a:xfrm>
            <a:off x="4248196" y="5136977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872208" y="5136977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248196" y="109701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5366248" y="108360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302760"/>
              </p:ext>
            </p:extLst>
          </p:nvPr>
        </p:nvGraphicFramePr>
        <p:xfrm>
          <a:off x="4292420" y="2522193"/>
          <a:ext cx="2395450" cy="2364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599071163"/>
                    </a:ext>
                  </a:extLst>
                </a:gridCol>
                <a:gridCol w="1289915">
                  <a:extLst>
                    <a:ext uri="{9D8B030D-6E8A-4147-A177-3AD203B41FA5}">
                      <a16:colId xmlns:a16="http://schemas.microsoft.com/office/drawing/2014/main" val="323941923"/>
                    </a:ext>
                  </a:extLst>
                </a:gridCol>
              </a:tblGrid>
              <a:tr h="39409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86205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计量点编号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35997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热量表地址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11110052103329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83784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阀控地址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014E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155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温控面板地址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014E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51024"/>
                  </a:ext>
                </a:extLst>
              </a:tr>
              <a:tr h="394097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通道号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1"/>
                  </a:ext>
                </a:extLst>
              </a:tr>
            </a:tbl>
          </a:graphicData>
        </a:graphic>
      </p:graphicFrame>
      <p:sp>
        <p:nvSpPr>
          <p:cNvPr id="37" name="Down Arrow 36"/>
          <p:cNvSpPr/>
          <p:nvPr/>
        </p:nvSpPr>
        <p:spPr>
          <a:xfrm>
            <a:off x="6445704" y="2922813"/>
            <a:ext cx="276225" cy="1963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ounded Rectangle 37"/>
          <p:cNvSpPr/>
          <p:nvPr/>
        </p:nvSpPr>
        <p:spPr>
          <a:xfrm>
            <a:off x="7951790" y="74159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ounded Rectangle 41"/>
          <p:cNvSpPr/>
          <p:nvPr/>
        </p:nvSpPr>
        <p:spPr>
          <a:xfrm>
            <a:off x="8129364" y="35177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9753376" y="35177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重启</a:t>
            </a:r>
            <a:endParaRPr lang="zh-CN" alt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8307389" y="1144842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9425441" y="113143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248196" y="158654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计量点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5366248" y="157313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322354" y="2090170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1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18457" y="1608365"/>
            <a:ext cx="2939143" cy="34970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895350" y="1933688"/>
            <a:ext cx="904875" cy="81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立即抄表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9068" y="1933688"/>
            <a:ext cx="952500" cy="813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历史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95350" y="2890157"/>
            <a:ext cx="904875" cy="851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</a:t>
            </a:r>
            <a:r>
              <a:rPr lang="zh-CN" altLang="en-US" dirty="0" smtClean="0"/>
              <a:t>取基础信息</a:t>
            </a:r>
            <a:endParaRPr lang="en-US" altLang="zh-CN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2339068" y="2890156"/>
            <a:ext cx="952500" cy="851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单抄</a:t>
            </a:r>
            <a:endParaRPr lang="zh-C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95350" y="3884214"/>
            <a:ext cx="990600" cy="868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972243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ounded Rectangle 25"/>
          <p:cNvSpPr/>
          <p:nvPr/>
        </p:nvSpPr>
        <p:spPr>
          <a:xfrm>
            <a:off x="8187237" y="1763768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9305289" y="175035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87917" y="44892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483271" y="4489278"/>
            <a:ext cx="116504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8183608" y="217980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成功数</a:t>
            </a:r>
            <a:endParaRPr lang="zh-CN" alt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9301660" y="2166397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183608" y="2637715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失败数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9301660" y="2624306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183608" y="318769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成功率</a:t>
            </a:r>
            <a:endParaRPr lang="zh-CN" alt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9301660" y="317429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86.6%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216989" y="3712820"/>
            <a:ext cx="65441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成功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详单</a:t>
            </a:r>
            <a:endParaRPr lang="zh-CN" altLang="en-US" sz="1100" dirty="0"/>
          </a:p>
        </p:txBody>
      </p:sp>
      <p:sp>
        <p:nvSpPr>
          <p:cNvPr id="34" name="Rounded Rectangle 33"/>
          <p:cNvSpPr/>
          <p:nvPr/>
        </p:nvSpPr>
        <p:spPr>
          <a:xfrm>
            <a:off x="10020389" y="3724274"/>
            <a:ext cx="65441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失败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详单</a:t>
            </a:r>
            <a:endParaRPr lang="zh-CN" altLang="en-US" sz="1100" dirty="0"/>
          </a:p>
        </p:txBody>
      </p:sp>
      <p:sp>
        <p:nvSpPr>
          <p:cNvPr id="42" name="Rounded Rectangle 41"/>
          <p:cNvSpPr/>
          <p:nvPr/>
        </p:nvSpPr>
        <p:spPr>
          <a:xfrm>
            <a:off x="4630874" y="1608365"/>
            <a:ext cx="2930253" cy="34970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Rounded Rectangle 43"/>
          <p:cNvSpPr/>
          <p:nvPr/>
        </p:nvSpPr>
        <p:spPr>
          <a:xfrm>
            <a:off x="4837434" y="448927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844643" y="2106555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5962695" y="2093146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462125" y="4481424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300" dirty="0" smtClean="0"/>
              <a:t>抄表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877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597" y="770164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676321" y="48798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00333" y="48798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下一个</a:t>
            </a:r>
            <a:endParaRPr lang="zh-CN" altLang="en-US" sz="1300" dirty="0"/>
          </a:p>
        </p:txBody>
      </p:sp>
      <p:sp>
        <p:nvSpPr>
          <p:cNvPr id="8" name="Rounded Rectangle 7"/>
          <p:cNvSpPr/>
          <p:nvPr/>
        </p:nvSpPr>
        <p:spPr>
          <a:xfrm>
            <a:off x="676321" y="112559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总共失败</a:t>
            </a:r>
            <a:endParaRPr lang="zh-CN" alt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794373" y="111218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87205"/>
              </p:ext>
            </p:extLst>
          </p:nvPr>
        </p:nvGraphicFramePr>
        <p:xfrm>
          <a:off x="761365" y="1578938"/>
          <a:ext cx="2395450" cy="290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599071163"/>
                    </a:ext>
                  </a:extLst>
                </a:gridCol>
                <a:gridCol w="1289915">
                  <a:extLst>
                    <a:ext uri="{9D8B030D-6E8A-4147-A177-3AD203B41FA5}">
                      <a16:colId xmlns:a16="http://schemas.microsoft.com/office/drawing/2014/main" val="323941923"/>
                    </a:ext>
                  </a:extLst>
                </a:gridCol>
              </a:tblGrid>
              <a:tr h="4839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8620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计量点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35997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热量表地址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11110052103329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8378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楼号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15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单元号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5102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住户号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1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2914649" y="2104654"/>
            <a:ext cx="276225" cy="2377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Rounded Rectangle 53"/>
          <p:cNvSpPr/>
          <p:nvPr/>
        </p:nvSpPr>
        <p:spPr>
          <a:xfrm>
            <a:off x="3789814" y="770163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Rounded Rectangle 55"/>
          <p:cNvSpPr/>
          <p:nvPr/>
        </p:nvSpPr>
        <p:spPr>
          <a:xfrm>
            <a:off x="4024538" y="4879802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5648550" y="4879802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300" dirty="0" smtClean="0"/>
              <a:t>下一个</a:t>
            </a:r>
            <a:endParaRPr lang="zh-CN" altLang="en-US" sz="1300" dirty="0"/>
          </a:p>
        </p:txBody>
      </p:sp>
      <p:sp>
        <p:nvSpPr>
          <p:cNvPr id="58" name="Rounded Rectangle 57"/>
          <p:cNvSpPr/>
          <p:nvPr/>
        </p:nvSpPr>
        <p:spPr>
          <a:xfrm>
            <a:off x="4024538" y="1125592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/>
              <a:t>成功个数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142590" y="1112183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582" y="1578937"/>
            <a:ext cx="2395450" cy="290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73616" y="751114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8208340" y="51084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208340" y="1106543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326392" y="109313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04928"/>
              </p:ext>
            </p:extLst>
          </p:nvPr>
        </p:nvGraphicFramePr>
        <p:xfrm>
          <a:off x="8293384" y="2083763"/>
          <a:ext cx="2395450" cy="290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599071163"/>
                    </a:ext>
                  </a:extLst>
                </a:gridCol>
                <a:gridCol w="1289915">
                  <a:extLst>
                    <a:ext uri="{9D8B030D-6E8A-4147-A177-3AD203B41FA5}">
                      <a16:colId xmlns:a16="http://schemas.microsoft.com/office/drawing/2014/main" val="323941923"/>
                    </a:ext>
                  </a:extLst>
                </a:gridCol>
              </a:tblGrid>
              <a:tr h="4839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8620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计量点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27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35997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热量表地址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11110052103329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8378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进口温度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58.9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15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出口温度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5102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累积流量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1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9833031" y="5100549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读取</a:t>
            </a:r>
            <a:endParaRPr lang="zh-CN" altLang="en-US" sz="1300" dirty="0"/>
          </a:p>
        </p:txBody>
      </p:sp>
      <p:sp>
        <p:nvSpPr>
          <p:cNvPr id="13" name="Rounded Rectangle 12"/>
          <p:cNvSpPr/>
          <p:nvPr/>
        </p:nvSpPr>
        <p:spPr>
          <a:xfrm>
            <a:off x="8208340" y="1538541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计量点</a:t>
            </a:r>
            <a:endParaRPr lang="zh-CN" alt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9326392" y="1557108"/>
            <a:ext cx="1343024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89800" y="751114"/>
            <a:ext cx="2930253" cy="48495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ounded Rectangle 36"/>
          <p:cNvSpPr/>
          <p:nvPr/>
        </p:nvSpPr>
        <p:spPr>
          <a:xfrm>
            <a:off x="624524" y="51084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98682" y="159515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读取</a:t>
            </a:r>
            <a:endParaRPr lang="zh-CN" altLang="en-US" sz="1300" dirty="0"/>
          </a:p>
        </p:txBody>
      </p:sp>
      <p:sp>
        <p:nvSpPr>
          <p:cNvPr id="39" name="Rounded Rectangle 38"/>
          <p:cNvSpPr/>
          <p:nvPr/>
        </p:nvSpPr>
        <p:spPr>
          <a:xfrm>
            <a:off x="624524" y="110654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集中器编号</a:t>
            </a:r>
            <a:endParaRPr lang="zh-CN" alt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1742576" y="109313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556544"/>
              </p:ext>
            </p:extLst>
          </p:nvPr>
        </p:nvGraphicFramePr>
        <p:xfrm>
          <a:off x="709568" y="2083763"/>
          <a:ext cx="2395450" cy="290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5">
                  <a:extLst>
                    <a:ext uri="{9D8B030D-6E8A-4147-A177-3AD203B41FA5}">
                      <a16:colId xmlns:a16="http://schemas.microsoft.com/office/drawing/2014/main" val="2599071163"/>
                    </a:ext>
                  </a:extLst>
                </a:gridCol>
                <a:gridCol w="1289915">
                  <a:extLst>
                    <a:ext uri="{9D8B030D-6E8A-4147-A177-3AD203B41FA5}">
                      <a16:colId xmlns:a16="http://schemas.microsoft.com/office/drawing/2014/main" val="323941923"/>
                    </a:ext>
                  </a:extLst>
                </a:gridCol>
              </a:tblGrid>
              <a:tr h="4839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8620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计量点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35997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热量表地址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11110052103329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8378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楼号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09155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单元号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51024"/>
                  </a:ext>
                </a:extLst>
              </a:tr>
              <a:tr h="483951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住户号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1305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1"/>
                  </a:ext>
                </a:extLst>
              </a:tr>
            </a:tbl>
          </a:graphicData>
        </a:graphic>
      </p:graphicFrame>
      <p:sp>
        <p:nvSpPr>
          <p:cNvPr id="42" name="Down Arrow 41"/>
          <p:cNvSpPr/>
          <p:nvPr/>
        </p:nvSpPr>
        <p:spPr>
          <a:xfrm>
            <a:off x="2862852" y="2608909"/>
            <a:ext cx="276225" cy="2311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ounded Rectangle 42"/>
          <p:cNvSpPr/>
          <p:nvPr/>
        </p:nvSpPr>
        <p:spPr>
          <a:xfrm>
            <a:off x="2249215" y="5100549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下一个</a:t>
            </a:r>
            <a:endParaRPr lang="zh-CN" altLang="en-US" sz="1300" dirty="0"/>
          </a:p>
        </p:txBody>
      </p:sp>
      <p:sp>
        <p:nvSpPr>
          <p:cNvPr id="44" name="Rounded Rectangle 43"/>
          <p:cNvSpPr/>
          <p:nvPr/>
        </p:nvSpPr>
        <p:spPr>
          <a:xfrm>
            <a:off x="4369976" y="932090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ounded Rectangle 45"/>
          <p:cNvSpPr/>
          <p:nvPr/>
        </p:nvSpPr>
        <p:spPr>
          <a:xfrm>
            <a:off x="4584970" y="1326975"/>
            <a:ext cx="984703" cy="34278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</a:t>
            </a:r>
            <a:r>
              <a:rPr lang="zh-CN" altLang="en-US" sz="1200" dirty="0" smtClean="0"/>
              <a:t>编号</a:t>
            </a:r>
            <a:endParaRPr lang="zh-CN" alt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5703022" y="1313566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547550" y="3708228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842904" y="3708228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4602251" y="178717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软件编号</a:t>
            </a:r>
            <a:endParaRPr lang="zh-CN" alt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5720303" y="1773769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04.05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602251" y="2309594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硬件编号</a:t>
            </a:r>
            <a:endParaRPr lang="zh-CN" alt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5720303" y="2296185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CZ513-02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742577" y="1595153"/>
            <a:ext cx="1356704" cy="3427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/>
              <a:t>更新到本地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3484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13022" y="951140"/>
            <a:ext cx="2939143" cy="44291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628016" y="141134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端口类型</a:t>
            </a:r>
            <a:endParaRPr lang="zh-CN" alt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746068" y="1397934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RS485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9349" y="4856212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094728" y="4856212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45297" y="1871546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波特率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63349" y="1858137"/>
            <a:ext cx="1360851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9600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5297" y="2363899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数据位</a:t>
            </a:r>
            <a:endParaRPr lang="zh-CN" alt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1763349" y="2350490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45297" y="2867490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校验位</a:t>
            </a:r>
            <a:endParaRPr lang="zh-CN" alt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1763349" y="2854081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无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35772" y="330548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停止位</a:t>
            </a:r>
            <a:endParaRPr lang="zh-CN" alt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1753824" y="329207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35772" y="3781090"/>
            <a:ext cx="984703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集中器编号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53824" y="3767681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9012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26247" y="4219083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主站编号</a:t>
            </a:r>
            <a:endParaRPr lang="zh-CN" alt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744299" y="4205674"/>
            <a:ext cx="1343025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0001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16428" y="1802827"/>
            <a:ext cx="2245179" cy="29244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1085850" y="2303064"/>
            <a:ext cx="1583871" cy="465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热量表</a:t>
            </a:r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85849" y="3079476"/>
            <a:ext cx="1583871" cy="465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阀</a:t>
            </a:r>
            <a:r>
              <a:rPr lang="zh-CN" altLang="en-US" dirty="0" smtClean="0"/>
              <a:t>控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85849" y="3895012"/>
            <a:ext cx="1583871" cy="465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708797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ounded Rectangle 25"/>
          <p:cNvSpPr/>
          <p:nvPr/>
        </p:nvSpPr>
        <p:spPr>
          <a:xfrm>
            <a:off x="8823597" y="1608365"/>
            <a:ext cx="2939143" cy="33827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ounded Rectangle 27"/>
          <p:cNvSpPr/>
          <p:nvPr/>
        </p:nvSpPr>
        <p:spPr>
          <a:xfrm>
            <a:off x="9038591" y="2068568"/>
            <a:ext cx="984703" cy="34278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热表号</a:t>
            </a:r>
            <a:endParaRPr lang="zh-CN" alt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0156643" y="2055159"/>
            <a:ext cx="1378132" cy="342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11110052103345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001171" y="4384503"/>
            <a:ext cx="83638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</a:t>
            </a:r>
            <a:endParaRPr lang="zh-CN" alt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496550" y="4384503"/>
            <a:ext cx="981075" cy="342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5280750" y="1802828"/>
            <a:ext cx="1738993" cy="3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广播读取表号</a:t>
            </a:r>
            <a:endParaRPr lang="zh-CN" alt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280750" y="2335688"/>
            <a:ext cx="1738993" cy="3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读取误差</a:t>
            </a:r>
            <a:endParaRPr lang="zh-CN" alt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280749" y="2860212"/>
            <a:ext cx="1738993" cy="3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  <a:r>
              <a:rPr lang="zh-CN" altLang="en-US" dirty="0" smtClean="0"/>
              <a:t>误差</a:t>
            </a:r>
            <a:endParaRPr lang="zh-CN" alt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5280748" y="3364984"/>
            <a:ext cx="1738993" cy="3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</a:t>
            </a:r>
            <a:r>
              <a:rPr lang="zh-CN" altLang="en-US" dirty="0" smtClean="0"/>
              <a:t>示值</a:t>
            </a:r>
            <a:endParaRPr lang="zh-CN" alt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298029" y="3871267"/>
            <a:ext cx="1738993" cy="3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  <a:r>
              <a:rPr lang="zh-CN" altLang="en-US" dirty="0" smtClean="0"/>
              <a:t>示值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0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7395</TotalTime>
  <Words>407</Words>
  <Application>Microsoft Office PowerPoint</Application>
  <PresentationFormat>宽屏</PresentationFormat>
  <Paragraphs>254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220</cp:revision>
  <dcterms:created xsi:type="dcterms:W3CDTF">2016-06-18T00:54:42Z</dcterms:created>
  <dcterms:modified xsi:type="dcterms:W3CDTF">2016-08-26T05:35:55Z</dcterms:modified>
</cp:coreProperties>
</file>