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6" r:id="rId23"/>
    <p:sldId id="275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8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0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8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4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7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88A9-F628-408F-B227-39F90CAAC8D0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FC54-3C8B-405F-9B81-E0F1F55F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79:10080/cellconfi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Virtual Volume</a:t>
            </a:r>
            <a:r>
              <a:rPr kumimoji="1" lang="ja-JP" altLang="en-US" dirty="0" smtClean="0"/>
              <a:t>設定手順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43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04" y="1690688"/>
            <a:ext cx="7217892" cy="49141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</a:t>
            </a:r>
            <a:r>
              <a:rPr lang="ja-JP" altLang="en-US" dirty="0" smtClean="0"/>
              <a:t>一覧（セル登録前）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「新規登録」ボタンを押すとセル登録画面に進む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6591299" y="4408321"/>
            <a:ext cx="2028824" cy="419100"/>
          </a:xfrm>
          <a:prstGeom prst="wedgeRectCallout">
            <a:avLst>
              <a:gd name="adj1" fmla="val -65656"/>
              <a:gd name="adj2" fmla="val -117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新規登録</a:t>
            </a:r>
            <a:r>
              <a:rPr kumimoji="1" lang="ja-JP" altLang="en-US" sz="1200" dirty="0" smtClean="0"/>
              <a:t>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431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53" y="0"/>
            <a:ext cx="5664444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CSS</a:t>
            </a:r>
            <a:r>
              <a:rPr lang="ja-JP" altLang="en-US" dirty="0" smtClean="0"/>
              <a:t>セルの登録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25953" cy="43513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セル名、セル種別とコメントを入力する</a:t>
            </a:r>
            <a:endParaRPr lang="en-US" altLang="ja-JP" dirty="0" smtClean="0"/>
          </a:p>
          <a:p>
            <a:r>
              <a:rPr lang="ja-JP" altLang="en-US" dirty="0" smtClean="0"/>
              <a:t>ホストアドレス</a:t>
            </a:r>
            <a:r>
              <a:rPr lang="en-US" altLang="ja-JP" dirty="0" smtClean="0"/>
              <a:t>(UDP)</a:t>
            </a:r>
            <a:r>
              <a:rPr lang="ja-JP" altLang="en-US" dirty="0" smtClean="0"/>
              <a:t>とホストアドレス</a:t>
            </a:r>
            <a:r>
              <a:rPr lang="en-US" altLang="ja-JP" dirty="0" smtClean="0"/>
              <a:t>(TCP)</a:t>
            </a:r>
            <a:r>
              <a:rPr lang="ja-JP" altLang="en-US" dirty="0" smtClean="0"/>
              <a:t>はデフォルトのサーバの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アドレスを使用する</a:t>
            </a:r>
            <a:endParaRPr lang="en-US" altLang="ja-JP" dirty="0" smtClean="0"/>
          </a:p>
          <a:p>
            <a:r>
              <a:rPr kumimoji="1" lang="en-US" altLang="ja-JP" dirty="0" smtClean="0"/>
              <a:t>UDP</a:t>
            </a:r>
            <a:r>
              <a:rPr kumimoji="1" lang="ja-JP" altLang="en-US" dirty="0" smtClean="0"/>
              <a:t>ポート番号と</a:t>
            </a:r>
            <a:r>
              <a:rPr kumimoji="1" lang="en-US" altLang="ja-JP" dirty="0" smtClean="0"/>
              <a:t>TCP</a:t>
            </a:r>
            <a:r>
              <a:rPr lang="ja-JP" altLang="en-US" dirty="0" smtClean="0"/>
              <a:t>ポート番号は</a:t>
            </a:r>
            <a:r>
              <a:rPr lang="en-US" altLang="ja-JP" dirty="0" smtClean="0"/>
              <a:t>14000</a:t>
            </a:r>
            <a:r>
              <a:rPr lang="ja-JP" altLang="en-US" dirty="0" smtClean="0"/>
              <a:t>を入力する</a:t>
            </a:r>
            <a:endParaRPr lang="en-US" altLang="ja-JP" dirty="0" smtClean="0"/>
          </a:p>
          <a:p>
            <a:r>
              <a:rPr kumimoji="1" lang="ja-JP" altLang="en-US" dirty="0" smtClean="0"/>
              <a:t>最後に</a:t>
            </a:r>
            <a:r>
              <a:rPr lang="ja-JP" altLang="en-US" dirty="0" smtClean="0"/>
              <a:t>登録ボタンと押す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8073678" y="842168"/>
            <a:ext cx="2041872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セル名は「</a:t>
            </a:r>
            <a:r>
              <a:rPr lang="en-US" altLang="ja-JP" sz="1200" dirty="0" smtClean="0"/>
              <a:t>VV_CSS</a:t>
            </a:r>
            <a:r>
              <a:rPr lang="ja-JP" altLang="en-US" sz="1200" dirty="0" smtClean="0"/>
              <a:t>」を入力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9429229" y="6191251"/>
            <a:ext cx="1803747" cy="371475"/>
          </a:xfrm>
          <a:prstGeom prst="wedgeRectCallout">
            <a:avLst>
              <a:gd name="adj1" fmla="val -201972"/>
              <a:gd name="adj2" fmla="val 7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13. </a:t>
            </a:r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  <p:sp>
        <p:nvSpPr>
          <p:cNvPr id="9" name="四角形吹き出し 8"/>
          <p:cNvSpPr/>
          <p:nvPr/>
        </p:nvSpPr>
        <p:spPr>
          <a:xfrm>
            <a:off x="8073678" y="1319211"/>
            <a:ext cx="2041872" cy="371475"/>
          </a:xfrm>
          <a:prstGeom prst="wedgeRectCallout">
            <a:avLst>
              <a:gd name="adj1" fmla="val -112738"/>
              <a:gd name="adj2" fmla="val 5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セル種別は「</a:t>
            </a:r>
            <a:r>
              <a:rPr lang="en-US" altLang="ja-JP" sz="1200" dirty="0" smtClean="0"/>
              <a:t>CSS</a:t>
            </a:r>
            <a:r>
              <a:rPr lang="ja-JP" altLang="en-US" sz="1200" dirty="0" smtClean="0"/>
              <a:t>」を選択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8289230" y="1796254"/>
            <a:ext cx="2041872" cy="371475"/>
          </a:xfrm>
          <a:prstGeom prst="wedgeRectCallout">
            <a:avLst>
              <a:gd name="adj1" fmla="val -96411"/>
              <a:gd name="adj2" fmla="val 49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コメントを入力</a:t>
            </a:r>
            <a:endParaRPr kumimoji="1" lang="ja-JP" altLang="en-US" sz="12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496174" y="2668192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4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570092" y="3267075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5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7570092" y="3906634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6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0240388" y="2671963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7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2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10314306" y="3270846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8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10314306" y="3910405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9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7509644" y="4763096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10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3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7583562" y="5361979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11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7583562" y="6001538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12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999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92" y="21929"/>
            <a:ext cx="5664444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CMD</a:t>
            </a:r>
            <a:r>
              <a:rPr lang="en-US" altLang="ja-JP" dirty="0"/>
              <a:t>B</a:t>
            </a:r>
            <a:r>
              <a:rPr lang="ja-JP" altLang="en-US" dirty="0" smtClean="0"/>
              <a:t>セルの登録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24192" cy="43513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セル名、セル種別とコメントを入力する</a:t>
            </a:r>
            <a:endParaRPr lang="en-US" altLang="ja-JP" dirty="0" smtClean="0"/>
          </a:p>
          <a:p>
            <a:r>
              <a:rPr lang="ja-JP" altLang="en-US" dirty="0" smtClean="0"/>
              <a:t>ホストアドレス</a:t>
            </a:r>
            <a:r>
              <a:rPr lang="en-US" altLang="ja-JP" dirty="0" smtClean="0"/>
              <a:t>(UDP)</a:t>
            </a:r>
            <a:r>
              <a:rPr lang="ja-JP" altLang="en-US" dirty="0" smtClean="0"/>
              <a:t>とホストアドレス</a:t>
            </a:r>
            <a:r>
              <a:rPr lang="en-US" altLang="ja-JP" dirty="0" smtClean="0"/>
              <a:t>(TCP)</a:t>
            </a:r>
            <a:r>
              <a:rPr lang="ja-JP" altLang="en-US" dirty="0" smtClean="0"/>
              <a:t>はデフォルトのサーバの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</a:t>
            </a:r>
            <a:r>
              <a:rPr lang="ja-JP" altLang="en-US" dirty="0"/>
              <a:t>を</a:t>
            </a:r>
            <a:r>
              <a:rPr lang="ja-JP" altLang="en-US" dirty="0" smtClean="0"/>
              <a:t>使用する</a:t>
            </a:r>
            <a:endParaRPr lang="en-US" altLang="ja-JP" dirty="0" smtClean="0"/>
          </a:p>
          <a:p>
            <a:r>
              <a:rPr kumimoji="1" lang="en-US" altLang="ja-JP" dirty="0" smtClean="0"/>
              <a:t>UDP</a:t>
            </a:r>
            <a:r>
              <a:rPr kumimoji="1" lang="ja-JP" altLang="en-US" dirty="0" smtClean="0"/>
              <a:t>ポート番号と</a:t>
            </a:r>
            <a:r>
              <a:rPr kumimoji="1" lang="en-US" altLang="ja-JP" dirty="0" smtClean="0"/>
              <a:t>TCP</a:t>
            </a:r>
            <a:r>
              <a:rPr lang="ja-JP" altLang="en-US" dirty="0" smtClean="0"/>
              <a:t>ポート番号は</a:t>
            </a:r>
            <a:r>
              <a:rPr lang="en-US" altLang="ja-JP" dirty="0" smtClean="0"/>
              <a:t>14001</a:t>
            </a:r>
            <a:r>
              <a:rPr lang="ja-JP" altLang="en-US" dirty="0" smtClean="0"/>
              <a:t>を入力する</a:t>
            </a:r>
            <a:endParaRPr lang="en-US" altLang="ja-JP" dirty="0" smtClean="0"/>
          </a:p>
          <a:p>
            <a:r>
              <a:rPr kumimoji="1" lang="ja-JP" altLang="en-US" dirty="0" smtClean="0"/>
              <a:t>最後に</a:t>
            </a:r>
            <a:r>
              <a:rPr lang="ja-JP" altLang="en-US" dirty="0" smtClean="0"/>
              <a:t>登録ボタンと押す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8073678" y="842168"/>
            <a:ext cx="2257424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セル名は「</a:t>
            </a:r>
            <a:r>
              <a:rPr lang="en-US" altLang="ja-JP" sz="1200" dirty="0" smtClean="0"/>
              <a:t>VV_CMDB</a:t>
            </a:r>
            <a:r>
              <a:rPr lang="ja-JP" altLang="en-US" sz="1200" dirty="0" smtClean="0"/>
              <a:t>」を入力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9429229" y="6191251"/>
            <a:ext cx="1803747" cy="371475"/>
          </a:xfrm>
          <a:prstGeom prst="wedgeRectCallout">
            <a:avLst>
              <a:gd name="adj1" fmla="val -201972"/>
              <a:gd name="adj2" fmla="val 7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13. </a:t>
            </a:r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  <p:sp>
        <p:nvSpPr>
          <p:cNvPr id="9" name="四角形吹き出し 8"/>
          <p:cNvSpPr/>
          <p:nvPr/>
        </p:nvSpPr>
        <p:spPr>
          <a:xfrm>
            <a:off x="8073678" y="1319211"/>
            <a:ext cx="2166710" cy="371475"/>
          </a:xfrm>
          <a:prstGeom prst="wedgeRectCallout">
            <a:avLst>
              <a:gd name="adj1" fmla="val -112738"/>
              <a:gd name="adj2" fmla="val 5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セル種別は「</a:t>
            </a:r>
            <a:r>
              <a:rPr lang="en-US" altLang="ja-JP" sz="1200" dirty="0" smtClean="0"/>
              <a:t>CMDB</a:t>
            </a:r>
            <a:r>
              <a:rPr lang="ja-JP" altLang="en-US" sz="1200" dirty="0" smtClean="0"/>
              <a:t>」を選択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8289230" y="1796254"/>
            <a:ext cx="2041872" cy="371475"/>
          </a:xfrm>
          <a:prstGeom prst="wedgeRectCallout">
            <a:avLst>
              <a:gd name="adj1" fmla="val -96411"/>
              <a:gd name="adj2" fmla="val 49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コメントを入力</a:t>
            </a:r>
            <a:endParaRPr kumimoji="1" lang="ja-JP" altLang="en-US" sz="12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496174" y="2668192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4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570092" y="3267075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5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7570092" y="3906634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6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0240388" y="2671963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7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2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10314306" y="3270846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8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10314306" y="3910405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9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7509644" y="4763096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10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3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7583562" y="5361979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11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7583562" y="6001538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12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14001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927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86" y="21929"/>
            <a:ext cx="5664444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LV</a:t>
            </a:r>
            <a:r>
              <a:rPr lang="ja-JP" altLang="en-US" dirty="0" smtClean="0"/>
              <a:t>セルの登録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00886" cy="43513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セル名、セル種別とコメントを入力する</a:t>
            </a:r>
            <a:endParaRPr lang="en-US" altLang="ja-JP" dirty="0" smtClean="0"/>
          </a:p>
          <a:p>
            <a:r>
              <a:rPr lang="ja-JP" altLang="en-US" dirty="0" smtClean="0"/>
              <a:t>ホストアドレス</a:t>
            </a:r>
            <a:r>
              <a:rPr lang="en-US" altLang="ja-JP" dirty="0" smtClean="0"/>
              <a:t>(UDP)</a:t>
            </a:r>
            <a:r>
              <a:rPr lang="ja-JP" altLang="en-US" dirty="0" smtClean="0"/>
              <a:t>とホストアドレス</a:t>
            </a:r>
            <a:r>
              <a:rPr lang="en-US" altLang="ja-JP" dirty="0" smtClean="0"/>
              <a:t>(TCP)</a:t>
            </a:r>
            <a:r>
              <a:rPr lang="ja-JP" altLang="en-US" dirty="0" smtClean="0"/>
              <a:t>はデフォルトのサーバの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アドレスを使用する</a:t>
            </a:r>
            <a:endParaRPr lang="en-US" altLang="ja-JP" dirty="0" smtClean="0"/>
          </a:p>
          <a:p>
            <a:r>
              <a:rPr kumimoji="1" lang="en-US" altLang="ja-JP" dirty="0" smtClean="0"/>
              <a:t>UDP</a:t>
            </a:r>
            <a:r>
              <a:rPr kumimoji="1" lang="ja-JP" altLang="en-US" dirty="0" smtClean="0"/>
              <a:t>ポート番号と</a:t>
            </a:r>
            <a:r>
              <a:rPr kumimoji="1" lang="en-US" altLang="ja-JP" dirty="0" smtClean="0"/>
              <a:t>TCP</a:t>
            </a:r>
            <a:r>
              <a:rPr lang="ja-JP" altLang="en-US" dirty="0" smtClean="0"/>
              <a:t>ポート番号は</a:t>
            </a:r>
            <a:r>
              <a:rPr lang="en-US" altLang="ja-JP" dirty="0" smtClean="0"/>
              <a:t>14010</a:t>
            </a:r>
            <a:r>
              <a:rPr lang="ja-JP" altLang="en-US" dirty="0" smtClean="0"/>
              <a:t>を入力する</a:t>
            </a:r>
            <a:endParaRPr lang="en-US" altLang="ja-JP" dirty="0" smtClean="0"/>
          </a:p>
          <a:p>
            <a:r>
              <a:rPr kumimoji="1" lang="ja-JP" altLang="en-US" dirty="0" smtClean="0"/>
              <a:t>最後に</a:t>
            </a:r>
            <a:r>
              <a:rPr lang="ja-JP" altLang="en-US" dirty="0" smtClean="0"/>
              <a:t>登録ボタンと押す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8073678" y="842168"/>
            <a:ext cx="2166710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セル名は「</a:t>
            </a:r>
            <a:r>
              <a:rPr lang="en-US" altLang="ja-JP" sz="1200" dirty="0" smtClean="0"/>
              <a:t>VV_LV0</a:t>
            </a:r>
            <a:r>
              <a:rPr lang="ja-JP" altLang="en-US" sz="1200" dirty="0" smtClean="0"/>
              <a:t>」を入力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9429229" y="6191251"/>
            <a:ext cx="1803747" cy="371475"/>
          </a:xfrm>
          <a:prstGeom prst="wedgeRectCallout">
            <a:avLst>
              <a:gd name="adj1" fmla="val -201972"/>
              <a:gd name="adj2" fmla="val 7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13. </a:t>
            </a:r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  <p:sp>
        <p:nvSpPr>
          <p:cNvPr id="9" name="四角形吹き出し 8"/>
          <p:cNvSpPr/>
          <p:nvPr/>
        </p:nvSpPr>
        <p:spPr>
          <a:xfrm>
            <a:off x="8073678" y="1319211"/>
            <a:ext cx="2166710" cy="371475"/>
          </a:xfrm>
          <a:prstGeom prst="wedgeRectCallout">
            <a:avLst>
              <a:gd name="adj1" fmla="val -112738"/>
              <a:gd name="adj2" fmla="val 52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セル種別は「</a:t>
            </a:r>
            <a:r>
              <a:rPr lang="en-US" altLang="ja-JP" sz="1200" dirty="0" smtClean="0"/>
              <a:t>LV</a:t>
            </a:r>
            <a:r>
              <a:rPr lang="ja-JP" altLang="en-US" sz="1200" dirty="0" smtClean="0"/>
              <a:t>」を選択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8289230" y="1796254"/>
            <a:ext cx="2041872" cy="371475"/>
          </a:xfrm>
          <a:prstGeom prst="wedgeRectCallout">
            <a:avLst>
              <a:gd name="adj1" fmla="val -96411"/>
              <a:gd name="adj2" fmla="val 49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3</a:t>
            </a:r>
            <a:r>
              <a:rPr kumimoji="1" lang="ja-JP" altLang="en-US" sz="1200" dirty="0" err="1" smtClean="0"/>
              <a:t>．</a:t>
            </a:r>
            <a:r>
              <a:rPr lang="ja-JP" altLang="en-US" sz="1200" dirty="0" smtClean="0"/>
              <a:t>コメントを入力</a:t>
            </a:r>
            <a:endParaRPr kumimoji="1" lang="ja-JP" altLang="en-US" sz="12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496174" y="2668192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4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570092" y="3267075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5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7570092" y="3906634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6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0240388" y="2671963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7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2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10314306" y="3270846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8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10314306" y="3910405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9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7509644" y="4763096"/>
            <a:ext cx="1438275" cy="236934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10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サーバ</a:t>
            </a:r>
            <a:r>
              <a:rPr lang="en-US" altLang="ja-JP" sz="1200" dirty="0"/>
              <a:t>3</a:t>
            </a:r>
            <a:r>
              <a:rPr lang="ja-JP" altLang="en-US" sz="1200" dirty="0" smtClean="0"/>
              <a:t>を選択</a:t>
            </a:r>
            <a:endParaRPr kumimoji="1"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7583562" y="5361979"/>
            <a:ext cx="1438275" cy="367709"/>
          </a:xfrm>
          <a:prstGeom prst="wedgeRectCallout">
            <a:avLst>
              <a:gd name="adj1" fmla="val -82034"/>
              <a:gd name="adj2" fmla="val 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11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UDP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7583562" y="6001538"/>
            <a:ext cx="1438275" cy="367709"/>
          </a:xfrm>
          <a:prstGeom prst="wedgeRectCallout">
            <a:avLst>
              <a:gd name="adj1" fmla="val -85345"/>
              <a:gd name="adj2" fmla="val 23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12</a:t>
            </a:r>
            <a:r>
              <a:rPr lang="ja-JP" altLang="en-US" sz="1200" dirty="0" err="1" smtClean="0"/>
              <a:t>．</a:t>
            </a:r>
            <a:r>
              <a:rPr lang="en-US" altLang="ja-JP" sz="1200" dirty="0" smtClean="0"/>
              <a:t>TCP</a:t>
            </a:r>
            <a:r>
              <a:rPr lang="ja-JP" altLang="en-US" sz="1200" dirty="0" smtClean="0"/>
              <a:t>ポート番号は</a:t>
            </a:r>
            <a:r>
              <a:rPr lang="en-US" altLang="ja-JP" sz="1200" dirty="0" smtClean="0"/>
              <a:t>14010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3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690853"/>
            <a:ext cx="7163410" cy="48770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セル</a:t>
            </a:r>
            <a:r>
              <a:rPr lang="ja-JP" altLang="en-US" dirty="0" smtClean="0"/>
              <a:t>一覧（セル登録後）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/>
              <a:t>セル</a:t>
            </a:r>
            <a:r>
              <a:rPr lang="ja-JP" altLang="en-US" dirty="0" smtClean="0"/>
              <a:t>を登録後各セル管理ボタンで各セルの起動、停止などができる</a:t>
            </a:r>
            <a:endParaRPr lang="en-US" altLang="ja-JP" dirty="0" smtClean="0"/>
          </a:p>
        </p:txBody>
      </p:sp>
      <p:sp>
        <p:nvSpPr>
          <p:cNvPr id="5" name="四角形吹き出し 4"/>
          <p:cNvSpPr/>
          <p:nvPr/>
        </p:nvSpPr>
        <p:spPr>
          <a:xfrm>
            <a:off x="6705601" y="2684172"/>
            <a:ext cx="2028824" cy="419100"/>
          </a:xfrm>
          <a:prstGeom prst="wedgeRectCallout">
            <a:avLst>
              <a:gd name="adj1" fmla="val -86782"/>
              <a:gd name="adj2" fmla="val 21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VV_CSS</a:t>
            </a:r>
            <a:r>
              <a:rPr lang="ja-JP" altLang="en-US" sz="1200" dirty="0" smtClean="0"/>
              <a:t>セル管理</a:t>
            </a:r>
            <a:r>
              <a:rPr kumimoji="1" lang="ja-JP" altLang="en-US" sz="1200" dirty="0" smtClean="0"/>
              <a:t>ボタン</a:t>
            </a:r>
            <a:endParaRPr kumimoji="1" lang="ja-JP" altLang="en-US" sz="1200" dirty="0"/>
          </a:p>
        </p:txBody>
      </p:sp>
      <p:sp>
        <p:nvSpPr>
          <p:cNvPr id="7" name="四角形吹き出し 6"/>
          <p:cNvSpPr/>
          <p:nvPr/>
        </p:nvSpPr>
        <p:spPr>
          <a:xfrm>
            <a:off x="7310438" y="4868114"/>
            <a:ext cx="2028824" cy="419100"/>
          </a:xfrm>
          <a:prstGeom prst="wedgeRectCallout">
            <a:avLst>
              <a:gd name="adj1" fmla="val -105092"/>
              <a:gd name="adj2" fmla="val -20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VV_CMDB</a:t>
            </a:r>
            <a:r>
              <a:rPr lang="ja-JP" altLang="en-US" sz="1200" dirty="0" smtClean="0"/>
              <a:t>セル管理</a:t>
            </a:r>
            <a:r>
              <a:rPr kumimoji="1" lang="ja-JP" altLang="en-US" sz="1200" dirty="0" smtClean="0"/>
              <a:t>ボタン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6382056" y="5613233"/>
            <a:ext cx="2028824" cy="419100"/>
          </a:xfrm>
          <a:prstGeom prst="wedgeRectCallout">
            <a:avLst>
              <a:gd name="adj1" fmla="val -65186"/>
              <a:gd name="adj2" fmla="val -29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VV_LV0</a:t>
            </a:r>
            <a:r>
              <a:rPr kumimoji="1" lang="ja-JP" altLang="en-US" sz="1200" dirty="0" smtClean="0"/>
              <a:t>セル管理ボタン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70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3" y="1690688"/>
            <a:ext cx="6729249" cy="48820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セルを起動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「設定ファイル配備」ボタンで設定ファイルを各サーバに配備する</a:t>
            </a:r>
            <a:endParaRPr lang="en-US" altLang="ja-JP" dirty="0" smtClean="0"/>
          </a:p>
          <a:p>
            <a:r>
              <a:rPr lang="ja-JP" altLang="en-US" dirty="0" smtClean="0"/>
              <a:t>「起動」ボタンで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セルを起動する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4857"/>
              <a:gd name="adj2" fmla="val -8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「起動」ボタンを押す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281613" y="6363142"/>
            <a:ext cx="2481261" cy="419100"/>
          </a:xfrm>
          <a:prstGeom prst="wedgeRectCallout">
            <a:avLst>
              <a:gd name="adj1" fmla="val 50964"/>
              <a:gd name="adj2" fmla="val -10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kumimoji="1" lang="ja-JP" altLang="en-US" sz="1200" dirty="0" smtClean="0"/>
              <a:t>「設定ファイル配備」ボタンを押す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969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1" y="1825625"/>
            <a:ext cx="5997790" cy="435133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25625"/>
            <a:ext cx="5997790" cy="43513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セルを起動後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746526" y="3934267"/>
            <a:ext cx="957519" cy="256733"/>
          </a:xfrm>
          <a:prstGeom prst="wedgeRectCallout">
            <a:avLst>
              <a:gd name="adj1" fmla="val -30200"/>
              <a:gd name="adj2" fmla="val 226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接続状態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6889151" y="5920230"/>
            <a:ext cx="957519" cy="256733"/>
          </a:xfrm>
          <a:prstGeom prst="wedgeRectCallout">
            <a:avLst>
              <a:gd name="adj1" fmla="val 70270"/>
              <a:gd name="adj2" fmla="val -27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マスタ</a:t>
            </a:r>
            <a:endParaRPr kumimoji="1" lang="ja-JP" altLang="en-US" sz="1200" dirty="0"/>
          </a:p>
        </p:txBody>
      </p:sp>
      <p:sp>
        <p:nvSpPr>
          <p:cNvPr id="11" name="右矢印 10"/>
          <p:cNvSpPr/>
          <p:nvPr/>
        </p:nvSpPr>
        <p:spPr>
          <a:xfrm>
            <a:off x="5412004" y="3443508"/>
            <a:ext cx="1552575" cy="123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起動後画面更新</a:t>
            </a:r>
            <a:r>
              <a:rPr lang="en-US" altLang="ja-JP" sz="1600" dirty="0" smtClean="0"/>
              <a:t>(F5)</a:t>
            </a:r>
            <a:endParaRPr kumimoji="1" lang="ja-JP" altLang="en-US" sz="16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001066" y="2899438"/>
            <a:ext cx="1276284" cy="256733"/>
          </a:xfrm>
          <a:prstGeom prst="wedgeRectCallout">
            <a:avLst>
              <a:gd name="adj1" fmla="val -117234"/>
              <a:gd name="adj2" fmla="val -17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セル一覧に戻る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44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30" y="1533525"/>
            <a:ext cx="6945879" cy="50391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CMDB</a:t>
            </a:r>
            <a:r>
              <a:rPr kumimoji="1" lang="ja-JP" altLang="en-US" dirty="0" smtClean="0"/>
              <a:t>セルを起動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「設定ファイル配備」ボタンで設定ファイルを各サーバに配備する</a:t>
            </a:r>
            <a:endParaRPr lang="en-US" altLang="ja-JP" dirty="0" smtClean="0"/>
          </a:p>
          <a:p>
            <a:r>
              <a:rPr lang="ja-JP" altLang="en-US" dirty="0" smtClean="0"/>
              <a:t>「起動」ボタンで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セルを起動する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4857"/>
              <a:gd name="adj2" fmla="val -8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「起動」ボタンを押す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281613" y="6363142"/>
            <a:ext cx="2481261" cy="419100"/>
          </a:xfrm>
          <a:prstGeom prst="wedgeRectCallout">
            <a:avLst>
              <a:gd name="adj1" fmla="val 50964"/>
              <a:gd name="adj2" fmla="val -10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kumimoji="1" lang="ja-JP" altLang="en-US" sz="1200" dirty="0" smtClean="0"/>
              <a:t>「設定ファイル配備」ボタンを押す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56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1820860"/>
            <a:ext cx="5997790" cy="4351338"/>
          </a:xfr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1825625"/>
            <a:ext cx="5991223" cy="43465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CMDB</a:t>
            </a:r>
            <a:r>
              <a:rPr kumimoji="1" lang="ja-JP" altLang="en-US" dirty="0" smtClean="0"/>
              <a:t>セルを起動後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663760" y="3934266"/>
            <a:ext cx="957519" cy="256733"/>
          </a:xfrm>
          <a:prstGeom prst="wedgeRectCallout">
            <a:avLst>
              <a:gd name="adj1" fmla="val -30200"/>
              <a:gd name="adj2" fmla="val 226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接続状態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6784376" y="5915465"/>
            <a:ext cx="957519" cy="256733"/>
          </a:xfrm>
          <a:prstGeom prst="wedgeRectCallout">
            <a:avLst>
              <a:gd name="adj1" fmla="val 70270"/>
              <a:gd name="adj2" fmla="val -27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マスタ</a:t>
            </a:r>
            <a:endParaRPr kumimoji="1" lang="ja-JP" altLang="en-US" sz="1200" dirty="0"/>
          </a:p>
        </p:txBody>
      </p:sp>
      <p:sp>
        <p:nvSpPr>
          <p:cNvPr id="11" name="右矢印 10"/>
          <p:cNvSpPr/>
          <p:nvPr/>
        </p:nvSpPr>
        <p:spPr>
          <a:xfrm>
            <a:off x="5412004" y="3443508"/>
            <a:ext cx="1552575" cy="123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起動後画面更新</a:t>
            </a:r>
            <a:r>
              <a:rPr kumimoji="1" lang="en-US" altLang="ja-JP" sz="1600" dirty="0" smtClean="0"/>
              <a:t>(F5)</a:t>
            </a:r>
            <a:endParaRPr kumimoji="1" lang="ja-JP" altLang="en-US" sz="16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866236" y="2908963"/>
            <a:ext cx="1276284" cy="256733"/>
          </a:xfrm>
          <a:prstGeom prst="wedgeRectCallout">
            <a:avLst>
              <a:gd name="adj1" fmla="val -117234"/>
              <a:gd name="adj2" fmla="val -17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セル一覧に戻る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116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424080"/>
            <a:ext cx="7096735" cy="51486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LV</a:t>
            </a:r>
            <a:r>
              <a:rPr kumimoji="1" lang="ja-JP" altLang="en-US" dirty="0" smtClean="0"/>
              <a:t>セルを起動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「設定ファイル配備」ボタンで設定ファイルを各サーバに配備する</a:t>
            </a:r>
            <a:endParaRPr lang="en-US" altLang="ja-JP" dirty="0" smtClean="0"/>
          </a:p>
          <a:p>
            <a:r>
              <a:rPr lang="ja-JP" altLang="en-US" dirty="0" smtClean="0"/>
              <a:t>「起動」ボタンで</a:t>
            </a:r>
            <a:r>
              <a:rPr lang="en-US" altLang="ja-JP" dirty="0" smtClean="0"/>
              <a:t>LV</a:t>
            </a:r>
            <a:r>
              <a:rPr lang="ja-JP" altLang="en-US" dirty="0" smtClean="0"/>
              <a:t>セルを起動する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4857"/>
              <a:gd name="adj2" fmla="val -8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2</a:t>
            </a:r>
            <a:r>
              <a:rPr lang="ja-JP" altLang="en-US" sz="1200" dirty="0" err="1" smtClean="0"/>
              <a:t>．</a:t>
            </a:r>
            <a:r>
              <a:rPr lang="ja-JP" altLang="en-US" sz="1200" dirty="0" smtClean="0"/>
              <a:t>「起動」ボタンを押す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281613" y="6363142"/>
            <a:ext cx="2481261" cy="419100"/>
          </a:xfrm>
          <a:prstGeom prst="wedgeRectCallout">
            <a:avLst>
              <a:gd name="adj1" fmla="val 50964"/>
              <a:gd name="adj2" fmla="val -10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1</a:t>
            </a:r>
            <a:r>
              <a:rPr kumimoji="1" lang="ja-JP" altLang="en-US" sz="1200" dirty="0" err="1" smtClean="0"/>
              <a:t>．</a:t>
            </a:r>
            <a:r>
              <a:rPr kumimoji="1" lang="ja-JP" altLang="en-US" sz="1200" dirty="0" smtClean="0"/>
              <a:t>「設定ファイル配備」ボタンを押す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Virtual Volume</a:t>
            </a:r>
            <a:r>
              <a:rPr kumimoji="1" lang="ja-JP" altLang="en-US" dirty="0" smtClean="0"/>
              <a:t>設定概要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tar</a:t>
            </a:r>
            <a:r>
              <a:rPr lang="ja-JP" altLang="en-US" dirty="0" smtClean="0"/>
              <a:t>ファイルを展開する</a:t>
            </a:r>
            <a:endParaRPr lang="en-US" altLang="ja-JP" dirty="0" smtClean="0"/>
          </a:p>
          <a:p>
            <a:r>
              <a:rPr lang="ja-JP" altLang="en-US" dirty="0" smtClean="0"/>
              <a:t>セル管理を起動する</a:t>
            </a:r>
            <a:endParaRPr lang="en-US" altLang="ja-JP" dirty="0" smtClean="0"/>
          </a:p>
          <a:p>
            <a:r>
              <a:rPr kumimoji="1" lang="ja-JP" altLang="en-US" dirty="0" smtClean="0"/>
              <a:t>サーバを登録する</a:t>
            </a:r>
            <a:endParaRPr kumimoji="1" lang="en-US" altLang="ja-JP" dirty="0" smtClean="0"/>
          </a:p>
          <a:p>
            <a:r>
              <a:rPr lang="ja-JP" altLang="en-US" dirty="0" smtClean="0"/>
              <a:t>セルを登録する</a:t>
            </a:r>
            <a:endParaRPr lang="en-US" altLang="ja-JP" dirty="0" smtClean="0"/>
          </a:p>
          <a:p>
            <a:r>
              <a:rPr kumimoji="1" lang="ja-JP" altLang="en-US" dirty="0" smtClean="0"/>
              <a:t>セルを起動する</a:t>
            </a:r>
            <a:endParaRPr kumimoji="1" lang="en-US" altLang="ja-JP" dirty="0" smtClean="0"/>
          </a:p>
          <a:p>
            <a:r>
              <a:rPr lang="en-US" altLang="ja-JP" dirty="0" smtClean="0"/>
              <a:t>ISCSI</a:t>
            </a:r>
            <a:r>
              <a:rPr lang="ja-JP" altLang="en-US" dirty="0"/>
              <a:t> </a:t>
            </a:r>
            <a:r>
              <a:rPr lang="en-US" altLang="ja-JP" dirty="0" smtClean="0"/>
              <a:t>target daemon</a:t>
            </a:r>
            <a:r>
              <a:rPr lang="ja-JP" altLang="en-US" dirty="0" smtClean="0"/>
              <a:t>を起動と設定する</a:t>
            </a:r>
            <a:endParaRPr lang="en-US" altLang="ja-JP" dirty="0" smtClean="0"/>
          </a:p>
          <a:p>
            <a:r>
              <a:rPr kumimoji="1" lang="en-US" altLang="ja-JP" dirty="0" smtClean="0"/>
              <a:t>ISCSI initiator</a:t>
            </a:r>
            <a:r>
              <a:rPr kumimoji="1" lang="ja-JP" altLang="en-US" dirty="0" smtClean="0"/>
              <a:t>を設定する</a:t>
            </a:r>
            <a:endParaRPr kumimoji="1" lang="en-US" altLang="ja-JP" dirty="0" smtClean="0"/>
          </a:p>
          <a:p>
            <a:r>
              <a:rPr lang="en-US" altLang="ja-JP" dirty="0" smtClean="0"/>
              <a:t>ISCSI</a:t>
            </a:r>
            <a:r>
              <a:rPr lang="ja-JP" altLang="en-US" dirty="0" smtClean="0"/>
              <a:t>デスクをアクセスする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566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4" y="1820860"/>
            <a:ext cx="5997790" cy="4351338"/>
          </a:xfr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" y="1820861"/>
            <a:ext cx="5997791" cy="43513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LV</a:t>
            </a:r>
            <a:r>
              <a:rPr kumimoji="1" lang="ja-JP" altLang="en-US" dirty="0" smtClean="0"/>
              <a:t>セルを起動後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8663760" y="3934266"/>
            <a:ext cx="957519" cy="256733"/>
          </a:xfrm>
          <a:prstGeom prst="wedgeRectCallout">
            <a:avLst>
              <a:gd name="adj1" fmla="val -30200"/>
              <a:gd name="adj2" fmla="val 226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接続状態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6784376" y="5915465"/>
            <a:ext cx="957519" cy="256733"/>
          </a:xfrm>
          <a:prstGeom prst="wedgeRectCallout">
            <a:avLst>
              <a:gd name="adj1" fmla="val 70270"/>
              <a:gd name="adj2" fmla="val -27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マスタ</a:t>
            </a:r>
            <a:endParaRPr kumimoji="1" lang="ja-JP" altLang="en-US" sz="1200" dirty="0"/>
          </a:p>
        </p:txBody>
      </p:sp>
      <p:sp>
        <p:nvSpPr>
          <p:cNvPr id="11" name="右矢印 10"/>
          <p:cNvSpPr/>
          <p:nvPr/>
        </p:nvSpPr>
        <p:spPr>
          <a:xfrm>
            <a:off x="5412004" y="3443508"/>
            <a:ext cx="1552575" cy="123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起動後画面更新</a:t>
            </a:r>
            <a:r>
              <a:rPr kumimoji="1" lang="en-US" altLang="ja-JP" sz="1600" dirty="0" smtClean="0"/>
              <a:t>(F5)</a:t>
            </a:r>
            <a:endParaRPr kumimoji="1" lang="ja-JP" altLang="en-US" sz="16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7934391" y="2899438"/>
            <a:ext cx="1276284" cy="256733"/>
          </a:xfrm>
          <a:prstGeom prst="wedgeRectCallout">
            <a:avLst>
              <a:gd name="adj1" fmla="val -117234"/>
              <a:gd name="adj2" fmla="val -17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セル一覧に戻る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06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ISCSI target daemon</a:t>
            </a:r>
            <a:r>
              <a:rPr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6525" cy="4351338"/>
          </a:xfrm>
        </p:spPr>
        <p:txBody>
          <a:bodyPr/>
          <a:lstStyle/>
          <a:p>
            <a:r>
              <a:rPr lang="ja-JP" altLang="en-US" dirty="0" smtClean="0"/>
              <a:t>サーバ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10.1.1.79</a:t>
            </a:r>
            <a:r>
              <a:rPr lang="ja-JP" altLang="en-US" dirty="0" smtClean="0"/>
              <a:t>）で下記のコマンドで</a:t>
            </a:r>
            <a:r>
              <a:rPr lang="en-US" altLang="ja-JP" dirty="0" smtClean="0"/>
              <a:t>ISCSI target daemon</a:t>
            </a:r>
            <a:r>
              <a:rPr lang="ja-JP" altLang="en-US" dirty="0" smtClean="0"/>
              <a:t>を起動する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~/PAXOS/vv/bin/tgtdVV.sh</a:t>
            </a:r>
          </a:p>
          <a:p>
            <a:r>
              <a:rPr lang="ja-JP" altLang="en-US" dirty="0" smtClean="0"/>
              <a:t>サーバ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10.1.1.79</a:t>
            </a:r>
            <a:r>
              <a:rPr lang="ja-JP" altLang="en-US" dirty="0" smtClean="0"/>
              <a:t>）で下記のコマンドで</a:t>
            </a:r>
            <a:r>
              <a:rPr lang="en-US" altLang="ja-JP" dirty="0" smtClean="0"/>
              <a:t>ISCSI</a:t>
            </a:r>
            <a:r>
              <a:rPr lang="ja-JP" altLang="en-US" dirty="0"/>
              <a:t> </a:t>
            </a:r>
            <a:r>
              <a:rPr lang="en-US" altLang="ja-JP" dirty="0" smtClean="0"/>
              <a:t>target daemon</a:t>
            </a:r>
            <a:r>
              <a:rPr lang="ja-JP" altLang="en-US" dirty="0" smtClean="0"/>
              <a:t>を設定する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~/PAXOS/vv/bin/tgtdVV_configure.sh</a:t>
            </a:r>
          </a:p>
        </p:txBody>
      </p:sp>
    </p:spTree>
    <p:extLst>
      <p:ext uri="{BB962C8B-B14F-4D97-AF65-F5344CB8AC3E}">
        <p14:creationId xmlns:p14="http://schemas.microsoft.com/office/powerpoint/2010/main" val="47758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3" y="1759230"/>
            <a:ext cx="6634772" cy="48134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ISCSI initiator</a:t>
            </a:r>
            <a:r>
              <a:rPr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443413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サーバ</a:t>
            </a:r>
            <a:r>
              <a:rPr lang="en-US" altLang="ja-JP" dirty="0"/>
              <a:t>2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10.1.1.80</a:t>
            </a:r>
            <a:r>
              <a:rPr lang="ja-JP" altLang="en-US" dirty="0" smtClean="0"/>
              <a:t>）で下記のコマンドで</a:t>
            </a:r>
            <a:r>
              <a:rPr lang="en-US" altLang="ja-JP" dirty="0" smtClean="0"/>
              <a:t>ISCSI</a:t>
            </a:r>
            <a:r>
              <a:rPr lang="ja-JP" altLang="en-US" dirty="0"/>
              <a:t> </a:t>
            </a:r>
            <a:r>
              <a:rPr lang="en-US" altLang="ja-JP" dirty="0" smtClean="0"/>
              <a:t>initiator</a:t>
            </a:r>
            <a:r>
              <a:rPr lang="ja-JP" altLang="en-US" dirty="0" smtClean="0"/>
              <a:t>を設定する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iscsiadm</a:t>
            </a:r>
            <a:r>
              <a:rPr lang="en-US" altLang="ja-JP" sz="1400" dirty="0" smtClean="0"/>
              <a:t> -m discovery -t </a:t>
            </a:r>
            <a:r>
              <a:rPr lang="en-US" altLang="ja-JP" sz="1400" dirty="0" err="1" smtClean="0"/>
              <a:t>sendtargets</a:t>
            </a:r>
            <a:r>
              <a:rPr lang="en-US" altLang="ja-JP" sz="1400" dirty="0" smtClean="0"/>
              <a:t> -p 10.1.1.79 </a:t>
            </a:r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iscsiadm</a:t>
            </a:r>
            <a:r>
              <a:rPr lang="en-US" altLang="ja-JP" sz="1400" dirty="0" smtClean="0"/>
              <a:t> --mode node --</a:t>
            </a:r>
            <a:r>
              <a:rPr lang="en-US" altLang="ja-JP" sz="1400" dirty="0" err="1" smtClean="0"/>
              <a:t>targetname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iqn.2016-05.jp.tritech:</a:t>
            </a:r>
            <a:r>
              <a:rPr lang="en-US" altLang="ja-JP" sz="1400" dirty="0" smtClean="0"/>
              <a:t>1t.for.all.t1 </a:t>
            </a:r>
            <a:r>
              <a:rPr lang="en-US" altLang="ja-JP" sz="1400" dirty="0" smtClean="0"/>
              <a:t>--login</a:t>
            </a:r>
          </a:p>
          <a:p>
            <a:pPr marL="0" indent="0">
              <a:buNone/>
            </a:pPr>
            <a:r>
              <a:rPr lang="ja-JP" altLang="en-US" sz="1400" dirty="0" smtClean="0"/>
              <a:t>注：</a:t>
            </a:r>
            <a:r>
              <a:rPr lang="en-US" altLang="ja-JP" sz="1400" dirty="0" err="1" smtClean="0"/>
              <a:t>iscsiadm</a:t>
            </a:r>
            <a:r>
              <a:rPr lang="ja-JP" altLang="en-US" sz="1400" dirty="0" smtClean="0"/>
              <a:t>コマンドは「</a:t>
            </a:r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apt-get install </a:t>
            </a:r>
            <a:r>
              <a:rPr lang="en-US" altLang="ja-JP" sz="1400" dirty="0" smtClean="0"/>
              <a:t>open-</a:t>
            </a:r>
            <a:r>
              <a:rPr lang="en-US" altLang="ja-JP" sz="1400" dirty="0" err="1" smtClean="0"/>
              <a:t>iscsi</a:t>
            </a:r>
            <a:r>
              <a:rPr lang="ja-JP" altLang="en-US" sz="1400" dirty="0" smtClean="0"/>
              <a:t>」でインストール</a:t>
            </a:r>
            <a:endParaRPr lang="en-US" altLang="ja-JP" sz="1400" dirty="0"/>
          </a:p>
          <a:p>
            <a:r>
              <a:rPr lang="en-US" altLang="ja-JP" dirty="0" smtClean="0"/>
              <a:t>ISCSI</a:t>
            </a:r>
            <a:r>
              <a:rPr lang="ja-JP" altLang="en-US" dirty="0" smtClean="0"/>
              <a:t>デスクをアクセスする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sz="1500" dirty="0" err="1" smtClean="0"/>
              <a:t>sudo</a:t>
            </a:r>
            <a:r>
              <a:rPr lang="en-US" altLang="ja-JP" sz="1500" dirty="0" smtClean="0"/>
              <a:t> </a:t>
            </a:r>
            <a:r>
              <a:rPr lang="en-US" altLang="ja-JP" sz="1500" dirty="0" err="1" smtClean="0"/>
              <a:t>fio</a:t>
            </a:r>
            <a:r>
              <a:rPr lang="en-US" altLang="ja-JP" sz="1500" dirty="0" smtClean="0"/>
              <a:t> --</a:t>
            </a:r>
            <a:r>
              <a:rPr lang="en-US" altLang="ja-JP" sz="1500" dirty="0" err="1" smtClean="0"/>
              <a:t>randrepeat</a:t>
            </a:r>
            <a:r>
              <a:rPr lang="en-US" altLang="ja-JP" sz="1500" dirty="0" smtClean="0"/>
              <a:t>=1 --</a:t>
            </a:r>
            <a:r>
              <a:rPr lang="en-US" altLang="ja-JP" sz="1500" dirty="0" err="1" smtClean="0"/>
              <a:t>ioengine</a:t>
            </a:r>
            <a:r>
              <a:rPr lang="en-US" altLang="ja-JP" sz="1500" dirty="0" smtClean="0"/>
              <a:t>=</a:t>
            </a:r>
            <a:r>
              <a:rPr lang="en-US" altLang="ja-JP" sz="1500" dirty="0" err="1" smtClean="0"/>
              <a:t>libaio</a:t>
            </a:r>
            <a:r>
              <a:rPr lang="en-US" altLang="ja-JP" sz="1500" dirty="0" smtClean="0"/>
              <a:t> --direct=1 --</a:t>
            </a:r>
            <a:r>
              <a:rPr lang="en-US" altLang="ja-JP" sz="1500" dirty="0" err="1" smtClean="0"/>
              <a:t>gtod_reduce</a:t>
            </a:r>
            <a:r>
              <a:rPr lang="en-US" altLang="ja-JP" sz="1500" dirty="0" smtClean="0"/>
              <a:t>=1 --name=/dev/</a:t>
            </a:r>
            <a:r>
              <a:rPr lang="en-US" altLang="ja-JP" sz="1500" dirty="0" err="1" smtClean="0"/>
              <a:t>sdb</a:t>
            </a:r>
            <a:r>
              <a:rPr lang="en-US" altLang="ja-JP" sz="1500" dirty="0" smtClean="0"/>
              <a:t> --filename=/dev/</a:t>
            </a:r>
            <a:r>
              <a:rPr lang="en-US" altLang="ja-JP" sz="1500" dirty="0" err="1" smtClean="0"/>
              <a:t>sdb</a:t>
            </a:r>
            <a:r>
              <a:rPr lang="en-US" altLang="ja-JP" sz="1500" dirty="0" smtClean="0"/>
              <a:t> --</a:t>
            </a:r>
            <a:r>
              <a:rPr lang="en-US" altLang="ja-JP" sz="1500" dirty="0" err="1" smtClean="0"/>
              <a:t>bs</a:t>
            </a:r>
            <a:r>
              <a:rPr lang="en-US" altLang="ja-JP" sz="1500" dirty="0" smtClean="0"/>
              <a:t>=4K --</a:t>
            </a:r>
            <a:r>
              <a:rPr lang="en-US" altLang="ja-JP" sz="1500" dirty="0" err="1" smtClean="0"/>
              <a:t>iodepth</a:t>
            </a:r>
            <a:r>
              <a:rPr lang="en-US" altLang="ja-JP" sz="1500" dirty="0" smtClean="0"/>
              <a:t>=64 --size=96M --</a:t>
            </a:r>
            <a:r>
              <a:rPr lang="en-US" altLang="ja-JP" sz="1500" dirty="0" err="1" smtClean="0"/>
              <a:t>readwrite</a:t>
            </a:r>
            <a:r>
              <a:rPr lang="en-US" altLang="ja-JP" sz="1500" dirty="0" smtClean="0"/>
              <a:t>=</a:t>
            </a:r>
            <a:r>
              <a:rPr lang="en-US" altLang="ja-JP" sz="1500" dirty="0" err="1" smtClean="0"/>
              <a:t>rw</a:t>
            </a:r>
            <a:r>
              <a:rPr lang="en-US" altLang="ja-JP" sz="1500" dirty="0" smtClean="0"/>
              <a:t> --</a:t>
            </a:r>
            <a:r>
              <a:rPr lang="en-US" altLang="ja-JP" sz="1500" dirty="0" err="1" smtClean="0"/>
              <a:t>rwmixread</a:t>
            </a:r>
            <a:r>
              <a:rPr lang="en-US" altLang="ja-JP" sz="1500" dirty="0" smtClean="0"/>
              <a:t>=0 --overwrite=1 --loops=10</a:t>
            </a:r>
          </a:p>
          <a:p>
            <a:pPr marL="0" indent="0">
              <a:buNone/>
            </a:pPr>
            <a:r>
              <a:rPr lang="ja-JP" altLang="en-US" sz="1600" dirty="0"/>
              <a:t>注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fio</a:t>
            </a:r>
            <a:r>
              <a:rPr lang="ja-JP" altLang="en-US" sz="1600" dirty="0" smtClean="0"/>
              <a:t>コマンド</a:t>
            </a:r>
            <a:r>
              <a:rPr lang="ja-JP" altLang="en-US" sz="1600" dirty="0"/>
              <a:t>は「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apt-get install </a:t>
            </a:r>
            <a:r>
              <a:rPr lang="en-US" altLang="ja-JP" sz="1600" dirty="0" err="1" smtClean="0"/>
              <a:t>fio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インストール</a:t>
            </a:r>
            <a:endParaRPr lang="en-US" altLang="ja-JP" sz="1600" dirty="0"/>
          </a:p>
        </p:txBody>
      </p:sp>
      <p:sp>
        <p:nvSpPr>
          <p:cNvPr id="7" name="四角形吹き出し 6"/>
          <p:cNvSpPr/>
          <p:nvPr/>
        </p:nvSpPr>
        <p:spPr>
          <a:xfrm>
            <a:off x="8598999" y="4165961"/>
            <a:ext cx="2028824" cy="419100"/>
          </a:xfrm>
          <a:prstGeom prst="wedgeRectCallout">
            <a:avLst>
              <a:gd name="adj1" fmla="val -5092"/>
              <a:gd name="adj2" fmla="val 128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画面更新</a:t>
            </a:r>
            <a:r>
              <a:rPr lang="en-US" altLang="ja-JP" sz="1200" dirty="0" smtClean="0"/>
              <a:t>(F5)</a:t>
            </a:r>
            <a:r>
              <a:rPr lang="ja-JP" altLang="en-US" sz="1200" dirty="0" smtClean="0"/>
              <a:t>で</a:t>
            </a:r>
            <a:r>
              <a:rPr lang="en-US" altLang="ja-JP" sz="1200" dirty="0" smtClean="0"/>
              <a:t>PAXOS</a:t>
            </a:r>
            <a:r>
              <a:rPr lang="ja-JP" altLang="en-US" sz="1200" dirty="0" smtClean="0"/>
              <a:t>合意回数を確認できる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911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停止手順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6525" cy="4351338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サーバ２（</a:t>
            </a:r>
            <a:r>
              <a:rPr lang="en-US" altLang="ja-JP" dirty="0" smtClean="0"/>
              <a:t>10.1.1.80</a:t>
            </a:r>
            <a:r>
              <a:rPr lang="ja-JP" altLang="en-US" dirty="0" smtClean="0"/>
              <a:t>）で</a:t>
            </a:r>
            <a:r>
              <a:rPr lang="en-US" altLang="ja-JP" dirty="0" smtClean="0"/>
              <a:t>IO</a:t>
            </a:r>
            <a:r>
              <a:rPr lang="ja-JP" altLang="en-US" dirty="0" smtClean="0"/>
              <a:t>アクセス停止後</a:t>
            </a:r>
            <a:r>
              <a:rPr lang="en-US" altLang="ja-JP" dirty="0" smtClean="0"/>
              <a:t>ISCSI</a:t>
            </a:r>
            <a:r>
              <a:rPr lang="ja-JP" altLang="en-US" dirty="0" smtClean="0"/>
              <a:t>ログアウトする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400" dirty="0" smtClean="0"/>
              <a:t>　　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sudo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iscsiadm</a:t>
            </a:r>
            <a:r>
              <a:rPr lang="en-US" altLang="ja-JP" sz="1400" dirty="0"/>
              <a:t> --mode node --</a:t>
            </a:r>
            <a:r>
              <a:rPr lang="en-US" altLang="ja-JP" sz="1400" dirty="0" err="1"/>
              <a:t>targetname</a:t>
            </a:r>
            <a:r>
              <a:rPr lang="en-US" altLang="ja-JP" sz="1400" dirty="0"/>
              <a:t> iqn.2016-05.jp.tritech:1t.for.all.t1 --logout</a:t>
            </a:r>
            <a:endParaRPr lang="en-US" altLang="ja-JP" sz="1400" dirty="0" smtClean="0"/>
          </a:p>
          <a:p>
            <a:r>
              <a:rPr lang="ja-JP" altLang="en-US" dirty="0" smtClean="0"/>
              <a:t>サーバ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10.1.1.79</a:t>
            </a:r>
            <a:r>
              <a:rPr lang="ja-JP" altLang="en-US" dirty="0" smtClean="0"/>
              <a:t>）で下記のコマンドで</a:t>
            </a:r>
            <a:r>
              <a:rPr lang="en-US" altLang="ja-JP" dirty="0" smtClean="0"/>
              <a:t>ISCSI</a:t>
            </a:r>
            <a:r>
              <a:rPr lang="ja-JP" altLang="en-US" dirty="0"/>
              <a:t> </a:t>
            </a:r>
            <a:r>
              <a:rPr lang="en-US" altLang="ja-JP" dirty="0" smtClean="0"/>
              <a:t>target daemon</a:t>
            </a:r>
            <a:r>
              <a:rPr lang="ja-JP" altLang="en-US" dirty="0" smtClean="0"/>
              <a:t>を停止する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400" dirty="0" smtClean="0"/>
              <a:t>　　</a:t>
            </a:r>
            <a:r>
              <a:rPr lang="en-US" altLang="ja-JP" sz="1400" dirty="0" err="1" smtClean="0"/>
              <a:t>sudo</a:t>
            </a:r>
            <a:r>
              <a:rPr lang="ja-JP" altLang="en-US" sz="1400" dirty="0"/>
              <a:t> </a:t>
            </a:r>
            <a:r>
              <a:rPr lang="en-US" altLang="ja-JP" sz="1400" dirty="0" err="1" smtClean="0"/>
              <a:t>killall</a:t>
            </a:r>
            <a:r>
              <a:rPr lang="en-US" altLang="ja-JP" sz="1400" dirty="0" smtClean="0"/>
              <a:t> -9 </a:t>
            </a:r>
            <a:r>
              <a:rPr lang="en-US" altLang="ja-JP" sz="1400" dirty="0" err="1" smtClean="0"/>
              <a:t>tgtdVV</a:t>
            </a:r>
            <a:endParaRPr lang="en-US" altLang="ja-JP" sz="1400" dirty="0" smtClean="0"/>
          </a:p>
          <a:p>
            <a:r>
              <a:rPr lang="en-US" altLang="ja-JP" dirty="0" smtClean="0"/>
              <a:t>LV</a:t>
            </a:r>
            <a:r>
              <a:rPr lang="ja-JP" altLang="en-US" dirty="0" smtClean="0"/>
              <a:t>セル、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セル、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セルの順でセルを停止する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注１：停止後の再起動は「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セルを起動」手順から順番で実行する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注２：各セルのデータは</a:t>
            </a:r>
            <a:r>
              <a:rPr lang="en-US" altLang="ja-JP" dirty="0" smtClean="0"/>
              <a:t>/home/</a:t>
            </a:r>
            <a:r>
              <a:rPr lang="en-US" altLang="ja-JP" dirty="0" err="1" smtClean="0"/>
              <a:t>paxos</a:t>
            </a:r>
            <a:r>
              <a:rPr lang="en-US" altLang="ja-JP" dirty="0" smtClean="0"/>
              <a:t>/PAXOS/cell/data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存してる。古いデータはセル停止後各サーバで以下のコマンドで削除できる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en-US" altLang="ja-JP" sz="1400" dirty="0" err="1"/>
              <a:t>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rf</a:t>
            </a:r>
            <a:r>
              <a:rPr lang="en-US" altLang="ja-JP" sz="1400" dirty="0"/>
              <a:t> /home/</a:t>
            </a:r>
            <a:r>
              <a:rPr lang="en-US" altLang="ja-JP" sz="1400" dirty="0" err="1"/>
              <a:t>paxos</a:t>
            </a:r>
            <a:r>
              <a:rPr lang="en-US" altLang="ja-JP" sz="1400" dirty="0"/>
              <a:t>/PAXOS/cell/data</a:t>
            </a:r>
          </a:p>
        </p:txBody>
      </p:sp>
    </p:spTree>
    <p:extLst>
      <p:ext uri="{BB962C8B-B14F-4D97-AF65-F5344CB8AC3E}">
        <p14:creationId xmlns:p14="http://schemas.microsoft.com/office/powerpoint/2010/main" val="169487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84" y="1819530"/>
            <a:ext cx="6262816" cy="45436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LV</a:t>
            </a:r>
            <a:r>
              <a:rPr kumimoji="1" lang="ja-JP" altLang="en-US" dirty="0" smtClean="0"/>
              <a:t>セルを停止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dirty="0"/>
              <a:t>停止</a:t>
            </a:r>
            <a:r>
              <a:rPr lang="ja-JP" altLang="en-US" dirty="0" smtClean="0"/>
              <a:t>」ボタンで</a:t>
            </a:r>
            <a:r>
              <a:rPr lang="en-US" altLang="ja-JP" dirty="0" smtClean="0"/>
              <a:t>LV</a:t>
            </a:r>
            <a:r>
              <a:rPr lang="ja-JP" altLang="en-US" dirty="0" smtClean="0"/>
              <a:t>セルを停止する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1609"/>
              <a:gd name="adj2" fmla="val -136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「停止」ボタンを押す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181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50" y="1688048"/>
            <a:ext cx="6444049" cy="4675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CMDB</a:t>
            </a:r>
            <a:r>
              <a:rPr kumimoji="1" lang="ja-JP" altLang="en-US" dirty="0" smtClean="0"/>
              <a:t>セルを停止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dirty="0"/>
              <a:t>停止</a:t>
            </a:r>
            <a:r>
              <a:rPr lang="ja-JP" altLang="en-US" dirty="0" smtClean="0"/>
              <a:t>」ボタンで</a:t>
            </a:r>
            <a:r>
              <a:rPr lang="en-US" altLang="ja-JP" dirty="0" smtClean="0"/>
              <a:t>CMDB</a:t>
            </a:r>
            <a:r>
              <a:rPr lang="ja-JP" altLang="en-US" dirty="0" smtClean="0"/>
              <a:t>セルを停止する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1609"/>
              <a:gd name="adj2" fmla="val -136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「停止」ボタンを押す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24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78" y="1705300"/>
            <a:ext cx="6394622" cy="46392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CSS</a:t>
            </a:r>
            <a:r>
              <a:rPr kumimoji="1" lang="ja-JP" altLang="en-US" dirty="0" smtClean="0"/>
              <a:t>セルを停止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dirty="0"/>
              <a:t>停止</a:t>
            </a:r>
            <a:r>
              <a:rPr lang="ja-JP" altLang="en-US" dirty="0" smtClean="0"/>
              <a:t>」ボタンで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セルを停止する</a:t>
            </a:r>
            <a:endParaRPr lang="en-US" altLang="ja-JP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9324976" y="6363142"/>
            <a:ext cx="2028824" cy="419100"/>
          </a:xfrm>
          <a:prstGeom prst="wedgeRectCallout">
            <a:avLst>
              <a:gd name="adj1" fmla="val -51609"/>
              <a:gd name="adj2" fmla="val -136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「停止」ボタンを押す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43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tar</a:t>
            </a:r>
            <a:r>
              <a:rPr lang="ja-JP" altLang="en-US" dirty="0"/>
              <a:t>ファイルを展開する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ubuntu</a:t>
            </a:r>
            <a:r>
              <a:rPr lang="ja-JP" altLang="en-US" dirty="0"/>
              <a:t>サーバ三台を準備する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台</a:t>
            </a:r>
            <a:r>
              <a:rPr lang="ja-JP" altLang="en-US" dirty="0" smtClean="0"/>
              <a:t>サーバでユーザ</a:t>
            </a:r>
            <a:r>
              <a:rPr lang="en-US" altLang="ja-JP" dirty="0" err="1"/>
              <a:t>paxos</a:t>
            </a:r>
            <a:r>
              <a:rPr lang="ja-JP" altLang="en-US" dirty="0"/>
              <a:t>を作成</a:t>
            </a:r>
            <a:r>
              <a:rPr lang="ja-JP" altLang="en-US" dirty="0" smtClean="0"/>
              <a:t>する（</a:t>
            </a:r>
            <a:r>
              <a:rPr lang="en-US" altLang="ja-JP" dirty="0" err="1" smtClean="0"/>
              <a:t>sudo</a:t>
            </a:r>
            <a:r>
              <a:rPr lang="ja-JP" altLang="en-US" dirty="0" smtClean="0"/>
              <a:t>権限が必要）</a:t>
            </a:r>
            <a:endParaRPr lang="en-US" altLang="ja-JP" dirty="0" smtClean="0"/>
          </a:p>
          <a:p>
            <a:r>
              <a:rPr lang="en-US" altLang="ja-JP" dirty="0"/>
              <a:t>tar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PAXOSVirtualVolume.tar.gz</a:t>
            </a:r>
            <a:r>
              <a:rPr lang="ja-JP" altLang="en-US" dirty="0" smtClean="0"/>
              <a:t>をサーバ１の</a:t>
            </a:r>
            <a:r>
              <a:rPr lang="en-US" altLang="ja-JP" dirty="0" smtClean="0"/>
              <a:t>/home/</a:t>
            </a:r>
            <a:r>
              <a:rPr lang="en-US" altLang="ja-JP" dirty="0" err="1" smtClean="0"/>
              <a:t>paxos</a:t>
            </a:r>
            <a:r>
              <a:rPr lang="en-US" altLang="ja-JP" dirty="0" smtClean="0"/>
              <a:t>/</a:t>
            </a:r>
            <a:r>
              <a:rPr lang="ja-JP" altLang="en-US" dirty="0" smtClean="0"/>
              <a:t>に展開</a:t>
            </a:r>
            <a:r>
              <a:rPr lang="ja-JP" altLang="en-US" dirty="0"/>
              <a:t>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1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セル管理を起動する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94" y="2128174"/>
            <a:ext cx="6391244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01362" y="1758842"/>
            <a:ext cx="45232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サーバ１</a:t>
            </a:r>
            <a:r>
              <a:rPr lang="en-US" altLang="ja-JP" dirty="0" smtClean="0"/>
              <a:t>(10.1.1.79)</a:t>
            </a:r>
            <a:r>
              <a:rPr lang="ja-JP" altLang="en-US" dirty="0" smtClean="0"/>
              <a:t>で下記のコマンドでセル管理を起動する</a:t>
            </a:r>
            <a:endParaRPr lang="en-US" altLang="ja-JP" dirty="0"/>
          </a:p>
          <a:p>
            <a:pPr lvl="1"/>
            <a:r>
              <a:rPr lang="en-US" altLang="ja-JP" sz="1400" dirty="0" err="1" smtClean="0"/>
              <a:t>sudo</a:t>
            </a:r>
            <a:r>
              <a:rPr lang="en-US" altLang="ja-JP" sz="1400" dirty="0" smtClean="0"/>
              <a:t> ~/PAXOS/sys/</a:t>
            </a:r>
            <a:r>
              <a:rPr lang="en-US" altLang="ja-JP" sz="1400" dirty="0" err="1" smtClean="0"/>
              <a:t>httpd</a:t>
            </a:r>
            <a:r>
              <a:rPr lang="en-US" altLang="ja-JP" sz="1400" dirty="0" smtClean="0"/>
              <a:t>/bin/</a:t>
            </a:r>
            <a:r>
              <a:rPr lang="en-US" altLang="ja-JP" sz="1400" dirty="0" err="1" smtClean="0"/>
              <a:t>apachectl</a:t>
            </a:r>
            <a:r>
              <a:rPr lang="en-US" altLang="ja-JP" sz="1400" dirty="0" smtClean="0"/>
              <a:t> start</a:t>
            </a:r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下記のアドレスでセル管理をアクセスする</a:t>
            </a:r>
            <a:r>
              <a:rPr lang="en-US" altLang="ja-JP" dirty="0" smtClean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10.1.1.79/cellconfig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「サーバ一覧」をクリックするとサーバの</a:t>
            </a:r>
            <a:r>
              <a:rPr kumimoji="1" lang="ja-JP" altLang="en-US" dirty="0" smtClean="0"/>
              <a:t>登録と管理がで</a:t>
            </a:r>
            <a:r>
              <a:rPr lang="ja-JP" altLang="en-US" dirty="0" smtClean="0"/>
              <a:t>き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「</a:t>
            </a:r>
            <a:r>
              <a:rPr lang="ja-JP" altLang="en-US" dirty="0"/>
              <a:t>セル</a:t>
            </a:r>
            <a:r>
              <a:rPr lang="ja-JP" altLang="en-US" dirty="0" smtClean="0"/>
              <a:t>一覧」をクリックするとセルの</a:t>
            </a:r>
            <a:endParaRPr lang="en-US" altLang="ja-JP" dirty="0" smtClean="0"/>
          </a:p>
          <a:p>
            <a:r>
              <a:rPr lang="ja-JP" altLang="en-US" dirty="0"/>
              <a:t>　　登録と管理がで</a:t>
            </a:r>
            <a:r>
              <a:rPr lang="ja-JP" altLang="en-US" dirty="0" smtClean="0"/>
              <a:t>き</a:t>
            </a:r>
            <a:r>
              <a:rPr lang="ja-JP" altLang="en-US" dirty="0"/>
              <a:t>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>
          <a:xfrm>
            <a:off x="8320216" y="2867902"/>
            <a:ext cx="1210962" cy="638369"/>
          </a:xfrm>
          <a:prstGeom prst="wedgeEllipseCallout">
            <a:avLst>
              <a:gd name="adj1" fmla="val -164372"/>
              <a:gd name="adj2" fmla="val -9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セル管理アドレス</a:t>
            </a:r>
            <a:endParaRPr kumimoji="1" lang="ja-JP" altLang="en-US" sz="1200" dirty="0"/>
          </a:p>
        </p:txBody>
      </p:sp>
      <p:sp>
        <p:nvSpPr>
          <p:cNvPr id="7" name="円形吹き出し 6"/>
          <p:cNvSpPr/>
          <p:nvPr/>
        </p:nvSpPr>
        <p:spPr>
          <a:xfrm>
            <a:off x="7784756" y="3860911"/>
            <a:ext cx="1441622" cy="638369"/>
          </a:xfrm>
          <a:prstGeom prst="wedgeEllipseCallout">
            <a:avLst>
              <a:gd name="adj1" fmla="val -130358"/>
              <a:gd name="adj2" fmla="val -140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サーバの登録と管理</a:t>
            </a:r>
            <a:endParaRPr kumimoji="1" lang="ja-JP" altLang="en-US" sz="1200" dirty="0"/>
          </a:p>
        </p:txBody>
      </p:sp>
      <p:sp>
        <p:nvSpPr>
          <p:cNvPr id="8" name="円形吹き出し 7"/>
          <p:cNvSpPr/>
          <p:nvPr/>
        </p:nvSpPr>
        <p:spPr>
          <a:xfrm>
            <a:off x="5593851" y="4303843"/>
            <a:ext cx="1441622" cy="638369"/>
          </a:xfrm>
          <a:prstGeom prst="wedgeEllipseCallout">
            <a:avLst>
              <a:gd name="adj1" fmla="val -5786"/>
              <a:gd name="adj2" fmla="val -17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セル</a:t>
            </a:r>
            <a:r>
              <a:rPr lang="ja-JP" altLang="en-US" sz="1200" dirty="0" smtClean="0"/>
              <a:t>の登録と管理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3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サーバ一覧（サーバ登録前）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「新規登録」ボタンを押すとサーバ登録画面に進む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696123"/>
            <a:ext cx="7239611" cy="4928930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6591299" y="4408321"/>
            <a:ext cx="2028824" cy="419100"/>
          </a:xfrm>
          <a:prstGeom prst="wedgeRectCallout">
            <a:avLst>
              <a:gd name="adj1" fmla="val -81618"/>
              <a:gd name="adj2" fmla="val -132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新規登録</a:t>
            </a:r>
            <a:r>
              <a:rPr kumimoji="1" lang="ja-JP" altLang="en-US" sz="1200" dirty="0" smtClean="0"/>
              <a:t>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6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サーバ１の登録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475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サーバ１の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アドレスを入力する</a:t>
            </a:r>
            <a:endParaRPr kumimoji="1" lang="en-US" altLang="ja-JP" dirty="0" smtClean="0"/>
          </a:p>
          <a:p>
            <a:r>
              <a:rPr lang="ja-JP" altLang="en-US" dirty="0" smtClean="0"/>
              <a:t>ユーザはデフォルトの</a:t>
            </a:r>
            <a:r>
              <a:rPr lang="en-US" altLang="ja-JP" dirty="0" err="1" smtClean="0"/>
              <a:t>paxos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r>
              <a:rPr lang="ja-JP" altLang="en-US" dirty="0" smtClean="0"/>
              <a:t>サーバ</a:t>
            </a:r>
            <a:r>
              <a:rPr lang="ja-JP" altLang="en-US" dirty="0"/>
              <a:t>１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パスワードを</a:t>
            </a:r>
            <a:r>
              <a:rPr lang="ja-JP" altLang="en-US" dirty="0"/>
              <a:t>入力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err="1"/>
              <a:t>s</a:t>
            </a:r>
            <a:r>
              <a:rPr lang="en-US" altLang="ja-JP" dirty="0" err="1" smtClean="0"/>
              <a:t>sh</a:t>
            </a:r>
            <a:r>
              <a:rPr lang="ja-JP" altLang="en-US" dirty="0" smtClean="0"/>
              <a:t>ポート番号と</a:t>
            </a:r>
            <a:r>
              <a:rPr lang="en-US" altLang="ja-JP" dirty="0" smtClean="0"/>
              <a:t>PAXOS HOME</a:t>
            </a:r>
            <a:r>
              <a:rPr lang="ja-JP" altLang="en-US" dirty="0" smtClean="0"/>
              <a:t>はデフォルトの</a:t>
            </a:r>
            <a:r>
              <a:rPr lang="ja-JP" altLang="en-US" dirty="0"/>
              <a:t>値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r>
              <a:rPr lang="ja-JP" altLang="en-US" dirty="0"/>
              <a:t>最後に</a:t>
            </a:r>
            <a:r>
              <a:rPr lang="ja-JP" altLang="en-US" dirty="0" smtClean="0"/>
              <a:t>登録ボタンと押す</a:t>
            </a:r>
            <a:endParaRPr lang="ja-JP" altLang="en-US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04" y="1690688"/>
            <a:ext cx="7233605" cy="492484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7521228" y="3152775"/>
            <a:ext cx="1575147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smtClean="0"/>
              <a:t>IP</a:t>
            </a:r>
            <a:r>
              <a:rPr kumimoji="1" lang="ja-JP" altLang="en-US" sz="1200" dirty="0" smtClean="0"/>
              <a:t>アドレス</a:t>
            </a:r>
            <a:endParaRPr kumimoji="1" lang="ja-JP" altLang="en-US" sz="1200" dirty="0"/>
          </a:p>
        </p:txBody>
      </p:sp>
      <p:sp>
        <p:nvSpPr>
          <p:cNvPr id="6" name="四角形吹き出し 5"/>
          <p:cNvSpPr/>
          <p:nvPr/>
        </p:nvSpPr>
        <p:spPr>
          <a:xfrm>
            <a:off x="7552805" y="4884151"/>
            <a:ext cx="1803747" cy="371475"/>
          </a:xfrm>
          <a:prstGeom prst="wedgeRectCallout">
            <a:avLst>
              <a:gd name="adj1" fmla="val -100055"/>
              <a:gd name="adj2" fmla="val -5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err="1" smtClean="0"/>
              <a:t>ssh</a:t>
            </a:r>
            <a:r>
              <a:rPr kumimoji="1" lang="ja-JP" altLang="en-US" sz="1200" dirty="0" smtClean="0"/>
              <a:t>パスワード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7552804" y="5931900"/>
            <a:ext cx="1803747" cy="371475"/>
          </a:xfrm>
          <a:prstGeom prst="wedgeRectCallout">
            <a:avLst>
              <a:gd name="adj1" fmla="val -147053"/>
              <a:gd name="adj2" fmla="val 6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405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5" y="1690687"/>
            <a:ext cx="7163654" cy="4877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サーバ２の登録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475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サーバ２の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アドレスを入力する</a:t>
            </a:r>
            <a:endParaRPr kumimoji="1" lang="en-US" altLang="ja-JP" dirty="0" smtClean="0"/>
          </a:p>
          <a:p>
            <a:r>
              <a:rPr lang="ja-JP" altLang="en-US" dirty="0" smtClean="0"/>
              <a:t>ユーザはデフォルトの</a:t>
            </a:r>
            <a:r>
              <a:rPr lang="en-US" altLang="ja-JP" dirty="0" err="1" smtClean="0"/>
              <a:t>paxos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ポート番号と</a:t>
            </a:r>
            <a:r>
              <a:rPr lang="en-US" altLang="ja-JP" dirty="0" smtClean="0"/>
              <a:t>PAXOS HOME</a:t>
            </a:r>
            <a:r>
              <a:rPr lang="ja-JP" altLang="en-US" dirty="0" smtClean="0"/>
              <a:t>はデフォルトの値を使用する</a:t>
            </a:r>
            <a:endParaRPr lang="en-US" altLang="ja-JP" dirty="0" smtClean="0"/>
          </a:p>
          <a:p>
            <a:r>
              <a:rPr lang="ja-JP" altLang="en-US" dirty="0" smtClean="0"/>
              <a:t>サーバ２の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パスワードを</a:t>
            </a:r>
            <a:r>
              <a:rPr lang="ja-JP" altLang="en-US" dirty="0"/>
              <a:t>入力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最後に登録ボタンと押す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7521228" y="3152775"/>
            <a:ext cx="1575147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smtClean="0"/>
              <a:t>IP</a:t>
            </a:r>
            <a:r>
              <a:rPr kumimoji="1" lang="ja-JP" altLang="en-US" sz="1200" dirty="0" smtClean="0"/>
              <a:t>アドレス</a:t>
            </a:r>
            <a:endParaRPr kumimoji="1" lang="ja-JP" altLang="en-US" sz="1200" dirty="0"/>
          </a:p>
        </p:txBody>
      </p:sp>
      <p:sp>
        <p:nvSpPr>
          <p:cNvPr id="6" name="四角形吹き出し 5"/>
          <p:cNvSpPr/>
          <p:nvPr/>
        </p:nvSpPr>
        <p:spPr>
          <a:xfrm>
            <a:off x="7552805" y="4884151"/>
            <a:ext cx="1803747" cy="371475"/>
          </a:xfrm>
          <a:prstGeom prst="wedgeRectCallout">
            <a:avLst>
              <a:gd name="adj1" fmla="val -100055"/>
              <a:gd name="adj2" fmla="val -5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err="1" smtClean="0"/>
              <a:t>ssh</a:t>
            </a:r>
            <a:r>
              <a:rPr kumimoji="1" lang="ja-JP" altLang="en-US" sz="1200" dirty="0" smtClean="0"/>
              <a:t>パスワード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7552804" y="5931900"/>
            <a:ext cx="1803747" cy="371475"/>
          </a:xfrm>
          <a:prstGeom prst="wedgeRectCallout">
            <a:avLst>
              <a:gd name="adj1" fmla="val -147053"/>
              <a:gd name="adj2" fmla="val 6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790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1624534"/>
            <a:ext cx="7295187" cy="49667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サーバ３の登録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475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サーバ３の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アドレスを入力する</a:t>
            </a:r>
            <a:endParaRPr kumimoji="1" lang="en-US" altLang="ja-JP" dirty="0" smtClean="0"/>
          </a:p>
          <a:p>
            <a:r>
              <a:rPr lang="ja-JP" altLang="en-US" dirty="0" smtClean="0"/>
              <a:t>ユーザはデフォルトの</a:t>
            </a:r>
            <a:r>
              <a:rPr lang="en-US" altLang="ja-JP" dirty="0" err="1" smtClean="0"/>
              <a:t>paxos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r>
              <a:rPr lang="en-US" altLang="ja-JP" dirty="0" err="1" smtClean="0"/>
              <a:t>ssh</a:t>
            </a:r>
            <a:r>
              <a:rPr lang="ja-JP" altLang="en-US" dirty="0" smtClean="0"/>
              <a:t>ポート番号と</a:t>
            </a:r>
            <a:r>
              <a:rPr lang="en-US" altLang="ja-JP" dirty="0" smtClean="0"/>
              <a:t>PAXOS HOME</a:t>
            </a:r>
            <a:r>
              <a:rPr lang="ja-JP" altLang="en-US" dirty="0" smtClean="0"/>
              <a:t>はデフォルトの値を使用する</a:t>
            </a:r>
            <a:endParaRPr lang="en-US" altLang="ja-JP" dirty="0" smtClean="0"/>
          </a:p>
          <a:p>
            <a:r>
              <a:rPr lang="ja-JP" altLang="en-US" dirty="0" smtClean="0"/>
              <a:t>サーバ３の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パスワードを</a:t>
            </a:r>
            <a:r>
              <a:rPr lang="ja-JP" altLang="en-US" dirty="0"/>
              <a:t>入力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最後に登録ボタンと押す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7521228" y="3152775"/>
            <a:ext cx="1575147" cy="371475"/>
          </a:xfrm>
          <a:prstGeom prst="wedgeRectCallout">
            <a:avLst>
              <a:gd name="adj1" fmla="val -104808"/>
              <a:gd name="adj2" fmla="val 8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smtClean="0"/>
              <a:t>IP</a:t>
            </a:r>
            <a:r>
              <a:rPr kumimoji="1" lang="ja-JP" altLang="en-US" sz="1200" dirty="0" smtClean="0"/>
              <a:t>アドレス</a:t>
            </a:r>
            <a:endParaRPr kumimoji="1" lang="ja-JP" altLang="en-US" sz="1200" dirty="0"/>
          </a:p>
        </p:txBody>
      </p:sp>
      <p:sp>
        <p:nvSpPr>
          <p:cNvPr id="6" name="四角形吹き出し 5"/>
          <p:cNvSpPr/>
          <p:nvPr/>
        </p:nvSpPr>
        <p:spPr>
          <a:xfrm>
            <a:off x="7552805" y="4884151"/>
            <a:ext cx="1803747" cy="371475"/>
          </a:xfrm>
          <a:prstGeom prst="wedgeRectCallout">
            <a:avLst>
              <a:gd name="adj1" fmla="val -100055"/>
              <a:gd name="adj2" fmla="val -5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サーバの</a:t>
            </a:r>
            <a:r>
              <a:rPr kumimoji="1" lang="en-US" altLang="ja-JP" sz="1200" dirty="0" err="1" smtClean="0"/>
              <a:t>ssh</a:t>
            </a:r>
            <a:r>
              <a:rPr kumimoji="1" lang="ja-JP" altLang="en-US" sz="1200" dirty="0" smtClean="0"/>
              <a:t>パスワード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7552804" y="5931900"/>
            <a:ext cx="1803747" cy="371475"/>
          </a:xfrm>
          <a:prstGeom prst="wedgeRectCallout">
            <a:avLst>
              <a:gd name="adj1" fmla="val -147053"/>
              <a:gd name="adj2" fmla="val 6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登録ボタン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019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サーバ一覧（サーバ登録後）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675" cy="4351338"/>
          </a:xfrm>
        </p:spPr>
        <p:txBody>
          <a:bodyPr/>
          <a:lstStyle/>
          <a:p>
            <a:r>
              <a:rPr lang="ja-JP" altLang="en-US" dirty="0" smtClean="0"/>
              <a:t>サーバを登録後「バイナリ配布」ボタンで実行ファイルを各サーバに配布する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4" y="1685177"/>
            <a:ext cx="7115785" cy="4844625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9324976" y="2801190"/>
            <a:ext cx="2028824" cy="419100"/>
          </a:xfrm>
          <a:prstGeom prst="wedgeRectCallout">
            <a:avLst>
              <a:gd name="adj1" fmla="val -24810"/>
              <a:gd name="adj2" fmla="val 1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サーバ１バイナリ配布ボタン</a:t>
            </a:r>
            <a:endParaRPr kumimoji="1" lang="ja-JP" altLang="en-US" sz="1200" dirty="0"/>
          </a:p>
        </p:txBody>
      </p:sp>
      <p:sp>
        <p:nvSpPr>
          <p:cNvPr id="7" name="四角形吹き出し 6"/>
          <p:cNvSpPr/>
          <p:nvPr/>
        </p:nvSpPr>
        <p:spPr>
          <a:xfrm>
            <a:off x="7334554" y="4934790"/>
            <a:ext cx="2028824" cy="419100"/>
          </a:xfrm>
          <a:prstGeom prst="wedgeRectCallout">
            <a:avLst>
              <a:gd name="adj1" fmla="val 70026"/>
              <a:gd name="adj2" fmla="val -217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サーバ２バイナリ配布ボタン</a:t>
            </a:r>
            <a:endParaRPr kumimoji="1" lang="ja-JP" altLang="en-US" sz="1200" dirty="0"/>
          </a:p>
        </p:txBody>
      </p:sp>
      <p:sp>
        <p:nvSpPr>
          <p:cNvPr id="8" name="四角形吹き出し 7"/>
          <p:cNvSpPr/>
          <p:nvPr/>
        </p:nvSpPr>
        <p:spPr>
          <a:xfrm>
            <a:off x="8286749" y="5627521"/>
            <a:ext cx="2028824" cy="419100"/>
          </a:xfrm>
          <a:prstGeom prst="wedgeRectCallout">
            <a:avLst>
              <a:gd name="adj1" fmla="val 32467"/>
              <a:gd name="adj2" fmla="val -2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サーバ３バイナリ配布ボタン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838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1282</Words>
  <Application>Microsoft Office PowerPoint</Application>
  <PresentationFormat>ワイド画面</PresentationFormat>
  <Paragraphs>186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Office テーマ</vt:lpstr>
      <vt:lpstr>Virtual Volume設定手順</vt:lpstr>
      <vt:lpstr>Virtual Volume設定概要</vt:lpstr>
      <vt:lpstr>tarファイルを展開する</vt:lpstr>
      <vt:lpstr>セル管理を起動する</vt:lpstr>
      <vt:lpstr>サーバ一覧（サーバ登録前）</vt:lpstr>
      <vt:lpstr>サーバ１の登録</vt:lpstr>
      <vt:lpstr>サーバ２の登録</vt:lpstr>
      <vt:lpstr>サーバ３の登録</vt:lpstr>
      <vt:lpstr>サーバ一覧（サーバ登録後）</vt:lpstr>
      <vt:lpstr>セル一覧（セル登録前）</vt:lpstr>
      <vt:lpstr>CSSセルの登録</vt:lpstr>
      <vt:lpstr>CMDBセルの登録</vt:lpstr>
      <vt:lpstr>LVセルの登録</vt:lpstr>
      <vt:lpstr>セル一覧（セル登録後）</vt:lpstr>
      <vt:lpstr>CSSセルを起動</vt:lpstr>
      <vt:lpstr>CSSセルを起動後</vt:lpstr>
      <vt:lpstr>CMDBセルを起動</vt:lpstr>
      <vt:lpstr>CMDBセルを起動後</vt:lpstr>
      <vt:lpstr>LVセルを起動</vt:lpstr>
      <vt:lpstr>LVセルを起動後</vt:lpstr>
      <vt:lpstr>ISCSI target daemonの起動</vt:lpstr>
      <vt:lpstr>ISCSI initiatorの起動</vt:lpstr>
      <vt:lpstr>停止手順</vt:lpstr>
      <vt:lpstr>LVセルを停止</vt:lpstr>
      <vt:lpstr>CMDBセルを停止</vt:lpstr>
      <vt:lpstr>CSSセルを停止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Volume設定手順</dc:title>
  <dc:creator>tangxf</dc:creator>
  <cp:lastModifiedBy>tangxf</cp:lastModifiedBy>
  <cp:revision>27</cp:revision>
  <dcterms:created xsi:type="dcterms:W3CDTF">2016-04-20T03:26:51Z</dcterms:created>
  <dcterms:modified xsi:type="dcterms:W3CDTF">2016-07-20T06:33:03Z</dcterms:modified>
</cp:coreProperties>
</file>