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8" r:id="rId6"/>
    <p:sldId id="262" r:id="rId7"/>
    <p:sldId id="264" r:id="rId8"/>
    <p:sldId id="265" r:id="rId9"/>
    <p:sldId id="266" r:id="rId10"/>
    <p:sldId id="267" r:id="rId11"/>
    <p:sldId id="261" r:id="rId12"/>
    <p:sldId id="260"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514" autoAdjust="0"/>
    <p:restoredTop sz="94660"/>
  </p:normalViewPr>
  <p:slideViewPr>
    <p:cSldViewPr snapToGrid="0">
      <p:cViewPr varScale="1">
        <p:scale>
          <a:sx n="103" d="100"/>
          <a:sy n="103" d="100"/>
        </p:scale>
        <p:origin x="13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代码行数统计</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DE-4E79-9355-1F0153D1E66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01-4BD7-BAB6-E2BFC40AB5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01-4BD7-BAB6-E2BFC40AB5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01-4BD7-BAB6-E2BFC40AB56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仅代码行数 110967</c:v>
                </c:pt>
                <c:pt idx="1">
                  <c:v>代码注释均有行数 9373</c:v>
                </c:pt>
                <c:pt idx="2">
                  <c:v>仅注释行数 39956</c:v>
                </c:pt>
                <c:pt idx="3">
                  <c:v>空行数 18851</c:v>
                </c:pt>
              </c:strCache>
            </c:strRef>
          </c:cat>
          <c:val>
            <c:numRef>
              <c:f>Sheet1!$B$2:$B$5</c:f>
              <c:numCache>
                <c:formatCode>General</c:formatCode>
                <c:ptCount val="4"/>
                <c:pt idx="0">
                  <c:v>110967</c:v>
                </c:pt>
                <c:pt idx="1">
                  <c:v>9373</c:v>
                </c:pt>
                <c:pt idx="2">
                  <c:v>39953</c:v>
                </c:pt>
                <c:pt idx="3">
                  <c:v>18851</c:v>
                </c:pt>
              </c:numCache>
            </c:numRef>
          </c:val>
          <c:extLst>
            <c:ext xmlns:c16="http://schemas.microsoft.com/office/drawing/2014/chart" uri="{C3380CC4-5D6E-409C-BE32-E72D297353CC}">
              <c16:uniqueId val="{00000000-6BDE-4E79-9355-1F0153D1E664}"/>
            </c:ext>
          </c:extLst>
        </c:ser>
        <c:dLbls>
          <c:dLblPos val="bestFit"/>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F7958-27A2-410D-9DF2-86071AABB4C6}" type="datetimeFigureOut">
              <a:rPr lang="zh-CN" altLang="en-US" smtClean="0"/>
              <a:t>2017/10/13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A0A77-F176-478A-99D7-E987854D010D}" type="slidenum">
              <a:rPr lang="zh-CN" altLang="en-US" smtClean="0"/>
              <a:t>‹#›</a:t>
            </a:fld>
            <a:endParaRPr lang="zh-CN" altLang="en-US"/>
          </a:p>
        </p:txBody>
      </p:sp>
    </p:spTree>
    <p:extLst>
      <p:ext uri="{BB962C8B-B14F-4D97-AF65-F5344CB8AC3E}">
        <p14:creationId xmlns:p14="http://schemas.microsoft.com/office/powerpoint/2010/main" val="313538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1F896DF2-44EE-49BC-8A20-E66DFFAE0932}" type="datetime3">
              <a:rPr lang="zh-CN" altLang="en-US" smtClean="0"/>
              <a:t>2017年10月13日星期五</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pic>
        <p:nvPicPr>
          <p:cNvPr id="14" name="Picture 2" descr="图标"/>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页脚占位符 4"/>
          <p:cNvSpPr txBox="1">
            <a:spLocks/>
          </p:cNvSpPr>
          <p:nvPr userDrawn="1"/>
        </p:nvSpPr>
        <p:spPr>
          <a:xfrm>
            <a:off x="0" y="6492875"/>
            <a:ext cx="4324044" cy="365125"/>
          </a:xfrm>
          <a:prstGeom prst="rect">
            <a:avLst/>
          </a:prstGeom>
        </p:spPr>
        <p:txBody>
          <a:bodyPr vert="horz" lIns="91440" tIns="45720" rIns="91440" bIns="45720" rtlCol="0" anchor="ctr"/>
          <a:lstStyle>
            <a:defPPr>
              <a:defRPr lang="zh-CN"/>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smtClean="0"/>
              <a:t>北京瀛创数字科技有限公司</a:t>
            </a:r>
            <a:endParaRPr lang="zh-CN" altLang="en-US" sz="1400" dirty="0"/>
          </a:p>
        </p:txBody>
      </p:sp>
    </p:spTree>
    <p:extLst>
      <p:ext uri="{BB962C8B-B14F-4D97-AF65-F5344CB8AC3E}">
        <p14:creationId xmlns:p14="http://schemas.microsoft.com/office/powerpoint/2010/main" val="28412028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3B8BE8F-D0F5-4EC5-88C9-930514F386A3}" type="datetime3">
              <a:rPr lang="zh-CN" altLang="en-US" smtClean="0"/>
              <a:t>2017年10月13日星期五</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157131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A7970F7-3B1E-47C6-90FB-CBBA7960CBB0}"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2018764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7092DEA-F208-46B1-8C95-1308EB650B75}"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309842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45FDD02-0F68-43A4-B11D-616B05836BDD}"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155050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00F4321-51CC-496C-A973-BDFDD2429DD3}"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1482172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B0D2FD-6634-40AA-A0EE-112816CCFC7C}"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2184794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39655F0-D52A-42BE-B96C-96CBF1AC0267}"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3816436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1E6089A-05C6-4E4A-B080-0170E0C2EF10}"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164372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DD1C1E-437A-4DCF-BC4C-0B7E9012B355}"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7934886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7F56E09-87AE-4507-9A18-7E55D65D5D50}" type="datetime3">
              <a:rPr lang="zh-CN" altLang="en-US" smtClean="0"/>
              <a:t>2017年10月13日星期五</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27108563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A2CA34-D722-48D0-8294-1371A5CC1629}" type="datetime3">
              <a:rPr lang="zh-CN" altLang="en-US" smtClean="0"/>
              <a:t>2017年10月13日星期五</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2145335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A434479-9E13-45F3-939A-8648976C5A86}" type="datetime3">
              <a:rPr lang="zh-CN" altLang="en-US" smtClean="0"/>
              <a:t>2017年10月13日星期五</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5656511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F6E7C1A-C689-4CB8-9761-2668FD92E682}" type="datetime3">
              <a:rPr lang="zh-CN" altLang="en-US" smtClean="0"/>
              <a:t>2017年10月13日星期五</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57384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ACAED-961F-485E-A577-425FD65A5084}" type="datetime3">
              <a:rPr lang="zh-CN" altLang="en-US" smtClean="0"/>
              <a:t>2017年10月13日星期五</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346980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8B5D45-98EC-429C-8811-6516DD504786}" type="datetime3">
              <a:rPr lang="zh-CN" altLang="en-US" smtClean="0"/>
              <a:t>2017年10月13日星期五</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53408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4FC427E-82FA-46C4-A8D3-B5E302AA1729}" type="datetime3">
              <a:rPr lang="zh-CN" altLang="en-US" smtClean="0"/>
              <a:t>2017年10月13日星期五</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677B7F-1AD5-456D-9CB4-874B7CFD4B83}" type="slidenum">
              <a:rPr lang="zh-CN" altLang="en-US" smtClean="0"/>
              <a:t>‹#›</a:t>
            </a:fld>
            <a:endParaRPr lang="zh-CN" altLang="en-US"/>
          </a:p>
        </p:txBody>
      </p:sp>
    </p:spTree>
    <p:extLst>
      <p:ext uri="{BB962C8B-B14F-4D97-AF65-F5344CB8AC3E}">
        <p14:creationId xmlns:p14="http://schemas.microsoft.com/office/powerpoint/2010/main" val="111650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95D3E6-B275-41D8-94C5-4C9652EE0B28}" type="datetime3">
              <a:rPr lang="zh-CN" altLang="en-US" smtClean="0"/>
              <a:t>2017年10月13日星期五</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77B7F-1AD5-456D-9CB4-874B7CFD4B83}" type="slidenum">
              <a:rPr lang="zh-CN" altLang="en-US" smtClean="0"/>
              <a:t>‹#›</a:t>
            </a:fld>
            <a:endParaRPr lang="zh-CN" altLang="en-US"/>
          </a:p>
        </p:txBody>
      </p:sp>
      <p:pic>
        <p:nvPicPr>
          <p:cNvPr id="14" name="Picture 2" descr="图标"/>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0"/>
            <a:ext cx="615950" cy="477838"/>
          </a:xfrm>
          <a:prstGeom prst="rect">
            <a:avLst/>
          </a:prstGeom>
          <a:noFill/>
          <a:ln>
            <a:noFill/>
          </a:ln>
          <a:effectLst>
            <a:reflection endPos="7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页脚占位符 3"/>
          <p:cNvSpPr txBox="1">
            <a:spLocks/>
          </p:cNvSpPr>
          <p:nvPr userDrawn="1"/>
        </p:nvSpPr>
        <p:spPr>
          <a:xfrm>
            <a:off x="5107823" y="6492875"/>
            <a:ext cx="7084177" cy="365125"/>
          </a:xfrm>
          <a:prstGeom prst="rect">
            <a:avLst/>
          </a:prstGeom>
        </p:spPr>
        <p:txBody>
          <a:bodyPr vert="horz" lIns="91440" tIns="45720" rIns="91440" bIns="45720" rtlCol="0" anchor="ctr"/>
          <a:lstStyle>
            <a:defPPr>
              <a:defRPr lang="zh-CN"/>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dirty="0" smtClean="0"/>
              <a:t>北京瀛创数字科技有限公司</a:t>
            </a:r>
            <a:endParaRPr lang="zh-CN" altLang="en-US" dirty="0"/>
          </a:p>
        </p:txBody>
      </p:sp>
    </p:spTree>
    <p:extLst>
      <p:ext uri="{BB962C8B-B14F-4D97-AF65-F5344CB8AC3E}">
        <p14:creationId xmlns:p14="http://schemas.microsoft.com/office/powerpoint/2010/main" val="972093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分机设备监控与设备接口</a:t>
            </a:r>
            <a:r>
              <a:rPr lang="zh-CN" altLang="en-US" dirty="0" smtClean="0"/>
              <a:t>软件项目</a:t>
            </a:r>
            <a:r>
              <a:rPr lang="zh-CN" altLang="en-US" dirty="0"/>
              <a:t>总结报告</a:t>
            </a:r>
          </a:p>
        </p:txBody>
      </p:sp>
      <p:sp>
        <p:nvSpPr>
          <p:cNvPr id="3" name="副标题 2"/>
          <p:cNvSpPr>
            <a:spLocks noGrp="1"/>
          </p:cNvSpPr>
          <p:nvPr>
            <p:ph type="subTitle" idx="1"/>
          </p:nvPr>
        </p:nvSpPr>
        <p:spPr/>
        <p:txBody>
          <a:bodyPr/>
          <a:lstStyle/>
          <a:p>
            <a:endParaRPr lang="en-US" altLang="zh-CN" dirty="0" smtClean="0"/>
          </a:p>
          <a:p>
            <a:r>
              <a:rPr lang="zh-CN" altLang="en-US" dirty="0" smtClean="0"/>
              <a:t>王磊</a:t>
            </a:r>
            <a:endParaRPr lang="zh-CN" altLang="en-US" dirty="0"/>
          </a:p>
        </p:txBody>
      </p:sp>
      <p:sp>
        <p:nvSpPr>
          <p:cNvPr id="5" name="灯片编号占位符 4"/>
          <p:cNvSpPr>
            <a:spLocks noGrp="1"/>
          </p:cNvSpPr>
          <p:nvPr>
            <p:ph type="sldNum" sz="quarter" idx="12"/>
          </p:nvPr>
        </p:nvSpPr>
        <p:spPr/>
        <p:txBody>
          <a:bodyPr/>
          <a:lstStyle/>
          <a:p>
            <a:fld id="{65677B7F-1AD5-456D-9CB4-874B7CFD4B83}" type="slidenum">
              <a:rPr lang="zh-CN" altLang="en-US" smtClean="0"/>
              <a:t>1</a:t>
            </a:fld>
            <a:endParaRPr lang="zh-CN" altLang="en-US"/>
          </a:p>
        </p:txBody>
      </p:sp>
      <p:sp>
        <p:nvSpPr>
          <p:cNvPr id="6" name="日期占位符 5"/>
          <p:cNvSpPr>
            <a:spLocks noGrp="1"/>
          </p:cNvSpPr>
          <p:nvPr>
            <p:ph type="dt" sz="half" idx="10"/>
          </p:nvPr>
        </p:nvSpPr>
        <p:spPr/>
        <p:txBody>
          <a:bodyPr/>
          <a:lstStyle/>
          <a:p>
            <a:fld id="{03BDF9DC-D0F0-438F-B00B-28FEB0383A03}" type="datetime3">
              <a:rPr lang="zh-CN" altLang="en-US" smtClean="0"/>
              <a:t>2017年10月13日星期五</a:t>
            </a:fld>
            <a:endParaRPr lang="zh-CN" altLang="en-US"/>
          </a:p>
        </p:txBody>
      </p:sp>
    </p:spTree>
    <p:extLst>
      <p:ext uri="{BB962C8B-B14F-4D97-AF65-F5344CB8AC3E}">
        <p14:creationId xmlns:p14="http://schemas.microsoft.com/office/powerpoint/2010/main" val="590059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项目成果</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5677B7F-1AD5-456D-9CB4-874B7CFD4B83}" type="slidenum">
              <a:rPr lang="zh-CN" altLang="en-US" smtClean="0"/>
              <a:t>10</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509992746"/>
              </p:ext>
            </p:extLst>
          </p:nvPr>
        </p:nvGraphicFramePr>
        <p:xfrm>
          <a:off x="1669592" y="1987851"/>
          <a:ext cx="9648147" cy="3750975"/>
        </p:xfrm>
        <a:graphic>
          <a:graphicData uri="http://schemas.openxmlformats.org/drawingml/2006/table">
            <a:tbl>
              <a:tblPr firstRow="1" bandRow="1">
                <a:tableStyleId>{5C22544A-7EE6-4342-B048-85BDC9FD1C3A}</a:tableStyleId>
              </a:tblPr>
              <a:tblGrid>
                <a:gridCol w="1436259">
                  <a:extLst>
                    <a:ext uri="{9D8B030D-6E8A-4147-A177-3AD203B41FA5}">
                      <a16:colId xmlns:a16="http://schemas.microsoft.com/office/drawing/2014/main" val="1735298235"/>
                    </a:ext>
                  </a:extLst>
                </a:gridCol>
                <a:gridCol w="8211888">
                  <a:extLst>
                    <a:ext uri="{9D8B030D-6E8A-4147-A177-3AD203B41FA5}">
                      <a16:colId xmlns:a16="http://schemas.microsoft.com/office/drawing/2014/main" val="3750949300"/>
                    </a:ext>
                  </a:extLst>
                </a:gridCol>
              </a:tblGrid>
              <a:tr h="459135">
                <a:tc>
                  <a:txBody>
                    <a:bodyPr/>
                    <a:lstStyle/>
                    <a:p>
                      <a:r>
                        <a:rPr lang="zh-CN" altLang="en-US" dirty="0" smtClean="0"/>
                        <a:t>序号</a:t>
                      </a:r>
                      <a:endParaRPr lang="zh-CN" altLang="en-US" dirty="0"/>
                    </a:p>
                  </a:txBody>
                  <a:tcPr/>
                </a:tc>
                <a:tc>
                  <a:txBody>
                    <a:bodyPr/>
                    <a:lstStyle/>
                    <a:p>
                      <a:r>
                        <a:rPr lang="zh-CN" altLang="en-US" dirty="0" smtClean="0"/>
                        <a:t>文档名称</a:t>
                      </a:r>
                      <a:endParaRPr lang="zh-CN" altLang="en-US" dirty="0"/>
                    </a:p>
                  </a:txBody>
                  <a:tcPr/>
                </a:tc>
                <a:extLst>
                  <a:ext uri="{0D108BD9-81ED-4DB2-BD59-A6C34878D82A}">
                    <a16:rowId xmlns:a16="http://schemas.microsoft.com/office/drawing/2014/main" val="618660119"/>
                  </a:ext>
                </a:extLst>
              </a:tr>
              <a:tr h="350726">
                <a:tc>
                  <a:txBody>
                    <a:bodyPr/>
                    <a:lstStyle/>
                    <a:p>
                      <a:pPr algn="ctr"/>
                      <a:r>
                        <a:rPr lang="en-US" altLang="zh-CN" dirty="0" smtClean="0"/>
                        <a:t>1</a:t>
                      </a:r>
                      <a:endParaRPr lang="zh-CN" altLang="en-US" dirty="0"/>
                    </a:p>
                  </a:txBody>
                  <a:tcPr/>
                </a:tc>
                <a:tc>
                  <a:txBody>
                    <a:bodyPr/>
                    <a:lstStyle/>
                    <a:p>
                      <a:r>
                        <a:rPr lang="en-US" altLang="zh-CN" dirty="0" smtClean="0"/>
                        <a:t>TTC</a:t>
                      </a:r>
                      <a:r>
                        <a:rPr lang="zh-CN" altLang="en-US" dirty="0" smtClean="0"/>
                        <a:t>系统监控配置项测试报告</a:t>
                      </a:r>
                      <a:endParaRPr lang="zh-CN" altLang="en-US" dirty="0"/>
                    </a:p>
                  </a:txBody>
                  <a:tcPr/>
                </a:tc>
                <a:extLst>
                  <a:ext uri="{0D108BD9-81ED-4DB2-BD59-A6C34878D82A}">
                    <a16:rowId xmlns:a16="http://schemas.microsoft.com/office/drawing/2014/main" val="1911952348"/>
                  </a:ext>
                </a:extLst>
              </a:tr>
              <a:tr h="350726">
                <a:tc>
                  <a:txBody>
                    <a:bodyPr/>
                    <a:lstStyle/>
                    <a:p>
                      <a:pPr algn="ctr"/>
                      <a:r>
                        <a:rPr lang="en-US" altLang="zh-CN" dirty="0" smtClean="0"/>
                        <a:t>2</a:t>
                      </a:r>
                      <a:endParaRPr lang="zh-CN" altLang="en-US" dirty="0"/>
                    </a:p>
                  </a:txBody>
                  <a:tcPr/>
                </a:tc>
                <a:tc>
                  <a:txBody>
                    <a:bodyPr/>
                    <a:lstStyle/>
                    <a:p>
                      <a:r>
                        <a:rPr lang="en-US" altLang="zh-CN" dirty="0" smtClean="0"/>
                        <a:t>TTC</a:t>
                      </a:r>
                      <a:r>
                        <a:rPr lang="zh-CN" altLang="en-US" dirty="0" smtClean="0"/>
                        <a:t>系统监控配置项测试说明</a:t>
                      </a:r>
                      <a:endParaRPr lang="zh-CN" altLang="en-US" dirty="0"/>
                    </a:p>
                  </a:txBody>
                  <a:tcPr/>
                </a:tc>
                <a:extLst>
                  <a:ext uri="{0D108BD9-81ED-4DB2-BD59-A6C34878D82A}">
                    <a16:rowId xmlns:a16="http://schemas.microsoft.com/office/drawing/2014/main" val="1209169106"/>
                  </a:ext>
                </a:extLst>
              </a:tr>
              <a:tr h="350726">
                <a:tc>
                  <a:txBody>
                    <a:bodyPr/>
                    <a:lstStyle/>
                    <a:p>
                      <a:pPr algn="ctr"/>
                      <a:r>
                        <a:rPr lang="en-US" altLang="zh-CN" dirty="0" smtClean="0"/>
                        <a:t>3</a:t>
                      </a:r>
                      <a:endParaRPr lang="zh-CN" altLang="en-US" dirty="0"/>
                    </a:p>
                  </a:txBody>
                  <a:tcPr/>
                </a:tc>
                <a:tc>
                  <a:txBody>
                    <a:bodyPr/>
                    <a:lstStyle/>
                    <a:p>
                      <a:r>
                        <a:rPr lang="en-US" altLang="zh-CN" dirty="0" smtClean="0"/>
                        <a:t>TTC</a:t>
                      </a:r>
                      <a:r>
                        <a:rPr lang="zh-CN" altLang="en-US" dirty="0" smtClean="0"/>
                        <a:t>系统监控使用说明书</a:t>
                      </a:r>
                      <a:endParaRPr lang="zh-CN" altLang="en-US" dirty="0"/>
                    </a:p>
                  </a:txBody>
                  <a:tcPr/>
                </a:tc>
                <a:extLst>
                  <a:ext uri="{0D108BD9-81ED-4DB2-BD59-A6C34878D82A}">
                    <a16:rowId xmlns:a16="http://schemas.microsoft.com/office/drawing/2014/main" val="856130186"/>
                  </a:ext>
                </a:extLst>
              </a:tr>
              <a:tr h="350726">
                <a:tc>
                  <a:txBody>
                    <a:bodyPr/>
                    <a:lstStyle/>
                    <a:p>
                      <a:pPr algn="ctr"/>
                      <a:r>
                        <a:rPr lang="en-US" altLang="zh-CN" dirty="0" smtClean="0"/>
                        <a:t>4</a:t>
                      </a:r>
                      <a:endParaRPr lang="zh-CN" altLang="en-US" dirty="0"/>
                    </a:p>
                  </a:txBody>
                  <a:tcPr/>
                </a:tc>
                <a:tc>
                  <a:txBody>
                    <a:bodyPr/>
                    <a:lstStyle/>
                    <a:p>
                      <a:r>
                        <a:rPr lang="en-US" altLang="zh-CN" dirty="0" smtClean="0"/>
                        <a:t>TTC</a:t>
                      </a:r>
                      <a:r>
                        <a:rPr lang="zh-CN" altLang="en-US" dirty="0" smtClean="0"/>
                        <a:t>远程监控配置项测试报告</a:t>
                      </a:r>
                      <a:endParaRPr lang="zh-CN" altLang="en-US" dirty="0"/>
                    </a:p>
                  </a:txBody>
                  <a:tcPr/>
                </a:tc>
                <a:extLst>
                  <a:ext uri="{0D108BD9-81ED-4DB2-BD59-A6C34878D82A}">
                    <a16:rowId xmlns:a16="http://schemas.microsoft.com/office/drawing/2014/main" val="2299198047"/>
                  </a:ext>
                </a:extLst>
              </a:tr>
              <a:tr h="350726">
                <a:tc>
                  <a:txBody>
                    <a:bodyPr/>
                    <a:lstStyle/>
                    <a:p>
                      <a:pPr algn="ctr"/>
                      <a:r>
                        <a:rPr lang="en-US" altLang="zh-CN" dirty="0" smtClean="0"/>
                        <a:t>5</a:t>
                      </a:r>
                      <a:endParaRPr lang="zh-CN" altLang="en-US" dirty="0"/>
                    </a:p>
                  </a:txBody>
                  <a:tcPr/>
                </a:tc>
                <a:tc>
                  <a:txBody>
                    <a:bodyPr/>
                    <a:lstStyle/>
                    <a:p>
                      <a:r>
                        <a:rPr lang="en-US" altLang="zh-CN" dirty="0" smtClean="0"/>
                        <a:t>TTC</a:t>
                      </a:r>
                      <a:r>
                        <a:rPr lang="zh-CN" altLang="en-US" dirty="0" smtClean="0"/>
                        <a:t>远程监控配置项测试说明</a:t>
                      </a:r>
                      <a:endParaRPr lang="zh-CN" altLang="en-US" dirty="0"/>
                    </a:p>
                  </a:txBody>
                  <a:tcPr/>
                </a:tc>
                <a:extLst>
                  <a:ext uri="{0D108BD9-81ED-4DB2-BD59-A6C34878D82A}">
                    <a16:rowId xmlns:a16="http://schemas.microsoft.com/office/drawing/2014/main" val="762616292"/>
                  </a:ext>
                </a:extLst>
              </a:tr>
              <a:tr h="350726">
                <a:tc>
                  <a:txBody>
                    <a:bodyPr/>
                    <a:lstStyle/>
                    <a:p>
                      <a:pPr algn="ctr"/>
                      <a:r>
                        <a:rPr lang="en-US" altLang="zh-CN" dirty="0" smtClean="0"/>
                        <a:t>6</a:t>
                      </a:r>
                      <a:endParaRPr lang="zh-CN" altLang="en-US" dirty="0"/>
                    </a:p>
                  </a:txBody>
                  <a:tcPr/>
                </a:tc>
                <a:tc>
                  <a:txBody>
                    <a:bodyPr/>
                    <a:lstStyle/>
                    <a:p>
                      <a:r>
                        <a:rPr lang="en-US" altLang="zh-CN" dirty="0" smtClean="0"/>
                        <a:t>TTC</a:t>
                      </a:r>
                      <a:r>
                        <a:rPr lang="zh-CN" altLang="en-US" dirty="0" smtClean="0"/>
                        <a:t>远程监控使用说明书</a:t>
                      </a:r>
                      <a:endParaRPr lang="zh-CN" altLang="en-US" dirty="0"/>
                    </a:p>
                  </a:txBody>
                  <a:tcPr/>
                </a:tc>
                <a:extLst>
                  <a:ext uri="{0D108BD9-81ED-4DB2-BD59-A6C34878D82A}">
                    <a16:rowId xmlns:a16="http://schemas.microsoft.com/office/drawing/2014/main" val="1706961094"/>
                  </a:ext>
                </a:extLst>
              </a:tr>
              <a:tr h="350726">
                <a:tc>
                  <a:txBody>
                    <a:bodyPr/>
                    <a:lstStyle/>
                    <a:p>
                      <a:pPr algn="ctr"/>
                      <a:r>
                        <a:rPr lang="en-US" altLang="zh-CN" dirty="0" smtClean="0"/>
                        <a:t>7</a:t>
                      </a:r>
                      <a:endParaRPr lang="zh-CN" altLang="en-US" dirty="0"/>
                    </a:p>
                  </a:txBody>
                  <a:tcPr/>
                </a:tc>
                <a:tc>
                  <a:txBody>
                    <a:bodyPr/>
                    <a:lstStyle/>
                    <a:p>
                      <a:r>
                        <a:rPr lang="zh-CN" altLang="en-US" dirty="0" smtClean="0"/>
                        <a:t>分机设备监控与设备接口软件</a:t>
                      </a:r>
                      <a:r>
                        <a:rPr lang="en-US" altLang="zh-CN" dirty="0" smtClean="0"/>
                        <a:t>--</a:t>
                      </a:r>
                      <a:r>
                        <a:rPr lang="zh-CN" altLang="en-US" dirty="0" smtClean="0"/>
                        <a:t>项目总结报告</a:t>
                      </a:r>
                      <a:endParaRPr lang="zh-CN" altLang="en-US" dirty="0"/>
                    </a:p>
                  </a:txBody>
                  <a:tcPr/>
                </a:tc>
                <a:extLst>
                  <a:ext uri="{0D108BD9-81ED-4DB2-BD59-A6C34878D82A}">
                    <a16:rowId xmlns:a16="http://schemas.microsoft.com/office/drawing/2014/main" val="2984733351"/>
                  </a:ext>
                </a:extLst>
              </a:tr>
              <a:tr h="350726">
                <a:tc>
                  <a:txBody>
                    <a:bodyPr/>
                    <a:lstStyle/>
                    <a:p>
                      <a:pPr algn="ctr"/>
                      <a:r>
                        <a:rPr lang="en-US" altLang="zh-CN" dirty="0" smtClean="0"/>
                        <a:t>8</a:t>
                      </a:r>
                      <a:endParaRPr lang="zh-CN" altLang="en-US" dirty="0"/>
                    </a:p>
                  </a:txBody>
                  <a:tcPr/>
                </a:tc>
                <a:tc>
                  <a:txBody>
                    <a:bodyPr/>
                    <a:lstStyle/>
                    <a:p>
                      <a:r>
                        <a:rPr lang="zh-CN" altLang="en-US" dirty="0" smtClean="0"/>
                        <a:t>系统监控接口模块设计说明</a:t>
                      </a:r>
                      <a:endParaRPr lang="zh-CN" altLang="en-US" dirty="0"/>
                    </a:p>
                  </a:txBody>
                  <a:tcPr/>
                </a:tc>
                <a:extLst>
                  <a:ext uri="{0D108BD9-81ED-4DB2-BD59-A6C34878D82A}">
                    <a16:rowId xmlns:a16="http://schemas.microsoft.com/office/drawing/2014/main" val="1593520853"/>
                  </a:ext>
                </a:extLst>
              </a:tr>
              <a:tr h="350726">
                <a:tc>
                  <a:txBody>
                    <a:bodyPr/>
                    <a:lstStyle/>
                    <a:p>
                      <a:pPr algn="ctr"/>
                      <a:r>
                        <a:rPr lang="en-US" altLang="zh-CN" dirty="0" smtClean="0"/>
                        <a:t>9</a:t>
                      </a:r>
                      <a:endParaRPr lang="zh-CN" altLang="en-US" dirty="0"/>
                    </a:p>
                  </a:txBody>
                  <a:tcPr/>
                </a:tc>
                <a:tc>
                  <a:txBody>
                    <a:bodyPr/>
                    <a:lstStyle/>
                    <a:p>
                      <a:r>
                        <a:rPr lang="zh-CN" altLang="en-US" dirty="0" smtClean="0"/>
                        <a:t>远程监控接口模块设计说明</a:t>
                      </a:r>
                      <a:endParaRPr lang="zh-CN" altLang="en-US" dirty="0"/>
                    </a:p>
                  </a:txBody>
                  <a:tcPr/>
                </a:tc>
                <a:extLst>
                  <a:ext uri="{0D108BD9-81ED-4DB2-BD59-A6C34878D82A}">
                    <a16:rowId xmlns:a16="http://schemas.microsoft.com/office/drawing/2014/main" val="2899255282"/>
                  </a:ext>
                </a:extLst>
              </a:tr>
            </a:tbl>
          </a:graphicData>
        </a:graphic>
      </p:graphicFrame>
    </p:spTree>
    <p:extLst>
      <p:ext uri="{BB962C8B-B14F-4D97-AF65-F5344CB8AC3E}">
        <p14:creationId xmlns:p14="http://schemas.microsoft.com/office/powerpoint/2010/main" val="2417047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测试验证</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65677B7F-1AD5-456D-9CB4-874B7CFD4B83}" type="slidenum">
              <a:rPr lang="zh-CN" altLang="en-US" smtClean="0"/>
              <a:t>11</a:t>
            </a:fld>
            <a:endParaRPr lang="zh-CN" altLang="en-US"/>
          </a:p>
        </p:txBody>
      </p:sp>
    </p:spTree>
    <p:extLst>
      <p:ext uri="{BB962C8B-B14F-4D97-AF65-F5344CB8AC3E}">
        <p14:creationId xmlns:p14="http://schemas.microsoft.com/office/powerpoint/2010/main" val="2902180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endParaRPr lang="zh-CN" altLang="en-US" dirty="0"/>
          </a:p>
        </p:txBody>
      </p:sp>
      <p:sp>
        <p:nvSpPr>
          <p:cNvPr id="3" name="内容占位符 2"/>
          <p:cNvSpPr>
            <a:spLocks noGrp="1"/>
          </p:cNvSpPr>
          <p:nvPr>
            <p:ph idx="1"/>
          </p:nvPr>
        </p:nvSpPr>
        <p:spPr/>
        <p:txBody>
          <a:bodyPr/>
          <a:lstStyle/>
          <a:p>
            <a:r>
              <a:rPr lang="zh-CN" altLang="en-US" dirty="0" smtClean="0"/>
              <a:t>通过配制文件管理资源</a:t>
            </a:r>
            <a:endParaRPr lang="en-US" altLang="zh-CN" dirty="0" smtClean="0"/>
          </a:p>
          <a:p>
            <a:r>
              <a:rPr lang="zh-CN" altLang="en-US" dirty="0" smtClean="0"/>
              <a:t>应用面向对象的思想进行设计</a:t>
            </a:r>
            <a:endParaRPr lang="en-US" altLang="zh-CN" dirty="0" smtClean="0"/>
          </a:p>
          <a:p>
            <a:r>
              <a:rPr lang="zh-CN" altLang="en-US" dirty="0" smtClean="0"/>
              <a:t>应用分治法对复杂模块进行分割</a:t>
            </a:r>
            <a:endParaRPr lang="en-US" altLang="zh-CN" dirty="0" smtClean="0"/>
          </a:p>
          <a:p>
            <a:r>
              <a:rPr lang="zh-CN" altLang="en-US" dirty="0" smtClean="0"/>
              <a:t>应用</a:t>
            </a:r>
            <a:r>
              <a:rPr lang="en-US" altLang="zh-CN" dirty="0" smtClean="0"/>
              <a:t>Git</a:t>
            </a:r>
            <a:r>
              <a:rPr lang="zh-CN" altLang="en-US" dirty="0" smtClean="0"/>
              <a:t>管理项目代码</a:t>
            </a:r>
            <a:endParaRPr lang="en-US" altLang="zh-CN" dirty="0" smtClean="0"/>
          </a:p>
        </p:txBody>
      </p:sp>
      <p:sp>
        <p:nvSpPr>
          <p:cNvPr id="5" name="灯片编号占位符 4"/>
          <p:cNvSpPr>
            <a:spLocks noGrp="1"/>
          </p:cNvSpPr>
          <p:nvPr>
            <p:ph type="sldNum" sz="quarter" idx="12"/>
          </p:nvPr>
        </p:nvSpPr>
        <p:spPr/>
        <p:txBody>
          <a:bodyPr/>
          <a:lstStyle/>
          <a:p>
            <a:fld id="{65677B7F-1AD5-456D-9CB4-874B7CFD4B83}" type="slidenum">
              <a:rPr lang="zh-CN" altLang="en-US" smtClean="0"/>
              <a:t>12</a:t>
            </a:fld>
            <a:endParaRPr lang="zh-CN" altLang="en-US"/>
          </a:p>
        </p:txBody>
      </p:sp>
    </p:spTree>
    <p:extLst>
      <p:ext uri="{BB962C8B-B14F-4D97-AF65-F5344CB8AC3E}">
        <p14:creationId xmlns:p14="http://schemas.microsoft.com/office/powerpoint/2010/main" val="1753492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677B7F-1AD5-456D-9CB4-874B7CFD4B83}" type="slidenum">
              <a:rPr lang="zh-CN" altLang="en-US" smtClean="0"/>
              <a:t>13</a:t>
            </a:fld>
            <a:endParaRPr lang="zh-CN" altLang="en-US"/>
          </a:p>
        </p:txBody>
      </p:sp>
      <p:sp>
        <p:nvSpPr>
          <p:cNvPr id="5" name="标题 4"/>
          <p:cNvSpPr>
            <a:spLocks noGrp="1"/>
          </p:cNvSpPr>
          <p:nvPr>
            <p:ph type="title" idx="4294967295"/>
          </p:nvPr>
        </p:nvSpPr>
        <p:spPr>
          <a:xfrm>
            <a:off x="3260725" y="2667000"/>
            <a:ext cx="8931275" cy="2109788"/>
          </a:xfrm>
        </p:spPr>
        <p:txBody>
          <a:bodyPr>
            <a:noAutofit/>
          </a:bodyPr>
          <a:lstStyle/>
          <a:p>
            <a:r>
              <a:rPr lang="zh-CN" altLang="en-US" sz="13800" dirty="0" smtClean="0"/>
              <a:t>谢谢</a:t>
            </a:r>
            <a:endParaRPr lang="zh-CN" altLang="en-US" sz="13800" dirty="0"/>
          </a:p>
        </p:txBody>
      </p:sp>
    </p:spTree>
    <p:extLst>
      <p:ext uri="{BB962C8B-B14F-4D97-AF65-F5344CB8AC3E}">
        <p14:creationId xmlns:p14="http://schemas.microsoft.com/office/powerpoint/2010/main" val="151292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项目概述</a:t>
            </a:r>
            <a:endParaRPr lang="en-US" altLang="zh-CN" dirty="0" smtClean="0"/>
          </a:p>
          <a:p>
            <a:r>
              <a:rPr lang="zh-CN" altLang="en-US" dirty="0" smtClean="0"/>
              <a:t>研制过程</a:t>
            </a:r>
            <a:endParaRPr lang="en-US" altLang="zh-CN" dirty="0" smtClean="0"/>
          </a:p>
          <a:p>
            <a:r>
              <a:rPr lang="zh-CN" altLang="en-US" dirty="0" smtClean="0"/>
              <a:t>项目成果</a:t>
            </a:r>
            <a:endParaRPr lang="en-US" altLang="zh-CN" dirty="0" smtClean="0"/>
          </a:p>
          <a:p>
            <a:r>
              <a:rPr lang="zh-CN" altLang="en-US" dirty="0" smtClean="0"/>
              <a:t>测试验证</a:t>
            </a:r>
            <a:endParaRPr lang="en-US" altLang="zh-CN" dirty="0" smtClean="0"/>
          </a:p>
          <a:p>
            <a:r>
              <a:rPr lang="zh-CN" altLang="en-US" dirty="0"/>
              <a:t>关键</a:t>
            </a:r>
            <a:r>
              <a:rPr lang="zh-CN" altLang="en-US" dirty="0" smtClean="0"/>
              <a:t>技术</a:t>
            </a:r>
            <a:endParaRPr lang="en-US" altLang="zh-CN" dirty="0"/>
          </a:p>
        </p:txBody>
      </p:sp>
      <p:sp>
        <p:nvSpPr>
          <p:cNvPr id="5" name="灯片编号占位符 4"/>
          <p:cNvSpPr>
            <a:spLocks noGrp="1"/>
          </p:cNvSpPr>
          <p:nvPr>
            <p:ph type="sldNum" sz="quarter" idx="12"/>
          </p:nvPr>
        </p:nvSpPr>
        <p:spPr/>
        <p:txBody>
          <a:bodyPr/>
          <a:lstStyle/>
          <a:p>
            <a:fld id="{65677B7F-1AD5-456D-9CB4-874B7CFD4B83}" type="slidenum">
              <a:rPr lang="zh-CN" altLang="en-US" smtClean="0"/>
              <a:t>2</a:t>
            </a:fld>
            <a:endParaRPr lang="zh-CN" altLang="en-US"/>
          </a:p>
        </p:txBody>
      </p:sp>
    </p:spTree>
    <p:extLst>
      <p:ext uri="{BB962C8B-B14F-4D97-AF65-F5344CB8AC3E}">
        <p14:creationId xmlns:p14="http://schemas.microsoft.com/office/powerpoint/2010/main" val="242583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项目概述</a:t>
            </a:r>
            <a:endParaRPr lang="zh-CN" altLang="en-US" dirty="0"/>
          </a:p>
        </p:txBody>
      </p:sp>
      <p:sp>
        <p:nvSpPr>
          <p:cNvPr id="3" name="内容占位符 2"/>
          <p:cNvSpPr>
            <a:spLocks noGrp="1"/>
          </p:cNvSpPr>
          <p:nvPr>
            <p:ph idx="1"/>
          </p:nvPr>
        </p:nvSpPr>
        <p:spPr/>
        <p:txBody>
          <a:bodyPr/>
          <a:lstStyle/>
          <a:p>
            <a:r>
              <a:rPr lang="zh-CN" altLang="en-US" dirty="0" smtClean="0"/>
              <a:t>背景</a:t>
            </a:r>
            <a:endParaRPr lang="en-US" altLang="zh-CN" dirty="0" smtClean="0"/>
          </a:p>
          <a:p>
            <a:pPr lvl="1"/>
            <a:r>
              <a:rPr lang="zh-CN" altLang="zh-CN" dirty="0"/>
              <a:t>本项目经航天长征火箭技术有限公司（以下称甲方）与北京瀛创数字科技有限公司（以下称乙方）协商，甲方委托乙方进行分机设备监控与设备接口软件的部分功能进行研制开发，并对研制内容、技术要求、质量控制及验收要求等达成协议进行软件的研发工作</a:t>
            </a:r>
            <a:r>
              <a:rPr lang="zh-CN" altLang="zh-CN" dirty="0" smtClean="0"/>
              <a:t>。</a:t>
            </a:r>
            <a:endParaRPr lang="en-US" altLang="zh-CN" dirty="0" smtClean="0"/>
          </a:p>
          <a:p>
            <a:r>
              <a:rPr lang="zh-CN" altLang="en-US" dirty="0" smtClean="0"/>
              <a:t>目标</a:t>
            </a:r>
            <a:endParaRPr lang="en-US" altLang="zh-CN" dirty="0" smtClean="0"/>
          </a:p>
          <a:p>
            <a:pPr lvl="1"/>
            <a:r>
              <a:rPr lang="zh-CN" altLang="en-US" dirty="0" smtClean="0"/>
              <a:t>按时保质保量的完成系统中模块的开发任务。</a:t>
            </a:r>
            <a:endParaRPr lang="zh-CN" altLang="en-US" dirty="0"/>
          </a:p>
        </p:txBody>
      </p:sp>
      <p:sp>
        <p:nvSpPr>
          <p:cNvPr id="6" name="灯片编号占位符 5"/>
          <p:cNvSpPr>
            <a:spLocks noGrp="1"/>
          </p:cNvSpPr>
          <p:nvPr>
            <p:ph type="sldNum" sz="quarter" idx="12"/>
          </p:nvPr>
        </p:nvSpPr>
        <p:spPr/>
        <p:txBody>
          <a:bodyPr/>
          <a:lstStyle/>
          <a:p>
            <a:fld id="{65677B7F-1AD5-456D-9CB4-874B7CFD4B83}" type="slidenum">
              <a:rPr lang="zh-CN" altLang="en-US" smtClean="0"/>
              <a:t>3</a:t>
            </a:fld>
            <a:endParaRPr lang="zh-CN" altLang="en-US"/>
          </a:p>
        </p:txBody>
      </p:sp>
    </p:spTree>
    <p:extLst>
      <p:ext uri="{BB962C8B-B14F-4D97-AF65-F5344CB8AC3E}">
        <p14:creationId xmlns:p14="http://schemas.microsoft.com/office/powerpoint/2010/main" val="4048938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研制过程</a:t>
            </a:r>
            <a:endParaRPr lang="zh-CN" altLang="en-US" dirty="0"/>
          </a:p>
        </p:txBody>
      </p:sp>
      <p:sp>
        <p:nvSpPr>
          <p:cNvPr id="3" name="内容占位符 2"/>
          <p:cNvSpPr>
            <a:spLocks noGrp="1"/>
          </p:cNvSpPr>
          <p:nvPr>
            <p:ph idx="1"/>
          </p:nvPr>
        </p:nvSpPr>
        <p:spPr/>
        <p:txBody>
          <a:bodyPr/>
          <a:lstStyle/>
          <a:p>
            <a:r>
              <a:rPr lang="zh-CN" altLang="en-US" dirty="0" smtClean="0"/>
              <a:t>需求分析</a:t>
            </a:r>
            <a:endParaRPr lang="en-US" altLang="zh-CN" dirty="0" smtClean="0"/>
          </a:p>
          <a:p>
            <a:pPr lvl="1"/>
            <a:r>
              <a:rPr lang="zh-CN" altLang="en-US" dirty="0" smtClean="0"/>
              <a:t>通过跟甲方交流，最终确定需要实现的功能。</a:t>
            </a:r>
            <a:endParaRPr lang="en-US" altLang="zh-CN" dirty="0" smtClean="0"/>
          </a:p>
          <a:p>
            <a:r>
              <a:rPr lang="zh-CN" altLang="en-US" dirty="0" smtClean="0"/>
              <a:t>设计编码</a:t>
            </a:r>
            <a:endParaRPr lang="en-US" altLang="zh-CN" dirty="0" smtClean="0"/>
          </a:p>
          <a:p>
            <a:pPr lvl="1"/>
            <a:r>
              <a:rPr lang="zh-CN" altLang="en-US" dirty="0" smtClean="0"/>
              <a:t>在这一阶段进一步完善需求，并实现了全部模块的功能。</a:t>
            </a:r>
            <a:endParaRPr lang="en-US" altLang="zh-CN" dirty="0" smtClean="0"/>
          </a:p>
          <a:p>
            <a:r>
              <a:rPr lang="zh-CN" altLang="en-US" dirty="0" smtClean="0"/>
              <a:t>集成测试</a:t>
            </a:r>
            <a:endParaRPr lang="en-US" altLang="zh-CN" dirty="0" smtClean="0"/>
          </a:p>
          <a:p>
            <a:pPr lvl="1"/>
            <a:r>
              <a:rPr lang="zh-CN" altLang="en-US" dirty="0" smtClean="0"/>
              <a:t>通过测试，对编码阶段的</a:t>
            </a:r>
            <a:r>
              <a:rPr lang="en-US" altLang="zh-CN" dirty="0" smtClean="0"/>
              <a:t>bug</a:t>
            </a:r>
            <a:r>
              <a:rPr lang="zh-CN" altLang="en-US" dirty="0" smtClean="0"/>
              <a:t>进行了修改，保证了项目质量。</a:t>
            </a:r>
            <a:endParaRPr lang="zh-CN" altLang="en-US" dirty="0"/>
          </a:p>
        </p:txBody>
      </p:sp>
      <p:sp>
        <p:nvSpPr>
          <p:cNvPr id="5" name="灯片编号占位符 4"/>
          <p:cNvSpPr>
            <a:spLocks noGrp="1"/>
          </p:cNvSpPr>
          <p:nvPr>
            <p:ph type="sldNum" sz="quarter" idx="12"/>
          </p:nvPr>
        </p:nvSpPr>
        <p:spPr/>
        <p:txBody>
          <a:bodyPr/>
          <a:lstStyle/>
          <a:p>
            <a:fld id="{65677B7F-1AD5-456D-9CB4-874B7CFD4B83}" type="slidenum">
              <a:rPr lang="zh-CN" altLang="en-US" smtClean="0"/>
              <a:t>4</a:t>
            </a:fld>
            <a:endParaRPr lang="zh-CN" altLang="en-US"/>
          </a:p>
        </p:txBody>
      </p:sp>
    </p:spTree>
    <p:extLst>
      <p:ext uri="{BB962C8B-B14F-4D97-AF65-F5344CB8AC3E}">
        <p14:creationId xmlns:p14="http://schemas.microsoft.com/office/powerpoint/2010/main" val="3775567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项目工期</a:t>
            </a:r>
          </a:p>
        </p:txBody>
      </p:sp>
      <p:sp>
        <p:nvSpPr>
          <p:cNvPr id="3" name="内容占位符 2"/>
          <p:cNvSpPr>
            <a:spLocks noGrp="1"/>
          </p:cNvSpPr>
          <p:nvPr>
            <p:ph idx="1"/>
          </p:nvPr>
        </p:nvSpPr>
        <p:spPr/>
        <p:txBody>
          <a:bodyPr>
            <a:normAutofit fontScale="92500" lnSpcReduction="20000"/>
          </a:bodyPr>
          <a:lstStyle/>
          <a:p>
            <a:r>
              <a:rPr lang="en-US" altLang="zh-CN" dirty="0" smtClean="0"/>
              <a:t>2017-01-10</a:t>
            </a:r>
            <a:r>
              <a:rPr lang="zh-CN" altLang="en-US" dirty="0" smtClean="0"/>
              <a:t>至</a:t>
            </a:r>
            <a:r>
              <a:rPr lang="en-US" altLang="zh-CN" dirty="0" smtClean="0"/>
              <a:t>03-10</a:t>
            </a:r>
            <a:r>
              <a:rPr lang="zh-CN" altLang="zh-CN" dirty="0"/>
              <a:t>进行需求调研以及分析，并形成相关文</a:t>
            </a:r>
            <a:r>
              <a:rPr lang="zh-CN" altLang="zh-CN" dirty="0" smtClean="0"/>
              <a:t>档</a:t>
            </a:r>
            <a:r>
              <a:rPr lang="zh-CN" altLang="en-US" dirty="0" smtClean="0"/>
              <a:t>。</a:t>
            </a:r>
            <a:endParaRPr lang="en-US" altLang="zh-CN" dirty="0" smtClean="0"/>
          </a:p>
          <a:p>
            <a:pPr lvl="0"/>
            <a:r>
              <a:rPr lang="en-US" altLang="zh-CN" dirty="0"/>
              <a:t>2017-03-11</a:t>
            </a:r>
            <a:r>
              <a:rPr lang="zh-CN" altLang="zh-CN" dirty="0"/>
              <a:t>至</a:t>
            </a:r>
            <a:r>
              <a:rPr lang="en-US" altLang="zh-CN" dirty="0"/>
              <a:t>03-30 </a:t>
            </a:r>
            <a:r>
              <a:rPr lang="zh-CN" altLang="zh-CN" dirty="0"/>
              <a:t>进行软件系统设计；</a:t>
            </a:r>
          </a:p>
          <a:p>
            <a:pPr lvl="0"/>
            <a:r>
              <a:rPr lang="en-US" altLang="zh-CN" dirty="0"/>
              <a:t>2017-04-01</a:t>
            </a:r>
            <a:r>
              <a:rPr lang="zh-CN" altLang="zh-CN" dirty="0"/>
              <a:t>至</a:t>
            </a:r>
            <a:r>
              <a:rPr lang="en-US" altLang="zh-CN" dirty="0"/>
              <a:t>07-15</a:t>
            </a:r>
            <a:r>
              <a:rPr lang="zh-CN" altLang="zh-CN" dirty="0"/>
              <a:t>进行项目开发工作，有效代码</a:t>
            </a:r>
            <a:r>
              <a:rPr lang="en-US" altLang="zh-CN" dirty="0"/>
              <a:t>110967</a:t>
            </a:r>
            <a:r>
              <a:rPr lang="zh-CN" altLang="zh-CN" dirty="0"/>
              <a:t>行，程序运行所需配置文</a:t>
            </a:r>
            <a:r>
              <a:rPr lang="zh-CN" altLang="zh-CN" dirty="0" smtClean="0"/>
              <a:t>件</a:t>
            </a:r>
            <a:r>
              <a:rPr lang="en-US" altLang="zh-CN" dirty="0" smtClean="0"/>
              <a:t>60</a:t>
            </a:r>
            <a:r>
              <a:rPr lang="zh-CN" altLang="en-US" smtClean="0"/>
              <a:t>余</a:t>
            </a:r>
            <a:r>
              <a:rPr lang="zh-CN" altLang="zh-CN" smtClean="0"/>
              <a:t>个</a:t>
            </a:r>
            <a:r>
              <a:rPr lang="zh-CN" altLang="zh-CN" dirty="0"/>
              <a:t>；</a:t>
            </a:r>
          </a:p>
          <a:p>
            <a:pPr lvl="0"/>
            <a:r>
              <a:rPr lang="en-US" altLang="zh-CN" dirty="0"/>
              <a:t>2017-07-15</a:t>
            </a:r>
            <a:r>
              <a:rPr lang="zh-CN" altLang="zh-CN" dirty="0"/>
              <a:t>至</a:t>
            </a:r>
            <a:r>
              <a:rPr lang="en-US" altLang="zh-CN" dirty="0"/>
              <a:t>07-24</a:t>
            </a:r>
            <a:r>
              <a:rPr lang="zh-CN" altLang="zh-CN" dirty="0"/>
              <a:t>进行项目首轮内部测试与回归；</a:t>
            </a:r>
          </a:p>
          <a:p>
            <a:pPr lvl="0"/>
            <a:r>
              <a:rPr lang="en-US" altLang="zh-CN" dirty="0"/>
              <a:t>2017-07-25</a:t>
            </a:r>
            <a:r>
              <a:rPr lang="zh-CN" altLang="zh-CN" dirty="0"/>
              <a:t>至</a:t>
            </a:r>
            <a:r>
              <a:rPr lang="en-US" altLang="zh-CN" dirty="0"/>
              <a:t>08-05</a:t>
            </a:r>
            <a:r>
              <a:rPr lang="zh-CN" altLang="zh-CN" dirty="0"/>
              <a:t>进行联合测试与回归，累计执行测试用例</a:t>
            </a:r>
            <a:r>
              <a:rPr lang="en-US" altLang="zh-CN" dirty="0"/>
              <a:t>700</a:t>
            </a:r>
            <a:r>
              <a:rPr lang="zh-CN" altLang="zh-CN" dirty="0"/>
              <a:t>个；</a:t>
            </a:r>
          </a:p>
          <a:p>
            <a:pPr lvl="0"/>
            <a:r>
              <a:rPr lang="en-US" altLang="zh-CN" dirty="0"/>
              <a:t>2017-08-05 </a:t>
            </a:r>
            <a:r>
              <a:rPr lang="zh-CN" altLang="zh-CN" dirty="0"/>
              <a:t>进行压力测试；</a:t>
            </a:r>
          </a:p>
          <a:p>
            <a:r>
              <a:rPr lang="en-US" altLang="zh-CN" dirty="0"/>
              <a:t>2017-08-06</a:t>
            </a:r>
            <a:r>
              <a:rPr lang="zh-CN" altLang="zh-CN" dirty="0"/>
              <a:t>至</a:t>
            </a:r>
            <a:r>
              <a:rPr lang="en-US" altLang="zh-CN" dirty="0"/>
              <a:t>08-10</a:t>
            </a:r>
            <a:r>
              <a:rPr lang="zh-CN" altLang="zh-CN" dirty="0"/>
              <a:t>进行</a:t>
            </a:r>
            <a:r>
              <a:rPr lang="en-US" altLang="zh-CN" dirty="0"/>
              <a:t>120</a:t>
            </a:r>
            <a:r>
              <a:rPr lang="zh-CN" altLang="zh-CN" dirty="0"/>
              <a:t>小时不间断拷机项目验收测试。</a:t>
            </a:r>
            <a:endParaRPr lang="zh-CN" altLang="en-US" dirty="0"/>
          </a:p>
        </p:txBody>
      </p:sp>
      <p:sp>
        <p:nvSpPr>
          <p:cNvPr id="4" name="灯片编号占位符 3"/>
          <p:cNvSpPr>
            <a:spLocks noGrp="1"/>
          </p:cNvSpPr>
          <p:nvPr>
            <p:ph type="sldNum" sz="quarter" idx="12"/>
          </p:nvPr>
        </p:nvSpPr>
        <p:spPr/>
        <p:txBody>
          <a:bodyPr/>
          <a:lstStyle/>
          <a:p>
            <a:fld id="{65677B7F-1AD5-456D-9CB4-874B7CFD4B83}" type="slidenum">
              <a:rPr lang="zh-CN" altLang="en-US" smtClean="0"/>
              <a:t>5</a:t>
            </a:fld>
            <a:endParaRPr lang="zh-CN" altLang="en-US"/>
          </a:p>
        </p:txBody>
      </p:sp>
    </p:spTree>
    <p:extLst>
      <p:ext uri="{BB962C8B-B14F-4D97-AF65-F5344CB8AC3E}">
        <p14:creationId xmlns:p14="http://schemas.microsoft.com/office/powerpoint/2010/main" val="344817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项目成果</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70988" y="2072919"/>
            <a:ext cx="7857123" cy="4419632"/>
          </a:xfrm>
        </p:spPr>
      </p:pic>
      <p:sp>
        <p:nvSpPr>
          <p:cNvPr id="4" name="灯片编号占位符 3"/>
          <p:cNvSpPr>
            <a:spLocks noGrp="1"/>
          </p:cNvSpPr>
          <p:nvPr>
            <p:ph type="sldNum" sz="quarter" idx="12"/>
          </p:nvPr>
        </p:nvSpPr>
        <p:spPr/>
        <p:txBody>
          <a:bodyPr/>
          <a:lstStyle/>
          <a:p>
            <a:fld id="{65677B7F-1AD5-456D-9CB4-874B7CFD4B83}" type="slidenum">
              <a:rPr lang="zh-CN" altLang="en-US" smtClean="0"/>
              <a:t>6</a:t>
            </a:fld>
            <a:endParaRPr lang="zh-CN" altLang="en-US"/>
          </a:p>
        </p:txBody>
      </p:sp>
    </p:spTree>
    <p:extLst>
      <p:ext uri="{BB962C8B-B14F-4D97-AF65-F5344CB8AC3E}">
        <p14:creationId xmlns:p14="http://schemas.microsoft.com/office/powerpoint/2010/main" val="780297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项目成果</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5677B7F-1AD5-456D-9CB4-874B7CFD4B83}" type="slidenum">
              <a:rPr lang="zh-CN" altLang="en-US" smtClean="0"/>
              <a:t>7</a:t>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1309" y="1862062"/>
            <a:ext cx="8416130" cy="4734073"/>
          </a:xfrm>
          <a:prstGeom prst="rect">
            <a:avLst/>
          </a:prstGeom>
        </p:spPr>
      </p:pic>
    </p:spTree>
    <p:extLst>
      <p:ext uri="{BB962C8B-B14F-4D97-AF65-F5344CB8AC3E}">
        <p14:creationId xmlns:p14="http://schemas.microsoft.com/office/powerpoint/2010/main" val="2837388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项目成果</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45419690"/>
              </p:ext>
            </p:extLst>
          </p:nvPr>
        </p:nvGraphicFramePr>
        <p:xfrm>
          <a:off x="1484313" y="1993392"/>
          <a:ext cx="10018712" cy="4407408"/>
        </p:xfrm>
        <a:graphic>
          <a:graphicData uri="http://schemas.openxmlformats.org/drawingml/2006/chart">
            <c:chart xmlns:c="http://schemas.openxmlformats.org/drawingml/2006/chart" xmlns:r="http://schemas.openxmlformats.org/officeDocument/2006/relationships" r:id="rId2"/>
          </a:graphicData>
        </a:graphic>
      </p:graphicFrame>
      <p:sp>
        <p:nvSpPr>
          <p:cNvPr id="4" name="灯片编号占位符 3"/>
          <p:cNvSpPr>
            <a:spLocks noGrp="1"/>
          </p:cNvSpPr>
          <p:nvPr>
            <p:ph type="sldNum" sz="quarter" idx="12"/>
          </p:nvPr>
        </p:nvSpPr>
        <p:spPr/>
        <p:txBody>
          <a:bodyPr/>
          <a:lstStyle/>
          <a:p>
            <a:fld id="{65677B7F-1AD5-456D-9CB4-874B7CFD4B83}" type="slidenum">
              <a:rPr lang="zh-CN" altLang="en-US" smtClean="0"/>
              <a:t>8</a:t>
            </a:fld>
            <a:endParaRPr lang="zh-CN" altLang="en-US"/>
          </a:p>
        </p:txBody>
      </p:sp>
    </p:spTree>
    <p:extLst>
      <p:ext uri="{BB962C8B-B14F-4D97-AF65-F5344CB8AC3E}">
        <p14:creationId xmlns:p14="http://schemas.microsoft.com/office/powerpoint/2010/main" val="1283416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5677B7F-1AD5-456D-9CB4-874B7CFD4B83}" type="slidenum">
              <a:rPr lang="zh-CN" altLang="en-US" smtClean="0"/>
              <a:t>9</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977223421"/>
              </p:ext>
            </p:extLst>
          </p:nvPr>
        </p:nvGraphicFramePr>
        <p:xfrm>
          <a:off x="1669592" y="1987851"/>
          <a:ext cx="9648147" cy="4482495"/>
        </p:xfrm>
        <a:graphic>
          <a:graphicData uri="http://schemas.openxmlformats.org/drawingml/2006/table">
            <a:tbl>
              <a:tblPr firstRow="1" bandRow="1">
                <a:tableStyleId>{5C22544A-7EE6-4342-B048-85BDC9FD1C3A}</a:tableStyleId>
              </a:tblPr>
              <a:tblGrid>
                <a:gridCol w="1436259">
                  <a:extLst>
                    <a:ext uri="{9D8B030D-6E8A-4147-A177-3AD203B41FA5}">
                      <a16:colId xmlns:a16="http://schemas.microsoft.com/office/drawing/2014/main" val="1735298235"/>
                    </a:ext>
                  </a:extLst>
                </a:gridCol>
                <a:gridCol w="8211888">
                  <a:extLst>
                    <a:ext uri="{9D8B030D-6E8A-4147-A177-3AD203B41FA5}">
                      <a16:colId xmlns:a16="http://schemas.microsoft.com/office/drawing/2014/main" val="3750949300"/>
                    </a:ext>
                  </a:extLst>
                </a:gridCol>
              </a:tblGrid>
              <a:tr h="459135">
                <a:tc>
                  <a:txBody>
                    <a:bodyPr/>
                    <a:lstStyle/>
                    <a:p>
                      <a:r>
                        <a:rPr lang="zh-CN" altLang="en-US" dirty="0" smtClean="0"/>
                        <a:t>序号</a:t>
                      </a:r>
                      <a:endParaRPr lang="zh-CN" altLang="en-US" dirty="0"/>
                    </a:p>
                  </a:txBody>
                  <a:tcPr/>
                </a:tc>
                <a:tc>
                  <a:txBody>
                    <a:bodyPr/>
                    <a:lstStyle/>
                    <a:p>
                      <a:r>
                        <a:rPr lang="zh-CN" altLang="en-US" dirty="0" smtClean="0"/>
                        <a:t>文档名称</a:t>
                      </a:r>
                      <a:endParaRPr lang="zh-CN" altLang="en-US" dirty="0"/>
                    </a:p>
                  </a:txBody>
                  <a:tcPr/>
                </a:tc>
                <a:extLst>
                  <a:ext uri="{0D108BD9-81ED-4DB2-BD59-A6C34878D82A}">
                    <a16:rowId xmlns:a16="http://schemas.microsoft.com/office/drawing/2014/main" val="618660119"/>
                  </a:ext>
                </a:extLst>
              </a:tr>
              <a:tr h="350726">
                <a:tc>
                  <a:txBody>
                    <a:bodyPr/>
                    <a:lstStyle/>
                    <a:p>
                      <a:pPr algn="ctr"/>
                      <a:r>
                        <a:rPr lang="en-US" altLang="zh-CN" dirty="0" smtClean="0"/>
                        <a:t>1</a:t>
                      </a:r>
                      <a:endParaRPr lang="zh-CN" altLang="en-US" dirty="0"/>
                    </a:p>
                  </a:txBody>
                  <a:tcPr/>
                </a:tc>
                <a:tc>
                  <a:txBody>
                    <a:bodyPr/>
                    <a:lstStyle/>
                    <a:p>
                      <a:r>
                        <a:rPr lang="en-US" altLang="zh-CN" dirty="0" smtClean="0"/>
                        <a:t>《</a:t>
                      </a:r>
                      <a:r>
                        <a:rPr lang="zh-CN" altLang="en-US" dirty="0" smtClean="0"/>
                        <a:t>设备监控及监控接口软件研制总结报告</a:t>
                      </a:r>
                      <a:r>
                        <a:rPr lang="en-US" altLang="zh-CN" dirty="0" smtClean="0"/>
                        <a:t>》</a:t>
                      </a:r>
                      <a:endParaRPr lang="zh-CN" altLang="en-US" dirty="0"/>
                    </a:p>
                  </a:txBody>
                  <a:tcPr/>
                </a:tc>
                <a:extLst>
                  <a:ext uri="{0D108BD9-81ED-4DB2-BD59-A6C34878D82A}">
                    <a16:rowId xmlns:a16="http://schemas.microsoft.com/office/drawing/2014/main" val="1911952348"/>
                  </a:ext>
                </a:extLst>
              </a:tr>
              <a:tr h="350726">
                <a:tc>
                  <a:txBody>
                    <a:bodyPr/>
                    <a:lstStyle/>
                    <a:p>
                      <a:pPr algn="ctr"/>
                      <a:r>
                        <a:rPr lang="en-US" altLang="zh-CN" dirty="0" smtClean="0"/>
                        <a:t>2</a:t>
                      </a:r>
                      <a:endParaRPr lang="zh-CN" altLang="en-US" dirty="0"/>
                    </a:p>
                  </a:txBody>
                  <a:tcPr/>
                </a:tc>
                <a:tc>
                  <a:txBody>
                    <a:bodyPr/>
                    <a:lstStyle/>
                    <a:p>
                      <a:r>
                        <a:rPr lang="en-US" altLang="zh-CN" dirty="0" smtClean="0"/>
                        <a:t>《</a:t>
                      </a:r>
                      <a:r>
                        <a:rPr lang="zh-CN" altLang="en-US" dirty="0" smtClean="0"/>
                        <a:t>分机设备监控与设备接口软件</a:t>
                      </a:r>
                      <a:r>
                        <a:rPr lang="en-US" altLang="zh-CN" dirty="0" smtClean="0"/>
                        <a:t>》</a:t>
                      </a:r>
                      <a:r>
                        <a:rPr lang="zh-CN" altLang="en-US" dirty="0" smtClean="0"/>
                        <a:t>接口软件</a:t>
                      </a:r>
                      <a:endParaRPr lang="zh-CN" altLang="en-US" dirty="0"/>
                    </a:p>
                  </a:txBody>
                  <a:tcPr/>
                </a:tc>
                <a:extLst>
                  <a:ext uri="{0D108BD9-81ED-4DB2-BD59-A6C34878D82A}">
                    <a16:rowId xmlns:a16="http://schemas.microsoft.com/office/drawing/2014/main" val="1209169106"/>
                  </a:ext>
                </a:extLst>
              </a:tr>
              <a:tr h="350726">
                <a:tc>
                  <a:txBody>
                    <a:bodyPr/>
                    <a:lstStyle/>
                    <a:p>
                      <a:pPr algn="ctr"/>
                      <a:r>
                        <a:rPr lang="en-US" altLang="zh-CN" dirty="0" smtClean="0"/>
                        <a:t>3</a:t>
                      </a:r>
                      <a:endParaRPr lang="zh-CN" altLang="en-US" dirty="0"/>
                    </a:p>
                  </a:txBody>
                  <a:tcPr/>
                </a:tc>
                <a:tc>
                  <a:txBody>
                    <a:bodyPr/>
                    <a:lstStyle/>
                    <a:p>
                      <a:r>
                        <a:rPr lang="en-US" altLang="zh-CN" dirty="0" smtClean="0"/>
                        <a:t>《</a:t>
                      </a:r>
                      <a:r>
                        <a:rPr lang="zh-CN" altLang="en-US" dirty="0" smtClean="0"/>
                        <a:t>分机设备监控与设备接口软件</a:t>
                      </a:r>
                      <a:r>
                        <a:rPr lang="en-US" altLang="zh-CN" dirty="0" smtClean="0"/>
                        <a:t>》</a:t>
                      </a:r>
                      <a:r>
                        <a:rPr lang="zh-CN" altLang="en-US" dirty="0" smtClean="0"/>
                        <a:t>单元测试报告</a:t>
                      </a:r>
                      <a:endParaRPr lang="zh-CN" altLang="en-US" dirty="0"/>
                    </a:p>
                  </a:txBody>
                  <a:tcPr/>
                </a:tc>
                <a:extLst>
                  <a:ext uri="{0D108BD9-81ED-4DB2-BD59-A6C34878D82A}">
                    <a16:rowId xmlns:a16="http://schemas.microsoft.com/office/drawing/2014/main" val="856130186"/>
                  </a:ext>
                </a:extLst>
              </a:tr>
              <a:tr h="350726">
                <a:tc>
                  <a:txBody>
                    <a:bodyPr/>
                    <a:lstStyle/>
                    <a:p>
                      <a:pPr algn="ctr"/>
                      <a:r>
                        <a:rPr lang="en-US" altLang="zh-CN" dirty="0" smtClean="0"/>
                        <a:t>4</a:t>
                      </a:r>
                      <a:endParaRPr lang="zh-CN" altLang="en-US" dirty="0"/>
                    </a:p>
                  </a:txBody>
                  <a:tcPr/>
                </a:tc>
                <a:tc>
                  <a:txBody>
                    <a:bodyPr/>
                    <a:lstStyle/>
                    <a:p>
                      <a:r>
                        <a:rPr lang="en-US" altLang="zh-CN" dirty="0" smtClean="0"/>
                        <a:t>TMTC</a:t>
                      </a:r>
                      <a:r>
                        <a:rPr lang="zh-CN" altLang="en-US" dirty="0" smtClean="0"/>
                        <a:t>系统监控配置项测试报告</a:t>
                      </a:r>
                      <a:endParaRPr lang="zh-CN" altLang="en-US" dirty="0"/>
                    </a:p>
                  </a:txBody>
                  <a:tcPr/>
                </a:tc>
                <a:extLst>
                  <a:ext uri="{0D108BD9-81ED-4DB2-BD59-A6C34878D82A}">
                    <a16:rowId xmlns:a16="http://schemas.microsoft.com/office/drawing/2014/main" val="2299198047"/>
                  </a:ext>
                </a:extLst>
              </a:tr>
              <a:tr h="350726">
                <a:tc>
                  <a:txBody>
                    <a:bodyPr/>
                    <a:lstStyle/>
                    <a:p>
                      <a:pPr algn="ctr"/>
                      <a:r>
                        <a:rPr lang="en-US" altLang="zh-CN" dirty="0" smtClean="0"/>
                        <a:t>5</a:t>
                      </a:r>
                      <a:endParaRPr lang="zh-CN" altLang="en-US" dirty="0"/>
                    </a:p>
                  </a:txBody>
                  <a:tcPr/>
                </a:tc>
                <a:tc>
                  <a:txBody>
                    <a:bodyPr/>
                    <a:lstStyle/>
                    <a:p>
                      <a:r>
                        <a:rPr lang="en-US" altLang="zh-CN" dirty="0" smtClean="0"/>
                        <a:t>TMTC</a:t>
                      </a:r>
                      <a:r>
                        <a:rPr lang="zh-CN" altLang="en-US" dirty="0" smtClean="0"/>
                        <a:t>系统监控配置项测试说明</a:t>
                      </a:r>
                      <a:endParaRPr lang="zh-CN" altLang="en-US" dirty="0"/>
                    </a:p>
                  </a:txBody>
                  <a:tcPr/>
                </a:tc>
                <a:extLst>
                  <a:ext uri="{0D108BD9-81ED-4DB2-BD59-A6C34878D82A}">
                    <a16:rowId xmlns:a16="http://schemas.microsoft.com/office/drawing/2014/main" val="762616292"/>
                  </a:ext>
                </a:extLst>
              </a:tr>
              <a:tr h="350726">
                <a:tc>
                  <a:txBody>
                    <a:bodyPr/>
                    <a:lstStyle/>
                    <a:p>
                      <a:pPr algn="ctr"/>
                      <a:r>
                        <a:rPr lang="en-US" altLang="zh-CN" dirty="0" smtClean="0"/>
                        <a:t>6</a:t>
                      </a:r>
                      <a:endParaRPr lang="zh-CN" altLang="en-US" dirty="0"/>
                    </a:p>
                  </a:txBody>
                  <a:tcPr/>
                </a:tc>
                <a:tc>
                  <a:txBody>
                    <a:bodyPr/>
                    <a:lstStyle/>
                    <a:p>
                      <a:r>
                        <a:rPr lang="en-US" altLang="zh-CN" dirty="0" smtClean="0"/>
                        <a:t>TMTC</a:t>
                      </a:r>
                      <a:r>
                        <a:rPr lang="zh-CN" altLang="en-US" dirty="0" smtClean="0"/>
                        <a:t>系统监控软件使用说明书</a:t>
                      </a:r>
                      <a:endParaRPr lang="zh-CN" altLang="en-US" dirty="0"/>
                    </a:p>
                  </a:txBody>
                  <a:tcPr/>
                </a:tc>
                <a:extLst>
                  <a:ext uri="{0D108BD9-81ED-4DB2-BD59-A6C34878D82A}">
                    <a16:rowId xmlns:a16="http://schemas.microsoft.com/office/drawing/2014/main" val="1706961094"/>
                  </a:ext>
                </a:extLst>
              </a:tr>
              <a:tr h="350726">
                <a:tc>
                  <a:txBody>
                    <a:bodyPr/>
                    <a:lstStyle/>
                    <a:p>
                      <a:pPr algn="ctr"/>
                      <a:r>
                        <a:rPr lang="en-US" altLang="zh-CN" dirty="0" smtClean="0"/>
                        <a:t>7</a:t>
                      </a:r>
                      <a:endParaRPr lang="zh-CN" altLang="en-US" dirty="0"/>
                    </a:p>
                  </a:txBody>
                  <a:tcPr/>
                </a:tc>
                <a:tc>
                  <a:txBody>
                    <a:bodyPr/>
                    <a:lstStyle/>
                    <a:p>
                      <a:r>
                        <a:rPr lang="en-US" altLang="zh-CN" dirty="0" smtClean="0"/>
                        <a:t>TMTC</a:t>
                      </a:r>
                      <a:r>
                        <a:rPr lang="zh-CN" altLang="en-US" dirty="0" smtClean="0"/>
                        <a:t>远程监控配置项测试报告</a:t>
                      </a:r>
                      <a:endParaRPr lang="zh-CN" altLang="en-US" dirty="0"/>
                    </a:p>
                  </a:txBody>
                  <a:tcPr/>
                </a:tc>
                <a:extLst>
                  <a:ext uri="{0D108BD9-81ED-4DB2-BD59-A6C34878D82A}">
                    <a16:rowId xmlns:a16="http://schemas.microsoft.com/office/drawing/2014/main" val="2984733351"/>
                  </a:ext>
                </a:extLst>
              </a:tr>
              <a:tr h="350726">
                <a:tc>
                  <a:txBody>
                    <a:bodyPr/>
                    <a:lstStyle/>
                    <a:p>
                      <a:pPr algn="ctr"/>
                      <a:r>
                        <a:rPr lang="en-US" altLang="zh-CN" dirty="0" smtClean="0"/>
                        <a:t>8</a:t>
                      </a:r>
                      <a:endParaRPr lang="zh-CN" altLang="en-US" dirty="0"/>
                    </a:p>
                  </a:txBody>
                  <a:tcPr/>
                </a:tc>
                <a:tc>
                  <a:txBody>
                    <a:bodyPr/>
                    <a:lstStyle/>
                    <a:p>
                      <a:r>
                        <a:rPr lang="en-US" altLang="zh-CN" dirty="0" smtClean="0"/>
                        <a:t>TMTC</a:t>
                      </a:r>
                      <a:r>
                        <a:rPr lang="zh-CN" altLang="en-US" dirty="0" smtClean="0"/>
                        <a:t>远程监控配置项测试说明</a:t>
                      </a:r>
                      <a:endParaRPr lang="zh-CN" altLang="en-US" dirty="0"/>
                    </a:p>
                  </a:txBody>
                  <a:tcPr/>
                </a:tc>
                <a:extLst>
                  <a:ext uri="{0D108BD9-81ED-4DB2-BD59-A6C34878D82A}">
                    <a16:rowId xmlns:a16="http://schemas.microsoft.com/office/drawing/2014/main" val="1593520853"/>
                  </a:ext>
                </a:extLst>
              </a:tr>
              <a:tr h="350726">
                <a:tc>
                  <a:txBody>
                    <a:bodyPr/>
                    <a:lstStyle/>
                    <a:p>
                      <a:pPr algn="ctr"/>
                      <a:r>
                        <a:rPr lang="en-US" altLang="zh-CN" dirty="0" smtClean="0"/>
                        <a:t>9</a:t>
                      </a:r>
                      <a:endParaRPr lang="zh-CN" altLang="en-US" dirty="0"/>
                    </a:p>
                  </a:txBody>
                  <a:tcPr/>
                </a:tc>
                <a:tc>
                  <a:txBody>
                    <a:bodyPr/>
                    <a:lstStyle/>
                    <a:p>
                      <a:r>
                        <a:rPr lang="en-US" altLang="zh-CN" dirty="0" smtClean="0"/>
                        <a:t>TMTC</a:t>
                      </a:r>
                      <a:r>
                        <a:rPr lang="zh-CN" altLang="en-US" dirty="0" smtClean="0"/>
                        <a:t>远程监控软件使用说明书</a:t>
                      </a:r>
                      <a:endParaRPr lang="zh-CN" altLang="en-US" dirty="0"/>
                    </a:p>
                  </a:txBody>
                  <a:tcPr/>
                </a:tc>
                <a:extLst>
                  <a:ext uri="{0D108BD9-81ED-4DB2-BD59-A6C34878D82A}">
                    <a16:rowId xmlns:a16="http://schemas.microsoft.com/office/drawing/2014/main" val="2899255282"/>
                  </a:ext>
                </a:extLst>
              </a:tr>
              <a:tr h="350726">
                <a:tc>
                  <a:txBody>
                    <a:bodyPr/>
                    <a:lstStyle/>
                    <a:p>
                      <a:pPr algn="ctr"/>
                      <a:r>
                        <a:rPr lang="en-US" altLang="zh-CN" dirty="0" smtClean="0"/>
                        <a:t>10</a:t>
                      </a:r>
                      <a:endParaRPr lang="zh-CN" altLang="en-US" dirty="0"/>
                    </a:p>
                  </a:txBody>
                  <a:tcPr/>
                </a:tc>
                <a:tc>
                  <a:txBody>
                    <a:bodyPr/>
                    <a:lstStyle/>
                    <a:p>
                      <a:r>
                        <a:rPr lang="en-US" altLang="zh-CN" dirty="0" smtClean="0"/>
                        <a:t>TTC</a:t>
                      </a:r>
                      <a:r>
                        <a:rPr lang="zh-CN" altLang="en-US" dirty="0" smtClean="0"/>
                        <a:t>和</a:t>
                      </a:r>
                      <a:r>
                        <a:rPr lang="en-US" altLang="zh-CN" dirty="0" smtClean="0"/>
                        <a:t>TMTC</a:t>
                      </a:r>
                      <a:r>
                        <a:rPr lang="zh-CN" altLang="en-US" dirty="0" smtClean="0"/>
                        <a:t>系统监控配置测试说明公共部分</a:t>
                      </a:r>
                      <a:endParaRPr lang="zh-CN" altLang="en-US" dirty="0"/>
                    </a:p>
                  </a:txBody>
                  <a:tcPr/>
                </a:tc>
                <a:extLst>
                  <a:ext uri="{0D108BD9-81ED-4DB2-BD59-A6C34878D82A}">
                    <a16:rowId xmlns:a16="http://schemas.microsoft.com/office/drawing/2014/main" val="30371743"/>
                  </a:ext>
                </a:extLst>
              </a:tr>
              <a:tr h="350726">
                <a:tc>
                  <a:txBody>
                    <a:bodyPr/>
                    <a:lstStyle/>
                    <a:p>
                      <a:pPr algn="ctr"/>
                      <a:r>
                        <a:rPr lang="en-US" altLang="zh-CN" dirty="0" smtClean="0"/>
                        <a:t>11</a:t>
                      </a:r>
                      <a:endParaRPr lang="zh-CN" altLang="en-US" dirty="0"/>
                    </a:p>
                  </a:txBody>
                  <a:tcPr/>
                </a:tc>
                <a:tc>
                  <a:txBody>
                    <a:bodyPr/>
                    <a:lstStyle/>
                    <a:p>
                      <a:r>
                        <a:rPr lang="en-US" altLang="zh-CN" dirty="0" smtClean="0"/>
                        <a:t>TTC</a:t>
                      </a:r>
                      <a:r>
                        <a:rPr lang="zh-CN" altLang="en-US" dirty="0" smtClean="0"/>
                        <a:t>和</a:t>
                      </a:r>
                      <a:r>
                        <a:rPr lang="en-US" altLang="zh-CN" dirty="0" smtClean="0"/>
                        <a:t>TMTC</a:t>
                      </a:r>
                      <a:r>
                        <a:rPr lang="zh-CN" altLang="en-US" dirty="0" smtClean="0"/>
                        <a:t>系统监控使用说明书公共部分</a:t>
                      </a:r>
                      <a:endParaRPr lang="zh-CN" altLang="en-US" dirty="0"/>
                    </a:p>
                  </a:txBody>
                  <a:tcPr/>
                </a:tc>
                <a:extLst>
                  <a:ext uri="{0D108BD9-81ED-4DB2-BD59-A6C34878D82A}">
                    <a16:rowId xmlns:a16="http://schemas.microsoft.com/office/drawing/2014/main" val="318363236"/>
                  </a:ext>
                </a:extLst>
              </a:tr>
            </a:tbl>
          </a:graphicData>
        </a:graphic>
      </p:graphicFrame>
      <p:sp>
        <p:nvSpPr>
          <p:cNvPr id="7" name="标题 1"/>
          <p:cNvSpPr>
            <a:spLocks noGrp="1"/>
          </p:cNvSpPr>
          <p:nvPr>
            <p:ph type="title"/>
          </p:nvPr>
        </p:nvSpPr>
        <p:spPr/>
        <p:txBody>
          <a:bodyPr/>
          <a:lstStyle/>
          <a:p>
            <a:r>
              <a:rPr lang="zh-CN" altLang="en-US" dirty="0"/>
              <a:t>项目成果</a:t>
            </a:r>
          </a:p>
        </p:txBody>
      </p:sp>
    </p:spTree>
    <p:extLst>
      <p:ext uri="{BB962C8B-B14F-4D97-AF65-F5344CB8AC3E}">
        <p14:creationId xmlns:p14="http://schemas.microsoft.com/office/powerpoint/2010/main" val="1661433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182</TotalTime>
  <Words>817</Words>
  <Application>Microsoft Office PowerPoint</Application>
  <PresentationFormat>宽屏</PresentationFormat>
  <Paragraphs>100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华文楷体</vt:lpstr>
      <vt:lpstr>Arial</vt:lpstr>
      <vt:lpstr>Corbel</vt:lpstr>
      <vt:lpstr>视差</vt:lpstr>
      <vt:lpstr>分机设备监控与设备接口软件项目总结报告</vt:lpstr>
      <vt:lpstr>目录</vt:lpstr>
      <vt:lpstr>项目概述</vt:lpstr>
      <vt:lpstr>研制过程</vt:lpstr>
      <vt:lpstr>项目工期</vt:lpstr>
      <vt:lpstr>项目成果</vt:lpstr>
      <vt:lpstr>项目成果</vt:lpstr>
      <vt:lpstr>项目成果</vt:lpstr>
      <vt:lpstr>项目成果</vt:lpstr>
      <vt:lpstr>项目成果</vt:lpstr>
      <vt:lpstr>测试验证</vt:lpstr>
      <vt:lpstr>关键技术</vt:lpstr>
      <vt:lpstr>谢谢</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项目总结报告</dc:title>
  <dc:creator>AutoBVT</dc:creator>
  <cp:lastModifiedBy>Administrator</cp:lastModifiedBy>
  <cp:revision>66</cp:revision>
  <dcterms:created xsi:type="dcterms:W3CDTF">2017-10-12T06:52:07Z</dcterms:created>
  <dcterms:modified xsi:type="dcterms:W3CDTF">2017-10-13T01:41:00Z</dcterms:modified>
</cp:coreProperties>
</file>