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4"/>
  </p:notesMasterIdLst>
  <p:sldIdLst>
    <p:sldId id="256" r:id="rId2"/>
    <p:sldId id="257" r:id="rId3"/>
    <p:sldId id="258" r:id="rId4"/>
    <p:sldId id="260" r:id="rId5"/>
    <p:sldId id="261" r:id="rId6"/>
    <p:sldId id="262" r:id="rId7"/>
    <p:sldId id="263" r:id="rId8"/>
    <p:sldId id="264" r:id="rId9"/>
    <p:sldId id="266" r:id="rId10"/>
    <p:sldId id="267" r:id="rId11"/>
    <p:sldId id="265" r:id="rId12"/>
    <p:sldId id="25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郭智龙" initials="郭智龙" lastIdx="1" clrIdx="0">
    <p:extLst>
      <p:ext uri="{19B8F6BF-5375-455C-9EA6-DF929625EA0E}">
        <p15:presenceInfo xmlns:p15="http://schemas.microsoft.com/office/powerpoint/2012/main" userId="977711bdf23372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6"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代码统计</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7F-46A4-A38F-0BB62AE16D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7F-46A4-A38F-0BB62AE16D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231E-4F5E-867B-BF470CE7114B}"/>
              </c:ext>
            </c:extLst>
          </c:dPt>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zh-CN"/>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有效代码</c:v>
                </c:pt>
                <c:pt idx="1">
                  <c:v>注释</c:v>
                </c:pt>
                <c:pt idx="2">
                  <c:v>空白行</c:v>
                </c:pt>
              </c:strCache>
            </c:strRef>
          </c:cat>
          <c:val>
            <c:numRef>
              <c:f>Sheet1!$B$2:$B$4</c:f>
              <c:numCache>
                <c:formatCode>General</c:formatCode>
                <c:ptCount val="3"/>
                <c:pt idx="0">
                  <c:v>22742</c:v>
                </c:pt>
                <c:pt idx="1">
                  <c:v>3137</c:v>
                </c:pt>
                <c:pt idx="2">
                  <c:v>2997</c:v>
                </c:pt>
              </c:numCache>
            </c:numRef>
          </c:val>
          <c:extLst>
            <c:ext xmlns:c16="http://schemas.microsoft.com/office/drawing/2014/chart" uri="{C3380CC4-5D6E-409C-BE32-E72D297353CC}">
              <c16:uniqueId val="{00000000-231E-4F5E-867B-BF470CE7114B}"/>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3-22T22:46:41.314" idx="1">
    <p:pos x="4061" y="2398"/>
    <p:text>缺少项目目标</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B599E-A967-43BF-A5B0-106CB678DD41}" type="datetimeFigureOut">
              <a:rPr lang="zh-CN" altLang="en-US" smtClean="0"/>
              <a:t>2017/10/12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629A1-8648-4764-9F8B-EE16A0B4EBB3}" type="slidenum">
              <a:rPr lang="zh-CN" altLang="en-US" smtClean="0"/>
              <a:t>‹#›</a:t>
            </a:fld>
            <a:endParaRPr lang="zh-CN" altLang="en-US"/>
          </a:p>
        </p:txBody>
      </p:sp>
    </p:spTree>
    <p:extLst>
      <p:ext uri="{BB962C8B-B14F-4D97-AF65-F5344CB8AC3E}">
        <p14:creationId xmlns:p14="http://schemas.microsoft.com/office/powerpoint/2010/main" val="298060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3</a:t>
            </a:fld>
            <a:endParaRPr lang="zh-CN" altLang="en-US"/>
          </a:p>
        </p:txBody>
      </p:sp>
    </p:spTree>
    <p:extLst>
      <p:ext uri="{BB962C8B-B14F-4D97-AF65-F5344CB8AC3E}">
        <p14:creationId xmlns:p14="http://schemas.microsoft.com/office/powerpoint/2010/main" val="35348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12</a:t>
            </a:fld>
            <a:endParaRPr lang="zh-CN" altLang="en-US"/>
          </a:p>
        </p:txBody>
      </p:sp>
    </p:spTree>
    <p:extLst>
      <p:ext uri="{BB962C8B-B14F-4D97-AF65-F5344CB8AC3E}">
        <p14:creationId xmlns:p14="http://schemas.microsoft.com/office/powerpoint/2010/main" val="140208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4</a:t>
            </a:fld>
            <a:endParaRPr lang="zh-CN" altLang="en-US"/>
          </a:p>
        </p:txBody>
      </p:sp>
    </p:spTree>
    <p:extLst>
      <p:ext uri="{BB962C8B-B14F-4D97-AF65-F5344CB8AC3E}">
        <p14:creationId xmlns:p14="http://schemas.microsoft.com/office/powerpoint/2010/main" val="48938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5</a:t>
            </a:fld>
            <a:endParaRPr lang="zh-CN" altLang="en-US"/>
          </a:p>
        </p:txBody>
      </p:sp>
    </p:spTree>
    <p:extLst>
      <p:ext uri="{BB962C8B-B14F-4D97-AF65-F5344CB8AC3E}">
        <p14:creationId xmlns:p14="http://schemas.microsoft.com/office/powerpoint/2010/main" val="124772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6</a:t>
            </a:fld>
            <a:endParaRPr lang="zh-CN" altLang="en-US"/>
          </a:p>
        </p:txBody>
      </p:sp>
    </p:spTree>
    <p:extLst>
      <p:ext uri="{BB962C8B-B14F-4D97-AF65-F5344CB8AC3E}">
        <p14:creationId xmlns:p14="http://schemas.microsoft.com/office/powerpoint/2010/main" val="49523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7</a:t>
            </a:fld>
            <a:endParaRPr lang="zh-CN" altLang="en-US"/>
          </a:p>
        </p:txBody>
      </p:sp>
    </p:spTree>
    <p:extLst>
      <p:ext uri="{BB962C8B-B14F-4D97-AF65-F5344CB8AC3E}">
        <p14:creationId xmlns:p14="http://schemas.microsoft.com/office/powerpoint/2010/main" val="8450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8</a:t>
            </a:fld>
            <a:endParaRPr lang="zh-CN" altLang="en-US"/>
          </a:p>
        </p:txBody>
      </p:sp>
    </p:spTree>
    <p:extLst>
      <p:ext uri="{BB962C8B-B14F-4D97-AF65-F5344CB8AC3E}">
        <p14:creationId xmlns:p14="http://schemas.microsoft.com/office/powerpoint/2010/main" val="360442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9</a:t>
            </a:fld>
            <a:endParaRPr lang="zh-CN" altLang="en-US"/>
          </a:p>
        </p:txBody>
      </p:sp>
    </p:spTree>
    <p:extLst>
      <p:ext uri="{BB962C8B-B14F-4D97-AF65-F5344CB8AC3E}">
        <p14:creationId xmlns:p14="http://schemas.microsoft.com/office/powerpoint/2010/main" val="179992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10</a:t>
            </a:fld>
            <a:endParaRPr lang="zh-CN" altLang="en-US"/>
          </a:p>
        </p:txBody>
      </p:sp>
    </p:spTree>
    <p:extLst>
      <p:ext uri="{BB962C8B-B14F-4D97-AF65-F5344CB8AC3E}">
        <p14:creationId xmlns:p14="http://schemas.microsoft.com/office/powerpoint/2010/main" val="248646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9629A1-8648-4764-9F8B-EE16A0B4EBB3}" type="slidenum">
              <a:rPr lang="zh-CN" altLang="en-US" smtClean="0"/>
              <a:t>11</a:t>
            </a:fld>
            <a:endParaRPr lang="zh-CN" altLang="en-US"/>
          </a:p>
        </p:txBody>
      </p:sp>
    </p:spTree>
    <p:extLst>
      <p:ext uri="{BB962C8B-B14F-4D97-AF65-F5344CB8AC3E}">
        <p14:creationId xmlns:p14="http://schemas.microsoft.com/office/powerpoint/2010/main" val="111247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2B44EDA-F1B8-4572-939D-B37F3F3408B6}" type="datetime1">
              <a:rPr lang="zh-CN" altLang="en-US" smtClean="0"/>
              <a:t>2017/10/12 Thursday</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89589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6941A9D-2C08-4EFE-8B0B-FFFB565531FE}" type="datetime1">
              <a:rPr lang="zh-CN" altLang="en-US" smtClean="0"/>
              <a:t>2017/10/12 Thursday</a:t>
            </a:fld>
            <a:endParaRPr lang="zh-CN" altLang="en-US"/>
          </a:p>
        </p:txBody>
      </p:sp>
      <p:sp>
        <p:nvSpPr>
          <p:cNvPr id="6" name="Footer Placeholder 5"/>
          <p:cNvSpPr>
            <a:spLocks noGrp="1"/>
          </p:cNvSpPr>
          <p:nvPr>
            <p:ph type="ftr" sz="quarter" idx="11"/>
          </p:nvPr>
        </p:nvSpPr>
        <p:spPr/>
        <p:txBody>
          <a:bodyPr/>
          <a:lstStyle/>
          <a:p>
            <a:r>
              <a:rPr lang="zh-CN" altLang="en-US"/>
              <a:t>北京瀛创数字科技有限公司</a:t>
            </a:r>
          </a:p>
        </p:txBody>
      </p:sp>
      <p:sp>
        <p:nvSpPr>
          <p:cNvPr id="7" name="Slide Number Placeholder 6"/>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75563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A2BA526-415A-4614-BC56-2C16BAE8E80E}"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86085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11F1432-E9E9-449C-AAD2-F5551559BA4C}"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404240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63A84FA-1495-46CF-9B0B-AD10D6F0270D}"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82540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C377D11-6C10-4CB7-98A8-45E48E29C2A1}"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80947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A8C099-D988-468B-918B-1E75C887B99D}"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773537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0AE81-86A6-4210-8565-3E7B9108B9D8}"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992498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35ADC4C-7C1B-4294-A968-2AED8525CE74}"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577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EE6581-6CD8-431F-9BAB-B93E4A506089}"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a:xfrm>
            <a:off x="10951856" y="5867131"/>
            <a:ext cx="551167" cy="365125"/>
          </a:xfrm>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7428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B02A5EE-BF46-4E08-B98F-2AEB060A07CD}" type="datetime1">
              <a:rPr lang="zh-CN" altLang="en-US" smtClean="0"/>
              <a:t>2017/10/12 Thursday</a:t>
            </a:fld>
            <a:endParaRPr lang="zh-CN" altLang="en-US"/>
          </a:p>
        </p:txBody>
      </p:sp>
      <p:sp>
        <p:nvSpPr>
          <p:cNvPr id="5" name="Footer Placeholder 4"/>
          <p:cNvSpPr>
            <a:spLocks noGrp="1"/>
          </p:cNvSpPr>
          <p:nvPr>
            <p:ph type="ftr" sz="quarter" idx="11"/>
          </p:nvPr>
        </p:nvSpPr>
        <p:spPr/>
        <p:txBody>
          <a:bodyPr/>
          <a:lstStyle/>
          <a:p>
            <a:r>
              <a:rPr lang="zh-CN" altLang="en-US"/>
              <a:t>北京瀛创数字科技有限公司</a:t>
            </a:r>
          </a:p>
        </p:txBody>
      </p:sp>
      <p:sp>
        <p:nvSpPr>
          <p:cNvPr id="6" name="Slide Number Placeholder 5"/>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97606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3A0BC2-5F4B-4B73-A29F-9F8CD15106D2}" type="datetime1">
              <a:rPr lang="zh-CN" altLang="en-US" smtClean="0"/>
              <a:t>2017/10/12 Thursday</a:t>
            </a:fld>
            <a:endParaRPr lang="zh-CN" altLang="en-US"/>
          </a:p>
        </p:txBody>
      </p:sp>
      <p:sp>
        <p:nvSpPr>
          <p:cNvPr id="6" name="Footer Placeholder 5"/>
          <p:cNvSpPr>
            <a:spLocks noGrp="1"/>
          </p:cNvSpPr>
          <p:nvPr>
            <p:ph type="ftr" sz="quarter" idx="11"/>
          </p:nvPr>
        </p:nvSpPr>
        <p:spPr/>
        <p:txBody>
          <a:bodyPr/>
          <a:lstStyle/>
          <a:p>
            <a:r>
              <a:rPr lang="zh-CN" altLang="en-US"/>
              <a:t>北京瀛创数字科技有限公司</a:t>
            </a:r>
          </a:p>
        </p:txBody>
      </p:sp>
      <p:sp>
        <p:nvSpPr>
          <p:cNvPr id="7" name="Slide Number Placeholder 6"/>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20644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3209BDE-7740-45A8-80B9-19E96742382C}" type="datetime1">
              <a:rPr lang="zh-CN" altLang="en-US" smtClean="0"/>
              <a:t>2017/10/12 Thursday</a:t>
            </a:fld>
            <a:endParaRPr lang="zh-CN" altLang="en-US"/>
          </a:p>
        </p:txBody>
      </p:sp>
      <p:sp>
        <p:nvSpPr>
          <p:cNvPr id="8" name="Footer Placeholder 7"/>
          <p:cNvSpPr>
            <a:spLocks noGrp="1"/>
          </p:cNvSpPr>
          <p:nvPr>
            <p:ph type="ftr" sz="quarter" idx="11"/>
          </p:nvPr>
        </p:nvSpPr>
        <p:spPr/>
        <p:txBody>
          <a:bodyPr/>
          <a:lstStyle/>
          <a:p>
            <a:r>
              <a:rPr lang="zh-CN" altLang="en-US"/>
              <a:t>北京瀛创数字科技有限公司</a:t>
            </a:r>
          </a:p>
        </p:txBody>
      </p:sp>
      <p:sp>
        <p:nvSpPr>
          <p:cNvPr id="9" name="Slide Number Placeholder 8"/>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208918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7CAFC2-05BE-4A2B-AAC5-5E37F586874B}" type="datetime1">
              <a:rPr lang="zh-CN" altLang="en-US" smtClean="0"/>
              <a:t>2017/10/12 Thursday</a:t>
            </a:fld>
            <a:endParaRPr lang="zh-CN" altLang="en-US"/>
          </a:p>
        </p:txBody>
      </p:sp>
      <p:sp>
        <p:nvSpPr>
          <p:cNvPr id="4" name="Footer Placeholder 3"/>
          <p:cNvSpPr>
            <a:spLocks noGrp="1"/>
          </p:cNvSpPr>
          <p:nvPr>
            <p:ph type="ftr" sz="quarter" idx="11"/>
          </p:nvPr>
        </p:nvSpPr>
        <p:spPr/>
        <p:txBody>
          <a:bodyPr/>
          <a:lstStyle/>
          <a:p>
            <a:r>
              <a:rPr lang="zh-CN" altLang="en-US"/>
              <a:t>北京瀛创数字科技有限公司</a:t>
            </a:r>
          </a:p>
        </p:txBody>
      </p:sp>
      <p:sp>
        <p:nvSpPr>
          <p:cNvPr id="5" name="Slide Number Placeholder 4"/>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18830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F5C1A-0E8D-4A71-BD75-9975A90EEF28}" type="datetime1">
              <a:rPr lang="zh-CN" altLang="en-US" smtClean="0"/>
              <a:t>2017/10/12 Thursday</a:t>
            </a:fld>
            <a:endParaRPr lang="zh-CN" altLang="en-US"/>
          </a:p>
        </p:txBody>
      </p:sp>
      <p:sp>
        <p:nvSpPr>
          <p:cNvPr id="3" name="Footer Placeholder 2"/>
          <p:cNvSpPr>
            <a:spLocks noGrp="1"/>
          </p:cNvSpPr>
          <p:nvPr>
            <p:ph type="ftr" sz="quarter" idx="11"/>
          </p:nvPr>
        </p:nvSpPr>
        <p:spPr/>
        <p:txBody>
          <a:bodyPr/>
          <a:lstStyle/>
          <a:p>
            <a:r>
              <a:rPr lang="zh-CN" altLang="en-US"/>
              <a:t>北京瀛创数字科技有限公司</a:t>
            </a:r>
          </a:p>
        </p:txBody>
      </p:sp>
      <p:sp>
        <p:nvSpPr>
          <p:cNvPr id="4" name="Slide Number Placeholder 3"/>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176120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B64D537-F532-4870-B29B-EF58156A0306}" type="datetime1">
              <a:rPr lang="zh-CN" altLang="en-US" smtClean="0"/>
              <a:t>2017/10/12 Thursday</a:t>
            </a:fld>
            <a:endParaRPr lang="zh-CN" altLang="en-US"/>
          </a:p>
        </p:txBody>
      </p:sp>
      <p:sp>
        <p:nvSpPr>
          <p:cNvPr id="6" name="Footer Placeholder 5"/>
          <p:cNvSpPr>
            <a:spLocks noGrp="1"/>
          </p:cNvSpPr>
          <p:nvPr>
            <p:ph type="ftr" sz="quarter" idx="11"/>
          </p:nvPr>
        </p:nvSpPr>
        <p:spPr/>
        <p:txBody>
          <a:bodyPr/>
          <a:lstStyle/>
          <a:p>
            <a:r>
              <a:rPr lang="zh-CN" altLang="en-US"/>
              <a:t>北京瀛创数字科技有限公司</a:t>
            </a:r>
          </a:p>
        </p:txBody>
      </p:sp>
      <p:sp>
        <p:nvSpPr>
          <p:cNvPr id="7" name="Slide Number Placeholder 6"/>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274182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A64D51C-DF10-4E01-8F0E-898E50DADC4D}" type="datetime1">
              <a:rPr lang="zh-CN" altLang="en-US" smtClean="0"/>
              <a:t>2017/10/12 Thursday</a:t>
            </a:fld>
            <a:endParaRPr lang="zh-CN" altLang="en-US"/>
          </a:p>
        </p:txBody>
      </p:sp>
      <p:sp>
        <p:nvSpPr>
          <p:cNvPr id="6" name="Footer Placeholder 5"/>
          <p:cNvSpPr>
            <a:spLocks noGrp="1"/>
          </p:cNvSpPr>
          <p:nvPr>
            <p:ph type="ftr" sz="quarter" idx="11"/>
          </p:nvPr>
        </p:nvSpPr>
        <p:spPr/>
        <p:txBody>
          <a:bodyPr/>
          <a:lstStyle/>
          <a:p>
            <a:r>
              <a:rPr lang="zh-CN" altLang="en-US"/>
              <a:t>北京瀛创数字科技有限公司</a:t>
            </a:r>
          </a:p>
        </p:txBody>
      </p:sp>
      <p:sp>
        <p:nvSpPr>
          <p:cNvPr id="7" name="Slide Number Placeholder 6"/>
          <p:cNvSpPr>
            <a:spLocks noGrp="1"/>
          </p:cNvSpPr>
          <p:nvPr>
            <p:ph type="sldNum" sz="quarter" idx="12"/>
          </p:nvPr>
        </p:nvSpPr>
        <p:spPr/>
        <p:txBody>
          <a:body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248595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359A6F-D3EA-4182-A132-DA1580254E86}" type="datetime1">
              <a:rPr lang="zh-CN" altLang="en-US" smtClean="0"/>
              <a:t>2017/10/12 Thursday</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zh-CN" altLang="en-US"/>
              <a:t>北京瀛创数字科技有限公司</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0DF36-A11F-43D7-A08A-28DB65DE08CE}" type="slidenum">
              <a:rPr lang="zh-CN" altLang="en-US" smtClean="0"/>
              <a:t>‹#›</a:t>
            </a:fld>
            <a:endParaRPr lang="zh-CN" altLang="en-US"/>
          </a:p>
        </p:txBody>
      </p:sp>
    </p:spTree>
    <p:extLst>
      <p:ext uri="{BB962C8B-B14F-4D97-AF65-F5344CB8AC3E}">
        <p14:creationId xmlns:p14="http://schemas.microsoft.com/office/powerpoint/2010/main" val="31813828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3731" y="2024742"/>
            <a:ext cx="10579292" cy="973149"/>
          </a:xfrm>
        </p:spPr>
        <p:txBody>
          <a:bodyPr>
            <a:normAutofit/>
          </a:bodyPr>
          <a:lstStyle/>
          <a:p>
            <a:r>
              <a:rPr lang="zh-CN" altLang="zh-CN" sz="4800" b="1" dirty="0"/>
              <a:t>测站测试验证设备远程</a:t>
            </a:r>
            <a:r>
              <a:rPr lang="zh-CN" altLang="zh-CN" sz="4800" b="1" dirty="0" smtClean="0"/>
              <a:t>控制软件</a:t>
            </a:r>
            <a:endParaRPr lang="zh-CN" altLang="en-US" sz="4800" dirty="0"/>
          </a:p>
        </p:txBody>
      </p:sp>
      <p:sp>
        <p:nvSpPr>
          <p:cNvPr id="3" name="副标题 2"/>
          <p:cNvSpPr>
            <a:spLocks noGrp="1"/>
          </p:cNvSpPr>
          <p:nvPr>
            <p:ph type="subTitle" idx="1"/>
          </p:nvPr>
        </p:nvSpPr>
        <p:spPr>
          <a:xfrm>
            <a:off x="4515378" y="4306027"/>
            <a:ext cx="6987645" cy="902304"/>
          </a:xfrm>
        </p:spPr>
        <p:txBody>
          <a:bodyPr/>
          <a:lstStyle/>
          <a:p>
            <a:r>
              <a:rPr lang="en-US" altLang="zh-CN" dirty="0" smtClean="0"/>
              <a:t>2017</a:t>
            </a:r>
            <a:r>
              <a:rPr lang="zh-CN" altLang="en-US" dirty="0" smtClean="0"/>
              <a:t>年</a:t>
            </a:r>
            <a:r>
              <a:rPr lang="en-US" altLang="zh-CN" dirty="0"/>
              <a:t>7</a:t>
            </a:r>
            <a:r>
              <a:rPr lang="zh-CN" altLang="en-US" dirty="0" smtClean="0"/>
              <a:t>月</a:t>
            </a:r>
            <a:endParaRPr lang="en-US" altLang="zh-CN" dirty="0"/>
          </a:p>
          <a:p>
            <a:r>
              <a:rPr lang="zh-CN" altLang="en-US" dirty="0"/>
              <a:t>郭智隆</a:t>
            </a:r>
          </a:p>
        </p:txBody>
      </p:sp>
      <p:sp>
        <p:nvSpPr>
          <p:cNvPr id="4" name="文本框 3"/>
          <p:cNvSpPr txBox="1"/>
          <p:nvPr/>
        </p:nvSpPr>
        <p:spPr>
          <a:xfrm>
            <a:off x="8548368" y="3144416"/>
            <a:ext cx="2954655" cy="646331"/>
          </a:xfrm>
          <a:prstGeom prst="rect">
            <a:avLst/>
          </a:prstGeom>
          <a:noFill/>
        </p:spPr>
        <p:txBody>
          <a:bodyPr wrap="none" rtlCol="0">
            <a:spAutoFit/>
          </a:bodyPr>
          <a:lstStyle/>
          <a:p>
            <a:r>
              <a:rPr lang="zh-CN" altLang="en-US" sz="3600" dirty="0" smtClean="0"/>
              <a:t>项目总结报告</a:t>
            </a:r>
            <a:endParaRPr lang="zh-CN" altLang="en-US" sz="3600" dirty="0"/>
          </a:p>
        </p:txBody>
      </p:sp>
      <p:sp>
        <p:nvSpPr>
          <p:cNvPr id="5" name="页脚占位符 4"/>
          <p:cNvSpPr>
            <a:spLocks noGrp="1"/>
          </p:cNvSpPr>
          <p:nvPr>
            <p:ph type="ftr" sz="quarter" idx="11"/>
          </p:nvPr>
        </p:nvSpPr>
        <p:spPr>
          <a:xfrm>
            <a:off x="0" y="6492875"/>
            <a:ext cx="4324044" cy="365125"/>
          </a:xfrm>
        </p:spPr>
        <p:txBody>
          <a:bodyPr/>
          <a:lstStyle/>
          <a:p>
            <a:r>
              <a:rPr lang="zh-CN" altLang="en-US" sz="1400" dirty="0"/>
              <a:t>北京瀛创数字科技有限公司</a:t>
            </a:r>
          </a:p>
        </p:txBody>
      </p:sp>
      <p:pic>
        <p:nvPicPr>
          <p:cNvPr id="6" name="Picture 2" descr="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23731" cy="716606"/>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31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r>
              <a:rPr lang="en-US" altLang="zh-CN" sz="3200" dirty="0" smtClean="0"/>
              <a:t>——</a:t>
            </a:r>
            <a:r>
              <a:rPr lang="zh-CN" altLang="en-US" sz="3200" dirty="0" smtClean="0"/>
              <a:t>测试与验证</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sp>
        <p:nvSpPr>
          <p:cNvPr id="9" name="文本框 8"/>
          <p:cNvSpPr txBox="1"/>
          <p:nvPr/>
        </p:nvSpPr>
        <p:spPr>
          <a:xfrm>
            <a:off x="1922336" y="1137327"/>
            <a:ext cx="9484573" cy="369332"/>
          </a:xfrm>
          <a:prstGeom prst="rect">
            <a:avLst/>
          </a:prstGeom>
          <a:noFill/>
        </p:spPr>
        <p:txBody>
          <a:bodyPr wrap="square" rtlCol="0">
            <a:spAutoFit/>
          </a:bodyPr>
          <a:lstStyle/>
          <a:p>
            <a:r>
              <a:rPr lang="en-US" altLang="zh-CN" dirty="0"/>
              <a:t> </a:t>
            </a:r>
            <a:r>
              <a:rPr lang="en-US" altLang="zh-CN" dirty="0" smtClean="0"/>
              <a:t>         </a:t>
            </a:r>
            <a:endParaRPr lang="zh-CN" altLang="en-US" dirty="0"/>
          </a:p>
        </p:txBody>
      </p:sp>
      <p:sp>
        <p:nvSpPr>
          <p:cNvPr id="3" name="矩形 2"/>
          <p:cNvSpPr/>
          <p:nvPr/>
        </p:nvSpPr>
        <p:spPr>
          <a:xfrm>
            <a:off x="1605609" y="601825"/>
            <a:ext cx="10018713" cy="3970318"/>
          </a:xfrm>
          <a:prstGeom prst="rect">
            <a:avLst/>
          </a:prstGeom>
        </p:spPr>
        <p:txBody>
          <a:bodyPr wrap="square">
            <a:spAutoFit/>
          </a:bodyPr>
          <a:lstStyle/>
          <a:p>
            <a:pPr indent="266700" algn="just">
              <a:lnSpc>
                <a:spcPct val="150000"/>
              </a:lnSpc>
              <a:spcAft>
                <a:spcPts val="0"/>
              </a:spcAft>
            </a:pPr>
            <a:r>
              <a:rPr lang="en-US" altLang="zh-CN" kern="100" dirty="0" smtClean="0">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本</a:t>
            </a:r>
            <a:r>
              <a:rPr lang="zh-CN" altLang="zh-CN" kern="100" dirty="0">
                <a:latin typeface="等线" panose="02010600030101010101" pitchFamily="2" charset="-122"/>
                <a:ea typeface="宋体" panose="02010600030101010101" pitchFamily="2" charset="-122"/>
                <a:cs typeface="Times New Roman" panose="02020603050405020304" pitchFamily="18" charset="0"/>
              </a:rPr>
              <a:t>项目共设计条测试用例</a:t>
            </a:r>
            <a:r>
              <a:rPr lang="en-US" altLang="zh-CN" kern="100" dirty="0">
                <a:latin typeface="等线" panose="02010600030101010101" pitchFamily="2" charset="-122"/>
                <a:ea typeface="宋体" panose="02010600030101010101" pitchFamily="2" charset="-122"/>
                <a:cs typeface="Times New Roman" panose="02020603050405020304" pitchFamily="18" charset="0"/>
              </a:rPr>
              <a:t>500</a:t>
            </a:r>
            <a:r>
              <a:rPr lang="zh-CN" altLang="zh-CN" kern="100" dirty="0">
                <a:latin typeface="等线" panose="02010600030101010101" pitchFamily="2" charset="-122"/>
                <a:ea typeface="宋体" panose="02010600030101010101" pitchFamily="2" charset="-122"/>
                <a:cs typeface="Times New Roman" panose="02020603050405020304" pitchFamily="18" charset="0"/>
              </a:rPr>
              <a:t>条测试用例，测试之初在我方与甲方组织的联合测试组定义了一个较为完善的测试流程，该流程如下：</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实施用例；</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记录测试结果；</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描述</a:t>
            </a:r>
            <a:r>
              <a:rPr lang="en-US" altLang="zh-CN" kern="100" dirty="0">
                <a:latin typeface="等线" panose="02010600030101010101" pitchFamily="2" charset="-122"/>
                <a:ea typeface="宋体" panose="02010600030101010101" pitchFamily="2" charset="-122"/>
                <a:cs typeface="Times New Roman" panose="02020603050405020304" pitchFamily="18" charset="0"/>
              </a:rPr>
              <a:t>BUG</a:t>
            </a:r>
            <a:r>
              <a:rPr lang="zh-CN" altLang="zh-CN" kern="100" dirty="0">
                <a:latin typeface="等线" panose="02010600030101010101" pitchFamily="2" charset="-122"/>
                <a:ea typeface="宋体" panose="02010600030101010101" pitchFamily="2" charset="-122"/>
                <a:cs typeface="Times New Roman" panose="02020603050405020304" pitchFamily="18" charset="0"/>
              </a:rPr>
              <a:t>现象以及</a:t>
            </a:r>
            <a:r>
              <a:rPr lang="en-US" altLang="zh-CN" kern="100" dirty="0">
                <a:latin typeface="等线" panose="02010600030101010101" pitchFamily="2" charset="-122"/>
                <a:ea typeface="宋体" panose="02010600030101010101" pitchFamily="2" charset="-122"/>
                <a:cs typeface="Times New Roman" panose="02020603050405020304" pitchFamily="18" charset="0"/>
              </a:rPr>
              <a:t>BUG</a:t>
            </a:r>
            <a:r>
              <a:rPr lang="zh-CN" altLang="zh-CN" kern="100" dirty="0">
                <a:latin typeface="等线" panose="02010600030101010101" pitchFamily="2" charset="-122"/>
                <a:ea typeface="宋体" panose="02010600030101010101" pitchFamily="2" charset="-122"/>
                <a:cs typeface="Times New Roman" panose="02020603050405020304" pitchFamily="18" charset="0"/>
              </a:rPr>
              <a:t>产生原因；</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更改</a:t>
            </a:r>
            <a:r>
              <a:rPr lang="en-US" altLang="zh-CN" kern="100" dirty="0">
                <a:latin typeface="等线" panose="02010600030101010101" pitchFamily="2" charset="-122"/>
                <a:ea typeface="宋体" panose="02010600030101010101" pitchFamily="2" charset="-122"/>
                <a:cs typeface="Times New Roman" panose="02020603050405020304" pitchFamily="18" charset="0"/>
              </a:rPr>
              <a:t>BUG</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回归测试；</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Font typeface="+mj-lt"/>
              <a:buAutoNum type="arabicPeriod"/>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关闭</a:t>
            </a:r>
            <a:r>
              <a:rPr lang="en-US" altLang="zh-CN" kern="100" dirty="0">
                <a:latin typeface="等线" panose="02010600030101010101" pitchFamily="2" charset="-122"/>
                <a:ea typeface="宋体" panose="02010600030101010101" pitchFamily="2" charset="-122"/>
                <a:cs typeface="Times New Roman" panose="02020603050405020304" pitchFamily="18" charset="0"/>
              </a:rPr>
              <a:t>BUG</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dirty="0">
                <a:ea typeface="宋体" panose="02010600030101010101" pitchFamily="2" charset="-122"/>
                <a:cs typeface="Times New Roman" panose="02020603050405020304" pitchFamily="18" charset="0"/>
              </a:rPr>
              <a:t> </a:t>
            </a:r>
            <a:r>
              <a:rPr lang="en-US" altLang="zh-CN" dirty="0" smtClean="0">
                <a:ea typeface="宋体" panose="02010600030101010101" pitchFamily="2" charset="-122"/>
                <a:cs typeface="Times New Roman" panose="02020603050405020304" pitchFamily="18" charset="0"/>
              </a:rPr>
              <a:t>       </a:t>
            </a:r>
            <a:r>
              <a:rPr lang="zh-CN" altLang="zh-CN" dirty="0" smtClean="0">
                <a:ea typeface="宋体" panose="02010600030101010101" pitchFamily="2" charset="-122"/>
                <a:cs typeface="Times New Roman" panose="02020603050405020304" pitchFamily="18" charset="0"/>
              </a:rPr>
              <a:t>依照</a:t>
            </a:r>
            <a:r>
              <a:rPr lang="zh-CN" altLang="zh-CN" dirty="0">
                <a:ea typeface="宋体" panose="02010600030101010101" pitchFamily="2" charset="-122"/>
                <a:cs typeface="Times New Roman" panose="02020603050405020304" pitchFamily="18" charset="0"/>
              </a:rPr>
              <a:t>制定好的流程我们共同努力下完成了全部的测试用例，初次测试共产生</a:t>
            </a:r>
            <a:r>
              <a:rPr lang="en-US" altLang="zh-CN" dirty="0">
                <a:ea typeface="宋体" panose="02010600030101010101" pitchFamily="2" charset="-122"/>
                <a:cs typeface="Times New Roman" panose="02020603050405020304" pitchFamily="18" charset="0"/>
              </a:rPr>
              <a:t>60</a:t>
            </a:r>
            <a:r>
              <a:rPr lang="zh-CN" altLang="zh-CN" dirty="0">
                <a:ea typeface="宋体" panose="02010600030101010101" pitchFamily="2" charset="-122"/>
                <a:cs typeface="Times New Roman" panose="02020603050405020304" pitchFamily="18" charset="0"/>
              </a:rPr>
              <a:t>条</a:t>
            </a:r>
            <a:r>
              <a:rPr lang="en-US" altLang="zh-CN" dirty="0">
                <a:ea typeface="宋体" panose="02010600030101010101" pitchFamily="2" charset="-122"/>
                <a:cs typeface="Times New Roman" panose="02020603050405020304" pitchFamily="18" charset="0"/>
              </a:rPr>
              <a:t>BUG</a:t>
            </a:r>
            <a:r>
              <a:rPr lang="zh-CN" altLang="zh-CN" dirty="0">
                <a:ea typeface="宋体" panose="02010600030101010101" pitchFamily="2" charset="-122"/>
                <a:cs typeface="Times New Roman" panose="02020603050405020304" pitchFamily="18" charset="0"/>
              </a:rPr>
              <a:t>。根据流程对每一个</a:t>
            </a:r>
            <a:r>
              <a:rPr lang="en-US" altLang="zh-CN" dirty="0">
                <a:ea typeface="宋体" panose="02010600030101010101" pitchFamily="2" charset="-122"/>
                <a:cs typeface="Times New Roman" panose="02020603050405020304" pitchFamily="18" charset="0"/>
              </a:rPr>
              <a:t>BUG</a:t>
            </a:r>
            <a:r>
              <a:rPr lang="zh-CN" altLang="zh-CN" dirty="0">
                <a:ea typeface="宋体" panose="02010600030101010101" pitchFamily="2" charset="-122"/>
                <a:cs typeface="Times New Roman" panose="02020603050405020304" pitchFamily="18" charset="0"/>
              </a:rPr>
              <a:t>都达到闭环效果，使其逐步归</a:t>
            </a:r>
            <a:r>
              <a:rPr lang="en-US" altLang="zh-CN" dirty="0">
                <a:ea typeface="宋体" panose="02010600030101010101" pitchFamily="2" charset="-122"/>
                <a:cs typeface="Times New Roman" panose="02020603050405020304" pitchFamily="18" charset="0"/>
              </a:rPr>
              <a:t>0</a:t>
            </a:r>
            <a:endParaRPr lang="zh-CN" altLang="en-US" dirty="0"/>
          </a:p>
        </p:txBody>
      </p:sp>
    </p:spTree>
    <p:extLst>
      <p:ext uri="{BB962C8B-B14F-4D97-AF65-F5344CB8AC3E}">
        <p14:creationId xmlns:p14="http://schemas.microsoft.com/office/powerpoint/2010/main" val="24404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开发工具</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dirty="0"/>
              <a:t>北京瀛创数字科技有限公司</a:t>
            </a:r>
          </a:p>
        </p:txBody>
      </p:sp>
      <p:sp>
        <p:nvSpPr>
          <p:cNvPr id="3" name="内容占位符 2"/>
          <p:cNvSpPr>
            <a:spLocks noGrp="1"/>
          </p:cNvSpPr>
          <p:nvPr>
            <p:ph idx="1"/>
          </p:nvPr>
        </p:nvSpPr>
        <p:spPr>
          <a:xfrm>
            <a:off x="1521256" y="601824"/>
            <a:ext cx="10018713" cy="5189376"/>
          </a:xfrm>
        </p:spPr>
        <p:txBody>
          <a:bodyPr/>
          <a:lstStyle/>
          <a:p>
            <a:pPr marL="0" indent="0">
              <a:buNone/>
            </a:pPr>
            <a:r>
              <a:rPr lang="zh-CN" altLang="en-US" dirty="0" smtClean="0">
                <a:latin typeface="宋体" panose="02010600030101010101" pitchFamily="2" charset="-122"/>
                <a:ea typeface="宋体" panose="02010600030101010101" pitchFamily="2" charset="-122"/>
              </a:rPr>
              <a:t>本项目中使用的开发工具：</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Qt5.5.1 VS2013</a:t>
            </a:r>
            <a:r>
              <a:rPr lang="zh-CN" altLang="en-US" dirty="0" smtClean="0">
                <a:latin typeface="宋体" panose="02010600030101010101" pitchFamily="2" charset="-122"/>
                <a:ea typeface="宋体" panose="02010600030101010101" pitchFamily="2" charset="-122"/>
              </a:rPr>
              <a:t>版本</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err="1" smtClean="0">
                <a:latin typeface="宋体" panose="02010600030101010101" pitchFamily="2" charset="-122"/>
                <a:ea typeface="宋体" panose="02010600030101010101" pitchFamily="2" charset="-122"/>
              </a:rPr>
              <a:t>Openlayers</a:t>
            </a:r>
            <a:r>
              <a:rPr lang="en-US" altLang="zh-CN" dirty="0" smtClean="0">
                <a:latin typeface="宋体" panose="02010600030101010101" pitchFamily="2" charset="-122"/>
                <a:ea typeface="宋体" panose="02010600030101010101" pitchFamily="2" charset="-122"/>
              </a:rPr>
              <a:t> 4.1</a:t>
            </a:r>
            <a:r>
              <a:rPr lang="en-US" altLang="zh-CN" dirty="0"/>
              <a:t> </a:t>
            </a:r>
            <a:r>
              <a:rPr lang="en-US" altLang="zh-CN" dirty="0" err="1"/>
              <a:t>WebGIS</a:t>
            </a:r>
            <a:r>
              <a:rPr lang="zh-CN" altLang="en-US" dirty="0" smtClean="0"/>
              <a:t>客户端开发包</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1993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1484310" y="1212981"/>
            <a:ext cx="10018713" cy="4578220"/>
          </a:xfrm>
        </p:spPr>
        <p:txBody>
          <a:bodyPr>
            <a:normAutofit/>
          </a:bodyPr>
          <a:lstStyle/>
          <a:p>
            <a:pPr marL="0" indent="0" algn="ctr">
              <a:buNone/>
            </a:pPr>
            <a:r>
              <a:rPr lang="zh-CN" altLang="en-US" sz="6000" dirty="0"/>
              <a:t>谢谢！</a:t>
            </a:r>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310" y="569168"/>
            <a:ext cx="1604123" cy="1244437"/>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3853542" y="4105946"/>
            <a:ext cx="7084177" cy="365125"/>
          </a:xfrm>
          <a:effectLst>
            <a:outerShdw blurRad="50800" dist="38100" dir="2700000" algn="tl" rotWithShape="0">
              <a:prstClr val="black">
                <a:alpha val="40000"/>
              </a:prstClr>
            </a:outerShdw>
          </a:effectLst>
        </p:spPr>
        <p:txBody>
          <a:bodyPr/>
          <a:lstStyle/>
          <a:p>
            <a:pPr algn="r"/>
            <a:r>
              <a:rPr lang="zh-CN" altLang="en-US" sz="1800" dirty="0"/>
              <a:t>北京瀛创数字科技有限公司</a:t>
            </a:r>
          </a:p>
        </p:txBody>
      </p:sp>
    </p:spTree>
    <p:extLst>
      <p:ext uri="{BB962C8B-B14F-4D97-AF65-F5344CB8AC3E}">
        <p14:creationId xmlns:p14="http://schemas.microsoft.com/office/powerpoint/2010/main" val="25838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0"/>
            <a:ext cx="10018713" cy="1752599"/>
          </a:xfrm>
        </p:spPr>
        <p:txBody>
          <a:bodyPr/>
          <a:lstStyle/>
          <a:p>
            <a:r>
              <a:rPr lang="zh-CN" altLang="en-US" dirty="0"/>
              <a:t>目录</a:t>
            </a:r>
          </a:p>
        </p:txBody>
      </p:sp>
      <p:sp>
        <p:nvSpPr>
          <p:cNvPr id="3" name="内容占位符 2"/>
          <p:cNvSpPr>
            <a:spLocks noGrp="1"/>
          </p:cNvSpPr>
          <p:nvPr>
            <p:ph idx="1"/>
          </p:nvPr>
        </p:nvSpPr>
        <p:spPr>
          <a:xfrm>
            <a:off x="1484311" y="1912775"/>
            <a:ext cx="10018713" cy="3093334"/>
          </a:xfrm>
        </p:spPr>
        <p:txBody>
          <a:bodyPr>
            <a:noAutofit/>
          </a:bodyPr>
          <a:lstStyle/>
          <a:p>
            <a:r>
              <a:rPr lang="zh-CN" altLang="en-US" sz="2800" dirty="0"/>
              <a:t>项目背景及目标</a:t>
            </a:r>
            <a:endParaRPr lang="en-US" altLang="zh-CN" sz="2800" dirty="0"/>
          </a:p>
          <a:p>
            <a:r>
              <a:rPr lang="zh-CN" altLang="en-US" sz="2800" dirty="0" smtClean="0"/>
              <a:t>项目期间</a:t>
            </a:r>
            <a:endParaRPr lang="en-US" altLang="zh-CN" sz="2800" dirty="0" smtClean="0"/>
          </a:p>
          <a:p>
            <a:r>
              <a:rPr lang="zh-CN" altLang="en-US" sz="2800" dirty="0" smtClean="0"/>
              <a:t>项目成果</a:t>
            </a:r>
            <a:endParaRPr lang="en-US" altLang="zh-CN" sz="2800" dirty="0" smtClean="0"/>
          </a:p>
          <a:p>
            <a:r>
              <a:rPr lang="zh-CN" altLang="en-US" sz="2800" dirty="0" smtClean="0"/>
              <a:t>测试与验证</a:t>
            </a:r>
            <a:endParaRPr lang="en-US" altLang="zh-CN" sz="2800" dirty="0"/>
          </a:p>
          <a:p>
            <a:r>
              <a:rPr lang="zh-CN" altLang="en-US" sz="2800" dirty="0" smtClean="0"/>
              <a:t>开发工具</a:t>
            </a:r>
            <a:endParaRPr lang="en-US" altLang="zh-CN" sz="2800" dirty="0" smtClean="0"/>
          </a:p>
        </p:txBody>
      </p:sp>
      <p:sp>
        <p:nvSpPr>
          <p:cNvPr id="4" name="页脚占位符 3"/>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pic>
        <p:nvPicPr>
          <p:cNvPr id="5" name="Picture 2" descr="图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351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a:t>项目背景及目标</a:t>
            </a:r>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r>
              <a:rPr lang="zh-CN" altLang="zh-CN" sz="2800" dirty="0"/>
              <a:t>本项目经航天长征火箭技术有限公司（以下称甲方）与北京瀛创数字科技有限公司（以下称乙方）协商，甲方委托乙方进行测站测试验证设备远程监控软件的研制开发，并对研制内容、技术要求、质量控制及验收要求等达成协议进行软件的研发工作。</a:t>
            </a:r>
            <a:endParaRPr lang="en-US" altLang="zh-CN" sz="2800" dirty="0"/>
          </a:p>
        </p:txBody>
      </p:sp>
    </p:spTree>
    <p:extLst>
      <p:ext uri="{BB962C8B-B14F-4D97-AF65-F5344CB8AC3E}">
        <p14:creationId xmlns:p14="http://schemas.microsoft.com/office/powerpoint/2010/main" val="363465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a:t>项目期间</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sp>
        <p:nvSpPr>
          <p:cNvPr id="3" name="文本框 2"/>
          <p:cNvSpPr txBox="1"/>
          <p:nvPr/>
        </p:nvSpPr>
        <p:spPr>
          <a:xfrm>
            <a:off x="1605609" y="1483113"/>
            <a:ext cx="4716804" cy="3323987"/>
          </a:xfrm>
          <a:prstGeom prst="rect">
            <a:avLst/>
          </a:prstGeom>
          <a:noFill/>
        </p:spPr>
        <p:txBody>
          <a:bodyPr wrap="none" rtlCol="0">
            <a:spAutoFit/>
          </a:bodyPr>
          <a:lstStyle/>
          <a:p>
            <a:pPr marL="285750" indent="-285750">
              <a:lnSpc>
                <a:spcPct val="150000"/>
              </a:lnSpc>
              <a:buClr>
                <a:schemeClr val="accent1"/>
              </a:buClr>
              <a:buFont typeface="Wingdings" panose="05000000000000000000" pitchFamily="2" charset="2"/>
              <a:buChar char="l"/>
            </a:pPr>
            <a:r>
              <a:rPr lang="zh-CN" altLang="en-US" sz="2800" dirty="0" smtClean="0"/>
              <a:t>预计开始时间：</a:t>
            </a:r>
            <a:r>
              <a:rPr lang="en-US" altLang="zh-CN" sz="2800" dirty="0" smtClean="0"/>
              <a:t>2017</a:t>
            </a:r>
            <a:r>
              <a:rPr lang="zh-CN" altLang="en-US" sz="2800" dirty="0" smtClean="0"/>
              <a:t>年</a:t>
            </a:r>
            <a:r>
              <a:rPr lang="en-US" altLang="zh-CN" sz="2800" dirty="0" smtClean="0"/>
              <a:t>01</a:t>
            </a:r>
            <a:r>
              <a:rPr lang="zh-CN" altLang="en-US" sz="2800" dirty="0" smtClean="0"/>
              <a:t>月</a:t>
            </a:r>
            <a:endParaRPr lang="en-US" altLang="zh-CN" sz="2800" dirty="0" smtClean="0"/>
          </a:p>
          <a:p>
            <a:pPr marL="285750" indent="-285750">
              <a:lnSpc>
                <a:spcPct val="150000"/>
              </a:lnSpc>
              <a:buClr>
                <a:schemeClr val="accent1"/>
              </a:buClr>
              <a:buFont typeface="Wingdings" panose="05000000000000000000" pitchFamily="2" charset="2"/>
              <a:buChar char="l"/>
            </a:pPr>
            <a:r>
              <a:rPr lang="zh-CN" altLang="en-US" sz="2800" dirty="0" smtClean="0"/>
              <a:t>预计结束时间：</a:t>
            </a:r>
            <a:r>
              <a:rPr lang="en-US" altLang="zh-CN" sz="2800" dirty="0" smtClean="0"/>
              <a:t>2017</a:t>
            </a:r>
            <a:r>
              <a:rPr lang="zh-CN" altLang="en-US" sz="2800" dirty="0" smtClean="0"/>
              <a:t>年</a:t>
            </a:r>
            <a:r>
              <a:rPr lang="en-US" altLang="zh-CN" sz="2800" dirty="0" smtClean="0"/>
              <a:t>06</a:t>
            </a:r>
            <a:r>
              <a:rPr lang="zh-CN" altLang="en-US" sz="2800" dirty="0" smtClean="0"/>
              <a:t>月</a:t>
            </a:r>
            <a:endParaRPr lang="en-US" altLang="zh-CN" sz="2800" dirty="0"/>
          </a:p>
          <a:p>
            <a:pPr marL="285750" indent="-285750">
              <a:lnSpc>
                <a:spcPct val="150000"/>
              </a:lnSpc>
              <a:buClr>
                <a:schemeClr val="accent1"/>
              </a:buClr>
              <a:buFont typeface="Wingdings" panose="05000000000000000000" pitchFamily="2" charset="2"/>
              <a:buChar char="l"/>
            </a:pPr>
            <a:r>
              <a:rPr lang="zh-CN" altLang="en-US" sz="2800" dirty="0" smtClean="0"/>
              <a:t>实际开始时间：</a:t>
            </a:r>
            <a:r>
              <a:rPr lang="en-US" altLang="zh-CN" sz="2800" dirty="0" smtClean="0"/>
              <a:t>2017</a:t>
            </a:r>
            <a:r>
              <a:rPr lang="zh-CN" altLang="en-US" sz="2800" dirty="0" smtClean="0"/>
              <a:t>年</a:t>
            </a:r>
            <a:r>
              <a:rPr lang="en-US" altLang="zh-CN" sz="2800" dirty="0" smtClean="0"/>
              <a:t>01</a:t>
            </a:r>
            <a:r>
              <a:rPr lang="zh-CN" altLang="en-US" sz="2800" dirty="0" smtClean="0"/>
              <a:t>月</a:t>
            </a:r>
            <a:endParaRPr lang="en-US" altLang="zh-CN" sz="2800" dirty="0" smtClean="0"/>
          </a:p>
          <a:p>
            <a:pPr marL="285750" indent="-285750">
              <a:lnSpc>
                <a:spcPct val="150000"/>
              </a:lnSpc>
              <a:buClr>
                <a:schemeClr val="accent1"/>
              </a:buClr>
              <a:buFont typeface="Wingdings" panose="05000000000000000000" pitchFamily="2" charset="2"/>
              <a:buChar char="l"/>
            </a:pPr>
            <a:r>
              <a:rPr lang="zh-CN" altLang="en-US" sz="2800" dirty="0" smtClean="0"/>
              <a:t>实际结束时间：</a:t>
            </a:r>
            <a:r>
              <a:rPr lang="en-US" altLang="zh-CN" sz="2800" dirty="0" smtClean="0"/>
              <a:t>2017</a:t>
            </a:r>
            <a:r>
              <a:rPr lang="zh-CN" altLang="en-US" sz="2800" dirty="0" smtClean="0"/>
              <a:t>年</a:t>
            </a:r>
            <a:r>
              <a:rPr lang="en-US" altLang="zh-CN" sz="2800" dirty="0" smtClean="0"/>
              <a:t>06</a:t>
            </a:r>
            <a:r>
              <a:rPr lang="zh-CN" altLang="en-US" sz="2800" dirty="0" smtClean="0"/>
              <a:t>月</a:t>
            </a:r>
            <a:endParaRPr lang="en-US" altLang="zh-CN" sz="2800" dirty="0" smtClean="0"/>
          </a:p>
          <a:p>
            <a:pPr marL="285750" indent="-285750">
              <a:lnSpc>
                <a:spcPct val="150000"/>
              </a:lnSpc>
              <a:buClr>
                <a:schemeClr val="accent1"/>
              </a:buClr>
              <a:buFont typeface="Wingdings" panose="05000000000000000000" pitchFamily="2" charset="2"/>
              <a:buChar char="l"/>
            </a:pPr>
            <a:r>
              <a:rPr lang="zh-CN" altLang="en-US" sz="2800" dirty="0" smtClean="0"/>
              <a:t>目前状况：已通过拷机</a:t>
            </a:r>
            <a:endParaRPr lang="zh-CN" altLang="en-US" dirty="0"/>
          </a:p>
        </p:txBody>
      </p:sp>
    </p:spTree>
    <p:extLst>
      <p:ext uri="{BB962C8B-B14F-4D97-AF65-F5344CB8AC3E}">
        <p14:creationId xmlns:p14="http://schemas.microsoft.com/office/powerpoint/2010/main" val="428871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sp>
        <p:nvSpPr>
          <p:cNvPr id="3" name="文本框 2"/>
          <p:cNvSpPr txBox="1"/>
          <p:nvPr/>
        </p:nvSpPr>
        <p:spPr>
          <a:xfrm>
            <a:off x="1605609" y="1483113"/>
            <a:ext cx="2986715" cy="2031325"/>
          </a:xfrm>
          <a:prstGeom prst="rect">
            <a:avLst/>
          </a:prstGeom>
          <a:noFill/>
        </p:spPr>
        <p:txBody>
          <a:bodyPr wrap="none" rtlCol="0">
            <a:spAutoFit/>
          </a:bodyPr>
          <a:lstStyle/>
          <a:p>
            <a:pPr marL="285750" indent="-285750">
              <a:lnSpc>
                <a:spcPct val="150000"/>
              </a:lnSpc>
              <a:buClr>
                <a:schemeClr val="accent1"/>
              </a:buClr>
              <a:buFont typeface="Wingdings" panose="05000000000000000000" pitchFamily="2" charset="2"/>
              <a:buChar char="l"/>
            </a:pPr>
            <a:r>
              <a:rPr lang="zh-CN" altLang="en-US" sz="2800" dirty="0" smtClean="0"/>
              <a:t>有效代码行数；</a:t>
            </a:r>
            <a:endParaRPr lang="en-US" altLang="zh-CN" sz="2800" dirty="0" smtClean="0"/>
          </a:p>
          <a:p>
            <a:pPr marL="285750" indent="-285750">
              <a:lnSpc>
                <a:spcPct val="150000"/>
              </a:lnSpc>
              <a:buClr>
                <a:schemeClr val="accent1"/>
              </a:buClr>
              <a:buFont typeface="Wingdings" panose="05000000000000000000" pitchFamily="2" charset="2"/>
              <a:buChar char="l"/>
            </a:pPr>
            <a:r>
              <a:rPr lang="zh-CN" altLang="en-US" sz="2800" dirty="0" smtClean="0"/>
              <a:t>相关文档；</a:t>
            </a:r>
            <a:endParaRPr lang="en-US" altLang="zh-CN" sz="2800" dirty="0" smtClean="0"/>
          </a:p>
          <a:p>
            <a:pPr marL="285750" indent="-285750">
              <a:lnSpc>
                <a:spcPct val="150000"/>
              </a:lnSpc>
              <a:buClr>
                <a:schemeClr val="accent1"/>
              </a:buClr>
              <a:buFont typeface="Wingdings" panose="05000000000000000000" pitchFamily="2" charset="2"/>
              <a:buChar char="l"/>
            </a:pPr>
            <a:r>
              <a:rPr lang="zh-CN" altLang="en-US" sz="2800" dirty="0" smtClean="0"/>
              <a:t>技术成果。</a:t>
            </a:r>
            <a:endParaRPr lang="zh-CN" altLang="en-US" dirty="0"/>
          </a:p>
        </p:txBody>
      </p:sp>
    </p:spTree>
    <p:extLst>
      <p:ext uri="{BB962C8B-B14F-4D97-AF65-F5344CB8AC3E}">
        <p14:creationId xmlns:p14="http://schemas.microsoft.com/office/powerpoint/2010/main" val="68543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r>
              <a:rPr lang="en-US" altLang="zh-CN" sz="3200" dirty="0" smtClean="0"/>
              <a:t>——</a:t>
            </a:r>
            <a:r>
              <a:rPr lang="zh-CN" altLang="en-US" sz="3200" dirty="0" smtClean="0"/>
              <a:t>有效代码行数</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graphicFrame>
        <p:nvGraphicFramePr>
          <p:cNvPr id="6" name="图表 5"/>
          <p:cNvGraphicFramePr/>
          <p:nvPr>
            <p:extLst>
              <p:ext uri="{D42A27DB-BD31-4B8C-83A1-F6EECF244321}">
                <p14:modId xmlns:p14="http://schemas.microsoft.com/office/powerpoint/2010/main" val="661881599"/>
              </p:ext>
            </p:extLst>
          </p:nvPr>
        </p:nvGraphicFramePr>
        <p:xfrm>
          <a:off x="2032000" y="719667"/>
          <a:ext cx="5985164" cy="47113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9241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r>
              <a:rPr lang="en-US" altLang="zh-CN" sz="3200" dirty="0" smtClean="0"/>
              <a:t>——</a:t>
            </a:r>
            <a:r>
              <a:rPr lang="zh-CN" altLang="en-US" sz="3200" dirty="0"/>
              <a:t>相关文档</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graphicFrame>
        <p:nvGraphicFramePr>
          <p:cNvPr id="7" name="表格 6"/>
          <p:cNvGraphicFramePr>
            <a:graphicFrameLocks noGrp="1"/>
          </p:cNvGraphicFramePr>
          <p:nvPr>
            <p:extLst>
              <p:ext uri="{D42A27DB-BD31-4B8C-83A1-F6EECF244321}">
                <p14:modId xmlns:p14="http://schemas.microsoft.com/office/powerpoint/2010/main" val="636846436"/>
              </p:ext>
            </p:extLst>
          </p:nvPr>
        </p:nvGraphicFramePr>
        <p:xfrm>
          <a:off x="1976581" y="1109544"/>
          <a:ext cx="8128000" cy="4820920"/>
        </p:xfrm>
        <a:graphic>
          <a:graphicData uri="http://schemas.openxmlformats.org/drawingml/2006/table">
            <a:tbl>
              <a:tblPr firstRow="1" bandRow="1">
                <a:tableStyleId>{5C22544A-7EE6-4342-B048-85BDC9FD1C3A}</a:tableStyleId>
              </a:tblPr>
              <a:tblGrid>
                <a:gridCol w="1209964">
                  <a:extLst>
                    <a:ext uri="{9D8B030D-6E8A-4147-A177-3AD203B41FA5}">
                      <a16:colId xmlns:a16="http://schemas.microsoft.com/office/drawing/2014/main" val="1735298235"/>
                    </a:ext>
                  </a:extLst>
                </a:gridCol>
                <a:gridCol w="6918036">
                  <a:extLst>
                    <a:ext uri="{9D8B030D-6E8A-4147-A177-3AD203B41FA5}">
                      <a16:colId xmlns:a16="http://schemas.microsoft.com/office/drawing/2014/main" val="3750949300"/>
                    </a:ext>
                  </a:extLst>
                </a:gridCol>
              </a:tblGrid>
              <a:tr h="370840">
                <a:tc>
                  <a:txBody>
                    <a:bodyPr/>
                    <a:lstStyle/>
                    <a:p>
                      <a:r>
                        <a:rPr lang="zh-CN" altLang="en-US" dirty="0" smtClean="0"/>
                        <a:t>序号</a:t>
                      </a:r>
                      <a:endParaRPr lang="zh-CN" altLang="en-US" dirty="0"/>
                    </a:p>
                  </a:txBody>
                  <a:tcPr/>
                </a:tc>
                <a:tc>
                  <a:txBody>
                    <a:bodyPr/>
                    <a:lstStyle/>
                    <a:p>
                      <a:r>
                        <a:rPr lang="zh-CN" altLang="en-US" dirty="0" smtClean="0"/>
                        <a:t>文档名称</a:t>
                      </a:r>
                      <a:endParaRPr lang="zh-CN" altLang="en-US" dirty="0"/>
                    </a:p>
                  </a:txBody>
                  <a:tcPr/>
                </a:tc>
                <a:extLst>
                  <a:ext uri="{0D108BD9-81ED-4DB2-BD59-A6C34878D82A}">
                    <a16:rowId xmlns:a16="http://schemas.microsoft.com/office/drawing/2014/main" val="618660119"/>
                  </a:ext>
                </a:extLst>
              </a:tr>
              <a:tr h="370840">
                <a:tc>
                  <a:txBody>
                    <a:bodyPr/>
                    <a:lstStyle/>
                    <a:p>
                      <a:pPr algn="ctr"/>
                      <a:r>
                        <a:rPr lang="en-US" altLang="zh-CN" dirty="0" smtClean="0"/>
                        <a:t>1</a:t>
                      </a:r>
                      <a:endParaRPr lang="zh-CN" altLang="en-US" dirty="0"/>
                    </a:p>
                  </a:txBody>
                  <a:tcPr/>
                </a:tc>
                <a:tc>
                  <a:txBody>
                    <a:bodyPr/>
                    <a:lstStyle/>
                    <a:p>
                      <a:r>
                        <a:rPr lang="zh-CN" altLang="en-US" dirty="0" smtClean="0"/>
                        <a:t>测站测试验证设备远程监控软件</a:t>
                      </a:r>
                      <a:r>
                        <a:rPr lang="en-US" altLang="zh-CN" dirty="0" smtClean="0"/>
                        <a:t>--</a:t>
                      </a:r>
                      <a:r>
                        <a:rPr lang="zh-CN" altLang="en-US" dirty="0" smtClean="0"/>
                        <a:t>需求规格说明书</a:t>
                      </a:r>
                      <a:endParaRPr lang="zh-CN" altLang="en-US" dirty="0"/>
                    </a:p>
                  </a:txBody>
                  <a:tcPr/>
                </a:tc>
                <a:extLst>
                  <a:ext uri="{0D108BD9-81ED-4DB2-BD59-A6C34878D82A}">
                    <a16:rowId xmlns:a16="http://schemas.microsoft.com/office/drawing/2014/main" val="1911952348"/>
                  </a:ext>
                </a:extLst>
              </a:tr>
              <a:tr h="370840">
                <a:tc>
                  <a:txBody>
                    <a:bodyPr/>
                    <a:lstStyle/>
                    <a:p>
                      <a:pPr algn="ctr"/>
                      <a:r>
                        <a:rPr lang="en-US" altLang="zh-CN" dirty="0" smtClean="0"/>
                        <a:t>2</a:t>
                      </a:r>
                      <a:endParaRPr lang="zh-CN" altLang="en-US" dirty="0"/>
                    </a:p>
                  </a:txBody>
                  <a:tcPr/>
                </a:tc>
                <a:tc>
                  <a:txBody>
                    <a:bodyPr/>
                    <a:lstStyle/>
                    <a:p>
                      <a:r>
                        <a:rPr lang="zh-CN" altLang="en-US" dirty="0" smtClean="0"/>
                        <a:t>测站模拟测试验证设备软件测试说明</a:t>
                      </a:r>
                      <a:endParaRPr lang="zh-CN" altLang="en-US" dirty="0"/>
                    </a:p>
                  </a:txBody>
                  <a:tcPr/>
                </a:tc>
                <a:extLst>
                  <a:ext uri="{0D108BD9-81ED-4DB2-BD59-A6C34878D82A}">
                    <a16:rowId xmlns:a16="http://schemas.microsoft.com/office/drawing/2014/main" val="1209169106"/>
                  </a:ext>
                </a:extLst>
              </a:tr>
              <a:tr h="370840">
                <a:tc>
                  <a:txBody>
                    <a:bodyPr/>
                    <a:lstStyle/>
                    <a:p>
                      <a:pPr algn="ctr"/>
                      <a:r>
                        <a:rPr lang="en-US" altLang="zh-CN" dirty="0" smtClean="0"/>
                        <a:t>3</a:t>
                      </a:r>
                      <a:endParaRPr lang="zh-CN" altLang="en-US" dirty="0"/>
                    </a:p>
                  </a:txBody>
                  <a:tcPr/>
                </a:tc>
                <a:tc>
                  <a:txBody>
                    <a:bodyPr/>
                    <a:lstStyle/>
                    <a:p>
                      <a:r>
                        <a:rPr lang="zh-CN" altLang="en-US" dirty="0" smtClean="0"/>
                        <a:t>测站设备软件单元测试报告</a:t>
                      </a:r>
                      <a:endParaRPr lang="zh-CN" altLang="en-US" dirty="0"/>
                    </a:p>
                  </a:txBody>
                  <a:tcPr/>
                </a:tc>
                <a:extLst>
                  <a:ext uri="{0D108BD9-81ED-4DB2-BD59-A6C34878D82A}">
                    <a16:rowId xmlns:a16="http://schemas.microsoft.com/office/drawing/2014/main" val="856130186"/>
                  </a:ext>
                </a:extLst>
              </a:tr>
              <a:tr h="370840">
                <a:tc>
                  <a:txBody>
                    <a:bodyPr/>
                    <a:lstStyle/>
                    <a:p>
                      <a:pPr algn="ctr"/>
                      <a:r>
                        <a:rPr lang="en-US" altLang="zh-CN" dirty="0" smtClean="0"/>
                        <a:t>4</a:t>
                      </a:r>
                      <a:endParaRPr lang="zh-CN" altLang="en-US" dirty="0"/>
                    </a:p>
                  </a:txBody>
                  <a:tcPr/>
                </a:tc>
                <a:tc>
                  <a:txBody>
                    <a:bodyPr/>
                    <a:lstStyle/>
                    <a:p>
                      <a:r>
                        <a:rPr lang="en-US" altLang="zh-CN" dirty="0" smtClean="0"/>
                        <a:t>USB</a:t>
                      </a:r>
                      <a:r>
                        <a:rPr lang="zh-CN" altLang="en-US" dirty="0" smtClean="0"/>
                        <a:t>模式测站模拟测试验证设备软件用户使用手册</a:t>
                      </a:r>
                      <a:endParaRPr lang="zh-CN" altLang="en-US" dirty="0"/>
                    </a:p>
                  </a:txBody>
                  <a:tcPr/>
                </a:tc>
                <a:extLst>
                  <a:ext uri="{0D108BD9-81ED-4DB2-BD59-A6C34878D82A}">
                    <a16:rowId xmlns:a16="http://schemas.microsoft.com/office/drawing/2014/main" val="2299198047"/>
                  </a:ext>
                </a:extLst>
              </a:tr>
              <a:tr h="370840">
                <a:tc>
                  <a:txBody>
                    <a:bodyPr/>
                    <a:lstStyle/>
                    <a:p>
                      <a:pPr algn="ctr"/>
                      <a:r>
                        <a:rPr lang="en-US" altLang="zh-CN" dirty="0" smtClean="0"/>
                        <a:t>5</a:t>
                      </a:r>
                      <a:endParaRPr lang="zh-CN" altLang="en-US" dirty="0"/>
                    </a:p>
                  </a:txBody>
                  <a:tcPr/>
                </a:tc>
                <a:tc>
                  <a:txBody>
                    <a:bodyPr/>
                    <a:lstStyle/>
                    <a:p>
                      <a:r>
                        <a:rPr lang="en-US" altLang="zh-CN" dirty="0" smtClean="0"/>
                        <a:t>HDDT</a:t>
                      </a:r>
                      <a:r>
                        <a:rPr lang="zh-CN" altLang="en-US" dirty="0" smtClean="0"/>
                        <a:t>模式测站模拟测试验证设备软件用户使用手册</a:t>
                      </a:r>
                      <a:endParaRPr lang="zh-CN" altLang="en-US" dirty="0"/>
                    </a:p>
                  </a:txBody>
                  <a:tcPr/>
                </a:tc>
                <a:extLst>
                  <a:ext uri="{0D108BD9-81ED-4DB2-BD59-A6C34878D82A}">
                    <a16:rowId xmlns:a16="http://schemas.microsoft.com/office/drawing/2014/main" val="762616292"/>
                  </a:ext>
                </a:extLst>
              </a:tr>
              <a:tr h="370840">
                <a:tc>
                  <a:txBody>
                    <a:bodyPr/>
                    <a:lstStyle/>
                    <a:p>
                      <a:pPr algn="ctr"/>
                      <a:r>
                        <a:rPr lang="en-US" altLang="zh-CN" dirty="0" smtClean="0"/>
                        <a:t>6</a:t>
                      </a:r>
                      <a:endParaRPr lang="zh-CN" altLang="en-US" dirty="0"/>
                    </a:p>
                  </a:txBody>
                  <a:tcPr/>
                </a:tc>
                <a:tc>
                  <a:txBody>
                    <a:bodyPr/>
                    <a:lstStyle/>
                    <a:p>
                      <a:r>
                        <a:rPr lang="zh-CN" altLang="en-US" dirty="0" smtClean="0"/>
                        <a:t>测站模拟测试验证设备监控软件用户使用手册</a:t>
                      </a:r>
                      <a:endParaRPr lang="zh-CN" altLang="en-US" dirty="0"/>
                    </a:p>
                  </a:txBody>
                  <a:tcPr/>
                </a:tc>
                <a:extLst>
                  <a:ext uri="{0D108BD9-81ED-4DB2-BD59-A6C34878D82A}">
                    <a16:rowId xmlns:a16="http://schemas.microsoft.com/office/drawing/2014/main" val="1706961094"/>
                  </a:ext>
                </a:extLst>
              </a:tr>
              <a:tr h="370840">
                <a:tc>
                  <a:txBody>
                    <a:bodyPr/>
                    <a:lstStyle/>
                    <a:p>
                      <a:pPr algn="ctr"/>
                      <a:r>
                        <a:rPr lang="en-US" altLang="zh-CN" dirty="0" smtClean="0"/>
                        <a:t>7</a:t>
                      </a:r>
                      <a:endParaRPr lang="zh-CN" altLang="en-US" dirty="0"/>
                    </a:p>
                  </a:txBody>
                  <a:tcPr/>
                </a:tc>
                <a:tc>
                  <a:txBody>
                    <a:bodyPr/>
                    <a:lstStyle/>
                    <a:p>
                      <a:r>
                        <a:rPr lang="zh-CN" altLang="en-US" dirty="0" smtClean="0"/>
                        <a:t>配置文件使用说明</a:t>
                      </a:r>
                      <a:endParaRPr lang="zh-CN" altLang="en-US" dirty="0"/>
                    </a:p>
                  </a:txBody>
                  <a:tcPr/>
                </a:tc>
                <a:extLst>
                  <a:ext uri="{0D108BD9-81ED-4DB2-BD59-A6C34878D82A}">
                    <a16:rowId xmlns:a16="http://schemas.microsoft.com/office/drawing/2014/main" val="2984733351"/>
                  </a:ext>
                </a:extLst>
              </a:tr>
              <a:tr h="370840">
                <a:tc>
                  <a:txBody>
                    <a:bodyPr/>
                    <a:lstStyle/>
                    <a:p>
                      <a:pPr algn="ctr"/>
                      <a:r>
                        <a:rPr lang="en-US" altLang="zh-CN" dirty="0" smtClean="0"/>
                        <a:t>8</a:t>
                      </a:r>
                      <a:endParaRPr lang="zh-CN" altLang="en-US" dirty="0"/>
                    </a:p>
                  </a:txBody>
                  <a:tcPr/>
                </a:tc>
                <a:tc>
                  <a:txBody>
                    <a:bodyPr/>
                    <a:lstStyle/>
                    <a:p>
                      <a:r>
                        <a:rPr lang="zh-CN" altLang="en-US" dirty="0" smtClean="0"/>
                        <a:t>软件测试问题影响域分析</a:t>
                      </a:r>
                      <a:endParaRPr lang="zh-CN" altLang="en-US" dirty="0"/>
                    </a:p>
                  </a:txBody>
                  <a:tcPr/>
                </a:tc>
                <a:extLst>
                  <a:ext uri="{0D108BD9-81ED-4DB2-BD59-A6C34878D82A}">
                    <a16:rowId xmlns:a16="http://schemas.microsoft.com/office/drawing/2014/main" val="1593520853"/>
                  </a:ext>
                </a:extLst>
              </a:tr>
              <a:tr h="370840">
                <a:tc>
                  <a:txBody>
                    <a:bodyPr/>
                    <a:lstStyle/>
                    <a:p>
                      <a:pPr algn="ctr"/>
                      <a:r>
                        <a:rPr lang="en-US" altLang="zh-CN" dirty="0" smtClean="0"/>
                        <a:t>9</a:t>
                      </a:r>
                      <a:endParaRPr lang="zh-CN" altLang="en-US" dirty="0"/>
                    </a:p>
                  </a:txBody>
                  <a:tcPr/>
                </a:tc>
                <a:tc>
                  <a:txBody>
                    <a:bodyPr/>
                    <a:lstStyle/>
                    <a:p>
                      <a:r>
                        <a:rPr lang="zh-CN" altLang="en-US" dirty="0" smtClean="0"/>
                        <a:t>软件控件变色崩溃问题</a:t>
                      </a:r>
                      <a:endParaRPr lang="zh-CN" altLang="en-US" dirty="0"/>
                    </a:p>
                  </a:txBody>
                  <a:tcPr/>
                </a:tc>
                <a:extLst>
                  <a:ext uri="{0D108BD9-81ED-4DB2-BD59-A6C34878D82A}">
                    <a16:rowId xmlns:a16="http://schemas.microsoft.com/office/drawing/2014/main" val="2899255282"/>
                  </a:ext>
                </a:extLst>
              </a:tr>
              <a:tr h="370840">
                <a:tc>
                  <a:txBody>
                    <a:bodyPr/>
                    <a:lstStyle/>
                    <a:p>
                      <a:pPr algn="ctr"/>
                      <a:r>
                        <a:rPr lang="en-US" altLang="zh-CN" dirty="0" smtClean="0"/>
                        <a:t>10</a:t>
                      </a:r>
                      <a:endParaRPr lang="zh-CN" altLang="en-US" dirty="0"/>
                    </a:p>
                  </a:txBody>
                  <a:tcPr/>
                </a:tc>
                <a:tc>
                  <a:txBody>
                    <a:bodyPr/>
                    <a:lstStyle/>
                    <a:p>
                      <a:r>
                        <a:rPr lang="zh-CN" altLang="en-US" dirty="0" smtClean="0"/>
                        <a:t>软件运行中崩溃问题分析报告</a:t>
                      </a:r>
                      <a:endParaRPr lang="zh-CN" altLang="en-US" dirty="0"/>
                    </a:p>
                  </a:txBody>
                  <a:tcPr/>
                </a:tc>
                <a:extLst>
                  <a:ext uri="{0D108BD9-81ED-4DB2-BD59-A6C34878D82A}">
                    <a16:rowId xmlns:a16="http://schemas.microsoft.com/office/drawing/2014/main" val="30371743"/>
                  </a:ext>
                </a:extLst>
              </a:tr>
              <a:tr h="370840">
                <a:tc>
                  <a:txBody>
                    <a:bodyPr/>
                    <a:lstStyle/>
                    <a:p>
                      <a:pPr algn="ctr"/>
                      <a:r>
                        <a:rPr lang="en-US" altLang="zh-CN" dirty="0" smtClean="0"/>
                        <a:t>11</a:t>
                      </a:r>
                      <a:endParaRPr lang="zh-CN" altLang="en-US" dirty="0"/>
                    </a:p>
                  </a:txBody>
                  <a:tcPr/>
                </a:tc>
                <a:tc>
                  <a:txBody>
                    <a:bodyPr/>
                    <a:lstStyle/>
                    <a:p>
                      <a:r>
                        <a:rPr lang="zh-CN" altLang="en-US" dirty="0" smtClean="0"/>
                        <a:t>软件运行中地图控件丢失问题</a:t>
                      </a:r>
                      <a:endParaRPr lang="zh-CN" altLang="en-US" dirty="0"/>
                    </a:p>
                  </a:txBody>
                  <a:tcPr/>
                </a:tc>
                <a:extLst>
                  <a:ext uri="{0D108BD9-81ED-4DB2-BD59-A6C34878D82A}">
                    <a16:rowId xmlns:a16="http://schemas.microsoft.com/office/drawing/2014/main" val="318363236"/>
                  </a:ext>
                </a:extLst>
              </a:tr>
              <a:tr h="370840">
                <a:tc>
                  <a:txBody>
                    <a:bodyPr/>
                    <a:lstStyle/>
                    <a:p>
                      <a:pPr algn="ctr"/>
                      <a:r>
                        <a:rPr lang="en-US" altLang="zh-CN" dirty="0" smtClean="0"/>
                        <a:t>12</a:t>
                      </a:r>
                      <a:endParaRPr lang="zh-CN" altLang="en-US" dirty="0"/>
                    </a:p>
                  </a:txBody>
                  <a:tcPr/>
                </a:tc>
                <a:tc>
                  <a:txBody>
                    <a:bodyPr/>
                    <a:lstStyle/>
                    <a:p>
                      <a:r>
                        <a:rPr lang="zh-CN" altLang="en-US" dirty="0" smtClean="0"/>
                        <a:t>项目总结报告</a:t>
                      </a:r>
                      <a:endParaRPr lang="zh-CN" altLang="en-US" dirty="0"/>
                    </a:p>
                  </a:txBody>
                  <a:tcPr/>
                </a:tc>
                <a:extLst>
                  <a:ext uri="{0D108BD9-81ED-4DB2-BD59-A6C34878D82A}">
                    <a16:rowId xmlns:a16="http://schemas.microsoft.com/office/drawing/2014/main" val="2510866613"/>
                  </a:ext>
                </a:extLst>
              </a:tr>
            </a:tbl>
          </a:graphicData>
        </a:graphic>
      </p:graphicFrame>
    </p:spTree>
    <p:extLst>
      <p:ext uri="{BB962C8B-B14F-4D97-AF65-F5344CB8AC3E}">
        <p14:creationId xmlns:p14="http://schemas.microsoft.com/office/powerpoint/2010/main" val="97409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r>
              <a:rPr lang="en-US" altLang="zh-CN" sz="3200" dirty="0" smtClean="0"/>
              <a:t>——</a:t>
            </a:r>
            <a:r>
              <a:rPr lang="zh-CN" altLang="en-US" sz="3200" dirty="0"/>
              <a:t>技术成果</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sp>
        <p:nvSpPr>
          <p:cNvPr id="2" name="文本框 1"/>
          <p:cNvSpPr txBox="1"/>
          <p:nvPr/>
        </p:nvSpPr>
        <p:spPr>
          <a:xfrm>
            <a:off x="1922336" y="767995"/>
            <a:ext cx="3185487" cy="369332"/>
          </a:xfrm>
          <a:prstGeom prst="rect">
            <a:avLst/>
          </a:prstGeom>
          <a:noFill/>
        </p:spPr>
        <p:txBody>
          <a:bodyPr wrap="none" rtlCol="0">
            <a:spAutoFit/>
          </a:bodyPr>
          <a:lstStyle/>
          <a:p>
            <a:r>
              <a:rPr lang="zh-CN" altLang="en-US" dirty="0" smtClean="0"/>
              <a:t>可配置网络通讯协议解析模块</a:t>
            </a:r>
            <a:endParaRPr lang="zh-CN" altLang="en-US" dirty="0"/>
          </a:p>
        </p:txBody>
      </p:sp>
      <p:sp>
        <p:nvSpPr>
          <p:cNvPr id="9" name="文本框 8"/>
          <p:cNvSpPr txBox="1"/>
          <p:nvPr/>
        </p:nvSpPr>
        <p:spPr>
          <a:xfrm>
            <a:off x="1922336" y="1137327"/>
            <a:ext cx="9484573" cy="4524315"/>
          </a:xfrm>
          <a:prstGeom prst="rect">
            <a:avLst/>
          </a:prstGeom>
          <a:noFill/>
        </p:spPr>
        <p:txBody>
          <a:bodyPr wrap="square" rtlCol="0">
            <a:spAutoFit/>
          </a:bodyPr>
          <a:lstStyle/>
          <a:p>
            <a:r>
              <a:rPr lang="en-US" altLang="zh-CN" dirty="0"/>
              <a:t> </a:t>
            </a:r>
            <a:r>
              <a:rPr lang="en-US" altLang="zh-CN" dirty="0" smtClean="0"/>
              <a:t>         </a:t>
            </a:r>
            <a:r>
              <a:rPr lang="zh-CN" altLang="en-US" dirty="0" smtClean="0"/>
              <a:t>通过对本项中接触到的网络接口协议，我们进行整理与分析发现现在所使用的接口协议具有极高的可复用情况，但是在不同的项目中可能会存在某个字段会有细微的调整。这种情况的出现会使代码版本的控制付出很大代价，为减少次代价在今后的项目中发生，我司积极的组织项目组成员以及技术部人员进行讨论，经多次讨论以及技术验证最终形成了</a:t>
            </a:r>
            <a:r>
              <a:rPr lang="en-US" altLang="zh-CN" dirty="0" smtClean="0"/>
              <a:t>《</a:t>
            </a:r>
            <a:r>
              <a:rPr lang="zh-CN" altLang="en-US" dirty="0" smtClean="0"/>
              <a:t>可配置网络通讯协议解析模块</a:t>
            </a:r>
            <a:r>
              <a:rPr lang="en-US" altLang="zh-CN" dirty="0" smtClean="0"/>
              <a:t>》</a:t>
            </a:r>
            <a:r>
              <a:rPr lang="zh-CN" altLang="en-US" dirty="0" smtClean="0"/>
              <a:t>可执行方案，并在本项目中使用。</a:t>
            </a:r>
            <a:endParaRPr lang="en-US" altLang="zh-CN" dirty="0" smtClean="0"/>
          </a:p>
          <a:p>
            <a:r>
              <a:rPr lang="en-US" altLang="zh-CN" dirty="0"/>
              <a:t> </a:t>
            </a:r>
            <a:r>
              <a:rPr lang="en-US" altLang="zh-CN" dirty="0" smtClean="0"/>
              <a:t>         </a:t>
            </a:r>
            <a:r>
              <a:rPr lang="zh-CN" altLang="en-US" dirty="0" smtClean="0"/>
              <a:t>可配置网络通讯协议解析模块主要是在不改动任何代码的情况下，利用与其相关联的配置文件解析网络数据包，解析后的网络数据包中的每一个参数都会具有一个规则性的识别</a:t>
            </a:r>
            <a:r>
              <a:rPr lang="en-US" altLang="zh-CN" dirty="0" smtClean="0"/>
              <a:t>ID</a:t>
            </a:r>
            <a:r>
              <a:rPr lang="zh-CN" altLang="en-US" dirty="0" smtClean="0"/>
              <a:t>。其他业务功能都可以根据识别</a:t>
            </a:r>
            <a:r>
              <a:rPr lang="en-US" altLang="zh-CN" dirty="0" smtClean="0"/>
              <a:t>ID</a:t>
            </a:r>
            <a:r>
              <a:rPr lang="zh-CN" altLang="en-US" dirty="0" smtClean="0"/>
              <a:t>进行取用。</a:t>
            </a:r>
            <a:endParaRPr lang="en-US" altLang="zh-CN" dirty="0" smtClean="0"/>
          </a:p>
          <a:p>
            <a:r>
              <a:rPr lang="en-US" altLang="zh-CN" dirty="0" smtClean="0"/>
              <a:t>           </a:t>
            </a:r>
            <a:r>
              <a:rPr lang="zh-CN" altLang="en-US" dirty="0" smtClean="0"/>
              <a:t>可配置网络通讯协议解析模块与传统的网络协议解析方式比较具有如下优势：</a:t>
            </a:r>
            <a:endParaRPr lang="en-US" altLang="zh-CN" dirty="0" smtClean="0"/>
          </a:p>
          <a:p>
            <a:pPr marL="342900" indent="-342900">
              <a:buFont typeface="+mj-lt"/>
              <a:buAutoNum type="arabicPeriod"/>
            </a:pPr>
            <a:r>
              <a:rPr lang="zh-CN" altLang="en-US" dirty="0" smtClean="0"/>
              <a:t>代码维护与版本控制代价小；</a:t>
            </a:r>
            <a:endParaRPr lang="en-US" altLang="zh-CN" dirty="0" smtClean="0"/>
          </a:p>
          <a:p>
            <a:pPr marL="342900" indent="-342900">
              <a:buFont typeface="+mj-lt"/>
              <a:buAutoNum type="arabicPeriod"/>
            </a:pPr>
            <a:r>
              <a:rPr lang="zh-CN" altLang="en-US" dirty="0" smtClean="0"/>
              <a:t>协议解析灵活，例如新项目中需要将上一版本接口协议中的参数</a:t>
            </a:r>
            <a:r>
              <a:rPr lang="en-US" altLang="zh-CN" dirty="0" err="1" smtClean="0"/>
              <a:t>int</a:t>
            </a:r>
            <a:r>
              <a:rPr lang="en-US" altLang="zh-CN" dirty="0" smtClean="0"/>
              <a:t> A</a:t>
            </a:r>
            <a:r>
              <a:rPr lang="zh-CN" altLang="en-US" dirty="0" smtClean="0"/>
              <a:t>，改为</a:t>
            </a:r>
            <a:r>
              <a:rPr lang="en-US" altLang="zh-CN" dirty="0" smtClean="0"/>
              <a:t>double A</a:t>
            </a:r>
            <a:r>
              <a:rPr lang="zh-CN" altLang="en-US" dirty="0" smtClean="0"/>
              <a:t>并且保留</a:t>
            </a:r>
            <a:r>
              <a:rPr lang="en-US" altLang="zh-CN" dirty="0" smtClean="0"/>
              <a:t>5</a:t>
            </a:r>
            <a:r>
              <a:rPr lang="zh-CN" altLang="en-US" dirty="0" smtClean="0"/>
              <a:t>位有效小数。传统的协议解析方式需要改动一处或多处代码，代码更改完成后还需要重新进行编译，而可配置网络通信协议解析模块并不需要这么麻烦只需要更改配置文件并重启程序即可</a:t>
            </a:r>
            <a:r>
              <a:rPr lang="en-US" altLang="zh-CN" dirty="0" smtClean="0"/>
              <a:t>;</a:t>
            </a:r>
          </a:p>
          <a:p>
            <a:pPr marL="342900" indent="-342900">
              <a:buFont typeface="+mj-lt"/>
              <a:buAutoNum type="arabicPeriod"/>
            </a:pPr>
            <a:r>
              <a:rPr lang="zh-CN" altLang="en-US" dirty="0" smtClean="0"/>
              <a:t>在后续的升级版本中将加入可视化配置管理工具，提高新协议的生成与维护效率</a:t>
            </a:r>
            <a:r>
              <a:rPr lang="zh-CN" altLang="en-US" dirty="0"/>
              <a:t>。</a:t>
            </a:r>
            <a:endParaRPr lang="en-US" altLang="zh-CN" dirty="0" smtClean="0"/>
          </a:p>
          <a:p>
            <a:pPr marL="342900" indent="-342900">
              <a:buFont typeface="+mj-lt"/>
              <a:buAutoNum type="arabicPeriod"/>
            </a:pPr>
            <a:endParaRPr lang="zh-CN" altLang="en-US" dirty="0"/>
          </a:p>
        </p:txBody>
      </p:sp>
    </p:spTree>
    <p:extLst>
      <p:ext uri="{BB962C8B-B14F-4D97-AF65-F5344CB8AC3E}">
        <p14:creationId xmlns:p14="http://schemas.microsoft.com/office/powerpoint/2010/main" val="194463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05609" y="0"/>
            <a:ext cx="10018713" cy="601824"/>
          </a:xfrm>
        </p:spPr>
        <p:txBody>
          <a:bodyPr>
            <a:normAutofit/>
          </a:bodyPr>
          <a:lstStyle/>
          <a:p>
            <a:pPr algn="l"/>
            <a:r>
              <a:rPr lang="zh-CN" altLang="en-US" sz="3200" dirty="0" smtClean="0"/>
              <a:t>项目成果</a:t>
            </a:r>
            <a:r>
              <a:rPr lang="en-US" altLang="zh-CN" sz="3200" dirty="0" smtClean="0"/>
              <a:t>——</a:t>
            </a:r>
            <a:r>
              <a:rPr lang="zh-CN" altLang="en-US" sz="3200" dirty="0"/>
              <a:t>技术成果</a:t>
            </a:r>
            <a:endParaRPr lang="en-US" altLang="zh-CN" sz="3200" dirty="0"/>
          </a:p>
        </p:txBody>
      </p:sp>
      <p:pic>
        <p:nvPicPr>
          <p:cNvPr id="1026" name="Picture 2" descr="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p:cNvSpPr>
            <a:spLocks noGrp="1"/>
          </p:cNvSpPr>
          <p:nvPr>
            <p:ph type="ftr" sz="quarter" idx="11"/>
          </p:nvPr>
        </p:nvSpPr>
        <p:spPr>
          <a:xfrm>
            <a:off x="5107823" y="6492875"/>
            <a:ext cx="7084177" cy="365125"/>
          </a:xfrm>
        </p:spPr>
        <p:txBody>
          <a:bodyPr/>
          <a:lstStyle/>
          <a:p>
            <a:pPr algn="r"/>
            <a:r>
              <a:rPr lang="zh-CN" altLang="en-US"/>
              <a:t>北京瀛创数字科技有限公司</a:t>
            </a:r>
          </a:p>
        </p:txBody>
      </p:sp>
      <p:sp>
        <p:nvSpPr>
          <p:cNvPr id="12" name="内容占位符 11"/>
          <p:cNvSpPr>
            <a:spLocks noGrp="1"/>
          </p:cNvSpPr>
          <p:nvPr>
            <p:ph idx="1"/>
          </p:nvPr>
        </p:nvSpPr>
        <p:spPr>
          <a:xfrm>
            <a:off x="1484310" y="690465"/>
            <a:ext cx="10018713" cy="5100735"/>
          </a:xfrm>
        </p:spPr>
        <p:txBody>
          <a:bodyPr/>
          <a:lstStyle/>
          <a:p>
            <a:pPr marL="0" indent="0">
              <a:lnSpc>
                <a:spcPct val="150000"/>
              </a:lnSpc>
              <a:buNone/>
            </a:pPr>
            <a:r>
              <a:rPr lang="en-US" altLang="zh-CN" dirty="0"/>
              <a:t>         </a:t>
            </a:r>
          </a:p>
        </p:txBody>
      </p:sp>
      <p:sp>
        <p:nvSpPr>
          <p:cNvPr id="2" name="文本框 1"/>
          <p:cNvSpPr txBox="1"/>
          <p:nvPr/>
        </p:nvSpPr>
        <p:spPr>
          <a:xfrm>
            <a:off x="1922336" y="767995"/>
            <a:ext cx="2299027" cy="369332"/>
          </a:xfrm>
          <a:prstGeom prst="rect">
            <a:avLst/>
          </a:prstGeom>
          <a:noFill/>
        </p:spPr>
        <p:txBody>
          <a:bodyPr wrap="none" rtlCol="0">
            <a:spAutoFit/>
          </a:bodyPr>
          <a:lstStyle/>
          <a:p>
            <a:r>
              <a:rPr lang="en-US" altLang="zh-CN" dirty="0" smtClean="0"/>
              <a:t>PC</a:t>
            </a:r>
            <a:r>
              <a:rPr lang="zh-CN" altLang="en-US" dirty="0" smtClean="0"/>
              <a:t>端中应用离线地图</a:t>
            </a:r>
            <a:endParaRPr lang="zh-CN" altLang="en-US" dirty="0"/>
          </a:p>
        </p:txBody>
      </p:sp>
      <p:sp>
        <p:nvSpPr>
          <p:cNvPr id="9" name="文本框 8"/>
          <p:cNvSpPr txBox="1"/>
          <p:nvPr/>
        </p:nvSpPr>
        <p:spPr>
          <a:xfrm>
            <a:off x="1922336" y="1137327"/>
            <a:ext cx="9484573" cy="369332"/>
          </a:xfrm>
          <a:prstGeom prst="rect">
            <a:avLst/>
          </a:prstGeom>
          <a:noFill/>
        </p:spPr>
        <p:txBody>
          <a:bodyPr wrap="square" rtlCol="0">
            <a:spAutoFit/>
          </a:bodyPr>
          <a:lstStyle/>
          <a:p>
            <a:r>
              <a:rPr lang="en-US" altLang="zh-CN" dirty="0"/>
              <a:t> </a:t>
            </a:r>
            <a:r>
              <a:rPr lang="en-US" altLang="zh-CN" dirty="0" smtClean="0"/>
              <a:t>         </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796" y="1182643"/>
            <a:ext cx="9422113" cy="5310232"/>
          </a:xfrm>
          <a:prstGeom prst="rect">
            <a:avLst/>
          </a:prstGeom>
        </p:spPr>
      </p:pic>
    </p:spTree>
    <p:extLst>
      <p:ext uri="{BB962C8B-B14F-4D97-AF65-F5344CB8AC3E}">
        <p14:creationId xmlns:p14="http://schemas.microsoft.com/office/powerpoint/2010/main" val="373038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673</TotalTime>
  <Words>740</Words>
  <Application>Microsoft Office PowerPoint</Application>
  <PresentationFormat>宽屏</PresentationFormat>
  <Paragraphs>106</Paragraphs>
  <Slides>12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华文楷体</vt:lpstr>
      <vt:lpstr>宋体</vt:lpstr>
      <vt:lpstr>Arial</vt:lpstr>
      <vt:lpstr>Corbel</vt:lpstr>
      <vt:lpstr>Times New Roman</vt:lpstr>
      <vt:lpstr>Wingdings</vt:lpstr>
      <vt:lpstr>视差</vt:lpstr>
      <vt:lpstr>测站测试验证设备远程控制软件</vt:lpstr>
      <vt:lpstr>目录</vt:lpstr>
      <vt:lpstr>项目背景及目标</vt:lpstr>
      <vt:lpstr>项目期间</vt:lpstr>
      <vt:lpstr>项目成果</vt:lpstr>
      <vt:lpstr>项目成果——有效代码行数</vt:lpstr>
      <vt:lpstr>项目成果——相关文档</vt:lpstr>
      <vt:lpstr>项目成果——技术成果</vt:lpstr>
      <vt:lpstr>项目成果——技术成果</vt:lpstr>
      <vt:lpstr>项目成果——测试与验证</vt:lpstr>
      <vt:lpstr>开发工具</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瀛创介绍</dc:title>
  <dc:creator>yingchuang2</dc:creator>
  <cp:lastModifiedBy>AutoBVT</cp:lastModifiedBy>
  <cp:revision>65</cp:revision>
  <dcterms:created xsi:type="dcterms:W3CDTF">2017-02-19T05:20:00Z</dcterms:created>
  <dcterms:modified xsi:type="dcterms:W3CDTF">2017-10-12T07:10:42Z</dcterms:modified>
</cp:coreProperties>
</file>