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5" r:id="rId3"/>
    <p:sldId id="360" r:id="rId4"/>
    <p:sldId id="362" r:id="rId5"/>
    <p:sldId id="363" r:id="rId6"/>
    <p:sldId id="364" r:id="rId7"/>
    <p:sldId id="365" r:id="rId8"/>
    <p:sldId id="361" r:id="rId9"/>
    <p:sldId id="366" r:id="rId10"/>
    <p:sldId id="367" r:id="rId11"/>
    <p:sldId id="370" r:id="rId12"/>
    <p:sldId id="369" r:id="rId13"/>
    <p:sldId id="368" r:id="rId14"/>
    <p:sldId id="372" r:id="rId15"/>
    <p:sldId id="371" r:id="rId16"/>
    <p:sldId id="352" r:id="rId17"/>
    <p:sldId id="28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068043"/>
    <a:srgbClr val="055F32"/>
    <a:srgbClr val="E7FBF3"/>
    <a:srgbClr val="269D81"/>
    <a:srgbClr val="6BC235"/>
    <a:srgbClr val="00CC66"/>
    <a:srgbClr val="008000"/>
    <a:srgbClr val="AFDE8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152" autoAdjust="0"/>
  </p:normalViewPr>
  <p:slideViewPr>
    <p:cSldViewPr snapToGrid="0">
      <p:cViewPr>
        <p:scale>
          <a:sx n="75" d="100"/>
          <a:sy n="75" d="100"/>
        </p:scale>
        <p:origin x="300" y="36"/>
      </p:cViewPr>
      <p:guideLst>
        <p:guide orient="horz" pos="2160"/>
        <p:guide pos="83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15249-7652-4567-A1DD-62BFB84486E5}" type="datetimeFigureOut">
              <a:rPr lang="zh-CN" altLang="en-US" smtClean="0"/>
              <a:t>2017/8/21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BD40E-73C5-4756-8F37-8E1565178E3F}" type="slidenum">
              <a:rPr lang="zh-CN" altLang="en-US" smtClean="0"/>
              <a:t>‹#›</a:t>
            </a:fld>
            <a:endParaRPr lang="zh-CN" altLang="en-US"/>
          </a:p>
        </p:txBody>
      </p:sp>
    </p:spTree>
    <p:extLst>
      <p:ext uri="{BB962C8B-B14F-4D97-AF65-F5344CB8AC3E}">
        <p14:creationId xmlns:p14="http://schemas.microsoft.com/office/powerpoint/2010/main" val="51814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Linu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a:t>
            </a:r>
            <a:r>
              <a:rPr lang="en-US" altLang="zh-CN" dirty="0" smtClean="0"/>
              <a:t>IEC61970/61968</a:t>
            </a:r>
            <a:r>
              <a:rPr lang="zh-CN" altLang="en-US" dirty="0" smtClean="0"/>
              <a:t>的功能概述图可以看到，大致可分为六部分通用技术部分，组件接口，序列化，子集，配电管理系统接口参考模型，数据模型。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其中数据模型是核心，因此重点对</a:t>
            </a:r>
            <a:r>
              <a:rPr lang="en-US" altLang="zh-CN" dirty="0" smtClean="0"/>
              <a:t>61970-301</a:t>
            </a:r>
            <a:r>
              <a:rPr lang="zh-CN" altLang="en-US" dirty="0" smtClean="0"/>
              <a:t>和</a:t>
            </a:r>
            <a:r>
              <a:rPr lang="en-US" altLang="zh-CN" dirty="0" smtClean="0"/>
              <a:t>61968-11</a:t>
            </a:r>
            <a:r>
              <a:rPr lang="zh-CN" altLang="en-US" dirty="0" smtClean="0"/>
              <a:t>进行了学习</a:t>
            </a:r>
            <a:endParaRPr lang="en-US" altLang="zh-CN" dirty="0" smtClean="0"/>
          </a:p>
          <a:p>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3</a:t>
            </a:fld>
            <a:endParaRPr lang="zh-CN"/>
          </a:p>
        </p:txBody>
      </p:sp>
    </p:spTree>
    <p:extLst>
      <p:ext uri="{BB962C8B-B14F-4D97-AF65-F5344CB8AC3E}">
        <p14:creationId xmlns:p14="http://schemas.microsoft.com/office/powerpoint/2010/main" val="246013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12</a:t>
            </a:fld>
            <a:endParaRPr lang="zh-CN"/>
          </a:p>
        </p:txBody>
      </p:sp>
    </p:spTree>
    <p:extLst>
      <p:ext uri="{BB962C8B-B14F-4D97-AF65-F5344CB8AC3E}">
        <p14:creationId xmlns:p14="http://schemas.microsoft.com/office/powerpoint/2010/main" val="210173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kern="1200" dirty="0" smtClean="0">
                <a:solidFill>
                  <a:schemeClr val="tx1"/>
                </a:solidFill>
                <a:effectLst/>
                <a:latin typeface="+mn-lt"/>
                <a:ea typeface="+mn-ea"/>
                <a:cs typeface="+mn-cs"/>
              </a:rPr>
              <a:t>IaaS(Infrastructure-as-a- Service)</a:t>
            </a:r>
            <a:r>
              <a:rPr lang="zh-CN" altLang="zh-CN" sz="1200" kern="1200" dirty="0" smtClean="0">
                <a:solidFill>
                  <a:schemeClr val="tx1"/>
                </a:solidFill>
                <a:effectLst/>
                <a:latin typeface="+mn-lt"/>
                <a:ea typeface="+mn-ea"/>
                <a:cs typeface="+mn-cs"/>
              </a:rPr>
              <a:t>：基础设施即服务。消费者通过</a:t>
            </a:r>
            <a:r>
              <a:rPr lang="en-US" altLang="zh-CN" sz="1200" kern="1200" dirty="0" smtClean="0">
                <a:solidFill>
                  <a:schemeClr val="tx1"/>
                </a:solidFill>
                <a:effectLst/>
                <a:latin typeface="+mn-lt"/>
                <a:ea typeface="+mn-ea"/>
                <a:cs typeface="+mn-cs"/>
              </a:rPr>
              <a:t>Internet</a:t>
            </a:r>
            <a:r>
              <a:rPr lang="zh-CN" altLang="zh-CN" sz="1200" kern="1200" dirty="0" smtClean="0">
                <a:solidFill>
                  <a:schemeClr val="tx1"/>
                </a:solidFill>
                <a:effectLst/>
                <a:latin typeface="+mn-lt"/>
                <a:ea typeface="+mn-ea"/>
                <a:cs typeface="+mn-cs"/>
              </a:rPr>
              <a:t>可以从完善的计算机基础设施获得服务。例如：硬件服务器租用。</a:t>
            </a:r>
            <a:r>
              <a:rPr lang="en-US" altLang="zh-CN" sz="1200" dirty="0" smtClean="0">
                <a:solidFill>
                  <a:schemeClr val="tx1"/>
                </a:solidFill>
                <a:latin typeface="+mn-ea"/>
                <a:ea typeface="+mn-ea"/>
              </a:rPr>
              <a:t>OpenStack</a:t>
            </a:r>
            <a:r>
              <a:rPr lang="zh-CN" altLang="en-US" sz="1200" dirty="0" smtClean="0">
                <a:solidFill>
                  <a:schemeClr val="tx1"/>
                </a:solidFill>
                <a:latin typeface="+mn-ea"/>
                <a:ea typeface="+mn-ea"/>
              </a:rPr>
              <a:t>提供网络、虚拟化、操作系统、存储等基础服务。</a:t>
            </a:r>
            <a:r>
              <a:rPr lang="en-US" altLang="zh-CN" sz="1200" dirty="0" smtClean="0">
                <a:solidFill>
                  <a:schemeClr val="tx1"/>
                </a:solidFill>
                <a:latin typeface="+mn-ea"/>
                <a:ea typeface="+mn-ea"/>
              </a:rPr>
              <a:t>OpenStack</a:t>
            </a:r>
            <a:r>
              <a:rPr lang="zh-CN" altLang="en-US" sz="1200" dirty="0" smtClean="0">
                <a:solidFill>
                  <a:schemeClr val="tx1"/>
                </a:solidFill>
                <a:latin typeface="+mn-ea"/>
                <a:ea typeface="+mn-ea"/>
              </a:rPr>
              <a:t>将资源抽象为</a:t>
            </a:r>
            <a:r>
              <a:rPr lang="en-US" altLang="zh-CN" sz="1200" dirty="0" smtClean="0">
                <a:solidFill>
                  <a:schemeClr val="tx1"/>
                </a:solidFill>
                <a:latin typeface="+mn-ea"/>
                <a:ea typeface="+mn-ea"/>
              </a:rPr>
              <a:t>Compute</a:t>
            </a:r>
            <a:r>
              <a:rPr lang="zh-CN" altLang="en-US" sz="1200" dirty="0" smtClean="0">
                <a:solidFill>
                  <a:schemeClr val="tx1"/>
                </a:solidFill>
                <a:latin typeface="+mn-ea"/>
                <a:ea typeface="+mn-ea"/>
              </a:rPr>
              <a:t>、</a:t>
            </a:r>
            <a:r>
              <a:rPr lang="en-US" altLang="zh-CN" sz="1200" dirty="0" smtClean="0">
                <a:solidFill>
                  <a:schemeClr val="tx1"/>
                </a:solidFill>
                <a:latin typeface="+mn-ea"/>
                <a:ea typeface="+mn-ea"/>
              </a:rPr>
              <a:t>Networking</a:t>
            </a:r>
            <a:r>
              <a:rPr lang="zh-CN" altLang="en-US" sz="1200" dirty="0" smtClean="0">
                <a:solidFill>
                  <a:schemeClr val="tx1"/>
                </a:solidFill>
                <a:latin typeface="+mn-ea"/>
                <a:ea typeface="+mn-ea"/>
              </a:rPr>
              <a:t>、</a:t>
            </a:r>
            <a:r>
              <a:rPr lang="en-US" altLang="zh-CN" sz="1200" dirty="0" smtClean="0">
                <a:solidFill>
                  <a:schemeClr val="tx1"/>
                </a:solidFill>
                <a:latin typeface="+mn-ea"/>
                <a:ea typeface="+mn-ea"/>
              </a:rPr>
              <a:t>Storage</a:t>
            </a:r>
            <a:r>
              <a:rPr lang="zh-CN" altLang="en-US" sz="1200" dirty="0" smtClean="0">
                <a:solidFill>
                  <a:schemeClr val="tx1"/>
                </a:solidFill>
                <a:latin typeface="+mn-ea"/>
                <a:ea typeface="+mn-ea"/>
              </a:rPr>
              <a:t>，用于构建</a:t>
            </a:r>
            <a:r>
              <a:rPr lang="en-US" altLang="zh-CN" sz="1200" dirty="0" err="1" smtClean="0">
                <a:solidFill>
                  <a:schemeClr val="tx1"/>
                </a:solidFill>
                <a:latin typeface="+mn-ea"/>
                <a:ea typeface="+mn-ea"/>
              </a:rPr>
              <a:t>Iaas</a:t>
            </a:r>
            <a:r>
              <a:rPr lang="zh-CN" altLang="en-US" sz="1200" dirty="0" smtClean="0">
                <a:solidFill>
                  <a:schemeClr val="tx1"/>
                </a:solidFill>
                <a:latin typeface="+mn-ea"/>
                <a:ea typeface="+mn-ea"/>
              </a:rPr>
              <a:t>平台</a:t>
            </a:r>
            <a:endParaRPr lang="en-US" altLang="zh-CN" sz="1200" dirty="0" smtClean="0">
              <a:solidFill>
                <a:schemeClr val="tx1"/>
              </a:solidFill>
              <a:latin typeface="+mn-ea"/>
              <a:ea typeface="+mn-ea"/>
            </a:endParaRPr>
          </a:p>
          <a:p>
            <a:pPr eaLnBrk="1" hangingPunct="1">
              <a:lnSpc>
                <a:spcPct val="90000"/>
              </a:lnSpc>
            </a:pPr>
            <a:endParaRPr lang="zh-CN" altLang="en-US" sz="1200" dirty="0" smtClean="0">
              <a:solidFill>
                <a:schemeClr val="tx1"/>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PaaS(Platform-as-a- Service)</a:t>
            </a:r>
            <a:r>
              <a:rPr lang="zh-CN" altLang="zh-CN" sz="1200" kern="1200" dirty="0" smtClean="0">
                <a:solidFill>
                  <a:schemeClr val="tx1"/>
                </a:solidFill>
                <a:effectLst/>
                <a:latin typeface="+mn-lt"/>
                <a:ea typeface="+mn-ea"/>
                <a:cs typeface="+mn-cs"/>
              </a:rPr>
              <a:t>：平台即服务。</a:t>
            </a:r>
            <a:r>
              <a:rPr lang="en-US" altLang="zh-CN" sz="1200" kern="1200" dirty="0" smtClean="0">
                <a:solidFill>
                  <a:schemeClr val="tx1"/>
                </a:solidFill>
                <a:effectLst/>
                <a:latin typeface="+mn-lt"/>
                <a:ea typeface="+mn-ea"/>
                <a:cs typeface="+mn-cs"/>
              </a:rPr>
              <a:t>PaaS</a:t>
            </a:r>
            <a:r>
              <a:rPr lang="zh-CN" altLang="zh-CN" sz="1200" kern="1200" dirty="0" smtClean="0">
                <a:solidFill>
                  <a:schemeClr val="tx1"/>
                </a:solidFill>
                <a:effectLst/>
                <a:latin typeface="+mn-lt"/>
                <a:ea typeface="+mn-ea"/>
                <a:cs typeface="+mn-cs"/>
              </a:rPr>
              <a:t>实际上是指云环境中的应用基础设施服务，也可以说是中间件即服务，以</a:t>
            </a:r>
            <a:r>
              <a:rPr lang="en-US" altLang="zh-CN" sz="1200" kern="1200" dirty="0" smtClean="0">
                <a:solidFill>
                  <a:schemeClr val="tx1"/>
                </a:solidFill>
                <a:effectLst/>
                <a:latin typeface="+mn-lt"/>
                <a:ea typeface="+mn-ea"/>
                <a:cs typeface="+mn-cs"/>
              </a:rPr>
              <a:t>SaaS</a:t>
            </a:r>
            <a:r>
              <a:rPr lang="zh-CN" altLang="zh-CN" sz="1200" kern="1200" dirty="0" smtClean="0">
                <a:solidFill>
                  <a:schemeClr val="tx1"/>
                </a:solidFill>
                <a:effectLst/>
                <a:latin typeface="+mn-lt"/>
                <a:ea typeface="+mn-ea"/>
                <a:cs typeface="+mn-cs"/>
              </a:rPr>
              <a:t>的模式提交给用户。因此，</a:t>
            </a:r>
            <a:r>
              <a:rPr lang="en-US" altLang="zh-CN" sz="1200" kern="1200" dirty="0" smtClean="0">
                <a:solidFill>
                  <a:schemeClr val="tx1"/>
                </a:solidFill>
                <a:effectLst/>
                <a:latin typeface="+mn-lt"/>
                <a:ea typeface="+mn-ea"/>
                <a:cs typeface="+mn-cs"/>
              </a:rPr>
              <a:t>PaaS</a:t>
            </a:r>
            <a:r>
              <a:rPr lang="zh-CN" altLang="zh-CN" sz="1200" kern="1200" dirty="0" smtClean="0">
                <a:solidFill>
                  <a:schemeClr val="tx1"/>
                </a:solidFill>
                <a:effectLst/>
                <a:latin typeface="+mn-lt"/>
                <a:ea typeface="+mn-ea"/>
                <a:cs typeface="+mn-cs"/>
              </a:rPr>
              <a:t>也是</a:t>
            </a:r>
            <a:r>
              <a:rPr lang="en-US" altLang="zh-CN" sz="1200" kern="1200" dirty="0" smtClean="0">
                <a:solidFill>
                  <a:schemeClr val="tx1"/>
                </a:solidFill>
                <a:effectLst/>
                <a:latin typeface="+mn-lt"/>
                <a:ea typeface="+mn-ea"/>
                <a:cs typeface="+mn-cs"/>
              </a:rPr>
              <a:t>SaaS</a:t>
            </a:r>
            <a:r>
              <a:rPr lang="zh-CN" altLang="zh-CN" sz="1200" kern="1200" dirty="0" smtClean="0">
                <a:solidFill>
                  <a:schemeClr val="tx1"/>
                </a:solidFill>
                <a:effectLst/>
                <a:latin typeface="+mn-lt"/>
                <a:ea typeface="+mn-ea"/>
                <a:cs typeface="+mn-cs"/>
              </a:rPr>
              <a:t>模式的一种应用。但是，</a:t>
            </a:r>
            <a:r>
              <a:rPr lang="en-US" altLang="zh-CN" sz="1200" kern="1200" dirty="0" smtClean="0">
                <a:solidFill>
                  <a:schemeClr val="tx1"/>
                </a:solidFill>
                <a:effectLst/>
                <a:latin typeface="+mn-lt"/>
                <a:ea typeface="+mn-ea"/>
                <a:cs typeface="+mn-cs"/>
              </a:rPr>
              <a:t>PaaS</a:t>
            </a:r>
            <a:r>
              <a:rPr lang="zh-CN" altLang="zh-CN" sz="1200" kern="1200" dirty="0" smtClean="0">
                <a:solidFill>
                  <a:schemeClr val="tx1"/>
                </a:solidFill>
                <a:effectLst/>
                <a:latin typeface="+mn-lt"/>
                <a:ea typeface="+mn-ea"/>
                <a:cs typeface="+mn-cs"/>
              </a:rPr>
              <a:t>的出现可以加快</a:t>
            </a:r>
            <a:r>
              <a:rPr lang="en-US" altLang="zh-CN" sz="1200" kern="1200" dirty="0" smtClean="0">
                <a:solidFill>
                  <a:schemeClr val="tx1"/>
                </a:solidFill>
                <a:effectLst/>
                <a:latin typeface="+mn-lt"/>
                <a:ea typeface="+mn-ea"/>
                <a:cs typeface="+mn-cs"/>
              </a:rPr>
              <a:t>SaaS</a:t>
            </a:r>
            <a:r>
              <a:rPr lang="zh-CN" altLang="zh-CN" sz="1200" kern="1200" dirty="0" smtClean="0">
                <a:solidFill>
                  <a:schemeClr val="tx1"/>
                </a:solidFill>
                <a:effectLst/>
                <a:latin typeface="+mn-lt"/>
                <a:ea typeface="+mn-ea"/>
                <a:cs typeface="+mn-cs"/>
              </a:rPr>
              <a:t>的发展，尤其是加快</a:t>
            </a:r>
            <a:r>
              <a:rPr lang="en-US" altLang="zh-CN" sz="1200" kern="1200" dirty="0" smtClean="0">
                <a:solidFill>
                  <a:schemeClr val="tx1"/>
                </a:solidFill>
                <a:effectLst/>
                <a:latin typeface="+mn-lt"/>
                <a:ea typeface="+mn-ea"/>
                <a:cs typeface="+mn-cs"/>
              </a:rPr>
              <a:t>SaaS</a:t>
            </a:r>
            <a:r>
              <a:rPr lang="zh-CN" altLang="zh-CN" sz="1200" kern="1200" dirty="0" smtClean="0">
                <a:solidFill>
                  <a:schemeClr val="tx1"/>
                </a:solidFill>
                <a:effectLst/>
                <a:latin typeface="+mn-lt"/>
                <a:ea typeface="+mn-ea"/>
                <a:cs typeface="+mn-cs"/>
              </a:rPr>
              <a:t>应用的开发速度。</a:t>
            </a:r>
            <a:r>
              <a:rPr lang="en-US" altLang="zh-CN" sz="1200" b="0" i="0" kern="1200" dirty="0" smtClean="0">
                <a:solidFill>
                  <a:schemeClr val="tx1"/>
                </a:solidFill>
                <a:effectLst/>
                <a:latin typeface="+mn-lt"/>
                <a:ea typeface="+mn-ea"/>
                <a:cs typeface="+mn-cs"/>
              </a:rPr>
              <a:t>Docker </a:t>
            </a:r>
            <a:r>
              <a:rPr lang="zh-CN" altLang="en-US" sz="1200" b="0" i="0" kern="1200" dirty="0" smtClean="0">
                <a:solidFill>
                  <a:schemeClr val="tx1"/>
                </a:solidFill>
                <a:effectLst/>
                <a:latin typeface="+mn-lt"/>
                <a:ea typeface="+mn-ea"/>
                <a:cs typeface="+mn-cs"/>
              </a:rPr>
              <a:t>是一个开源的应用容器引擎，让开发者可以打包他们的应用以及依赖包到一个可移植的容器中，然后发布到任何流行的</a:t>
            </a:r>
            <a:r>
              <a:rPr lang="en-US" altLang="zh-CN" sz="1200" b="0" i="0" u="none" strike="noStrike" kern="1200" dirty="0" smtClean="0">
                <a:solidFill>
                  <a:schemeClr val="tx1"/>
                </a:solidFill>
                <a:effectLst/>
                <a:latin typeface="+mn-lt"/>
                <a:ea typeface="+mn-ea"/>
                <a:cs typeface="+mn-cs"/>
                <a:hlinkClick r:id="rId3"/>
              </a:rPr>
              <a:t>Linux</a:t>
            </a:r>
            <a:r>
              <a:rPr lang="zh-CN" altLang="en-US" sz="1200" b="0" i="0" kern="1200" dirty="0" smtClean="0">
                <a:solidFill>
                  <a:schemeClr val="tx1"/>
                </a:solidFill>
                <a:effectLst/>
                <a:latin typeface="+mn-lt"/>
                <a:ea typeface="+mn-ea"/>
                <a:cs typeface="+mn-cs"/>
              </a:rPr>
              <a:t>机器上，也可以实现虚拟化，容器是完全使用沙箱机制，相互之间不会有任何接口。</a:t>
            </a:r>
            <a:r>
              <a:rPr lang="en-US" altLang="zh-CN" sz="1200" dirty="0" smtClean="0">
                <a:solidFill>
                  <a:schemeClr val="tx1"/>
                </a:solidFill>
                <a:latin typeface="+mn-ea"/>
                <a:ea typeface="+mn-ea"/>
              </a:rPr>
              <a:t>Docker</a:t>
            </a:r>
            <a:r>
              <a:rPr lang="zh-CN" altLang="zh-CN" sz="1200" dirty="0" smtClean="0">
                <a:solidFill>
                  <a:schemeClr val="tx1"/>
                </a:solidFill>
                <a:latin typeface="+mn-ea"/>
                <a:ea typeface="+mn-ea"/>
              </a:rPr>
              <a:t>是一个构建在</a:t>
            </a:r>
            <a:r>
              <a:rPr lang="en-US" altLang="zh-CN" sz="1200" dirty="0" smtClean="0">
                <a:solidFill>
                  <a:schemeClr val="tx1"/>
                </a:solidFill>
                <a:latin typeface="+mn-ea"/>
                <a:ea typeface="+mn-ea"/>
              </a:rPr>
              <a:t>LXC</a:t>
            </a:r>
            <a:r>
              <a:rPr lang="zh-CN" altLang="zh-CN" sz="1200" dirty="0" smtClean="0">
                <a:solidFill>
                  <a:schemeClr val="tx1"/>
                </a:solidFill>
                <a:latin typeface="+mn-ea"/>
                <a:ea typeface="+mn-ea"/>
              </a:rPr>
              <a:t>之上的</a:t>
            </a:r>
            <a:r>
              <a:rPr lang="en-US" altLang="zh-CN" sz="1200" dirty="0" smtClean="0">
                <a:solidFill>
                  <a:schemeClr val="tx1"/>
                </a:solidFill>
                <a:latin typeface="+mn-ea"/>
                <a:ea typeface="+mn-ea"/>
              </a:rPr>
              <a:t>,</a:t>
            </a:r>
            <a:r>
              <a:rPr lang="zh-CN" altLang="zh-CN" sz="1200" dirty="0" smtClean="0">
                <a:solidFill>
                  <a:schemeClr val="tx1"/>
                </a:solidFill>
                <a:latin typeface="+mn-ea"/>
                <a:ea typeface="+mn-ea"/>
              </a:rPr>
              <a:t>基于进程容器</a:t>
            </a:r>
            <a:r>
              <a:rPr lang="en-US" altLang="zh-CN" sz="1200" dirty="0" smtClean="0">
                <a:solidFill>
                  <a:schemeClr val="tx1"/>
                </a:solidFill>
                <a:latin typeface="+mn-ea"/>
                <a:ea typeface="+mn-ea"/>
              </a:rPr>
              <a:t>(</a:t>
            </a:r>
            <a:r>
              <a:rPr lang="en-US" altLang="zh-CN" sz="1200" dirty="0" err="1" smtClean="0">
                <a:solidFill>
                  <a:schemeClr val="tx1"/>
                </a:solidFill>
                <a:latin typeface="+mn-ea"/>
                <a:ea typeface="+mn-ea"/>
              </a:rPr>
              <a:t>Processcontainer</a:t>
            </a:r>
            <a:r>
              <a:rPr lang="en-US" altLang="zh-CN" sz="1200" dirty="0" smtClean="0">
                <a:solidFill>
                  <a:schemeClr val="tx1"/>
                </a:solidFill>
                <a:latin typeface="+mn-ea"/>
                <a:ea typeface="+mn-ea"/>
              </a:rPr>
              <a:t>)</a:t>
            </a:r>
            <a:r>
              <a:rPr lang="zh-CN" altLang="zh-CN" sz="1200" dirty="0" smtClean="0">
                <a:solidFill>
                  <a:schemeClr val="tx1"/>
                </a:solidFill>
                <a:latin typeface="+mn-ea"/>
                <a:ea typeface="+mn-ea"/>
              </a:rPr>
              <a:t>的轻量级</a:t>
            </a:r>
            <a:r>
              <a:rPr lang="en-US" altLang="zh-CN" sz="1200" dirty="0" smtClean="0">
                <a:solidFill>
                  <a:schemeClr val="tx1"/>
                </a:solidFill>
                <a:latin typeface="+mn-ea"/>
                <a:ea typeface="+mn-ea"/>
              </a:rPr>
              <a:t>VM</a:t>
            </a:r>
            <a:r>
              <a:rPr lang="zh-CN" altLang="zh-CN" sz="1200" dirty="0" smtClean="0">
                <a:solidFill>
                  <a:schemeClr val="tx1"/>
                </a:solidFill>
                <a:latin typeface="+mn-ea"/>
                <a:ea typeface="+mn-ea"/>
              </a:rPr>
              <a:t>解决方案</a:t>
            </a:r>
            <a:endParaRPr lang="zh-CN" altLang="en-US" sz="1200" dirty="0" smtClean="0">
              <a:solidFill>
                <a:schemeClr val="tx1"/>
              </a:solidFill>
              <a:latin typeface="+mn-ea"/>
              <a:ea typeface="+mn-ea"/>
            </a:endParaRP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SaaS(Software-as-a- Service)</a:t>
            </a:r>
            <a:r>
              <a:rPr lang="zh-CN" altLang="zh-CN" sz="1200" kern="1200" dirty="0" smtClean="0">
                <a:solidFill>
                  <a:schemeClr val="tx1"/>
                </a:solidFill>
                <a:effectLst/>
                <a:latin typeface="+mn-lt"/>
                <a:ea typeface="+mn-ea"/>
                <a:cs typeface="+mn-cs"/>
              </a:rPr>
              <a:t>：软件即服务。它是一种通过</a:t>
            </a:r>
            <a:r>
              <a:rPr lang="en-US" altLang="zh-CN" sz="1200" kern="1200" dirty="0" smtClean="0">
                <a:solidFill>
                  <a:schemeClr val="tx1"/>
                </a:solidFill>
                <a:effectLst/>
                <a:latin typeface="+mn-lt"/>
                <a:ea typeface="+mn-ea"/>
                <a:cs typeface="+mn-cs"/>
              </a:rPr>
              <a:t>Internet</a:t>
            </a:r>
            <a:r>
              <a:rPr lang="zh-CN" altLang="zh-CN" sz="1200" kern="1200" dirty="0" smtClean="0">
                <a:solidFill>
                  <a:schemeClr val="tx1"/>
                </a:solidFill>
                <a:effectLst/>
                <a:latin typeface="+mn-lt"/>
                <a:ea typeface="+mn-ea"/>
                <a:cs typeface="+mn-cs"/>
              </a:rPr>
              <a:t>提供软件的模式，用户无需购买软件，而是向提供商租用基于</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的软件，来管理企业经营活动。</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13</a:t>
            </a:fld>
            <a:endParaRPr lang="zh-CN"/>
          </a:p>
        </p:txBody>
      </p:sp>
    </p:spTree>
    <p:extLst>
      <p:ext uri="{BB962C8B-B14F-4D97-AF65-F5344CB8AC3E}">
        <p14:creationId xmlns:p14="http://schemas.microsoft.com/office/powerpoint/2010/main" val="4013251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redis</a:t>
            </a:r>
            <a:r>
              <a:rPr lang="zh-CN" altLang="en-US" sz="1200" kern="1200" dirty="0" smtClean="0">
                <a:solidFill>
                  <a:schemeClr val="tx1"/>
                </a:solidFill>
                <a:effectLst/>
                <a:latin typeface="+mn-lt"/>
                <a:ea typeface="+mn-ea"/>
                <a:cs typeface="+mn-cs"/>
              </a:rPr>
              <a:t>实现数据缓存，包括模型缓存和计算结果缓存</a:t>
            </a:r>
            <a:endParaRPr lang="en-US" altLang="zh-CN" sz="1200" kern="1200" dirty="0" smtClean="0">
              <a:solidFill>
                <a:schemeClr val="tx1"/>
              </a:solidFill>
              <a:effectLst/>
              <a:latin typeface="+mn-lt"/>
              <a:ea typeface="+mn-ea"/>
              <a:cs typeface="+mn-cs"/>
            </a:endParaRPr>
          </a:p>
          <a:p>
            <a:pPr eaLnBrk="1" hangingPunct="1">
              <a:lnSpc>
                <a:spcPct val="90000"/>
              </a:lnSpc>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redis</a:t>
            </a:r>
            <a:r>
              <a:rPr lang="zh-CN" altLang="en-US" sz="1200" kern="1200" dirty="0" smtClean="0">
                <a:solidFill>
                  <a:schemeClr val="tx1"/>
                </a:solidFill>
                <a:effectLst/>
                <a:latin typeface="+mn-lt"/>
                <a:ea typeface="+mn-ea"/>
                <a:cs typeface="+mn-cs"/>
              </a:rPr>
              <a:t>的消息发布订阅机制，实现计算任务的发布和订阅</a:t>
            </a:r>
            <a:endParaRPr lang="en-US" altLang="zh-CN" sz="1200" kern="1200" dirty="0" smtClean="0">
              <a:solidFill>
                <a:schemeClr val="tx1"/>
              </a:solidFill>
              <a:effectLst/>
              <a:latin typeface="+mn-lt"/>
              <a:ea typeface="+mn-ea"/>
              <a:cs typeface="+mn-cs"/>
            </a:endParaRPr>
          </a:p>
          <a:p>
            <a:pPr eaLnBrk="1" hangingPunct="1">
              <a:lnSpc>
                <a:spcPct val="90000"/>
              </a:lnSpc>
            </a:pPr>
            <a:r>
              <a:rPr lang="en-US" altLang="zh-CN" sz="1200" kern="1200" dirty="0" smtClean="0">
                <a:solidFill>
                  <a:schemeClr val="tx1"/>
                </a:solidFill>
                <a:effectLst/>
                <a:latin typeface="+mn-lt"/>
                <a:ea typeface="+mn-ea"/>
                <a:cs typeface="+mn-cs"/>
              </a:rPr>
              <a:t>3</a:t>
            </a:r>
            <a:r>
              <a:rPr lang="zh-CN" altLang="en-US" sz="1200" kern="1200" smtClean="0">
                <a:solidFill>
                  <a:schemeClr val="tx1"/>
                </a:solidFill>
                <a:effectLst/>
                <a:latin typeface="+mn-lt"/>
                <a:ea typeface="+mn-ea"/>
                <a:cs typeface="+mn-cs"/>
              </a:rPr>
              <a:t>，计算节点分式部署实现计算任务的并发执行。</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14</a:t>
            </a:fld>
            <a:endParaRPr lang="zh-CN"/>
          </a:p>
        </p:txBody>
      </p:sp>
    </p:spTree>
    <p:extLst>
      <p:ext uri="{BB962C8B-B14F-4D97-AF65-F5344CB8AC3E}">
        <p14:creationId xmlns:p14="http://schemas.microsoft.com/office/powerpoint/2010/main" val="261957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15</a:t>
            </a:fld>
            <a:endParaRPr lang="zh-CN"/>
          </a:p>
        </p:txBody>
      </p:sp>
    </p:spTree>
    <p:extLst>
      <p:ext uri="{BB962C8B-B14F-4D97-AF65-F5344CB8AC3E}">
        <p14:creationId xmlns:p14="http://schemas.microsoft.com/office/powerpoint/2010/main" val="403958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4</a:t>
            </a:fld>
            <a:endParaRPr lang="zh-CN"/>
          </a:p>
        </p:txBody>
      </p:sp>
    </p:spTree>
    <p:extLst>
      <p:ext uri="{BB962C8B-B14F-4D97-AF65-F5344CB8AC3E}">
        <p14:creationId xmlns:p14="http://schemas.microsoft.com/office/powerpoint/2010/main" val="158315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61970</a:t>
            </a:r>
            <a:r>
              <a:rPr lang="zh-CN" altLang="en-US" dirty="0" smtClean="0"/>
              <a:t>由多个逻辑包组成，每个逻辑包</a:t>
            </a:r>
            <a:r>
              <a:rPr lang="zh-CN" altLang="zh-CN" sz="1200" kern="1200" dirty="0" smtClean="0">
                <a:solidFill>
                  <a:schemeClr val="tx1"/>
                </a:solidFill>
                <a:effectLst/>
                <a:latin typeface="+mn-lt"/>
                <a:ea typeface="+mn-ea"/>
                <a:cs typeface="+mn-cs"/>
              </a:rPr>
              <a:t>代表电力系统模型的某个部分</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需要重点关注的包有</a:t>
            </a:r>
            <a:r>
              <a:rPr lang="en-US" altLang="zh-CN" sz="1200" kern="1200" dirty="0" smtClean="0">
                <a:solidFill>
                  <a:schemeClr val="tx1"/>
                </a:solidFill>
                <a:effectLst/>
                <a:latin typeface="+mn-lt"/>
                <a:ea typeface="+mn-ea"/>
                <a:cs typeface="+mn-cs"/>
              </a:rPr>
              <a:t>Domain</a:t>
            </a:r>
            <a:r>
              <a:rPr lang="zh-CN" altLang="en-US" sz="1200" kern="1200" dirty="0" smtClean="0">
                <a:solidFill>
                  <a:schemeClr val="tx1"/>
                </a:solidFill>
                <a:effectLst/>
                <a:latin typeface="+mn-lt"/>
                <a:ea typeface="+mn-ea"/>
                <a:cs typeface="+mn-cs"/>
              </a:rPr>
              <a:t>（域包）</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Core</a:t>
            </a:r>
            <a:r>
              <a:rPr lang="zh-CN" altLang="en-US" sz="1200" kern="1200" dirty="0" smtClean="0">
                <a:solidFill>
                  <a:schemeClr val="tx1"/>
                </a:solidFill>
                <a:effectLst/>
                <a:latin typeface="+mn-lt"/>
                <a:ea typeface="+mn-ea"/>
                <a:cs typeface="+mn-cs"/>
              </a:rPr>
              <a:t>（核心包）</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Wires</a:t>
            </a:r>
            <a:r>
              <a:rPr lang="zh-CN" altLang="en-US" sz="1200" kern="1200" dirty="0" smtClean="0">
                <a:solidFill>
                  <a:schemeClr val="tx1"/>
                </a:solidFill>
                <a:effectLst/>
                <a:latin typeface="+mn-lt"/>
                <a:ea typeface="+mn-ea"/>
                <a:cs typeface="+mn-cs"/>
              </a:rPr>
              <a:t>（电线包），</a:t>
            </a:r>
            <a:r>
              <a:rPr lang="en-US" altLang="zh-CN" sz="1200" kern="1200" dirty="0" smtClean="0">
                <a:solidFill>
                  <a:schemeClr val="tx1"/>
                </a:solidFill>
                <a:effectLst/>
                <a:latin typeface="+mn-lt"/>
                <a:ea typeface="+mn-ea"/>
                <a:cs typeface="+mn-cs"/>
              </a:rPr>
              <a:t>Topology</a:t>
            </a:r>
            <a:r>
              <a:rPr lang="zh-CN" altLang="en-US" sz="1200" kern="1200" dirty="0" smtClean="0">
                <a:solidFill>
                  <a:schemeClr val="tx1"/>
                </a:solidFill>
                <a:effectLst/>
                <a:latin typeface="+mn-lt"/>
                <a:ea typeface="+mn-ea"/>
                <a:cs typeface="+mn-cs"/>
              </a:rPr>
              <a:t>（拓扑）</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Meas</a:t>
            </a:r>
            <a:r>
              <a:rPr lang="zh-CN" altLang="en-US" sz="1200" kern="1200" dirty="0" smtClean="0">
                <a:solidFill>
                  <a:schemeClr val="tx1"/>
                </a:solidFill>
                <a:effectLst/>
                <a:latin typeface="+mn-lt"/>
                <a:ea typeface="+mn-ea"/>
                <a:cs typeface="+mn-cs"/>
              </a:rPr>
              <a:t>（量测）</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SCADA</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AuxiliaryEquipment</a:t>
            </a:r>
            <a:r>
              <a:rPr lang="zh-CN" altLang="en-US" sz="1200" kern="1200" dirty="0" smtClean="0">
                <a:solidFill>
                  <a:schemeClr val="tx1"/>
                </a:solidFill>
                <a:effectLst/>
                <a:latin typeface="+mn-lt"/>
                <a:ea typeface="+mn-ea"/>
                <a:cs typeface="+mn-cs"/>
              </a:rPr>
              <a:t>（辅助设备）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a:t>
            </a:r>
            <a:r>
              <a:rPr lang="en-US" altLang="zh-CN" dirty="0" smtClean="0"/>
              <a:t>IEC61970/61968</a:t>
            </a:r>
            <a:r>
              <a:rPr lang="zh-CN" altLang="en-US" dirty="0" smtClean="0"/>
              <a:t>的功能概述图可以看到，大致可分为六部分通用技术部分，组件接口，序列化，子集，配电管理系统接口参考模型，数据模型。</a:t>
            </a:r>
            <a:endParaRPr lang="en-US" altLang="zh-CN" dirty="0" smtClean="0"/>
          </a:p>
          <a:p>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5</a:t>
            </a:fld>
            <a:endParaRPr lang="zh-CN"/>
          </a:p>
        </p:txBody>
      </p:sp>
    </p:spTree>
    <p:extLst>
      <p:ext uri="{BB962C8B-B14F-4D97-AF65-F5344CB8AC3E}">
        <p14:creationId xmlns:p14="http://schemas.microsoft.com/office/powerpoint/2010/main" val="56195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6</a:t>
            </a:fld>
            <a:endParaRPr lang="zh-CN"/>
          </a:p>
        </p:txBody>
      </p:sp>
    </p:spTree>
    <p:extLst>
      <p:ext uri="{BB962C8B-B14F-4D97-AF65-F5344CB8AC3E}">
        <p14:creationId xmlns:p14="http://schemas.microsoft.com/office/powerpoint/2010/main" val="222438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latin typeface="Times New Roman" panose="02020603050405020304" pitchFamily="18" charset="0"/>
                <a:ea typeface="楷体_GB2312" pitchFamily="49" charset="-122"/>
              </a:rPr>
              <a:t>Line SS1-SS2 </a:t>
            </a:r>
            <a:r>
              <a:rPr lang="zh-CN" altLang="en-US" sz="1200" dirty="0" smtClean="0">
                <a:latin typeface="Times New Roman" panose="02020603050405020304" pitchFamily="18" charset="0"/>
                <a:ea typeface="楷体_GB2312" pitchFamily="49" charset="-122"/>
              </a:rPr>
              <a:t>有两个</a:t>
            </a:r>
            <a:r>
              <a:rPr lang="en-US" altLang="zh-CN" sz="1200" dirty="0" err="1" smtClean="0">
                <a:latin typeface="Times New Roman" panose="02020603050405020304" pitchFamily="18" charset="0"/>
                <a:ea typeface="楷体_GB2312" pitchFamily="49" charset="-122"/>
              </a:rPr>
              <a:t>ACLineSegments</a:t>
            </a:r>
            <a:r>
              <a:rPr lang="en-US" altLang="zh-CN" sz="1200" dirty="0" smtClean="0">
                <a:latin typeface="Times New Roman" panose="02020603050405020304" pitchFamily="18" charset="0"/>
                <a:ea typeface="楷体_GB2312" pitchFamily="49" charset="-122"/>
              </a:rPr>
              <a:t>——Cable1 </a:t>
            </a:r>
            <a:r>
              <a:rPr lang="zh-CN" altLang="en-US" sz="1200" dirty="0" smtClean="0">
                <a:latin typeface="Times New Roman" panose="02020603050405020304" pitchFamily="18" charset="0"/>
                <a:ea typeface="楷体_GB2312" pitchFamily="49" charset="-122"/>
              </a:rPr>
              <a:t>和</a:t>
            </a:r>
            <a:r>
              <a:rPr lang="en-US" altLang="zh-CN" sz="1200" dirty="0" smtClean="0">
                <a:latin typeface="Times New Roman" panose="02020603050405020304" pitchFamily="18" charset="0"/>
                <a:ea typeface="楷体_GB2312" pitchFamily="49" charset="-122"/>
              </a:rPr>
              <a:t>Cable2</a:t>
            </a:r>
            <a:r>
              <a:rPr lang="zh-CN" altLang="en-US" sz="1200" dirty="0" smtClean="0">
                <a:latin typeface="Times New Roman" panose="02020603050405020304" pitchFamily="18" charset="0"/>
                <a:ea typeface="楷体_GB2312" pitchFamily="49" charset="-122"/>
              </a:rPr>
              <a:t>。分离出的</a:t>
            </a:r>
            <a:r>
              <a:rPr lang="en-US" altLang="zh-CN" sz="1200" dirty="0" smtClean="0">
                <a:latin typeface="Times New Roman" panose="02020603050405020304" pitchFamily="18" charset="0"/>
                <a:ea typeface="楷体_GB2312" pitchFamily="49" charset="-122"/>
              </a:rPr>
              <a:t>Substation SS3 </a:t>
            </a:r>
            <a:r>
              <a:rPr lang="zh-CN" altLang="en-US" sz="1200" dirty="0" smtClean="0">
                <a:latin typeface="Times New Roman" panose="02020603050405020304" pitchFamily="18" charset="0"/>
                <a:ea typeface="楷体_GB2312" pitchFamily="49" charset="-122"/>
              </a:rPr>
              <a:t>有</a:t>
            </a:r>
            <a:r>
              <a:rPr lang="en-US" altLang="zh-CN" sz="1200" dirty="0" err="1" smtClean="0">
                <a:latin typeface="Times New Roman" panose="02020603050405020304" pitchFamily="18" charset="0"/>
                <a:ea typeface="楷体_GB2312" pitchFamily="49" charset="-122"/>
              </a:rPr>
              <a:t>ConnectivityNode</a:t>
            </a:r>
            <a:r>
              <a:rPr lang="en-US" altLang="zh-CN" sz="1200" dirty="0" smtClean="0">
                <a:latin typeface="Times New Roman" panose="02020603050405020304" pitchFamily="18" charset="0"/>
                <a:ea typeface="楷体_GB2312" pitchFamily="49" charset="-122"/>
              </a:rPr>
              <a:t> CN2</a:t>
            </a:r>
            <a:r>
              <a:rPr lang="zh-CN" altLang="en-US" sz="1200" dirty="0" smtClean="0">
                <a:latin typeface="Times New Roman" panose="02020603050405020304" pitchFamily="18" charset="0"/>
                <a:ea typeface="楷体_GB2312" pitchFamily="49" charset="-122"/>
              </a:rPr>
              <a:t>，它建立了</a:t>
            </a:r>
            <a:r>
              <a:rPr lang="en-US" altLang="zh-CN" sz="1200" dirty="0" err="1" smtClean="0">
                <a:latin typeface="Times New Roman" panose="02020603050405020304" pitchFamily="18" charset="0"/>
                <a:ea typeface="楷体_GB2312" pitchFamily="49" charset="-122"/>
              </a:rPr>
              <a:t>ACLineSegments</a:t>
            </a:r>
            <a:r>
              <a:rPr lang="en-US" altLang="zh-CN" sz="1200" dirty="0" smtClean="0">
                <a:latin typeface="Times New Roman" panose="02020603050405020304" pitchFamily="18" charset="0"/>
                <a:ea typeface="楷体_GB2312" pitchFamily="49" charset="-122"/>
              </a:rPr>
              <a:t> </a:t>
            </a:r>
            <a:r>
              <a:rPr lang="zh-CN" altLang="en-US" sz="1200" dirty="0" smtClean="0">
                <a:latin typeface="Times New Roman" panose="02020603050405020304" pitchFamily="18" charset="0"/>
                <a:ea typeface="楷体_GB2312" pitchFamily="49" charset="-122"/>
              </a:rPr>
              <a:t>之间的连接点模型以及到</a:t>
            </a:r>
            <a:r>
              <a:rPr lang="en-US" altLang="zh-CN" sz="1200" dirty="0" smtClean="0">
                <a:latin typeface="Times New Roman" panose="02020603050405020304" pitchFamily="18" charset="0"/>
                <a:ea typeface="楷体_GB2312" pitchFamily="49" charset="-122"/>
              </a:rPr>
              <a:t>Cable3 </a:t>
            </a:r>
            <a:r>
              <a:rPr lang="zh-CN" altLang="en-US" sz="1200" dirty="0" smtClean="0">
                <a:latin typeface="Times New Roman" panose="02020603050405020304" pitchFamily="18" charset="0"/>
                <a:ea typeface="楷体_GB2312" pitchFamily="49" charset="-122"/>
              </a:rPr>
              <a:t>的</a:t>
            </a:r>
            <a:r>
              <a:rPr lang="en-US" altLang="zh-CN" sz="1200" dirty="0" smtClean="0">
                <a:latin typeface="Times New Roman" panose="02020603050405020304" pitchFamily="18" charset="0"/>
                <a:ea typeface="楷体_GB2312" pitchFamily="49" charset="-122"/>
              </a:rPr>
              <a:t>T </a:t>
            </a:r>
            <a:r>
              <a:rPr lang="zh-CN" altLang="en-US" sz="1200" dirty="0" smtClean="0">
                <a:latin typeface="Times New Roman" panose="02020603050405020304" pitchFamily="18" charset="0"/>
                <a:ea typeface="楷体_GB2312" pitchFamily="49" charset="-122"/>
              </a:rPr>
              <a:t>节点模型， </a:t>
            </a:r>
            <a:r>
              <a:rPr lang="en-US" altLang="zh-CN" sz="1200" dirty="0" smtClean="0">
                <a:latin typeface="Times New Roman" panose="02020603050405020304" pitchFamily="18" charset="0"/>
                <a:ea typeface="楷体_GB2312" pitchFamily="49" charset="-122"/>
              </a:rPr>
              <a:t>Cables3 </a:t>
            </a:r>
            <a:r>
              <a:rPr lang="zh-CN" altLang="en-US" sz="1200" dirty="0" smtClean="0">
                <a:latin typeface="Times New Roman" panose="02020603050405020304" pitchFamily="18" charset="0"/>
                <a:ea typeface="楷体_GB2312" pitchFamily="49" charset="-122"/>
              </a:rPr>
              <a:t>提供了</a:t>
            </a:r>
            <a:r>
              <a:rPr lang="en-US" altLang="zh-CN" sz="1200" dirty="0" smtClean="0">
                <a:latin typeface="Times New Roman" panose="02020603050405020304" pitchFamily="18" charset="0"/>
                <a:ea typeface="楷体_GB2312" pitchFamily="49" charset="-122"/>
              </a:rPr>
              <a:t>SS3 </a:t>
            </a:r>
            <a:r>
              <a:rPr lang="zh-CN" altLang="en-US" sz="1200" dirty="0" smtClean="0">
                <a:latin typeface="Times New Roman" panose="02020603050405020304" pitchFamily="18" charset="0"/>
                <a:ea typeface="楷体_GB2312" pitchFamily="49" charset="-122"/>
              </a:rPr>
              <a:t>与</a:t>
            </a:r>
            <a:r>
              <a:rPr lang="en-US" altLang="zh-CN" sz="1200" dirty="0" smtClean="0">
                <a:latin typeface="Times New Roman" panose="02020603050405020304" pitchFamily="18" charset="0"/>
                <a:ea typeface="楷体_GB2312" pitchFamily="49" charset="-122"/>
              </a:rPr>
              <a:t>Substation SS4 </a:t>
            </a:r>
            <a:r>
              <a:rPr lang="zh-CN" altLang="en-US" sz="1200" dirty="0" smtClean="0">
                <a:latin typeface="Times New Roman" panose="02020603050405020304" pitchFamily="18" charset="0"/>
                <a:ea typeface="楷体_GB2312" pitchFamily="49" charset="-122"/>
              </a:rPr>
              <a:t>的连接。每个</a:t>
            </a:r>
            <a:r>
              <a:rPr lang="en-US" altLang="zh-CN" sz="1200" dirty="0" err="1" smtClean="0">
                <a:latin typeface="Times New Roman" panose="02020603050405020304" pitchFamily="18" charset="0"/>
                <a:ea typeface="楷体_GB2312" pitchFamily="49" charset="-122"/>
              </a:rPr>
              <a:t>ACLineSegment</a:t>
            </a:r>
            <a:r>
              <a:rPr lang="en-US" altLang="zh-CN" sz="1200" dirty="0" smtClean="0">
                <a:latin typeface="Times New Roman" panose="02020603050405020304" pitchFamily="18" charset="0"/>
                <a:ea typeface="楷体_GB2312" pitchFamily="49" charset="-122"/>
              </a:rPr>
              <a:t> </a:t>
            </a:r>
            <a:r>
              <a:rPr lang="zh-CN" altLang="en-US" sz="1200" dirty="0" smtClean="0">
                <a:latin typeface="Times New Roman" panose="02020603050405020304" pitchFamily="18" charset="0"/>
                <a:ea typeface="楷体_GB2312" pitchFamily="49" charset="-122"/>
              </a:rPr>
              <a:t>有两个</a:t>
            </a:r>
            <a:r>
              <a:rPr lang="en-US" altLang="zh-CN" sz="1200" dirty="0" smtClean="0">
                <a:latin typeface="Times New Roman" panose="02020603050405020304" pitchFamily="18" charset="0"/>
                <a:ea typeface="楷体_GB2312" pitchFamily="49" charset="-122"/>
              </a:rPr>
              <a:t>Terminals</a:t>
            </a:r>
            <a:r>
              <a:rPr lang="zh-CN" altLang="en-US" sz="1200" dirty="0" smtClean="0">
                <a:latin typeface="Times New Roman" panose="02020603050405020304" pitchFamily="18" charset="0"/>
                <a:ea typeface="楷体_GB2312" pitchFamily="49" charset="-122"/>
              </a:rPr>
              <a:t>。</a:t>
            </a:r>
          </a:p>
          <a:p>
            <a:r>
              <a:rPr lang="en-US" altLang="zh-CN" sz="1200" dirty="0" smtClean="0">
                <a:latin typeface="Times New Roman" panose="02020603050405020304" pitchFamily="18" charset="0"/>
                <a:ea typeface="楷体_GB2312" pitchFamily="49" charset="-122"/>
              </a:rPr>
              <a:t>Cable1 </a:t>
            </a:r>
            <a:r>
              <a:rPr lang="zh-CN" altLang="en-US" sz="1200" dirty="0" smtClean="0">
                <a:latin typeface="Times New Roman" panose="02020603050405020304" pitchFamily="18" charset="0"/>
                <a:ea typeface="楷体_GB2312" pitchFamily="49" charset="-122"/>
              </a:rPr>
              <a:t>通过它的</a:t>
            </a:r>
            <a:r>
              <a:rPr lang="en-US" altLang="zh-CN" sz="1200" dirty="0" smtClean="0">
                <a:latin typeface="Times New Roman" panose="02020603050405020304" pitchFamily="18" charset="0"/>
                <a:ea typeface="楷体_GB2312" pitchFamily="49" charset="-122"/>
              </a:rPr>
              <a:t>Terminals </a:t>
            </a:r>
            <a:r>
              <a:rPr lang="zh-CN" altLang="en-US" sz="1200" dirty="0" smtClean="0">
                <a:latin typeface="Times New Roman" panose="02020603050405020304" pitchFamily="18" charset="0"/>
                <a:ea typeface="楷体_GB2312" pitchFamily="49" charset="-122"/>
              </a:rPr>
              <a:t>连接到</a:t>
            </a:r>
            <a:r>
              <a:rPr lang="en-US" altLang="zh-CN" sz="1200" dirty="0" smtClean="0">
                <a:latin typeface="Times New Roman" panose="02020603050405020304" pitchFamily="18" charset="0"/>
                <a:ea typeface="楷体_GB2312" pitchFamily="49" charset="-122"/>
              </a:rPr>
              <a:t>CN3 </a:t>
            </a:r>
            <a:r>
              <a:rPr lang="zh-CN" altLang="en-US" sz="1200" dirty="0" smtClean="0">
                <a:latin typeface="Times New Roman" panose="02020603050405020304" pitchFamily="18" charset="0"/>
                <a:ea typeface="楷体_GB2312" pitchFamily="49" charset="-122"/>
              </a:rPr>
              <a:t>和</a:t>
            </a:r>
            <a:r>
              <a:rPr lang="en-US" altLang="zh-CN" sz="1200" dirty="0" smtClean="0">
                <a:latin typeface="Times New Roman" panose="02020603050405020304" pitchFamily="18" charset="0"/>
                <a:ea typeface="楷体_GB2312" pitchFamily="49" charset="-122"/>
              </a:rPr>
              <a:t>CN2 </a:t>
            </a:r>
            <a:r>
              <a:rPr lang="zh-CN" altLang="en-US" sz="1200" dirty="0" smtClean="0">
                <a:latin typeface="Times New Roman" panose="02020603050405020304" pitchFamily="18" charset="0"/>
                <a:ea typeface="楷体_GB2312" pitchFamily="49" charset="-122"/>
              </a:rPr>
              <a:t>上。</a:t>
            </a:r>
            <a:r>
              <a:rPr lang="en-US" altLang="zh-CN" sz="1200" dirty="0" smtClean="0">
                <a:latin typeface="Times New Roman" panose="02020603050405020304" pitchFamily="18" charset="0"/>
                <a:ea typeface="楷体_GB2312" pitchFamily="49" charset="-122"/>
              </a:rPr>
              <a:t>CN3 </a:t>
            </a:r>
            <a:r>
              <a:rPr lang="zh-CN" altLang="en-US" sz="1200" dirty="0" smtClean="0">
                <a:latin typeface="Times New Roman" panose="02020603050405020304" pitchFamily="18" charset="0"/>
                <a:ea typeface="楷体_GB2312" pitchFamily="49" charset="-122"/>
              </a:rPr>
              <a:t>包含于</a:t>
            </a:r>
            <a:r>
              <a:rPr lang="en-US" altLang="zh-CN" sz="1200" dirty="0" err="1" smtClean="0">
                <a:latin typeface="Times New Roman" panose="02020603050405020304" pitchFamily="18" charset="0"/>
                <a:ea typeface="楷体_GB2312" pitchFamily="49" charset="-122"/>
              </a:rPr>
              <a:t>VoltageLevel</a:t>
            </a:r>
            <a:r>
              <a:rPr lang="en-US" altLang="zh-CN" sz="1200" dirty="0" smtClean="0">
                <a:latin typeface="Times New Roman" panose="02020603050405020304" pitchFamily="18" charset="0"/>
                <a:ea typeface="楷体_GB2312" pitchFamily="49" charset="-122"/>
              </a:rPr>
              <a:t> 400kV</a:t>
            </a:r>
            <a:r>
              <a:rPr lang="zh-CN" altLang="en-US" sz="1200" dirty="0" smtClean="0">
                <a:latin typeface="Times New Roman" panose="02020603050405020304" pitchFamily="18" charset="0"/>
                <a:ea typeface="楷体_GB2312" pitchFamily="49" charset="-122"/>
              </a:rPr>
              <a:t>。</a:t>
            </a:r>
            <a:r>
              <a:rPr lang="en-US" altLang="zh-CN" sz="1200" dirty="0" smtClean="0">
                <a:latin typeface="Times New Roman" panose="02020603050405020304" pitchFamily="18" charset="0"/>
                <a:ea typeface="楷体_GB2312" pitchFamily="49" charset="-122"/>
              </a:rPr>
              <a:t>Breaker BR1</a:t>
            </a:r>
            <a:r>
              <a:rPr lang="zh-CN" altLang="en-US" sz="1200" dirty="0" smtClean="0">
                <a:latin typeface="Times New Roman" panose="02020603050405020304" pitchFamily="18" charset="0"/>
                <a:ea typeface="楷体_GB2312" pitchFamily="49" charset="-122"/>
              </a:rPr>
              <a:t>有两个</a:t>
            </a:r>
            <a:r>
              <a:rPr lang="en-US" altLang="zh-CN" sz="1200" dirty="0" smtClean="0">
                <a:latin typeface="Times New Roman" panose="02020603050405020304" pitchFamily="18" charset="0"/>
                <a:ea typeface="楷体_GB2312" pitchFamily="49" charset="-122"/>
              </a:rPr>
              <a:t>Terminals</a:t>
            </a:r>
            <a:r>
              <a:rPr lang="zh-CN" altLang="en-US" sz="1200" dirty="0" smtClean="0">
                <a:latin typeface="Times New Roman" panose="02020603050405020304" pitchFamily="18" charset="0"/>
                <a:ea typeface="楷体_GB2312" pitchFamily="49" charset="-122"/>
              </a:rPr>
              <a:t>，其中一个连接到</a:t>
            </a:r>
            <a:r>
              <a:rPr lang="en-US" altLang="zh-CN" sz="1200" dirty="0" smtClean="0">
                <a:latin typeface="Times New Roman" panose="02020603050405020304" pitchFamily="18" charset="0"/>
                <a:ea typeface="楷体_GB2312" pitchFamily="49" charset="-122"/>
              </a:rPr>
              <a:t>CN3</a:t>
            </a:r>
            <a:r>
              <a:rPr lang="zh-CN" altLang="en-US" sz="1200" dirty="0" smtClean="0">
                <a:latin typeface="Times New Roman" panose="02020603050405020304" pitchFamily="18" charset="0"/>
                <a:ea typeface="楷体_GB2312" pitchFamily="49" charset="-122"/>
              </a:rPr>
              <a:t>。</a:t>
            </a:r>
          </a:p>
          <a:p>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7</a:t>
            </a:fld>
            <a:endParaRPr lang="zh-CN"/>
          </a:p>
        </p:txBody>
      </p:sp>
    </p:spTree>
    <p:extLst>
      <p:ext uri="{BB962C8B-B14F-4D97-AF65-F5344CB8AC3E}">
        <p14:creationId xmlns:p14="http://schemas.microsoft.com/office/powerpoint/2010/main" val="375782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台账信息表，营配关系梳理</a:t>
            </a:r>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8</a:t>
            </a:fld>
            <a:endParaRPr lang="zh-CN"/>
          </a:p>
        </p:txBody>
      </p:sp>
    </p:spTree>
    <p:extLst>
      <p:ext uri="{BB962C8B-B14F-4D97-AF65-F5344CB8AC3E}">
        <p14:creationId xmlns:p14="http://schemas.microsoft.com/office/powerpoint/2010/main" val="246522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台账信息表，营配关系梳理</a:t>
            </a:r>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9</a:t>
            </a:fld>
            <a:endParaRPr lang="zh-CN"/>
          </a:p>
        </p:txBody>
      </p:sp>
    </p:spTree>
    <p:extLst>
      <p:ext uri="{BB962C8B-B14F-4D97-AF65-F5344CB8AC3E}">
        <p14:creationId xmlns:p14="http://schemas.microsoft.com/office/powerpoint/2010/main" val="103804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10</a:t>
            </a:fld>
            <a:endParaRPr lang="zh-CN"/>
          </a:p>
        </p:txBody>
      </p:sp>
    </p:spTree>
    <p:extLst>
      <p:ext uri="{BB962C8B-B14F-4D97-AF65-F5344CB8AC3E}">
        <p14:creationId xmlns:p14="http://schemas.microsoft.com/office/powerpoint/2010/main" val="1594147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zh-CN" altLang="en-US" dirty="0" smtClean="0"/>
              <a:t>学习了</a:t>
            </a:r>
            <a:r>
              <a:rPr lang="en-US" altLang="zh-CN" dirty="0" smtClean="0"/>
              <a:t>EA</a:t>
            </a:r>
            <a:r>
              <a:rPr lang="zh-CN" altLang="en-US" dirty="0" smtClean="0"/>
              <a:t>，</a:t>
            </a:r>
            <a:r>
              <a:rPr lang="en-US" altLang="zh-CN" dirty="0" err="1" smtClean="0"/>
              <a:t>CIMTool</a:t>
            </a:r>
            <a:r>
              <a:rPr lang="zh-CN" altLang="en-US" dirty="0" smtClean="0"/>
              <a:t>等</a:t>
            </a:r>
            <a:r>
              <a:rPr lang="en-US" altLang="zh-CN" dirty="0" smtClean="0"/>
              <a:t>CIM</a:t>
            </a:r>
            <a:r>
              <a:rPr lang="zh-CN" altLang="en-US" dirty="0" smtClean="0"/>
              <a:t>模型维护工具，学习了</a:t>
            </a:r>
            <a:r>
              <a:rPr lang="en-US" altLang="zh-CN" dirty="0" smtClean="0"/>
              <a:t>JAXB</a:t>
            </a:r>
            <a:r>
              <a:rPr lang="zh-CN" altLang="en-US" dirty="0" smtClean="0"/>
              <a:t>，</a:t>
            </a:r>
            <a:r>
              <a:rPr lang="en-US" altLang="zh-CN" dirty="0" smtClean="0"/>
              <a:t>XSD</a:t>
            </a:r>
            <a:r>
              <a:rPr lang="zh-CN" altLang="en-US" dirty="0" smtClean="0"/>
              <a:t>，</a:t>
            </a:r>
            <a:r>
              <a:rPr lang="en-US" altLang="zh-CN" dirty="0" smtClean="0"/>
              <a:t>RDF</a:t>
            </a:r>
            <a:r>
              <a:rPr lang="zh-CN" altLang="en-US" dirty="0" smtClean="0"/>
              <a:t>等</a:t>
            </a:r>
            <a:r>
              <a:rPr lang="en-US" altLang="zh-CN" dirty="0" smtClean="0"/>
              <a:t>CIM</a:t>
            </a:r>
            <a:r>
              <a:rPr lang="zh-CN" altLang="en-US" dirty="0" smtClean="0"/>
              <a:t>模型</a:t>
            </a:r>
            <a:r>
              <a:rPr lang="en-US" altLang="zh-CN" dirty="0" smtClean="0"/>
              <a:t>XML</a:t>
            </a:r>
            <a:r>
              <a:rPr lang="zh-CN" altLang="en-US" dirty="0" smtClean="0"/>
              <a:t>格式定义和序列化的技术，学习了</a:t>
            </a:r>
            <a:r>
              <a:rPr lang="en-US" altLang="zh-CN" dirty="0" smtClean="0"/>
              <a:t>JPA/Hibernate/Spring Data/</a:t>
            </a:r>
            <a:r>
              <a:rPr lang="en-US" altLang="zh-CN" dirty="0" err="1" smtClean="0"/>
              <a:t>Wrestful</a:t>
            </a:r>
            <a:r>
              <a:rPr lang="zh-CN" altLang="en-US" dirty="0" smtClean="0"/>
              <a:t>等数据持久化数据发布技术，为下一步信息模型搭建和扩展储备了技术基础。</a:t>
            </a:r>
            <a:endParaRPr lang="en-US" altLang="zh-CN" dirty="0" smtClean="0"/>
          </a:p>
          <a:p>
            <a:endParaRPr lang="en-US" altLang="zh-CN" dirty="0" smtClean="0"/>
          </a:p>
          <a:p>
            <a:r>
              <a:rPr lang="zh-CN" altLang="zh-CN" sz="1200" kern="1200" dirty="0" smtClean="0">
                <a:solidFill>
                  <a:schemeClr val="tx1"/>
                </a:solidFill>
                <a:effectLst/>
                <a:latin typeface="+mn-lt"/>
                <a:ea typeface="+mn-ea"/>
                <a:cs typeface="+mn-cs"/>
              </a:rPr>
              <a:t>主要过程有：</a:t>
            </a:r>
          </a:p>
          <a:p>
            <a:r>
              <a:rPr lang="zh-CN" altLang="zh-CN" sz="1200" kern="1200" dirty="0" smtClean="0">
                <a:solidFill>
                  <a:schemeClr val="tx1"/>
                </a:solidFill>
                <a:effectLst/>
                <a:latin typeface="+mn-lt"/>
                <a:ea typeface="+mn-ea"/>
                <a:cs typeface="+mn-cs"/>
              </a:rPr>
              <a:t>第一阶段领域模型建模阶段，复用</a:t>
            </a:r>
            <a:r>
              <a:rPr lang="en-US" altLang="zh-CN" sz="1200" kern="1200" dirty="0" smtClean="0">
                <a:solidFill>
                  <a:schemeClr val="tx1"/>
                </a:solidFill>
                <a:effectLst/>
                <a:latin typeface="+mn-lt"/>
                <a:ea typeface="+mn-ea"/>
                <a:cs typeface="+mn-cs"/>
              </a:rPr>
              <a:t>IEC61970/IEC61968</a:t>
            </a:r>
            <a:r>
              <a:rPr lang="zh-CN" altLang="zh-CN" sz="1200" kern="1200" dirty="0" smtClean="0">
                <a:solidFill>
                  <a:schemeClr val="tx1"/>
                </a:solidFill>
                <a:effectLst/>
                <a:latin typeface="+mn-lt"/>
                <a:ea typeface="+mn-ea"/>
                <a:cs typeface="+mn-cs"/>
              </a:rPr>
              <a:t>中电力领域模型，补充能源互联网相关业务领域模型，形成能够支撑能源信息信息平台相关业务的领域模型，这一阶段主要使用</a:t>
            </a:r>
            <a:r>
              <a:rPr lang="en-US" altLang="zh-CN" sz="1200" kern="1200" dirty="0" smtClean="0">
                <a:solidFill>
                  <a:schemeClr val="tx1"/>
                </a:solidFill>
                <a:effectLst/>
                <a:latin typeface="+mn-lt"/>
                <a:ea typeface="+mn-ea"/>
                <a:cs typeface="+mn-cs"/>
              </a:rPr>
              <a:t>EA</a:t>
            </a:r>
            <a:r>
              <a:rPr lang="zh-CN" altLang="zh-CN" sz="1200" kern="1200" dirty="0" smtClean="0">
                <a:solidFill>
                  <a:schemeClr val="tx1"/>
                </a:solidFill>
                <a:effectLst/>
                <a:latin typeface="+mn-lt"/>
                <a:ea typeface="+mn-ea"/>
                <a:cs typeface="+mn-cs"/>
              </a:rPr>
              <a:t>建模工具，形成能源互联网领域的</a:t>
            </a:r>
            <a:r>
              <a:rPr lang="en-US" altLang="zh-CN" sz="1200" kern="1200" dirty="0" smtClean="0">
                <a:solidFill>
                  <a:schemeClr val="tx1"/>
                </a:solidFill>
                <a:effectLst/>
                <a:latin typeface="+mn-lt"/>
                <a:ea typeface="+mn-ea"/>
                <a:cs typeface="+mn-cs"/>
              </a:rPr>
              <a:t>UML</a:t>
            </a:r>
            <a:r>
              <a:rPr lang="zh-CN" altLang="zh-CN" sz="1200" kern="1200" dirty="0" smtClean="0">
                <a:solidFill>
                  <a:schemeClr val="tx1"/>
                </a:solidFill>
                <a:effectLst/>
                <a:latin typeface="+mn-lt"/>
                <a:ea typeface="+mn-ea"/>
                <a:cs typeface="+mn-cs"/>
              </a:rPr>
              <a:t>模型。</a:t>
            </a:r>
          </a:p>
          <a:p>
            <a:r>
              <a:rPr lang="zh-CN" altLang="zh-CN" sz="1200" kern="1200" dirty="0" smtClean="0">
                <a:solidFill>
                  <a:schemeClr val="tx1"/>
                </a:solidFill>
                <a:effectLst/>
                <a:latin typeface="+mn-lt"/>
                <a:ea typeface="+mn-ea"/>
                <a:cs typeface="+mn-cs"/>
              </a:rPr>
              <a:t>第二阶段领域模型定义阶段，对</a:t>
            </a:r>
            <a:r>
              <a:rPr lang="en-US" altLang="zh-CN" sz="1200" kern="1200" dirty="0" smtClean="0">
                <a:solidFill>
                  <a:schemeClr val="tx1"/>
                </a:solidFill>
                <a:effectLst/>
                <a:latin typeface="+mn-lt"/>
                <a:ea typeface="+mn-ea"/>
                <a:cs typeface="+mn-cs"/>
              </a:rPr>
              <a:t>IEC61970/IEC61968</a:t>
            </a:r>
            <a:r>
              <a:rPr lang="zh-CN" altLang="zh-CN" sz="1200" kern="1200" dirty="0" smtClean="0">
                <a:solidFill>
                  <a:schemeClr val="tx1"/>
                </a:solidFill>
                <a:effectLst/>
                <a:latin typeface="+mn-lt"/>
                <a:ea typeface="+mn-ea"/>
                <a:cs typeface="+mn-cs"/>
              </a:rPr>
              <a:t>的模型文件进行剪裁，形成能源互联网领域的模型子集。这阶段主要使用</a:t>
            </a:r>
            <a:r>
              <a:rPr lang="en-US" altLang="zh-CN" sz="1200" kern="1200" dirty="0" err="1" smtClean="0">
                <a:solidFill>
                  <a:schemeClr val="tx1"/>
                </a:solidFill>
                <a:effectLst/>
                <a:latin typeface="+mn-lt"/>
                <a:ea typeface="+mn-ea"/>
                <a:cs typeface="+mn-cs"/>
              </a:rPr>
              <a:t>CIMTool</a:t>
            </a:r>
            <a:r>
              <a:rPr lang="zh-CN" altLang="zh-CN" sz="1200" kern="1200" dirty="0" smtClean="0">
                <a:solidFill>
                  <a:schemeClr val="tx1"/>
                </a:solidFill>
                <a:effectLst/>
                <a:latin typeface="+mn-lt"/>
                <a:ea typeface="+mn-ea"/>
                <a:cs typeface="+mn-cs"/>
              </a:rPr>
              <a:t>工具，或者</a:t>
            </a:r>
            <a:r>
              <a:rPr lang="en-US" altLang="zh-CN" sz="1200" kern="1200" dirty="0" smtClean="0">
                <a:solidFill>
                  <a:schemeClr val="tx1"/>
                </a:solidFill>
                <a:effectLst/>
                <a:latin typeface="+mn-lt"/>
                <a:ea typeface="+mn-ea"/>
                <a:cs typeface="+mn-cs"/>
              </a:rPr>
              <a:t>EA</a:t>
            </a:r>
            <a:r>
              <a:rPr lang="zh-CN" altLang="zh-CN" sz="1200" kern="1200" dirty="0" smtClean="0">
                <a:solidFill>
                  <a:schemeClr val="tx1"/>
                </a:solidFill>
                <a:effectLst/>
                <a:latin typeface="+mn-lt"/>
                <a:ea typeface="+mn-ea"/>
                <a:cs typeface="+mn-cs"/>
              </a:rPr>
              <a:t>形成</a:t>
            </a:r>
            <a:r>
              <a:rPr lang="en-US" altLang="zh-CN" sz="1200" kern="1200" dirty="0" smtClean="0">
                <a:solidFill>
                  <a:schemeClr val="tx1"/>
                </a:solidFill>
                <a:effectLst/>
                <a:latin typeface="+mn-lt"/>
                <a:ea typeface="+mn-ea"/>
                <a:cs typeface="+mn-cs"/>
              </a:rPr>
              <a:t>XML Schema</a:t>
            </a:r>
            <a:r>
              <a:rPr lang="zh-CN" altLang="zh-CN" sz="1200" kern="1200" dirty="0" smtClean="0">
                <a:solidFill>
                  <a:schemeClr val="tx1"/>
                </a:solidFill>
                <a:effectLst/>
                <a:latin typeface="+mn-lt"/>
                <a:ea typeface="+mn-ea"/>
                <a:cs typeface="+mn-cs"/>
              </a:rPr>
              <a:t>定义文件。</a:t>
            </a:r>
          </a:p>
          <a:p>
            <a:r>
              <a:rPr lang="zh-CN" altLang="zh-CN" sz="1200" kern="1200" dirty="0" smtClean="0">
                <a:solidFill>
                  <a:schemeClr val="tx1"/>
                </a:solidFill>
                <a:effectLst/>
                <a:latin typeface="+mn-lt"/>
                <a:ea typeface="+mn-ea"/>
                <a:cs typeface="+mn-cs"/>
              </a:rPr>
              <a:t>第三阶段持久化模型定义阶段，用</a:t>
            </a:r>
            <a:r>
              <a:rPr lang="en-US" altLang="zh-CN" sz="1200" kern="1200" dirty="0" smtClean="0">
                <a:solidFill>
                  <a:schemeClr val="tx1"/>
                </a:solidFill>
                <a:effectLst/>
                <a:latin typeface="+mn-lt"/>
                <a:ea typeface="+mn-ea"/>
                <a:cs typeface="+mn-cs"/>
              </a:rPr>
              <a:t>JAXB</a:t>
            </a:r>
            <a:r>
              <a:rPr lang="zh-CN" altLang="zh-CN" sz="1200" kern="1200" dirty="0" smtClean="0">
                <a:solidFill>
                  <a:schemeClr val="tx1"/>
                </a:solidFill>
                <a:effectLst/>
                <a:latin typeface="+mn-lt"/>
                <a:ea typeface="+mn-ea"/>
                <a:cs typeface="+mn-cs"/>
              </a:rPr>
              <a:t>技术，根据</a:t>
            </a:r>
            <a:r>
              <a:rPr lang="en-US" altLang="zh-CN" sz="1200" kern="1200" dirty="0" smtClean="0">
                <a:solidFill>
                  <a:schemeClr val="tx1"/>
                </a:solidFill>
                <a:effectLst/>
                <a:latin typeface="+mn-lt"/>
                <a:ea typeface="+mn-ea"/>
                <a:cs typeface="+mn-cs"/>
              </a:rPr>
              <a:t>XML Schema</a:t>
            </a:r>
            <a:r>
              <a:rPr lang="zh-CN" altLang="zh-CN" sz="1200" kern="1200" dirty="0" smtClean="0">
                <a:solidFill>
                  <a:schemeClr val="tx1"/>
                </a:solidFill>
                <a:effectLst/>
                <a:latin typeface="+mn-lt"/>
                <a:ea typeface="+mn-ea"/>
                <a:cs typeface="+mn-cs"/>
              </a:rPr>
              <a:t>产生</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类</a:t>
            </a:r>
          </a:p>
          <a:p>
            <a:r>
              <a:rPr lang="zh-CN" altLang="zh-CN" sz="1200" kern="1200" dirty="0" smtClean="0">
                <a:solidFill>
                  <a:schemeClr val="tx1"/>
                </a:solidFill>
                <a:effectLst/>
                <a:latin typeface="+mn-lt"/>
                <a:ea typeface="+mn-ea"/>
                <a:cs typeface="+mn-cs"/>
              </a:rPr>
              <a:t>第四阶段数据源定义，对</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类添加</a:t>
            </a:r>
            <a:r>
              <a:rPr lang="en-US" altLang="zh-CN" sz="1200" kern="1200" dirty="0" smtClean="0">
                <a:solidFill>
                  <a:schemeClr val="tx1"/>
                </a:solidFill>
                <a:effectLst/>
                <a:latin typeface="+mn-lt"/>
                <a:ea typeface="+mn-ea"/>
                <a:cs typeface="+mn-cs"/>
              </a:rPr>
              <a:t>JPA ORM</a:t>
            </a:r>
            <a:r>
              <a:rPr lang="zh-CN" altLang="zh-CN" sz="1200" kern="1200" dirty="0" smtClean="0">
                <a:solidFill>
                  <a:schemeClr val="tx1"/>
                </a:solidFill>
                <a:effectLst/>
                <a:latin typeface="+mn-lt"/>
                <a:ea typeface="+mn-ea"/>
                <a:cs typeface="+mn-cs"/>
              </a:rPr>
              <a:t>标准的注解，并通过</a:t>
            </a:r>
            <a:r>
              <a:rPr lang="en-US" altLang="zh-CN" sz="1200" kern="1200" dirty="0" smtClean="0">
                <a:solidFill>
                  <a:schemeClr val="tx1"/>
                </a:solidFill>
                <a:effectLst/>
                <a:latin typeface="+mn-lt"/>
                <a:ea typeface="+mn-ea"/>
                <a:cs typeface="+mn-cs"/>
              </a:rPr>
              <a:t>Hibernate</a:t>
            </a:r>
            <a:r>
              <a:rPr lang="zh-CN" altLang="zh-CN" sz="1200" kern="1200" dirty="0" smtClean="0">
                <a:solidFill>
                  <a:schemeClr val="tx1"/>
                </a:solidFill>
                <a:effectLst/>
                <a:latin typeface="+mn-lt"/>
                <a:ea typeface="+mn-ea"/>
                <a:cs typeface="+mn-cs"/>
              </a:rPr>
              <a:t>提供的</a:t>
            </a:r>
            <a:r>
              <a:rPr lang="en-US" altLang="zh-CN" sz="1200" kern="1200" dirty="0" smtClean="0">
                <a:solidFill>
                  <a:schemeClr val="tx1"/>
                </a:solidFill>
                <a:effectLst/>
                <a:latin typeface="+mn-lt"/>
                <a:ea typeface="+mn-ea"/>
                <a:cs typeface="+mn-cs"/>
              </a:rPr>
              <a:t>hbm2ddl</a:t>
            </a:r>
            <a:r>
              <a:rPr lang="zh-CN" altLang="zh-CN" sz="1200" kern="1200" dirty="0" smtClean="0">
                <a:solidFill>
                  <a:schemeClr val="tx1"/>
                </a:solidFill>
                <a:effectLst/>
                <a:latin typeface="+mn-lt"/>
                <a:ea typeface="+mn-ea"/>
                <a:cs typeface="+mn-cs"/>
              </a:rPr>
              <a:t>工具生成</a:t>
            </a:r>
            <a:r>
              <a:rPr lang="en-US" altLang="zh-CN" sz="1200" kern="1200" dirty="0" smtClean="0">
                <a:solidFill>
                  <a:schemeClr val="tx1"/>
                </a:solidFill>
                <a:effectLst/>
                <a:latin typeface="+mn-lt"/>
                <a:ea typeface="+mn-ea"/>
                <a:cs typeface="+mn-cs"/>
              </a:rPr>
              <a:t>DB Schema</a:t>
            </a:r>
            <a:r>
              <a:rPr lang="zh-CN" altLang="zh-CN" sz="1200" kern="1200" dirty="0" smtClean="0">
                <a:solidFill>
                  <a:schemeClr val="tx1"/>
                </a:solidFill>
                <a:effectLst/>
                <a:latin typeface="+mn-lt"/>
                <a:ea typeface="+mn-ea"/>
                <a:cs typeface="+mn-cs"/>
              </a:rPr>
              <a:t>。第四阶段涉及把领域模型映射成关系数据模型，应参考</a:t>
            </a:r>
            <a:r>
              <a:rPr lang="en-US" altLang="zh-CN" sz="1200" kern="1200" dirty="0" smtClean="0">
                <a:solidFill>
                  <a:schemeClr val="tx1"/>
                </a:solidFill>
                <a:effectLst/>
                <a:latin typeface="+mn-lt"/>
                <a:ea typeface="+mn-ea"/>
                <a:cs typeface="+mn-cs"/>
              </a:rPr>
              <a:t>5.2</a:t>
            </a:r>
            <a:r>
              <a:rPr lang="zh-CN" altLang="zh-CN" sz="1200" kern="1200" dirty="0" smtClean="0">
                <a:solidFill>
                  <a:schemeClr val="tx1"/>
                </a:solidFill>
                <a:effectLst/>
                <a:latin typeface="+mn-lt"/>
                <a:ea typeface="+mn-ea"/>
                <a:cs typeface="+mn-cs"/>
              </a:rPr>
              <a:t>中提到的原则进行设计</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数据发布流程（数据存储过程与此类似，但过程相反）：</a:t>
            </a:r>
          </a:p>
          <a:p>
            <a:r>
              <a:rPr lang="zh-CN" altLang="zh-CN" sz="1200" kern="1200" dirty="0" smtClean="0">
                <a:solidFill>
                  <a:schemeClr val="tx1"/>
                </a:solidFill>
                <a:effectLst/>
                <a:latin typeface="+mn-lt"/>
                <a:ea typeface="+mn-ea"/>
                <a:cs typeface="+mn-cs"/>
              </a:rPr>
              <a:t>第一阶段，通过</a:t>
            </a:r>
            <a:r>
              <a:rPr lang="en-US" altLang="zh-CN" sz="1200" kern="1200" dirty="0" smtClean="0">
                <a:solidFill>
                  <a:schemeClr val="tx1"/>
                </a:solidFill>
                <a:effectLst/>
                <a:latin typeface="+mn-lt"/>
                <a:ea typeface="+mn-ea"/>
                <a:cs typeface="+mn-cs"/>
              </a:rPr>
              <a:t>Hibernate</a:t>
            </a:r>
            <a:r>
              <a:rPr lang="zh-CN" altLang="zh-CN" sz="1200" kern="1200" dirty="0" smtClean="0">
                <a:solidFill>
                  <a:schemeClr val="tx1"/>
                </a:solidFill>
                <a:effectLst/>
                <a:latin typeface="+mn-lt"/>
                <a:ea typeface="+mn-ea"/>
                <a:cs typeface="+mn-cs"/>
              </a:rPr>
              <a:t>从数据库中读取数据，生成</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对象，这部分应复用数据库设计过程中定义</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类</a:t>
            </a:r>
          </a:p>
          <a:p>
            <a:r>
              <a:rPr lang="zh-CN" altLang="zh-CN" sz="1200" kern="1200" dirty="0" smtClean="0">
                <a:solidFill>
                  <a:schemeClr val="tx1"/>
                </a:solidFill>
                <a:effectLst/>
                <a:latin typeface="+mn-lt"/>
                <a:ea typeface="+mn-ea"/>
                <a:cs typeface="+mn-cs"/>
              </a:rPr>
              <a:t>第二阶段，通过</a:t>
            </a:r>
            <a:r>
              <a:rPr lang="en-US" altLang="zh-CN" sz="1200" kern="1200" dirty="0" smtClean="0">
                <a:solidFill>
                  <a:schemeClr val="tx1"/>
                </a:solidFill>
                <a:effectLst/>
                <a:latin typeface="+mn-lt"/>
                <a:ea typeface="+mn-ea"/>
                <a:cs typeface="+mn-cs"/>
              </a:rPr>
              <a:t>JAXB</a:t>
            </a:r>
            <a:r>
              <a:rPr lang="zh-CN" altLang="zh-CN" sz="1200" kern="1200" dirty="0" smtClean="0">
                <a:solidFill>
                  <a:schemeClr val="tx1"/>
                </a:solidFill>
                <a:effectLst/>
                <a:latin typeface="+mn-lt"/>
                <a:ea typeface="+mn-ea"/>
                <a:cs typeface="+mn-cs"/>
              </a:rPr>
              <a:t>结束把</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缓存对象序列化为</a:t>
            </a:r>
            <a:r>
              <a:rPr lang="en-US" altLang="zh-CN" sz="1200" kern="1200" dirty="0" smtClean="0">
                <a:solidFill>
                  <a:schemeClr val="tx1"/>
                </a:solidFill>
                <a:effectLst/>
                <a:latin typeface="+mn-lt"/>
                <a:ea typeface="+mn-ea"/>
                <a:cs typeface="+mn-cs"/>
              </a:rPr>
              <a:t>XML/JSON</a:t>
            </a:r>
            <a:r>
              <a:rPr lang="zh-CN" altLang="zh-CN" sz="1200" kern="1200" dirty="0" smtClean="0">
                <a:solidFill>
                  <a:schemeClr val="tx1"/>
                </a:solidFill>
                <a:effectLst/>
                <a:latin typeface="+mn-lt"/>
                <a:ea typeface="+mn-ea"/>
                <a:cs typeface="+mn-cs"/>
              </a:rPr>
              <a:t>格式的数据</a:t>
            </a:r>
          </a:p>
          <a:p>
            <a:r>
              <a:rPr lang="zh-CN" altLang="zh-CN" sz="1200" kern="1200" dirty="0" smtClean="0">
                <a:solidFill>
                  <a:schemeClr val="tx1"/>
                </a:solidFill>
                <a:effectLst/>
                <a:latin typeface="+mn-lt"/>
                <a:ea typeface="+mn-ea"/>
                <a:cs typeface="+mn-cs"/>
              </a:rPr>
              <a:t>第三阶段，通过</a:t>
            </a:r>
            <a:r>
              <a:rPr lang="en-US" altLang="zh-CN" sz="1200" kern="1200" dirty="0" smtClean="0">
                <a:solidFill>
                  <a:schemeClr val="tx1"/>
                </a:solidFill>
                <a:effectLst/>
                <a:latin typeface="+mn-lt"/>
                <a:ea typeface="+mn-ea"/>
                <a:cs typeface="+mn-cs"/>
              </a:rPr>
              <a:t>WEB Service</a:t>
            </a:r>
            <a:r>
              <a:rPr lang="zh-CN" altLang="zh-CN" sz="1200" kern="1200" dirty="0" smtClean="0">
                <a:solidFill>
                  <a:schemeClr val="tx1"/>
                </a:solidFill>
                <a:effectLst/>
                <a:latin typeface="+mn-lt"/>
                <a:ea typeface="+mn-ea"/>
                <a:cs typeface="+mn-cs"/>
              </a:rPr>
              <a:t>接口发布数据。数据发布接口可参考</a:t>
            </a:r>
            <a:r>
              <a:rPr lang="en-US" altLang="zh-CN" sz="1200" kern="1200" dirty="0" smtClean="0">
                <a:solidFill>
                  <a:schemeClr val="tx1"/>
                </a:solidFill>
                <a:effectLst/>
                <a:latin typeface="+mn-lt"/>
                <a:ea typeface="+mn-ea"/>
                <a:cs typeface="+mn-cs"/>
              </a:rPr>
              <a:t>IEC61968-100</a:t>
            </a:r>
            <a:r>
              <a:rPr lang="zh-CN" altLang="zh-CN" sz="1200" kern="1200" dirty="0" smtClean="0">
                <a:solidFill>
                  <a:schemeClr val="tx1"/>
                </a:solidFill>
                <a:effectLst/>
                <a:latin typeface="+mn-lt"/>
                <a:ea typeface="+mn-ea"/>
                <a:cs typeface="+mn-cs"/>
              </a:rPr>
              <a:t>。</a:t>
            </a:r>
            <a:endParaRPr lang="zh-CN" dirty="0"/>
          </a:p>
        </p:txBody>
      </p:sp>
      <p:sp>
        <p:nvSpPr>
          <p:cNvPr id="4" name="Slide Number Placeholder 3"/>
          <p:cNvSpPr>
            <a:spLocks noGrp="1"/>
          </p:cNvSpPr>
          <p:nvPr>
            <p:ph type="sldNum" sz="quarter" idx="10"/>
          </p:nvPr>
        </p:nvSpPr>
        <p:spPr/>
        <p:txBody>
          <a:bodyPr/>
          <a:lstStyle/>
          <a:p>
            <a:fld id="{1D2386A3-2E31-4C9B-B0BE-45709ADB9841}" type="slidenum">
              <a:rPr lang="en-US" altLang="zh-CN" smtClean="0"/>
              <a:pPr/>
              <a:t>11</a:t>
            </a:fld>
            <a:endParaRPr lang="zh-CN"/>
          </a:p>
        </p:txBody>
      </p:sp>
    </p:spTree>
    <p:extLst>
      <p:ext uri="{BB962C8B-B14F-4D97-AF65-F5344CB8AC3E}">
        <p14:creationId xmlns:p14="http://schemas.microsoft.com/office/powerpoint/2010/main" val="29784501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14036" y="3987525"/>
            <a:ext cx="4266080" cy="2368826"/>
          </a:xfrm>
          <a:prstGeom prst="rect">
            <a:avLst/>
          </a:prstGeom>
        </p:spPr>
      </p:pic>
      <p:sp>
        <p:nvSpPr>
          <p:cNvPr id="11" name="矩形 10"/>
          <p:cNvSpPr/>
          <p:nvPr userDrawn="1"/>
        </p:nvSpPr>
        <p:spPr>
          <a:xfrm>
            <a:off x="4195482" y="3644153"/>
            <a:ext cx="4948518" cy="2826499"/>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0"/>
            <a:ext cx="6979023"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0 h 6858000"/>
              <a:gd name="connsiteX1" fmla="*/ 6010835 w 9144000"/>
              <a:gd name="connsiteY1" fmla="*/ 26894 h 6858000"/>
              <a:gd name="connsiteX2" fmla="*/ 9144000 w 9144000"/>
              <a:gd name="connsiteY2" fmla="*/ 6858000 h 6858000"/>
              <a:gd name="connsiteX3" fmla="*/ 0 w 9144000"/>
              <a:gd name="connsiteY3" fmla="*/ 6858000 h 6858000"/>
              <a:gd name="connsiteX4" fmla="*/ 0 w 9144000"/>
              <a:gd name="connsiteY4" fmla="*/ 0 h 6858000"/>
              <a:gd name="connsiteX0" fmla="*/ 0 w 6010835"/>
              <a:gd name="connsiteY0" fmla="*/ 0 h 6858000"/>
              <a:gd name="connsiteX1" fmla="*/ 6010835 w 6010835"/>
              <a:gd name="connsiteY1" fmla="*/ 26894 h 6858000"/>
              <a:gd name="connsiteX2" fmla="*/ 4303059 w 6010835"/>
              <a:gd name="connsiteY2" fmla="*/ 6831106 h 6858000"/>
              <a:gd name="connsiteX3" fmla="*/ 0 w 6010835"/>
              <a:gd name="connsiteY3" fmla="*/ 6858000 h 6858000"/>
              <a:gd name="connsiteX4" fmla="*/ 0 w 6010835"/>
              <a:gd name="connsiteY4" fmla="*/ 0 h 6858000"/>
              <a:gd name="connsiteX0" fmla="*/ 0 w 6010835"/>
              <a:gd name="connsiteY0" fmla="*/ 0 h 6858000"/>
              <a:gd name="connsiteX1" fmla="*/ 6010835 w 6010835"/>
              <a:gd name="connsiteY1" fmla="*/ 26894 h 6858000"/>
              <a:gd name="connsiteX2" fmla="*/ 4343400 w 6010835"/>
              <a:gd name="connsiteY2" fmla="*/ 6844553 h 6858000"/>
              <a:gd name="connsiteX3" fmla="*/ 0 w 6010835"/>
              <a:gd name="connsiteY3" fmla="*/ 6858000 h 6858000"/>
              <a:gd name="connsiteX4" fmla="*/ 0 w 6010835"/>
              <a:gd name="connsiteY4" fmla="*/ 0 h 6858000"/>
              <a:gd name="connsiteX0" fmla="*/ 0 w 6010835"/>
              <a:gd name="connsiteY0" fmla="*/ 0 h 6858000"/>
              <a:gd name="connsiteX1" fmla="*/ 6010835 w 6010835"/>
              <a:gd name="connsiteY1" fmla="*/ 0 h 6858000"/>
              <a:gd name="connsiteX2" fmla="*/ 4343400 w 6010835"/>
              <a:gd name="connsiteY2" fmla="*/ 6844553 h 6858000"/>
              <a:gd name="connsiteX3" fmla="*/ 0 w 6010835"/>
              <a:gd name="connsiteY3" fmla="*/ 6858000 h 6858000"/>
              <a:gd name="connsiteX4" fmla="*/ 0 w 6010835"/>
              <a:gd name="connsiteY4" fmla="*/ 0 h 6858000"/>
              <a:gd name="connsiteX0" fmla="*/ 0 w 6992470"/>
              <a:gd name="connsiteY0" fmla="*/ 0 h 6858000"/>
              <a:gd name="connsiteX1" fmla="*/ 6992470 w 6992470"/>
              <a:gd name="connsiteY1" fmla="*/ 13447 h 6858000"/>
              <a:gd name="connsiteX2" fmla="*/ 4343400 w 6992470"/>
              <a:gd name="connsiteY2" fmla="*/ 6844553 h 6858000"/>
              <a:gd name="connsiteX3" fmla="*/ 0 w 6992470"/>
              <a:gd name="connsiteY3" fmla="*/ 6858000 h 6858000"/>
              <a:gd name="connsiteX4" fmla="*/ 0 w 6992470"/>
              <a:gd name="connsiteY4" fmla="*/ 0 h 6858000"/>
              <a:gd name="connsiteX0" fmla="*/ 0 w 6979023"/>
              <a:gd name="connsiteY0" fmla="*/ 0 h 6858000"/>
              <a:gd name="connsiteX1" fmla="*/ 6979023 w 6979023"/>
              <a:gd name="connsiteY1" fmla="*/ 0 h 6858000"/>
              <a:gd name="connsiteX2" fmla="*/ 4343400 w 6979023"/>
              <a:gd name="connsiteY2" fmla="*/ 6844553 h 6858000"/>
              <a:gd name="connsiteX3" fmla="*/ 0 w 6979023"/>
              <a:gd name="connsiteY3" fmla="*/ 6858000 h 6858000"/>
              <a:gd name="connsiteX4" fmla="*/ 0 w 6979023"/>
              <a:gd name="connsiteY4" fmla="*/ 0 h 6858000"/>
              <a:gd name="connsiteX0" fmla="*/ 0 w 6979023"/>
              <a:gd name="connsiteY0" fmla="*/ 0 h 6858000"/>
              <a:gd name="connsiteX1" fmla="*/ 6979023 w 6979023"/>
              <a:gd name="connsiteY1" fmla="*/ 0 h 6858000"/>
              <a:gd name="connsiteX2" fmla="*/ 4343400 w 6979023"/>
              <a:gd name="connsiteY2" fmla="*/ 6858000 h 6858000"/>
              <a:gd name="connsiteX3" fmla="*/ 0 w 6979023"/>
              <a:gd name="connsiteY3" fmla="*/ 6858000 h 6858000"/>
              <a:gd name="connsiteX4" fmla="*/ 0 w 697902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9023" h="6858000">
                <a:moveTo>
                  <a:pt x="0" y="0"/>
                </a:moveTo>
                <a:lnTo>
                  <a:pt x="6979023" y="0"/>
                </a:lnTo>
                <a:lnTo>
                  <a:pt x="4343400" y="6858000"/>
                </a:lnTo>
                <a:lnTo>
                  <a:pt x="0" y="6858000"/>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586627" y="1561875"/>
            <a:ext cx="4773706" cy="1867125"/>
          </a:xfrm>
        </p:spPr>
        <p:txBody>
          <a:bodyPr anchor="b"/>
          <a:lstStyle>
            <a:lvl1pPr algn="ctr">
              <a:defRPr sz="4500" b="1">
                <a:solidFill>
                  <a:srgbClr val="FFFFFF"/>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783415" y="3893684"/>
            <a:ext cx="2380129" cy="998991"/>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992B631-1BC5-43B3-B10B-722011D4DDF3}" type="datetime1">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21316900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34740B-78FB-40E2-B6F9-F5CE3389F1B5}" type="datetime1">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422405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3A74EC-2123-4909-840B-24FC2D4B60C4}" type="datetime1">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108747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91986"/>
            <a:ext cx="7886700" cy="4984977"/>
          </a:xfrm>
        </p:spPr>
        <p:txBody>
          <a:bodyPr/>
          <a:lstStyle>
            <a:lvl1pPr>
              <a:defRPr b="0">
                <a:solidFill>
                  <a:srgbClr val="002060"/>
                </a:solidFill>
                <a:latin typeface="微软雅黑" panose="020B0503020204020204" pitchFamily="34" charset="-122"/>
                <a:ea typeface="微软雅黑" panose="020B0503020204020204" pitchFamily="34" charset="-122"/>
              </a:defRPr>
            </a:lvl1pPr>
            <a:lvl2pPr>
              <a:defRPr b="1">
                <a:solidFill>
                  <a:srgbClr val="002060"/>
                </a:solidFill>
                <a:latin typeface="微软雅黑" panose="020B0503020204020204" pitchFamily="34" charset="-122"/>
                <a:ea typeface="微软雅黑" panose="020B0503020204020204" pitchFamily="34" charset="-122"/>
              </a:defRPr>
            </a:lvl2pPr>
            <a:lvl3pPr>
              <a:defRPr b="1">
                <a:solidFill>
                  <a:srgbClr val="002060"/>
                </a:solidFill>
                <a:latin typeface="微软雅黑" panose="020B0503020204020204" pitchFamily="34" charset="-122"/>
                <a:ea typeface="微软雅黑" panose="020B0503020204020204" pitchFamily="34" charset="-122"/>
              </a:defRPr>
            </a:lvl3pPr>
            <a:lvl4pPr>
              <a:defRPr b="1">
                <a:solidFill>
                  <a:srgbClr val="002060"/>
                </a:solidFill>
                <a:latin typeface="微软雅黑" panose="020B0503020204020204" pitchFamily="34" charset="-122"/>
                <a:ea typeface="微软雅黑" panose="020B0503020204020204" pitchFamily="34" charset="-122"/>
              </a:defRPr>
            </a:lvl4pPr>
            <a:lvl5pPr>
              <a:defRPr b="1">
                <a:solidFill>
                  <a:srgbClr val="002060"/>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1EA8147-98F9-43DB-8DBF-3E81651D1C66}" type="datetime1">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E57813-A12A-40E5-AD8C-CBEC93F924EE}" type="slidenum">
              <a:rPr lang="zh-CN" altLang="en-US" smtClean="0"/>
              <a:t>‹#›</a:t>
            </a:fld>
            <a:endParaRPr lang="zh-CN" altLang="en-US"/>
          </a:p>
        </p:txBody>
      </p:sp>
      <p:sp>
        <p:nvSpPr>
          <p:cNvPr id="7" name="矩形 6"/>
          <p:cNvSpPr/>
          <p:nvPr userDrawn="1"/>
        </p:nvSpPr>
        <p:spPr>
          <a:xfrm>
            <a:off x="0" y="-13447"/>
            <a:ext cx="1371597" cy="1074804"/>
          </a:xfrm>
          <a:custGeom>
            <a:avLst/>
            <a:gdLst>
              <a:gd name="connsiteX0" fmla="*/ 0 w 9144000"/>
              <a:gd name="connsiteY0" fmla="*/ 0 h 1061357"/>
              <a:gd name="connsiteX1" fmla="*/ 9144000 w 9144000"/>
              <a:gd name="connsiteY1" fmla="*/ 0 h 1061357"/>
              <a:gd name="connsiteX2" fmla="*/ 9144000 w 9144000"/>
              <a:gd name="connsiteY2" fmla="*/ 1061357 h 1061357"/>
              <a:gd name="connsiteX3" fmla="*/ 0 w 9144000"/>
              <a:gd name="connsiteY3" fmla="*/ 1061357 h 1061357"/>
              <a:gd name="connsiteX4" fmla="*/ 0 w 9144000"/>
              <a:gd name="connsiteY4" fmla="*/ 0 h 1061357"/>
              <a:gd name="connsiteX0" fmla="*/ 0 w 9144000"/>
              <a:gd name="connsiteY0" fmla="*/ 0 h 1061357"/>
              <a:gd name="connsiteX1" fmla="*/ 9144000 w 9144000"/>
              <a:gd name="connsiteY1" fmla="*/ 0 h 1061357"/>
              <a:gd name="connsiteX2" fmla="*/ 1237129 w 9144000"/>
              <a:gd name="connsiteY2" fmla="*/ 1061357 h 1061357"/>
              <a:gd name="connsiteX3" fmla="*/ 0 w 9144000"/>
              <a:gd name="connsiteY3" fmla="*/ 1061357 h 1061357"/>
              <a:gd name="connsiteX4" fmla="*/ 0 w 9144000"/>
              <a:gd name="connsiteY4" fmla="*/ 0 h 1061357"/>
              <a:gd name="connsiteX0" fmla="*/ 0 w 2151529"/>
              <a:gd name="connsiteY0" fmla="*/ 26894 h 1088251"/>
              <a:gd name="connsiteX1" fmla="*/ 2151529 w 2151529"/>
              <a:gd name="connsiteY1" fmla="*/ 0 h 1088251"/>
              <a:gd name="connsiteX2" fmla="*/ 1237129 w 2151529"/>
              <a:gd name="connsiteY2" fmla="*/ 1088251 h 1088251"/>
              <a:gd name="connsiteX3" fmla="*/ 0 w 2151529"/>
              <a:gd name="connsiteY3" fmla="*/ 1088251 h 1088251"/>
              <a:gd name="connsiteX4" fmla="*/ 0 w 2151529"/>
              <a:gd name="connsiteY4" fmla="*/ 26894 h 1088251"/>
              <a:gd name="connsiteX0" fmla="*/ 0 w 1707776"/>
              <a:gd name="connsiteY0" fmla="*/ 13447 h 1074804"/>
              <a:gd name="connsiteX1" fmla="*/ 1707776 w 1707776"/>
              <a:gd name="connsiteY1" fmla="*/ 0 h 1074804"/>
              <a:gd name="connsiteX2" fmla="*/ 1237129 w 1707776"/>
              <a:gd name="connsiteY2" fmla="*/ 1074804 h 1074804"/>
              <a:gd name="connsiteX3" fmla="*/ 0 w 1707776"/>
              <a:gd name="connsiteY3" fmla="*/ 1074804 h 1074804"/>
              <a:gd name="connsiteX4" fmla="*/ 0 w 1707776"/>
              <a:gd name="connsiteY4" fmla="*/ 13447 h 1074804"/>
              <a:gd name="connsiteX0" fmla="*/ 0 w 1707776"/>
              <a:gd name="connsiteY0" fmla="*/ 13447 h 1074804"/>
              <a:gd name="connsiteX1" fmla="*/ 1707776 w 1707776"/>
              <a:gd name="connsiteY1" fmla="*/ 0 h 1074804"/>
              <a:gd name="connsiteX2" fmla="*/ 1089212 w 1707776"/>
              <a:gd name="connsiteY2" fmla="*/ 1074804 h 1074804"/>
              <a:gd name="connsiteX3" fmla="*/ 0 w 1707776"/>
              <a:gd name="connsiteY3" fmla="*/ 1074804 h 1074804"/>
              <a:gd name="connsiteX4" fmla="*/ 0 w 1707776"/>
              <a:gd name="connsiteY4" fmla="*/ 13447 h 1074804"/>
              <a:gd name="connsiteX0" fmla="*/ 0 w 1532965"/>
              <a:gd name="connsiteY0" fmla="*/ 0 h 1061357"/>
              <a:gd name="connsiteX1" fmla="*/ 1532965 w 1532965"/>
              <a:gd name="connsiteY1" fmla="*/ 0 h 1061357"/>
              <a:gd name="connsiteX2" fmla="*/ 1089212 w 1532965"/>
              <a:gd name="connsiteY2" fmla="*/ 1061357 h 1061357"/>
              <a:gd name="connsiteX3" fmla="*/ 0 w 1532965"/>
              <a:gd name="connsiteY3" fmla="*/ 1061357 h 1061357"/>
              <a:gd name="connsiteX4" fmla="*/ 0 w 1532965"/>
              <a:gd name="connsiteY4" fmla="*/ 0 h 1061357"/>
              <a:gd name="connsiteX0" fmla="*/ 0 w 1379668"/>
              <a:gd name="connsiteY0" fmla="*/ 13447 h 1074804"/>
              <a:gd name="connsiteX1" fmla="*/ 1379668 w 1379668"/>
              <a:gd name="connsiteY1" fmla="*/ 0 h 1074804"/>
              <a:gd name="connsiteX2" fmla="*/ 1089212 w 1379668"/>
              <a:gd name="connsiteY2" fmla="*/ 1074804 h 1074804"/>
              <a:gd name="connsiteX3" fmla="*/ 0 w 1379668"/>
              <a:gd name="connsiteY3" fmla="*/ 1074804 h 1074804"/>
              <a:gd name="connsiteX4" fmla="*/ 0 w 1379668"/>
              <a:gd name="connsiteY4" fmla="*/ 13447 h 1074804"/>
              <a:gd name="connsiteX0" fmla="*/ 0 w 1379668"/>
              <a:gd name="connsiteY0" fmla="*/ 13447 h 1074804"/>
              <a:gd name="connsiteX1" fmla="*/ 1379668 w 1379668"/>
              <a:gd name="connsiteY1" fmla="*/ 0 h 1074804"/>
              <a:gd name="connsiteX2" fmla="*/ 1089212 w 1379668"/>
              <a:gd name="connsiteY2" fmla="*/ 1074804 h 1074804"/>
              <a:gd name="connsiteX3" fmla="*/ 0 w 1379668"/>
              <a:gd name="connsiteY3" fmla="*/ 1074804 h 1074804"/>
              <a:gd name="connsiteX4" fmla="*/ 0 w 1379668"/>
              <a:gd name="connsiteY4" fmla="*/ 13447 h 1074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668" h="1074804">
                <a:moveTo>
                  <a:pt x="0" y="13447"/>
                </a:moveTo>
                <a:lnTo>
                  <a:pt x="1379668" y="0"/>
                </a:lnTo>
                <a:cubicBezTo>
                  <a:pt x="1236860" y="546527"/>
                  <a:pt x="1186031" y="716536"/>
                  <a:pt x="1089212" y="1074804"/>
                </a:cubicBezTo>
                <a:lnTo>
                  <a:pt x="0" y="1074804"/>
                </a:lnTo>
                <a:lnTo>
                  <a:pt x="0" y="13447"/>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379379" y="206604"/>
            <a:ext cx="7135972" cy="848858"/>
          </a:xfrm>
        </p:spPr>
        <p:txBody>
          <a:bodyPr>
            <a:normAutofit/>
          </a:bodyPr>
          <a:lstStyle>
            <a:lvl1pPr>
              <a:defRPr sz="3600" b="1">
                <a:solidFill>
                  <a:srgbClr val="00206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pic>
        <p:nvPicPr>
          <p:cNvPr id="9" name="内容占位符 5"/>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290805" y="187099"/>
            <a:ext cx="797768" cy="763964"/>
          </a:xfrm>
          <a:prstGeom prst="rect">
            <a:avLst/>
          </a:prstGeom>
        </p:spPr>
      </p:pic>
      <p:cxnSp>
        <p:nvCxnSpPr>
          <p:cNvPr id="16" name="直接连接符 15"/>
          <p:cNvCxnSpPr/>
          <p:nvPr userDrawn="1"/>
        </p:nvCxnSpPr>
        <p:spPr>
          <a:xfrm>
            <a:off x="1094189" y="1045937"/>
            <a:ext cx="7316386" cy="0"/>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387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182470" y="1884362"/>
            <a:ext cx="5043226" cy="2800352"/>
          </a:xfrm>
          <a:prstGeom prst="rect">
            <a:avLst/>
          </a:prstGeom>
        </p:spPr>
      </p:pic>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13D84C-E82F-4A13-8F3D-DFD7CF8131C8}" type="datetime1">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D0E57813-A12A-40E5-AD8C-CBEC93F924EE}" type="slidenum">
              <a:rPr lang="zh-CN" altLang="en-US" smtClean="0"/>
              <a:t>‹#›</a:t>
            </a:fld>
            <a:endParaRPr lang="zh-CN" altLang="en-US"/>
          </a:p>
        </p:txBody>
      </p:sp>
      <p:sp>
        <p:nvSpPr>
          <p:cNvPr id="9" name="矩形 8"/>
          <p:cNvSpPr/>
          <p:nvPr userDrawn="1"/>
        </p:nvSpPr>
        <p:spPr>
          <a:xfrm>
            <a:off x="484368" y="1938339"/>
            <a:ext cx="8165740" cy="2879725"/>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3888" y="1709739"/>
            <a:ext cx="7886700" cy="2852737"/>
          </a:xfrm>
        </p:spPr>
        <p:txBody>
          <a:bodyPr anchor="b"/>
          <a:lstStyle>
            <a:lvl1pPr>
              <a:defRPr sz="4500" b="1">
                <a:solidFill>
                  <a:srgbClr val="002060"/>
                </a:solidFill>
              </a:defRPr>
            </a:lvl1pPr>
          </a:lstStyle>
          <a:p>
            <a:r>
              <a:rPr lang="zh-CN" altLang="en-US" dirty="0" smtClean="0"/>
              <a:t>单击此处编辑母版标题样式</a:t>
            </a:r>
            <a:endParaRPr lang="zh-CN" altLang="en-US" dirty="0"/>
          </a:p>
        </p:txBody>
      </p:sp>
      <p:sp>
        <p:nvSpPr>
          <p:cNvPr id="7" name="矩形 6"/>
          <p:cNvSpPr/>
          <p:nvPr userDrawn="1"/>
        </p:nvSpPr>
        <p:spPr>
          <a:xfrm>
            <a:off x="623888" y="4589465"/>
            <a:ext cx="7886700" cy="781606"/>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464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060034-BC71-4A12-9ACF-F32F624DE7B8}" type="datetime1">
              <a:rPr lang="zh-CN" altLang="en-US" smtClean="0"/>
              <a:t>2017/8/21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14020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60AEB1-7EAE-4ECD-8F28-DD6FF590EB9D}" type="datetime1">
              <a:rPr lang="zh-CN" altLang="en-US" smtClean="0"/>
              <a:t>2017/8/21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185207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36F2FCC-B8AB-4191-9ED4-6614EED8AF48}" type="datetime1">
              <a:rPr lang="zh-CN" altLang="en-US" smtClean="0"/>
              <a:t>2017/8/21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251677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314700" y="3437043"/>
            <a:ext cx="5257458" cy="2919308"/>
          </a:xfrm>
          <a:prstGeom prst="rect">
            <a:avLst/>
          </a:prstGeom>
        </p:spPr>
      </p:pic>
      <p:sp>
        <p:nvSpPr>
          <p:cNvPr id="2" name="日期占位符 1"/>
          <p:cNvSpPr>
            <a:spLocks noGrp="1"/>
          </p:cNvSpPr>
          <p:nvPr>
            <p:ph type="dt" sz="half" idx="10"/>
          </p:nvPr>
        </p:nvSpPr>
        <p:spPr/>
        <p:txBody>
          <a:bodyPr/>
          <a:lstStyle/>
          <a:p>
            <a:fld id="{3D20E9E6-910C-4805-B7DA-9DA0D62EE8D4}" type="datetime1">
              <a:rPr lang="zh-CN" altLang="en-US" smtClean="0"/>
              <a:t>2017/8/21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E57813-A12A-40E5-AD8C-CBEC93F924EE}" type="slidenum">
              <a:rPr lang="zh-CN" altLang="en-US" smtClean="0"/>
              <a:t>‹#›</a:t>
            </a:fld>
            <a:endParaRPr lang="zh-CN" altLang="en-US"/>
          </a:p>
        </p:txBody>
      </p:sp>
      <p:sp>
        <p:nvSpPr>
          <p:cNvPr id="7" name="日期占位符 3"/>
          <p:cNvSpPr txBox="1">
            <a:spLocks/>
          </p:cNvSpPr>
          <p:nvPr userDrawn="1"/>
        </p:nvSpPr>
        <p:spPr>
          <a:xfrm>
            <a:off x="628650" y="6356351"/>
            <a:ext cx="2057400" cy="365125"/>
          </a:xfrm>
          <a:prstGeom prst="rect">
            <a:avLst/>
          </a:prstGeom>
        </p:spPr>
        <p:txBody>
          <a:bodyPr vert="horz" lIns="91440" tIns="45720" rIns="91440" bIns="45720" rtlCol="0" anchor="ctr"/>
          <a:lstStyle>
            <a:defPPr>
              <a:defRPr lang="zh-CN"/>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18AA080-B38C-4B43-A24A-571234EE0390}" type="datetimeFigureOut">
              <a:rPr lang="zh-CN" altLang="en-US" smtClean="0"/>
              <a:pPr/>
              <a:t>2017/8/21</a:t>
            </a:fld>
            <a:endParaRPr lang="zh-CN" altLang="en-US"/>
          </a:p>
        </p:txBody>
      </p:sp>
      <p:sp>
        <p:nvSpPr>
          <p:cNvPr id="8" name="灯片编号占位符 5"/>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E57813-A12A-40E5-AD8C-CBEC93F924EE}" type="slidenum">
              <a:rPr lang="zh-CN" altLang="en-US" smtClean="0"/>
              <a:pPr/>
              <a:t>‹#›</a:t>
            </a:fld>
            <a:endParaRPr lang="zh-CN" altLang="en-US"/>
          </a:p>
        </p:txBody>
      </p:sp>
      <p:sp>
        <p:nvSpPr>
          <p:cNvPr id="9" name="矩形 8"/>
          <p:cNvSpPr/>
          <p:nvPr userDrawn="1"/>
        </p:nvSpPr>
        <p:spPr>
          <a:xfrm>
            <a:off x="0" y="-2"/>
            <a:ext cx="3028950" cy="6858002"/>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166782" y="3437044"/>
            <a:ext cx="5405376" cy="2919308"/>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878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DA6F9A-3153-4E51-BC40-8A170A3D24DC}" type="datetime1">
              <a:rPr lang="zh-CN" altLang="en-US" smtClean="0"/>
              <a:t>2017/8/21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228875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FD58A8-1407-4B1B-908C-71C7CFAF08F3}" type="datetime1">
              <a:rPr lang="zh-CN" altLang="en-US" smtClean="0"/>
              <a:t>2017/8/21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275399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1460AD-0348-4CFF-A984-D2BCB9282307}" type="datetime1">
              <a:rPr lang="zh-CN" altLang="en-US" smtClean="0"/>
              <a:t>2017/8/21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E57813-A12A-40E5-AD8C-CBEC93F924EE}" type="slidenum">
              <a:rPr lang="zh-CN" altLang="en-US" smtClean="0"/>
              <a:t>‹#›</a:t>
            </a:fld>
            <a:endParaRPr lang="zh-CN" altLang="en-US"/>
          </a:p>
        </p:txBody>
      </p:sp>
    </p:spTree>
    <p:extLst>
      <p:ext uri="{BB962C8B-B14F-4D97-AF65-F5344CB8AC3E}">
        <p14:creationId xmlns:p14="http://schemas.microsoft.com/office/powerpoint/2010/main" val="323545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package" Target="../embeddings/Microsoft_Visio___1.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7002" y="1879599"/>
            <a:ext cx="5337112" cy="1291772"/>
          </a:xfrm>
          <a:solidFill>
            <a:srgbClr val="1F4E79"/>
          </a:solidFill>
        </p:spPr>
        <p:txBody>
          <a:bodyPr>
            <a:normAutofit/>
          </a:bodyPr>
          <a:lstStyle/>
          <a:p>
            <a:r>
              <a:rPr lang="zh-CN" altLang="en-US" sz="4000" dirty="0" smtClean="0"/>
              <a:t>述职报告</a:t>
            </a:r>
            <a:endParaRPr lang="zh-CN" altLang="en-US" sz="4000" dirty="0">
              <a:latin typeface="华文中宋" panose="02010600040101010101" pitchFamily="2" charset="-122"/>
              <a:ea typeface="华文中宋" panose="02010600040101010101" pitchFamily="2" charset="-122"/>
            </a:endParaRPr>
          </a:p>
        </p:txBody>
      </p:sp>
      <p:sp>
        <p:nvSpPr>
          <p:cNvPr id="3" name="副标题 2"/>
          <p:cNvSpPr>
            <a:spLocks noGrp="1"/>
          </p:cNvSpPr>
          <p:nvPr>
            <p:ph type="subTitle" idx="1"/>
          </p:nvPr>
        </p:nvSpPr>
        <p:spPr>
          <a:xfrm>
            <a:off x="589124" y="4541519"/>
            <a:ext cx="4718698" cy="923108"/>
          </a:xfrm>
        </p:spPr>
        <p:txBody>
          <a:bodyPr>
            <a:normAutofit/>
          </a:bodyPr>
          <a:lstStyle/>
          <a:p>
            <a:r>
              <a:rPr lang="zh-CN" altLang="en-US" dirty="0" smtClean="0">
                <a:latin typeface="微软雅黑" panose="020B0503020204020204" pitchFamily="34" charset="-122"/>
                <a:ea typeface="微软雅黑" panose="020B0503020204020204" pitchFamily="34" charset="-122"/>
              </a:rPr>
              <a:t>述职人：王恒</a:t>
            </a:r>
            <a:endParaRPr lang="en-US" altLang="zh-CN" dirty="0" smtClean="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74610" y="3302002"/>
            <a:ext cx="4718698" cy="0"/>
          </a:xfrm>
          <a:prstGeom prst="line">
            <a:avLst/>
          </a:prstGeom>
          <a:ln w="38100"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162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804333"/>
          </a:xfrm>
        </p:spPr>
        <p:txBody>
          <a:bodyPr/>
          <a:lstStyle/>
          <a:p>
            <a:pPr marL="0" indent="0">
              <a:buNone/>
            </a:pPr>
            <a:r>
              <a:rPr lang="en-US" altLang="zh-CN" dirty="0" smtClean="0"/>
              <a:t>2.</a:t>
            </a:r>
            <a:r>
              <a:rPr lang="zh-CN" altLang="zh-CN" dirty="0"/>
              <a:t>能源互联网公共信息</a:t>
            </a:r>
            <a:r>
              <a:rPr lang="zh-CN" altLang="zh-CN" dirty="0" smtClean="0"/>
              <a:t>模型</a:t>
            </a:r>
            <a:r>
              <a:rPr lang="zh-CN" altLang="en-US" dirty="0"/>
              <a:t>设计</a:t>
            </a:r>
            <a:endParaRPr lang="en-US" altLang="zh-CN" dirty="0"/>
          </a:p>
          <a:p>
            <a:pPr marL="0" indent="0">
              <a:buNone/>
            </a:pP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txBox="1">
            <a:spLocks/>
          </p:cNvSpPr>
          <p:nvPr/>
        </p:nvSpPr>
        <p:spPr>
          <a:xfrm>
            <a:off x="253094" y="2249261"/>
            <a:ext cx="3438374" cy="396527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b="0" kern="1200">
                <a:solidFill>
                  <a:srgbClr val="002060"/>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1" kern="1200">
                <a:solidFill>
                  <a:srgbClr val="002060"/>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1" kern="1200">
                <a:solidFill>
                  <a:srgbClr val="002060"/>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182563">
              <a:lnSpc>
                <a:spcPct val="100000"/>
              </a:lnSpc>
              <a:buNone/>
            </a:pPr>
            <a:r>
              <a:rPr lang="zh-CN" altLang="zh-CN" sz="1600" dirty="0"/>
              <a:t>能源互联网公共信息模型作为信息集成的基础，其设计应遵循</a:t>
            </a:r>
            <a:r>
              <a:rPr lang="en-US" altLang="zh-CN" sz="1600" dirty="0"/>
              <a:t>IEC61970</a:t>
            </a:r>
            <a:r>
              <a:rPr lang="zh-CN" altLang="zh-CN" sz="1600" dirty="0"/>
              <a:t>和</a:t>
            </a:r>
            <a:r>
              <a:rPr lang="en-US" altLang="zh-CN" sz="1600" dirty="0"/>
              <a:t>IEC61968</a:t>
            </a:r>
            <a:r>
              <a:rPr lang="zh-CN" altLang="zh-CN" sz="1600" dirty="0"/>
              <a:t>的公共信息模型标准</a:t>
            </a:r>
            <a:r>
              <a:rPr lang="en-US" altLang="zh-CN" sz="1600" dirty="0"/>
              <a:t>CIM</a:t>
            </a:r>
            <a:r>
              <a:rPr lang="zh-CN" altLang="zh-CN" sz="1600" dirty="0"/>
              <a:t>，采用面向对象方法对新能源接入、配网生产、调度、营销数据进行全信息描述，综合考虑电网设备类型的属性、行为、电力特性、约束规则、相互关系等因素，进行抽象处理建模，建立涵盖“变电站</a:t>
            </a:r>
            <a:r>
              <a:rPr lang="en-US" altLang="zh-CN" sz="1600" dirty="0"/>
              <a:t>-10kV</a:t>
            </a:r>
            <a:r>
              <a:rPr lang="zh-CN" altLang="zh-CN" sz="1600" dirty="0"/>
              <a:t>馈线</a:t>
            </a:r>
            <a:r>
              <a:rPr lang="en-US" altLang="zh-CN" sz="1600" dirty="0"/>
              <a:t>-</a:t>
            </a:r>
            <a:r>
              <a:rPr lang="zh-CN" altLang="zh-CN" sz="1600" dirty="0"/>
              <a:t>配变</a:t>
            </a:r>
            <a:r>
              <a:rPr lang="en-US" altLang="zh-CN" sz="1600" dirty="0"/>
              <a:t>-</a:t>
            </a:r>
            <a:r>
              <a:rPr lang="zh-CN" altLang="zh-CN" sz="1600" dirty="0"/>
              <a:t>低压线路</a:t>
            </a:r>
            <a:r>
              <a:rPr lang="en-US" altLang="zh-CN" sz="1600" dirty="0"/>
              <a:t>-</a:t>
            </a:r>
            <a:r>
              <a:rPr lang="zh-CN" altLang="zh-CN" sz="1600" dirty="0"/>
              <a:t>用电服务接入点</a:t>
            </a:r>
            <a:r>
              <a:rPr lang="en-US" altLang="zh-CN" sz="1600" dirty="0"/>
              <a:t>-</a:t>
            </a:r>
            <a:r>
              <a:rPr lang="zh-CN" altLang="zh-CN" sz="1600" dirty="0"/>
              <a:t>用电客户”的数据模型，实现设备信息、资产信息、地理空间信息、网络拓扑信息、客户信息的营配一体化信息支撑，实现跨业务、跨部门、跨区域的营配一体化业务</a:t>
            </a:r>
            <a:r>
              <a:rPr lang="zh-CN" altLang="zh-CN" sz="1600" dirty="0" smtClean="0"/>
              <a:t>数据管理。</a:t>
            </a:r>
            <a:endParaRPr lang="en-US" altLang="zh-CN" sz="1600" dirty="0" smtClean="0"/>
          </a:p>
        </p:txBody>
      </p:sp>
      <p:graphicFrame>
        <p:nvGraphicFramePr>
          <p:cNvPr id="7" name="对象 6"/>
          <p:cNvGraphicFramePr>
            <a:graphicFrameLocks noChangeAspect="1"/>
          </p:cNvGraphicFramePr>
          <p:nvPr>
            <p:extLst>
              <p:ext uri="{D42A27DB-BD31-4B8C-83A1-F6EECF244321}">
                <p14:modId xmlns:p14="http://schemas.microsoft.com/office/powerpoint/2010/main" val="2859314273"/>
              </p:ext>
            </p:extLst>
          </p:nvPr>
        </p:nvGraphicFramePr>
        <p:xfrm>
          <a:off x="4079298" y="1681843"/>
          <a:ext cx="4819773" cy="4819964"/>
        </p:xfrm>
        <a:graphic>
          <a:graphicData uri="http://schemas.openxmlformats.org/presentationml/2006/ole">
            <mc:AlternateContent xmlns:mc="http://schemas.openxmlformats.org/markup-compatibility/2006">
              <mc:Choice xmlns:v="urn:schemas-microsoft-com:vml" Requires="v">
                <p:oleObj spid="_x0000_s13323" name="Visio" r:id="rId4" imgW="4819773" imgH="4819964" progId="Visio.Drawing.11">
                  <p:embed/>
                </p:oleObj>
              </mc:Choice>
              <mc:Fallback>
                <p:oleObj name="Visio" r:id="rId4" imgW="4819773" imgH="4819964" progId="Visio.Drawing.11">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298" y="1681843"/>
                        <a:ext cx="4819773" cy="4819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7059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804333"/>
          </a:xfrm>
        </p:spPr>
        <p:txBody>
          <a:bodyPr/>
          <a:lstStyle/>
          <a:p>
            <a:pPr marL="0" indent="0">
              <a:buNone/>
            </a:pPr>
            <a:r>
              <a:rPr lang="en-US" altLang="zh-CN" dirty="0" smtClean="0"/>
              <a:t>3.</a:t>
            </a:r>
            <a:r>
              <a:rPr lang="zh-CN" altLang="en-US" dirty="0" smtClean="0"/>
              <a:t>建模技术学习</a:t>
            </a:r>
            <a:endParaRPr lang="en-US" altLang="zh-CN" dirty="0"/>
          </a:p>
          <a:p>
            <a:pPr marL="0" indent="0">
              <a:buNone/>
            </a:pP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694266" y="17949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694265" y="37253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33907878"/>
              </p:ext>
            </p:extLst>
          </p:nvPr>
        </p:nvGraphicFramePr>
        <p:xfrm>
          <a:off x="694264" y="3738030"/>
          <a:ext cx="7154335" cy="1587503"/>
        </p:xfrm>
        <a:graphic>
          <a:graphicData uri="http://schemas.openxmlformats.org/presentationml/2006/ole">
            <mc:AlternateContent xmlns:mc="http://schemas.openxmlformats.org/markup-compatibility/2006">
              <mc:Choice xmlns:v="urn:schemas-microsoft-com:vml" Requires="v">
                <p:oleObj spid="_x0000_s19470" name="Visio" r:id="rId4" imgW="6245539" imgH="1396574" progId="Visio.Drawing.11">
                  <p:embed/>
                </p:oleObj>
              </mc:Choice>
              <mc:Fallback>
                <p:oleObj name="Visio" r:id="rId4" imgW="6245539" imgH="1396574" progId="Visio.Drawing.11">
                  <p:embed/>
                  <p:pic>
                    <p:nvPicPr>
                      <p:cNvPr id="0" name="Object 3"/>
                      <p:cNvPicPr>
                        <a:picLocks noChangeAspect="1" noChangeArrowheads="1"/>
                      </p:cNvPicPr>
                      <p:nvPr/>
                    </p:nvPicPr>
                    <p:blipFill>
                      <a:blip r:embed="rId5"/>
                      <a:srcRect/>
                      <a:stretch>
                        <a:fillRect/>
                      </a:stretch>
                    </p:blipFill>
                    <p:spPr bwMode="auto">
                      <a:xfrm>
                        <a:off x="694264" y="3738030"/>
                        <a:ext cx="7154335" cy="1587503"/>
                      </a:xfrm>
                      <a:prstGeom prst="rect">
                        <a:avLst/>
                      </a:prstGeom>
                      <a:noFill/>
                    </p:spPr>
                  </p:pic>
                </p:oleObj>
              </mc:Fallback>
            </mc:AlternateContent>
          </a:graphicData>
        </a:graphic>
      </p:graphicFrame>
      <p:pic>
        <p:nvPicPr>
          <p:cNvPr id="10" name="图片 9"/>
          <p:cNvPicPr>
            <a:picLocks noChangeAspect="1"/>
          </p:cNvPicPr>
          <p:nvPr/>
        </p:nvPicPr>
        <p:blipFill>
          <a:blip r:embed="rId6"/>
          <a:stretch>
            <a:fillRect/>
          </a:stretch>
        </p:blipFill>
        <p:spPr>
          <a:xfrm>
            <a:off x="796542" y="1832653"/>
            <a:ext cx="6950458" cy="1702178"/>
          </a:xfrm>
          <a:prstGeom prst="rect">
            <a:avLst/>
          </a:prstGeom>
        </p:spPr>
      </p:pic>
    </p:spTree>
    <p:extLst>
      <p:ext uri="{BB962C8B-B14F-4D97-AF65-F5344CB8AC3E}">
        <p14:creationId xmlns:p14="http://schemas.microsoft.com/office/powerpoint/2010/main" val="2869130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804333"/>
          </a:xfrm>
        </p:spPr>
        <p:txBody>
          <a:bodyPr/>
          <a:lstStyle/>
          <a:p>
            <a:pPr marL="0" indent="0">
              <a:buNone/>
            </a:pPr>
            <a:r>
              <a:rPr lang="en-US" altLang="zh-CN" dirty="0" smtClean="0"/>
              <a:t>4.</a:t>
            </a:r>
            <a:r>
              <a:rPr lang="zh-CN" altLang="zh-CN" dirty="0"/>
              <a:t>能源</a:t>
            </a:r>
            <a:r>
              <a:rPr lang="zh-CN" altLang="zh-CN" dirty="0" smtClean="0"/>
              <a:t>互联网</a:t>
            </a:r>
            <a:r>
              <a:rPr lang="zh-CN" altLang="en-US" dirty="0" smtClean="0"/>
              <a:t>信息平台初步设计</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921934" y="149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txBox="1">
            <a:spLocks/>
          </p:cNvSpPr>
          <p:nvPr/>
        </p:nvSpPr>
        <p:spPr>
          <a:xfrm>
            <a:off x="312360" y="1595966"/>
            <a:ext cx="8645978" cy="215537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b="0" kern="1200">
                <a:solidFill>
                  <a:srgbClr val="002060"/>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1" kern="1200">
                <a:solidFill>
                  <a:srgbClr val="002060"/>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1" kern="1200">
                <a:solidFill>
                  <a:srgbClr val="002060"/>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358775">
              <a:lnSpc>
                <a:spcPct val="100000"/>
              </a:lnSpc>
              <a:buFont typeface="Arial" panose="020B0604020202020204" pitchFamily="34" charset="0"/>
              <a:buNone/>
            </a:pPr>
            <a:r>
              <a:rPr lang="zh-CN" altLang="zh-CN" sz="1600" dirty="0" smtClean="0"/>
              <a:t>自律分散调度控制的服务管理</a:t>
            </a:r>
            <a:endParaRPr lang="en-US" altLang="zh-CN" sz="1600" dirty="0" smtClean="0"/>
          </a:p>
          <a:p>
            <a:pPr marL="0" indent="358775">
              <a:lnSpc>
                <a:spcPct val="100000"/>
              </a:lnSpc>
              <a:buFont typeface="Arial" panose="020B0604020202020204" pitchFamily="34" charset="0"/>
              <a:buNone/>
            </a:pPr>
            <a:r>
              <a:rPr lang="zh-CN" altLang="zh-CN" sz="1600" dirty="0" smtClean="0"/>
              <a:t>互联网产品具“跨界融合”与“无边界化”的典型特征，用户倾向选择单一服务商来体验多种服务内容，为满足客户需求，就需要进行业务、技术及理念的融合</a:t>
            </a:r>
            <a:r>
              <a:rPr lang="zh-CN" altLang="en-US" sz="1600" dirty="0" smtClean="0"/>
              <a:t>。</a:t>
            </a:r>
            <a:endParaRPr lang="en-US" altLang="zh-CN" sz="1600" dirty="0" smtClean="0"/>
          </a:p>
          <a:p>
            <a:pPr marL="0" indent="358775">
              <a:lnSpc>
                <a:spcPct val="100000"/>
              </a:lnSpc>
              <a:buFont typeface="Arial" panose="020B0604020202020204" pitchFamily="34" charset="0"/>
              <a:buNone/>
            </a:pPr>
            <a:r>
              <a:rPr lang="zh-CN" altLang="zh-CN" sz="1600" dirty="0" smtClean="0"/>
              <a:t>能源互联网信息平台应充分考虑建设周期长，逐步完善的特点，应能支持数据规模的扩展，功能模块的即插即用。</a:t>
            </a:r>
            <a:endParaRPr lang="en-US" altLang="zh-CN" sz="1600" dirty="0" smtClean="0"/>
          </a:p>
          <a:p>
            <a:pPr marL="0" indent="358775">
              <a:lnSpc>
                <a:spcPct val="100000"/>
              </a:lnSpc>
              <a:buFont typeface="Arial" panose="020B0604020202020204" pitchFamily="34" charset="0"/>
              <a:buNone/>
            </a:pPr>
            <a:r>
              <a:rPr lang="zh-CN" altLang="zh-CN" sz="1600" dirty="0" smtClean="0"/>
              <a:t>自律分散系统</a:t>
            </a:r>
            <a:r>
              <a:rPr lang="en-US" altLang="zh-CN" sz="1600" dirty="0" smtClean="0"/>
              <a:t>(ADS)</a:t>
            </a:r>
            <a:r>
              <a:rPr lang="zh-CN" altLang="en-US" sz="1600" dirty="0" smtClean="0"/>
              <a:t>模型</a:t>
            </a:r>
            <a:r>
              <a:rPr lang="zh-CN" altLang="zh-CN" sz="1600" dirty="0" smtClean="0"/>
              <a:t>组建的</a:t>
            </a:r>
            <a:r>
              <a:rPr lang="zh-CN" altLang="en-US" sz="1600" dirty="0" smtClean="0"/>
              <a:t>系统</a:t>
            </a:r>
            <a:r>
              <a:rPr lang="zh-CN" altLang="zh-CN" sz="1600" dirty="0" smtClean="0"/>
              <a:t>具有自律控制和自律协调的能力，能够较好地实现系统在线扩展、在线维护和在线容错等功能。</a:t>
            </a:r>
            <a:endParaRPr lang="en-US" altLang="zh-CN" sz="1600" dirty="0"/>
          </a:p>
        </p:txBody>
      </p:sp>
      <p:graphicFrame>
        <p:nvGraphicFramePr>
          <p:cNvPr id="9" name="对象 8"/>
          <p:cNvGraphicFramePr>
            <a:graphicFrameLocks noChangeAspect="1"/>
          </p:cNvGraphicFramePr>
          <p:nvPr>
            <p:extLst>
              <p:ext uri="{D42A27DB-BD31-4B8C-83A1-F6EECF244321}">
                <p14:modId xmlns:p14="http://schemas.microsoft.com/office/powerpoint/2010/main" val="2870826925"/>
              </p:ext>
            </p:extLst>
          </p:nvPr>
        </p:nvGraphicFramePr>
        <p:xfrm>
          <a:off x="1921934" y="4013200"/>
          <a:ext cx="5276850" cy="2688472"/>
        </p:xfrm>
        <a:graphic>
          <a:graphicData uri="http://schemas.openxmlformats.org/presentationml/2006/ole">
            <mc:AlternateContent xmlns:mc="http://schemas.openxmlformats.org/markup-compatibility/2006">
              <mc:Choice xmlns:v="urn:schemas-microsoft-com:vml" Requires="v">
                <p:oleObj spid="_x0000_s20488" name="Visio" r:id="rId4" imgW="8715287" imgH="5076947" progId="Visio.Drawing.15">
                  <p:embed/>
                </p:oleObj>
              </mc:Choice>
              <mc:Fallback>
                <p:oleObj name="Visio" r:id="rId4" imgW="8715287" imgH="5076947" progId="Visio.Drawing.15">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1934" y="4013200"/>
                        <a:ext cx="5276850" cy="2688472"/>
                      </a:xfrm>
                      <a:prstGeom prst="rect">
                        <a:avLst/>
                      </a:prstGeom>
                      <a:noFill/>
                      <a:extLst/>
                    </p:spPr>
                  </p:pic>
                </p:oleObj>
              </mc:Fallback>
            </mc:AlternateContent>
          </a:graphicData>
        </a:graphic>
      </p:graphicFrame>
    </p:spTree>
    <p:extLst>
      <p:ext uri="{BB962C8B-B14F-4D97-AF65-F5344CB8AC3E}">
        <p14:creationId xmlns:p14="http://schemas.microsoft.com/office/powerpoint/2010/main" val="3930951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804333"/>
          </a:xfrm>
        </p:spPr>
        <p:txBody>
          <a:bodyPr/>
          <a:lstStyle/>
          <a:p>
            <a:pPr marL="0" indent="0">
              <a:buNone/>
            </a:pPr>
            <a:r>
              <a:rPr lang="en-US" altLang="zh-CN" dirty="0" smtClean="0"/>
              <a:t>4.</a:t>
            </a:r>
            <a:r>
              <a:rPr lang="zh-CN" altLang="zh-CN" dirty="0"/>
              <a:t>能源</a:t>
            </a:r>
            <a:r>
              <a:rPr lang="zh-CN" altLang="zh-CN" dirty="0" smtClean="0"/>
              <a:t>互联网</a:t>
            </a:r>
            <a:r>
              <a:rPr lang="zh-CN" altLang="en-US" dirty="0" smtClean="0"/>
              <a:t>信息平台初步设计</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921934" y="149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53383594"/>
              </p:ext>
            </p:extLst>
          </p:nvPr>
        </p:nvGraphicFramePr>
        <p:xfrm>
          <a:off x="1286934" y="1701800"/>
          <a:ext cx="6529291" cy="4643211"/>
        </p:xfrm>
        <a:graphic>
          <a:graphicData uri="http://schemas.openxmlformats.org/presentationml/2006/ole">
            <mc:AlternateContent xmlns:mc="http://schemas.openxmlformats.org/markup-compatibility/2006">
              <mc:Choice xmlns:v="urn:schemas-microsoft-com:vml" Requires="v">
                <p:oleObj spid="_x0000_s14347" r:id="rId4" imgW="8153307" imgH="5800719" progId="Visio.Drawing.15">
                  <p:embed/>
                </p:oleObj>
              </mc:Choice>
              <mc:Fallback>
                <p:oleObj r:id="rId4" imgW="8153307" imgH="580071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934" y="1701800"/>
                        <a:ext cx="6529291" cy="4643211"/>
                      </a:xfrm>
                      <a:prstGeom prst="rect">
                        <a:avLst/>
                      </a:prstGeom>
                      <a:noFill/>
                    </p:spPr>
                  </p:pic>
                </p:oleObj>
              </mc:Fallback>
            </mc:AlternateContent>
          </a:graphicData>
        </a:graphic>
      </p:graphicFrame>
    </p:spTree>
    <p:extLst>
      <p:ext uri="{BB962C8B-B14F-4D97-AF65-F5344CB8AC3E}">
        <p14:creationId xmlns:p14="http://schemas.microsoft.com/office/powerpoint/2010/main" val="2793833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804333"/>
          </a:xfrm>
        </p:spPr>
        <p:txBody>
          <a:bodyPr/>
          <a:lstStyle/>
          <a:p>
            <a:pPr marL="0" indent="0">
              <a:buNone/>
            </a:pPr>
            <a:r>
              <a:rPr lang="en-US" altLang="zh-CN" dirty="0" smtClean="0"/>
              <a:t>5.</a:t>
            </a:r>
            <a:r>
              <a:rPr lang="zh-CN" altLang="en-US" dirty="0"/>
              <a:t>基于自律分散控制的分布式计算功能模块的设计</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921934" y="149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3"/>
          <a:stretch>
            <a:fillRect/>
          </a:stretch>
        </p:blipFill>
        <p:spPr>
          <a:xfrm>
            <a:off x="1151467" y="2074333"/>
            <a:ext cx="5864911" cy="3417484"/>
          </a:xfrm>
          <a:prstGeom prst="rect">
            <a:avLst/>
          </a:prstGeom>
        </p:spPr>
      </p:pic>
    </p:spTree>
    <p:extLst>
      <p:ext uri="{BB962C8B-B14F-4D97-AF65-F5344CB8AC3E}">
        <p14:creationId xmlns:p14="http://schemas.microsoft.com/office/powerpoint/2010/main" val="3744854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工作感悟</a:t>
            </a:r>
            <a:endParaRPr lang="zh-CN" dirty="0"/>
          </a:p>
        </p:txBody>
      </p:sp>
      <p:sp>
        <p:nvSpPr>
          <p:cNvPr id="3" name="Rectangle 2"/>
          <p:cNvSpPr>
            <a:spLocks noGrp="1"/>
          </p:cNvSpPr>
          <p:nvPr>
            <p:ph idx="1"/>
          </p:nvPr>
        </p:nvSpPr>
        <p:spPr>
          <a:xfrm>
            <a:off x="586317" y="1193800"/>
            <a:ext cx="7753350" cy="2235200"/>
          </a:xfrm>
        </p:spPr>
        <p:txBody>
          <a:bodyPr>
            <a:normAutofit/>
          </a:bodyPr>
          <a:lstStyle/>
          <a:p>
            <a:pPr marL="0" indent="0">
              <a:buNone/>
            </a:pPr>
            <a:r>
              <a:rPr lang="zh-CN" altLang="en-US" dirty="0" smtClean="0"/>
              <a:t>      能源</a:t>
            </a:r>
            <a:r>
              <a:rPr lang="zh-CN" altLang="en-US" dirty="0"/>
              <a:t>互联网是一个全新的事物，本人从传统的电力行业转换过来，需要更新相关业务领域的知识，存在挑战和压力，但更是一个机会，本人有信心在领导英明决策和同事们的共同奋斗下</a:t>
            </a:r>
            <a:r>
              <a:rPr lang="zh-CN" altLang="en-US" dirty="0" smtClean="0"/>
              <a:t>，我们一定</a:t>
            </a:r>
            <a:r>
              <a:rPr lang="zh-CN" altLang="en-US" dirty="0"/>
              <a:t>能成就一番辉煌事业。</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921934" y="149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85943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2107" y="1342573"/>
            <a:ext cx="7893243" cy="4521199"/>
          </a:xfrm>
        </p:spPr>
        <p:txBody>
          <a:bodyPr>
            <a:normAutofit/>
          </a:bodyPr>
          <a:lstStyle/>
          <a:p>
            <a:pPr marL="261938" indent="-261938">
              <a:lnSpc>
                <a:spcPct val="160000"/>
              </a:lnSpc>
              <a:buFont typeface="Wingdings" panose="05000000000000000000" pitchFamily="2" charset="2"/>
              <a:buChar char="n"/>
            </a:pPr>
            <a:r>
              <a:rPr lang="zh-CN" altLang="en-US" sz="2000" dirty="0" smtClean="0"/>
              <a:t>加强能源互联网信息平台相关业务知识的学习。</a:t>
            </a:r>
            <a:endParaRPr lang="en-US" altLang="zh-CN" sz="2000" dirty="0" smtClean="0"/>
          </a:p>
          <a:p>
            <a:pPr marL="261938" indent="-261938">
              <a:lnSpc>
                <a:spcPct val="160000"/>
              </a:lnSpc>
              <a:buFont typeface="Wingdings" panose="05000000000000000000" pitchFamily="2" charset="2"/>
              <a:buChar char="n"/>
            </a:pPr>
            <a:r>
              <a:rPr lang="zh-CN" altLang="en-US" sz="2000" dirty="0" smtClean="0"/>
              <a:t>定期对自己的工作进行阶段性总结，持续改进工作质量。</a:t>
            </a:r>
            <a:endParaRPr lang="en-US" altLang="zh-CN" sz="2000" dirty="0" smtClean="0"/>
          </a:p>
          <a:p>
            <a:pPr marL="261938" indent="-261938">
              <a:lnSpc>
                <a:spcPct val="160000"/>
              </a:lnSpc>
              <a:buFont typeface="Wingdings" panose="05000000000000000000" pitchFamily="2" charset="2"/>
              <a:buChar char="n"/>
            </a:pPr>
            <a:r>
              <a:rPr lang="zh-CN" altLang="en-US" sz="2000" dirty="0"/>
              <a:t>多</a:t>
            </a:r>
            <a:r>
              <a:rPr lang="zh-CN" altLang="en-US" sz="2000" dirty="0" smtClean="0"/>
              <a:t>参与技术方案的讨论，多争取锻炼机会。</a:t>
            </a:r>
            <a:endParaRPr lang="en-US" altLang="zh-CN" sz="2000" dirty="0" smtClean="0"/>
          </a:p>
          <a:p>
            <a:pPr marL="261938" indent="-261938">
              <a:lnSpc>
                <a:spcPct val="160000"/>
              </a:lnSpc>
              <a:buFont typeface="Wingdings" panose="05000000000000000000" pitchFamily="2" charset="2"/>
              <a:buChar char="n"/>
            </a:pPr>
            <a:r>
              <a:rPr lang="zh-CN" altLang="en-US" sz="2000" dirty="0" smtClean="0"/>
              <a:t>加强软件技术的学习，电力系统相关算法的学习。</a:t>
            </a:r>
            <a:endParaRPr lang="en-US" altLang="zh-CN" sz="2000" dirty="0" smtClean="0"/>
          </a:p>
          <a:p>
            <a:pPr marL="261938" indent="-261938">
              <a:lnSpc>
                <a:spcPct val="160000"/>
              </a:lnSpc>
              <a:buFont typeface="Wingdings" panose="05000000000000000000" pitchFamily="2" charset="2"/>
              <a:buChar char="n"/>
            </a:pPr>
            <a:endParaRPr lang="en-US" altLang="zh-CN" sz="2000" dirty="0" smtClean="0"/>
          </a:p>
        </p:txBody>
      </p:sp>
      <p:sp>
        <p:nvSpPr>
          <p:cNvPr id="4" name="标题 3"/>
          <p:cNvSpPr>
            <a:spLocks noGrp="1"/>
          </p:cNvSpPr>
          <p:nvPr>
            <p:ph type="title"/>
          </p:nvPr>
        </p:nvSpPr>
        <p:spPr/>
        <p:txBody>
          <a:bodyPr/>
          <a:lstStyle/>
          <a:p>
            <a:r>
              <a:rPr lang="zh-CN" altLang="en-US" dirty="0" smtClean="0">
                <a:solidFill>
                  <a:schemeClr val="accent5">
                    <a:lumMod val="50000"/>
                  </a:schemeClr>
                </a:solidFill>
              </a:rPr>
              <a:t>自我完善</a:t>
            </a:r>
            <a:endParaRPr lang="zh-CN" altLang="en-US" dirty="0">
              <a:solidFill>
                <a:schemeClr val="accent5">
                  <a:lumMod val="50000"/>
                </a:schemeClr>
              </a:solidFill>
            </a:endParaRPr>
          </a:p>
        </p:txBody>
      </p:sp>
      <p:sp>
        <p:nvSpPr>
          <p:cNvPr id="2" name="灯片编号占位符 1"/>
          <p:cNvSpPr>
            <a:spLocks noGrp="1"/>
          </p:cNvSpPr>
          <p:nvPr>
            <p:ph type="sldNum" sz="quarter" idx="12"/>
          </p:nvPr>
        </p:nvSpPr>
        <p:spPr/>
        <p:txBody>
          <a:bodyPr/>
          <a:lstStyle/>
          <a:p>
            <a:fld id="{D0E57813-A12A-40E5-AD8C-CBEC93F924EE}" type="slidenum">
              <a:rPr lang="zh-CN" altLang="en-US" smtClean="0"/>
              <a:t>16</a:t>
            </a:fld>
            <a:endParaRPr lang="zh-CN" altLang="en-US"/>
          </a:p>
        </p:txBody>
      </p:sp>
    </p:spTree>
    <p:extLst>
      <p:ext uri="{BB962C8B-B14F-4D97-AF65-F5344CB8AC3E}">
        <p14:creationId xmlns:p14="http://schemas.microsoft.com/office/powerpoint/2010/main" val="4000461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3464983" y="2600323"/>
            <a:ext cx="4987814" cy="1248907"/>
          </a:xfrm>
        </p:spPr>
        <p:txBody>
          <a:bodyPr>
            <a:normAutofit/>
          </a:bodyPr>
          <a:lstStyle/>
          <a:p>
            <a:pPr algn="ctr"/>
            <a:r>
              <a:rPr lang="zh-CN" altLang="en-US" sz="4000" b="1" dirty="0" smtClean="0">
                <a:solidFill>
                  <a:srgbClr val="002060"/>
                </a:solidFill>
              </a:rPr>
              <a:t>感谢帮过我的同事</a:t>
            </a:r>
            <a:r>
              <a:rPr lang="zh-CN" altLang="en-US" sz="4000" b="1" dirty="0" smtClean="0">
                <a:solidFill>
                  <a:srgbClr val="002060"/>
                </a:solidFill>
                <a:effectLst/>
              </a:rPr>
              <a:t>！</a:t>
            </a:r>
            <a:endParaRPr lang="zh-CN" altLang="en-US" sz="4000" b="1" dirty="0">
              <a:solidFill>
                <a:srgbClr val="002060"/>
              </a:solidFill>
              <a:effectLst/>
            </a:endParaRPr>
          </a:p>
        </p:txBody>
      </p:sp>
      <p:sp>
        <p:nvSpPr>
          <p:cNvPr id="2" name="灯片编号占位符 1"/>
          <p:cNvSpPr>
            <a:spLocks noGrp="1"/>
          </p:cNvSpPr>
          <p:nvPr>
            <p:ph type="sldNum" sz="quarter" idx="12"/>
          </p:nvPr>
        </p:nvSpPr>
        <p:spPr/>
        <p:txBody>
          <a:bodyPr/>
          <a:lstStyle/>
          <a:p>
            <a:fld id="{D0E57813-A12A-40E5-AD8C-CBEC93F924EE}" type="slidenum">
              <a:rPr lang="zh-CN" altLang="en-US" smtClean="0"/>
              <a:t>17</a:t>
            </a:fld>
            <a:endParaRPr lang="zh-CN" altLang="en-US"/>
          </a:p>
        </p:txBody>
      </p:sp>
    </p:spTree>
    <p:extLst>
      <p:ext uri="{BB962C8B-B14F-4D97-AF65-F5344CB8AC3E}">
        <p14:creationId xmlns:p14="http://schemas.microsoft.com/office/powerpoint/2010/main" val="812065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090934" y="206604"/>
            <a:ext cx="4983321" cy="848858"/>
          </a:xfrm>
        </p:spPr>
        <p:txBody>
          <a:bodyPr/>
          <a:lstStyle/>
          <a:p>
            <a:pPr algn="ctr"/>
            <a:r>
              <a:rPr lang="zh-CN" altLang="en-US" dirty="0" smtClean="0"/>
              <a:t>述职内容</a:t>
            </a:r>
            <a:endParaRPr lang="zh-CN" altLang="en-US" dirty="0"/>
          </a:p>
        </p:txBody>
      </p:sp>
      <p:grpSp>
        <p:nvGrpSpPr>
          <p:cNvPr id="4" name="组合 3"/>
          <p:cNvGrpSpPr/>
          <p:nvPr/>
        </p:nvGrpSpPr>
        <p:grpSpPr>
          <a:xfrm>
            <a:off x="2424141" y="2044181"/>
            <a:ext cx="3931705" cy="613609"/>
            <a:chOff x="1878280" y="1916566"/>
            <a:chExt cx="5646048" cy="881161"/>
          </a:xfrm>
        </p:grpSpPr>
        <p:grpSp>
          <p:nvGrpSpPr>
            <p:cNvPr id="5" name="组合 4"/>
            <p:cNvGrpSpPr/>
            <p:nvPr/>
          </p:nvGrpSpPr>
          <p:grpSpPr>
            <a:xfrm>
              <a:off x="1878280" y="2046368"/>
              <a:ext cx="5646048" cy="751359"/>
              <a:chOff x="1878280" y="2046368"/>
              <a:chExt cx="5646048" cy="751359"/>
            </a:xfrm>
          </p:grpSpPr>
          <p:grpSp>
            <p:nvGrpSpPr>
              <p:cNvPr id="7" name="组合 6"/>
              <p:cNvGrpSpPr/>
              <p:nvPr/>
            </p:nvGrpSpPr>
            <p:grpSpPr>
              <a:xfrm>
                <a:off x="1878280" y="2046368"/>
                <a:ext cx="785151" cy="751359"/>
                <a:chOff x="1878280" y="2363428"/>
                <a:chExt cx="785151" cy="751359"/>
              </a:xfrm>
            </p:grpSpPr>
            <p:grpSp>
              <p:nvGrpSpPr>
                <p:cNvPr id="9" name="组合 8"/>
                <p:cNvGrpSpPr/>
                <p:nvPr/>
              </p:nvGrpSpPr>
              <p:grpSpPr>
                <a:xfrm>
                  <a:off x="1944941" y="2471540"/>
                  <a:ext cx="718490" cy="501590"/>
                  <a:chOff x="3306853" y="2577458"/>
                  <a:chExt cx="718490" cy="501590"/>
                </a:xfrm>
              </p:grpSpPr>
              <p:sp>
                <p:nvSpPr>
                  <p:cNvPr id="11" name="矩形 4"/>
                  <p:cNvSpPr/>
                  <p:nvPr/>
                </p:nvSpPr>
                <p:spPr>
                  <a:xfrm rot="2700000">
                    <a:off x="3523754" y="2577458"/>
                    <a:ext cx="501589" cy="501589"/>
                  </a:xfrm>
                  <a:custGeom>
                    <a:avLst/>
                    <a:gdLst/>
                    <a:ahLst/>
                    <a:cxnLst/>
                    <a:rect l="l" t="t" r="r" b="b"/>
                    <a:pathLst>
                      <a:path w="501589" h="501589">
                        <a:moveTo>
                          <a:pt x="0" y="0"/>
                        </a:moveTo>
                        <a:lnTo>
                          <a:pt x="501589" y="0"/>
                        </a:lnTo>
                        <a:lnTo>
                          <a:pt x="501589" y="501589"/>
                        </a:lnTo>
                        <a:lnTo>
                          <a:pt x="399755" y="501589"/>
                        </a:lnTo>
                        <a:lnTo>
                          <a:pt x="399755" y="101834"/>
                        </a:lnTo>
                        <a:lnTo>
                          <a:pt x="0" y="101834"/>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3306853" y="2577459"/>
                    <a:ext cx="501589" cy="5015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TextBox 7"/>
                <p:cNvSpPr txBox="1"/>
                <p:nvPr/>
              </p:nvSpPr>
              <p:spPr>
                <a:xfrm>
                  <a:off x="1878280" y="2363428"/>
                  <a:ext cx="608179" cy="751359"/>
                </a:xfrm>
                <a:prstGeom prst="rect">
                  <a:avLst/>
                </a:prstGeom>
                <a:noFill/>
                <a:ln>
                  <a:noFill/>
                </a:ln>
              </p:spPr>
              <p:txBody>
                <a:bodyPr wrap="none" rtlCol="0">
                  <a:spAutoFit/>
                </a:bodyPr>
                <a:lstStyle/>
                <a:p>
                  <a:pPr algn="ctr"/>
                  <a:r>
                    <a:rPr lang="en-US" altLang="zh-CN" sz="2800" dirty="0" smtClean="0">
                      <a:solidFill>
                        <a:schemeClr val="bg1"/>
                      </a:solidFill>
                      <a:latin typeface="Arial Black" pitchFamily="34" charset="0"/>
                    </a:rPr>
                    <a:t>1</a:t>
                  </a:r>
                  <a:endParaRPr lang="zh-CN" altLang="en-US" sz="2800" dirty="0">
                    <a:solidFill>
                      <a:schemeClr val="bg1"/>
                    </a:solidFill>
                    <a:latin typeface="Arial Black" pitchFamily="34" charset="0"/>
                  </a:endParaRPr>
                </a:p>
              </p:txBody>
            </p:sp>
          </p:grpSp>
          <p:sp>
            <p:nvSpPr>
              <p:cNvPr id="8" name="矩形 7"/>
              <p:cNvSpPr/>
              <p:nvPr/>
            </p:nvSpPr>
            <p:spPr>
              <a:xfrm>
                <a:off x="2411760" y="2716159"/>
                <a:ext cx="5112568" cy="45719"/>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68043"/>
                  </a:solidFill>
                </a:endParaRPr>
              </a:p>
            </p:txBody>
          </p:sp>
        </p:grpSp>
        <p:sp>
          <p:nvSpPr>
            <p:cNvPr id="6" name="TextBox 26"/>
            <p:cNvSpPr txBox="1"/>
            <p:nvPr/>
          </p:nvSpPr>
          <p:spPr>
            <a:xfrm>
              <a:off x="2910942" y="1916566"/>
              <a:ext cx="4585452" cy="839755"/>
            </a:xfrm>
            <a:prstGeom prst="rect">
              <a:avLst/>
            </a:prstGeom>
            <a:noFill/>
            <a:ln>
              <a:noFill/>
            </a:ln>
          </p:spPr>
          <p:txBody>
            <a:bodyPr wrap="square" rtlCol="0">
              <a:spAutoFit/>
            </a:bodyPr>
            <a:lstStyle/>
            <a:p>
              <a:r>
                <a:rPr lang="zh-CN" altLang="en-US" sz="3200" b="1" dirty="0" smtClean="0">
                  <a:solidFill>
                    <a:schemeClr val="accent5">
                      <a:lumMod val="50000"/>
                    </a:schemeClr>
                  </a:solidFill>
                  <a:latin typeface="华文中宋" panose="02010600040101010101" pitchFamily="2" charset="-122"/>
                  <a:ea typeface="华文中宋" panose="02010600040101010101" pitchFamily="2" charset="-122"/>
                </a:rPr>
                <a:t>主要工作</a:t>
              </a:r>
              <a:endParaRPr lang="zh-CN" altLang="en-US" sz="3200" b="1" dirty="0">
                <a:solidFill>
                  <a:schemeClr val="accent5">
                    <a:lumMod val="50000"/>
                  </a:schemeClr>
                </a:solidFill>
                <a:latin typeface="华文中宋" panose="02010600040101010101" pitchFamily="2" charset="-122"/>
                <a:ea typeface="华文中宋" panose="02010600040101010101" pitchFamily="2" charset="-122"/>
              </a:endParaRPr>
            </a:p>
          </p:txBody>
        </p:sp>
      </p:grpSp>
      <p:grpSp>
        <p:nvGrpSpPr>
          <p:cNvPr id="13" name="组合 12"/>
          <p:cNvGrpSpPr/>
          <p:nvPr/>
        </p:nvGrpSpPr>
        <p:grpSpPr>
          <a:xfrm>
            <a:off x="2424141" y="3499736"/>
            <a:ext cx="3940548" cy="607502"/>
            <a:chOff x="1878281" y="1927638"/>
            <a:chExt cx="5658745" cy="872391"/>
          </a:xfrm>
        </p:grpSpPr>
        <p:grpSp>
          <p:nvGrpSpPr>
            <p:cNvPr id="14" name="组合 13"/>
            <p:cNvGrpSpPr/>
            <p:nvPr/>
          </p:nvGrpSpPr>
          <p:grpSpPr>
            <a:xfrm>
              <a:off x="1878281" y="2048670"/>
              <a:ext cx="5646047" cy="751359"/>
              <a:chOff x="1878281" y="2048670"/>
              <a:chExt cx="5646047" cy="751359"/>
            </a:xfrm>
          </p:grpSpPr>
          <p:grpSp>
            <p:nvGrpSpPr>
              <p:cNvPr id="16" name="组合 15"/>
              <p:cNvGrpSpPr/>
              <p:nvPr/>
            </p:nvGrpSpPr>
            <p:grpSpPr>
              <a:xfrm>
                <a:off x="1878281" y="2048670"/>
                <a:ext cx="785150" cy="751359"/>
                <a:chOff x="1878281" y="2365730"/>
                <a:chExt cx="785150" cy="751359"/>
              </a:xfrm>
            </p:grpSpPr>
            <p:grpSp>
              <p:nvGrpSpPr>
                <p:cNvPr id="18" name="组合 17"/>
                <p:cNvGrpSpPr/>
                <p:nvPr/>
              </p:nvGrpSpPr>
              <p:grpSpPr>
                <a:xfrm>
                  <a:off x="1944941" y="2471540"/>
                  <a:ext cx="718490" cy="501590"/>
                  <a:chOff x="3306853" y="2577458"/>
                  <a:chExt cx="718490" cy="501590"/>
                </a:xfrm>
              </p:grpSpPr>
              <p:sp>
                <p:nvSpPr>
                  <p:cNvPr id="20" name="矩形 4"/>
                  <p:cNvSpPr/>
                  <p:nvPr/>
                </p:nvSpPr>
                <p:spPr>
                  <a:xfrm rot="2700000">
                    <a:off x="3523754" y="2577458"/>
                    <a:ext cx="501589" cy="501589"/>
                  </a:xfrm>
                  <a:custGeom>
                    <a:avLst/>
                    <a:gdLst/>
                    <a:ahLst/>
                    <a:cxnLst/>
                    <a:rect l="l" t="t" r="r" b="b"/>
                    <a:pathLst>
                      <a:path w="501589" h="501589">
                        <a:moveTo>
                          <a:pt x="0" y="0"/>
                        </a:moveTo>
                        <a:lnTo>
                          <a:pt x="501589" y="0"/>
                        </a:lnTo>
                        <a:lnTo>
                          <a:pt x="501589" y="501589"/>
                        </a:lnTo>
                        <a:lnTo>
                          <a:pt x="399755" y="501589"/>
                        </a:lnTo>
                        <a:lnTo>
                          <a:pt x="399755" y="101834"/>
                        </a:lnTo>
                        <a:lnTo>
                          <a:pt x="0" y="101834"/>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00000">
                    <a:off x="3306853" y="2577459"/>
                    <a:ext cx="501589" cy="5015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TextBox 34"/>
                <p:cNvSpPr txBox="1"/>
                <p:nvPr/>
              </p:nvSpPr>
              <p:spPr>
                <a:xfrm>
                  <a:off x="1878281" y="2365730"/>
                  <a:ext cx="608179" cy="751359"/>
                </a:xfrm>
                <a:prstGeom prst="rect">
                  <a:avLst/>
                </a:prstGeom>
                <a:noFill/>
                <a:ln>
                  <a:noFill/>
                </a:ln>
              </p:spPr>
              <p:txBody>
                <a:bodyPr wrap="none" rtlCol="0">
                  <a:spAutoFit/>
                </a:bodyPr>
                <a:lstStyle/>
                <a:p>
                  <a:pPr algn="ctr"/>
                  <a:r>
                    <a:rPr lang="en-US" altLang="zh-CN" sz="2800" dirty="0" smtClean="0">
                      <a:solidFill>
                        <a:schemeClr val="bg1"/>
                      </a:solidFill>
                      <a:latin typeface="Arial Black" pitchFamily="34" charset="0"/>
                    </a:rPr>
                    <a:t>3</a:t>
                  </a:r>
                  <a:endParaRPr lang="zh-CN" altLang="en-US" sz="2800" dirty="0">
                    <a:solidFill>
                      <a:schemeClr val="bg1"/>
                    </a:solidFill>
                    <a:latin typeface="Arial Black" pitchFamily="34" charset="0"/>
                  </a:endParaRPr>
                </a:p>
              </p:txBody>
            </p:sp>
          </p:grpSp>
          <p:sp>
            <p:nvSpPr>
              <p:cNvPr id="17" name="矩形 16"/>
              <p:cNvSpPr/>
              <p:nvPr/>
            </p:nvSpPr>
            <p:spPr>
              <a:xfrm>
                <a:off x="2411760" y="2716159"/>
                <a:ext cx="5112568" cy="45719"/>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0"/>
            <p:cNvSpPr txBox="1"/>
            <p:nvPr/>
          </p:nvSpPr>
          <p:spPr>
            <a:xfrm>
              <a:off x="2891127" y="1927638"/>
              <a:ext cx="4645899" cy="839754"/>
            </a:xfrm>
            <a:prstGeom prst="rect">
              <a:avLst/>
            </a:prstGeom>
            <a:noFill/>
            <a:ln>
              <a:noFill/>
            </a:ln>
          </p:spPr>
          <p:txBody>
            <a:bodyPr wrap="square" rtlCol="0">
              <a:spAutoFit/>
            </a:bodyPr>
            <a:lstStyle/>
            <a:p>
              <a:r>
                <a:rPr lang="zh-CN" altLang="en-US" sz="3200" b="1" dirty="0" smtClean="0">
                  <a:solidFill>
                    <a:schemeClr val="accent5">
                      <a:lumMod val="50000"/>
                    </a:schemeClr>
                  </a:solidFill>
                  <a:latin typeface="华文中宋" panose="02010600040101010101" pitchFamily="2" charset="-122"/>
                  <a:ea typeface="华文中宋" panose="02010600040101010101" pitchFamily="2" charset="-122"/>
                </a:rPr>
                <a:t>成长与改进</a:t>
              </a:r>
              <a:endParaRPr lang="zh-CN" altLang="en-US" sz="3200" b="1" dirty="0">
                <a:solidFill>
                  <a:schemeClr val="accent5">
                    <a:lumMod val="50000"/>
                  </a:schemeClr>
                </a:solidFill>
                <a:latin typeface="华文中宋" panose="02010600040101010101" pitchFamily="2" charset="-122"/>
                <a:ea typeface="华文中宋" panose="02010600040101010101" pitchFamily="2" charset="-122"/>
              </a:endParaRPr>
            </a:p>
          </p:txBody>
        </p:sp>
      </p:grpSp>
      <p:grpSp>
        <p:nvGrpSpPr>
          <p:cNvPr id="22" name="组合 21"/>
          <p:cNvGrpSpPr/>
          <p:nvPr/>
        </p:nvGrpSpPr>
        <p:grpSpPr>
          <a:xfrm>
            <a:off x="2424141" y="2781446"/>
            <a:ext cx="3912253" cy="588588"/>
            <a:chOff x="1906214" y="1926267"/>
            <a:chExt cx="5618114" cy="845229"/>
          </a:xfrm>
        </p:grpSpPr>
        <p:grpSp>
          <p:nvGrpSpPr>
            <p:cNvPr id="23" name="组合 22"/>
            <p:cNvGrpSpPr/>
            <p:nvPr/>
          </p:nvGrpSpPr>
          <p:grpSpPr>
            <a:xfrm>
              <a:off x="1906214" y="2020137"/>
              <a:ext cx="5618114" cy="751359"/>
              <a:chOff x="1906214" y="2020137"/>
              <a:chExt cx="5618114" cy="751359"/>
            </a:xfrm>
          </p:grpSpPr>
          <p:grpSp>
            <p:nvGrpSpPr>
              <p:cNvPr id="25" name="组合 24"/>
              <p:cNvGrpSpPr/>
              <p:nvPr/>
            </p:nvGrpSpPr>
            <p:grpSpPr>
              <a:xfrm>
                <a:off x="1906214" y="2020137"/>
                <a:ext cx="757217" cy="751359"/>
                <a:chOff x="1906214" y="2337197"/>
                <a:chExt cx="757217" cy="751359"/>
              </a:xfrm>
            </p:grpSpPr>
            <p:grpSp>
              <p:nvGrpSpPr>
                <p:cNvPr id="27" name="组合 26"/>
                <p:cNvGrpSpPr/>
                <p:nvPr/>
              </p:nvGrpSpPr>
              <p:grpSpPr>
                <a:xfrm>
                  <a:off x="1944941" y="2471540"/>
                  <a:ext cx="718490" cy="501590"/>
                  <a:chOff x="3306853" y="2577458"/>
                  <a:chExt cx="718490" cy="501590"/>
                </a:xfrm>
              </p:grpSpPr>
              <p:sp>
                <p:nvSpPr>
                  <p:cNvPr id="29" name="矩形 4"/>
                  <p:cNvSpPr/>
                  <p:nvPr/>
                </p:nvSpPr>
                <p:spPr>
                  <a:xfrm rot="2700000">
                    <a:off x="3523754" y="2577458"/>
                    <a:ext cx="501589" cy="501589"/>
                  </a:xfrm>
                  <a:custGeom>
                    <a:avLst/>
                    <a:gdLst/>
                    <a:ahLst/>
                    <a:cxnLst/>
                    <a:rect l="l" t="t" r="r" b="b"/>
                    <a:pathLst>
                      <a:path w="501589" h="501589">
                        <a:moveTo>
                          <a:pt x="0" y="0"/>
                        </a:moveTo>
                        <a:lnTo>
                          <a:pt x="501589" y="0"/>
                        </a:lnTo>
                        <a:lnTo>
                          <a:pt x="501589" y="501589"/>
                        </a:lnTo>
                        <a:lnTo>
                          <a:pt x="399755" y="501589"/>
                        </a:lnTo>
                        <a:lnTo>
                          <a:pt x="399755" y="101834"/>
                        </a:lnTo>
                        <a:lnTo>
                          <a:pt x="0" y="101834"/>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2700000">
                    <a:off x="3306853" y="2577459"/>
                    <a:ext cx="501589" cy="5015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8" name="TextBox 43"/>
                <p:cNvSpPr txBox="1"/>
                <p:nvPr/>
              </p:nvSpPr>
              <p:spPr>
                <a:xfrm>
                  <a:off x="1906214" y="2337197"/>
                  <a:ext cx="608179" cy="751359"/>
                </a:xfrm>
                <a:prstGeom prst="rect">
                  <a:avLst/>
                </a:prstGeom>
                <a:noFill/>
                <a:ln>
                  <a:noFill/>
                </a:ln>
              </p:spPr>
              <p:txBody>
                <a:bodyPr wrap="none" rtlCol="0">
                  <a:spAutoFit/>
                </a:bodyPr>
                <a:lstStyle/>
                <a:p>
                  <a:pPr algn="ctr"/>
                  <a:r>
                    <a:rPr lang="en-US" altLang="zh-CN" sz="2800" dirty="0" smtClean="0">
                      <a:solidFill>
                        <a:schemeClr val="bg1"/>
                      </a:solidFill>
                      <a:latin typeface="Arial Black" pitchFamily="34" charset="0"/>
                    </a:rPr>
                    <a:t>2</a:t>
                  </a:r>
                  <a:endParaRPr lang="zh-CN" altLang="en-US" sz="2800" dirty="0">
                    <a:solidFill>
                      <a:schemeClr val="bg1"/>
                    </a:solidFill>
                    <a:latin typeface="Arial Black" pitchFamily="34" charset="0"/>
                  </a:endParaRPr>
                </a:p>
              </p:txBody>
            </p:sp>
          </p:grpSp>
          <p:sp>
            <p:nvSpPr>
              <p:cNvPr id="26" name="矩形 25"/>
              <p:cNvSpPr/>
              <p:nvPr/>
            </p:nvSpPr>
            <p:spPr>
              <a:xfrm>
                <a:off x="2411760" y="2716159"/>
                <a:ext cx="5112568" cy="45719"/>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39"/>
            <p:cNvSpPr txBox="1"/>
            <p:nvPr/>
          </p:nvSpPr>
          <p:spPr>
            <a:xfrm>
              <a:off x="2919059" y="1926267"/>
              <a:ext cx="4605269" cy="839753"/>
            </a:xfrm>
            <a:prstGeom prst="rect">
              <a:avLst/>
            </a:prstGeom>
            <a:noFill/>
            <a:ln>
              <a:noFill/>
            </a:ln>
          </p:spPr>
          <p:txBody>
            <a:bodyPr wrap="square" rtlCol="0">
              <a:spAutoFit/>
            </a:bodyPr>
            <a:lstStyle/>
            <a:p>
              <a:r>
                <a:rPr lang="zh-CN" altLang="en-US" sz="3200" b="1" dirty="0" smtClean="0">
                  <a:solidFill>
                    <a:schemeClr val="accent5">
                      <a:lumMod val="50000"/>
                    </a:schemeClr>
                  </a:solidFill>
                  <a:latin typeface="华文中宋" panose="02010600040101010101" pitchFamily="2" charset="-122"/>
                  <a:ea typeface="华文中宋" panose="02010600040101010101" pitchFamily="2" charset="-122"/>
                </a:rPr>
                <a:t>工作感悟</a:t>
              </a:r>
              <a:endParaRPr lang="zh-CN" altLang="en-US" sz="3200" b="1" dirty="0">
                <a:solidFill>
                  <a:schemeClr val="accent5">
                    <a:lumMod val="50000"/>
                  </a:schemeClr>
                </a:solidFill>
                <a:latin typeface="华文中宋" panose="02010600040101010101" pitchFamily="2" charset="-122"/>
                <a:ea typeface="华文中宋" panose="02010600040101010101" pitchFamily="2" charset="-122"/>
              </a:endParaRPr>
            </a:p>
          </p:txBody>
        </p:sp>
      </p:grpSp>
      <p:sp>
        <p:nvSpPr>
          <p:cNvPr id="2" name="灯片编号占位符 1"/>
          <p:cNvSpPr>
            <a:spLocks noGrp="1"/>
          </p:cNvSpPr>
          <p:nvPr>
            <p:ph type="sldNum" sz="quarter" idx="12"/>
          </p:nvPr>
        </p:nvSpPr>
        <p:spPr/>
        <p:txBody>
          <a:bodyPr/>
          <a:lstStyle/>
          <a:p>
            <a:fld id="{D0E57813-A12A-40E5-AD8C-CBEC93F924EE}" type="slidenum">
              <a:rPr lang="zh-CN" altLang="en-US" smtClean="0"/>
              <a:t>2</a:t>
            </a:fld>
            <a:endParaRPr lang="zh-CN" altLang="en-US"/>
          </a:p>
        </p:txBody>
      </p:sp>
    </p:spTree>
    <p:extLst>
      <p:ext uri="{BB962C8B-B14F-4D97-AF65-F5344CB8AC3E}">
        <p14:creationId xmlns:p14="http://schemas.microsoft.com/office/powerpoint/2010/main" val="79435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440267"/>
          </a:xfrm>
        </p:spPr>
        <p:txBody>
          <a:bodyPr/>
          <a:lstStyle/>
          <a:p>
            <a:pPr marL="0" indent="0">
              <a:buNone/>
            </a:pPr>
            <a:r>
              <a:rPr lang="en-US" altLang="zh-CN" dirty="0" smtClean="0"/>
              <a:t>1. IEC61970/61968</a:t>
            </a:r>
            <a:r>
              <a:rPr lang="zh-CN" altLang="en-US" dirty="0"/>
              <a:t>标准</a:t>
            </a:r>
            <a:r>
              <a:rPr lang="zh-CN" altLang="en-US" dirty="0" smtClean="0"/>
              <a:t>体系学习</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7874796"/>
              </p:ext>
            </p:extLst>
          </p:nvPr>
        </p:nvGraphicFramePr>
        <p:xfrm>
          <a:off x="586317" y="1772405"/>
          <a:ext cx="7584016" cy="4809068"/>
        </p:xfrm>
        <a:graphic>
          <a:graphicData uri="http://schemas.openxmlformats.org/presentationml/2006/ole">
            <mc:AlternateContent xmlns:mc="http://schemas.openxmlformats.org/markup-compatibility/2006">
              <mc:Choice xmlns:v="urn:schemas-microsoft-com:vml" Requires="v">
                <p:oleObj spid="_x0000_s9241" name="Visio" r:id="rId4" imgW="6677191" imgH="7469274" progId="Visio.Drawing.11">
                  <p:embed/>
                </p:oleObj>
              </mc:Choice>
              <mc:Fallback>
                <p:oleObj name="Visio" r:id="rId4" imgW="6677191" imgH="7469274" progId="Visio.Drawing.11">
                  <p:embed/>
                  <p:pic>
                    <p:nvPicPr>
                      <p:cNvPr id="14" name="对象 13"/>
                      <p:cNvPicPr>
                        <a:picLocks noChangeAspect="1" noChangeArrowheads="1"/>
                      </p:cNvPicPr>
                      <p:nvPr/>
                    </p:nvPicPr>
                    <p:blipFill>
                      <a:blip r:embed="rId5"/>
                      <a:srcRect/>
                      <a:stretch>
                        <a:fillRect/>
                      </a:stretch>
                    </p:blipFill>
                    <p:spPr bwMode="auto">
                      <a:xfrm>
                        <a:off x="586317" y="1772405"/>
                        <a:ext cx="7584016" cy="4809068"/>
                      </a:xfrm>
                      <a:prstGeom prst="rect">
                        <a:avLst/>
                      </a:prstGeom>
                      <a:noFill/>
                    </p:spPr>
                  </p:pic>
                </p:oleObj>
              </mc:Fallback>
            </mc:AlternateContent>
          </a:graphicData>
        </a:graphic>
      </p:graphicFrame>
    </p:spTree>
    <p:extLst>
      <p:ext uri="{BB962C8B-B14F-4D97-AF65-F5344CB8AC3E}">
        <p14:creationId xmlns:p14="http://schemas.microsoft.com/office/powerpoint/2010/main" val="2485216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448733"/>
          </a:xfrm>
        </p:spPr>
        <p:txBody>
          <a:bodyPr/>
          <a:lstStyle/>
          <a:p>
            <a:pPr marL="0" indent="0">
              <a:buNone/>
            </a:pPr>
            <a:r>
              <a:rPr lang="en-US" altLang="zh-CN" dirty="0" smtClean="0"/>
              <a:t>1. </a:t>
            </a:r>
            <a:r>
              <a:rPr lang="en-US" altLang="zh-CN" dirty="0"/>
              <a:t>IEC61970/61968</a:t>
            </a:r>
            <a:r>
              <a:rPr lang="zh-CN" altLang="en-US" dirty="0"/>
              <a:t>标准体系学习</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798269" y="2952171"/>
            <a:ext cx="3384836" cy="2504259"/>
            <a:chOff x="652079" y="1707654"/>
            <a:chExt cx="2376724" cy="2003407"/>
          </a:xfrm>
        </p:grpSpPr>
        <p:sp>
          <p:nvSpPr>
            <p:cNvPr id="7" name="任意多边形 6"/>
            <p:cNvSpPr/>
            <p:nvPr/>
          </p:nvSpPr>
          <p:spPr>
            <a:xfrm>
              <a:off x="652080" y="1707654"/>
              <a:ext cx="2376723" cy="705256"/>
            </a:xfrm>
            <a:custGeom>
              <a:avLst/>
              <a:gdLst>
                <a:gd name="connsiteX0" fmla="*/ 0 w 2376723"/>
                <a:gd name="connsiteY0" fmla="*/ 0 h 950689"/>
                <a:gd name="connsiteX1" fmla="*/ 2376723 w 2376723"/>
                <a:gd name="connsiteY1" fmla="*/ 0 h 950689"/>
                <a:gd name="connsiteX2" fmla="*/ 2376723 w 2376723"/>
                <a:gd name="connsiteY2" fmla="*/ 950689 h 950689"/>
                <a:gd name="connsiteX3" fmla="*/ 0 w 2376723"/>
                <a:gd name="connsiteY3" fmla="*/ 950689 h 950689"/>
                <a:gd name="connsiteX4" fmla="*/ 0 w 2376723"/>
                <a:gd name="connsiteY4" fmla="*/ 0 h 95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723" h="950689">
                  <a:moveTo>
                    <a:pt x="0" y="0"/>
                  </a:moveTo>
                  <a:lnTo>
                    <a:pt x="2376723" y="0"/>
                  </a:lnTo>
                  <a:lnTo>
                    <a:pt x="2376723" y="950689"/>
                  </a:lnTo>
                  <a:lnTo>
                    <a:pt x="0" y="950689"/>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lvl="0" algn="ctr" defTabSz="755650">
                <a:lnSpc>
                  <a:spcPct val="90000"/>
                </a:lnSpc>
                <a:spcBef>
                  <a:spcPct val="0"/>
                </a:spcBef>
                <a:spcAft>
                  <a:spcPct val="35000"/>
                </a:spcAft>
              </a:pPr>
              <a:r>
                <a:rPr lang="en-US" altLang="zh-CN" dirty="0" smtClean="0"/>
                <a:t>IEC61970</a:t>
              </a:r>
              <a:endParaRPr lang="zh-CN" altLang="en-US" dirty="0"/>
            </a:p>
          </p:txBody>
        </p:sp>
        <p:sp>
          <p:nvSpPr>
            <p:cNvPr id="8" name="任意多边形 7"/>
            <p:cNvSpPr/>
            <p:nvPr/>
          </p:nvSpPr>
          <p:spPr>
            <a:xfrm>
              <a:off x="652079" y="2400093"/>
              <a:ext cx="2376723" cy="1310968"/>
            </a:xfrm>
            <a:custGeom>
              <a:avLst/>
              <a:gdLst>
                <a:gd name="connsiteX0" fmla="*/ 0 w 2376723"/>
                <a:gd name="connsiteY0" fmla="*/ 0 h 2679120"/>
                <a:gd name="connsiteX1" fmla="*/ 2376723 w 2376723"/>
                <a:gd name="connsiteY1" fmla="*/ 0 h 2679120"/>
                <a:gd name="connsiteX2" fmla="*/ 2376723 w 2376723"/>
                <a:gd name="connsiteY2" fmla="*/ 2679120 h 2679120"/>
                <a:gd name="connsiteX3" fmla="*/ 0 w 2376723"/>
                <a:gd name="connsiteY3" fmla="*/ 2679120 h 2679120"/>
                <a:gd name="connsiteX4" fmla="*/ 0 w 2376723"/>
                <a:gd name="connsiteY4" fmla="*/ 0 h 26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723" h="2679120">
                  <a:moveTo>
                    <a:pt x="0" y="0"/>
                  </a:moveTo>
                  <a:lnTo>
                    <a:pt x="2376723" y="0"/>
                  </a:lnTo>
                  <a:lnTo>
                    <a:pt x="2376723" y="2679120"/>
                  </a:lnTo>
                  <a:lnTo>
                    <a:pt x="0" y="26791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lvl="1" indent="-171450" defTabSz="711200">
                <a:lnSpc>
                  <a:spcPct val="90000"/>
                </a:lnSpc>
                <a:spcBef>
                  <a:spcPct val="0"/>
                </a:spcBef>
                <a:spcAft>
                  <a:spcPct val="15000"/>
                </a:spcAft>
                <a:buFontTx/>
                <a:buChar char="••"/>
              </a:pPr>
              <a:r>
                <a:rPr lang="zh-CN" altLang="en-US" dirty="0" smtClean="0">
                  <a:solidFill>
                    <a:prstClr val="black">
                      <a:hueOff val="0"/>
                      <a:satOff val="0"/>
                      <a:lumOff val="0"/>
                      <a:alphaOff val="0"/>
                    </a:prstClr>
                  </a:solidFill>
                </a:rPr>
                <a:t>侧重于描述电网物理和逻辑模型，支持</a:t>
              </a:r>
              <a:r>
                <a:rPr lang="en-US" altLang="zh-CN" dirty="0" err="1" smtClean="0">
                  <a:solidFill>
                    <a:prstClr val="black">
                      <a:hueOff val="0"/>
                      <a:satOff val="0"/>
                      <a:lumOff val="0"/>
                      <a:alphaOff val="0"/>
                    </a:prstClr>
                  </a:solidFill>
                </a:rPr>
                <a:t>scada</a:t>
              </a:r>
              <a:r>
                <a:rPr lang="zh-CN" altLang="en-US" dirty="0" smtClean="0">
                  <a:solidFill>
                    <a:prstClr val="black">
                      <a:hueOff val="0"/>
                      <a:satOff val="0"/>
                      <a:lumOff val="0"/>
                      <a:alphaOff val="0"/>
                    </a:prstClr>
                  </a:solidFill>
                </a:rPr>
                <a:t>以及</a:t>
              </a:r>
              <a:r>
                <a:rPr lang="en-US" altLang="zh-CN" dirty="0" smtClean="0">
                  <a:solidFill>
                    <a:prstClr val="black">
                      <a:hueOff val="0"/>
                      <a:satOff val="0"/>
                      <a:lumOff val="0"/>
                      <a:alphaOff val="0"/>
                    </a:prstClr>
                  </a:solidFill>
                </a:rPr>
                <a:t>pas</a:t>
              </a:r>
              <a:r>
                <a:rPr lang="zh-CN" altLang="en-US" dirty="0" smtClean="0">
                  <a:solidFill>
                    <a:prstClr val="black">
                      <a:hueOff val="0"/>
                      <a:satOff val="0"/>
                      <a:lumOff val="0"/>
                      <a:alphaOff val="0"/>
                    </a:prstClr>
                  </a:solidFill>
                </a:rPr>
                <a:t>等应用</a:t>
              </a:r>
              <a:endParaRPr lang="zh-CN" altLang="en-US" dirty="0">
                <a:solidFill>
                  <a:prstClr val="black">
                    <a:hueOff val="0"/>
                    <a:satOff val="0"/>
                    <a:lumOff val="0"/>
                    <a:alphaOff val="0"/>
                  </a:prstClr>
                </a:solidFill>
              </a:endParaRPr>
            </a:p>
            <a:p>
              <a:pPr marL="171450" lvl="1" indent="-171450" defTabSz="711200">
                <a:lnSpc>
                  <a:spcPct val="90000"/>
                </a:lnSpc>
                <a:spcBef>
                  <a:spcPct val="0"/>
                </a:spcBef>
                <a:spcAft>
                  <a:spcPct val="15000"/>
                </a:spcAft>
                <a:buFontTx/>
                <a:buChar char="••"/>
              </a:pPr>
              <a:endParaRPr lang="zh-CN" altLang="en-US" dirty="0">
                <a:solidFill>
                  <a:prstClr val="black">
                    <a:hueOff val="0"/>
                    <a:satOff val="0"/>
                    <a:lumOff val="0"/>
                    <a:alphaOff val="0"/>
                  </a:prstClr>
                </a:solidFill>
              </a:endParaRPr>
            </a:p>
            <a:p>
              <a:pPr marL="171450" lvl="1" indent="-171450" defTabSz="711200">
                <a:lnSpc>
                  <a:spcPct val="90000"/>
                </a:lnSpc>
                <a:spcBef>
                  <a:spcPct val="0"/>
                </a:spcBef>
                <a:spcAft>
                  <a:spcPct val="15000"/>
                </a:spcAft>
                <a:buFontTx/>
                <a:buChar char="••"/>
              </a:pPr>
              <a:r>
                <a:rPr lang="en-US" altLang="zh-CN" dirty="0" smtClean="0">
                  <a:solidFill>
                    <a:prstClr val="black">
                      <a:hueOff val="0"/>
                      <a:satOff val="0"/>
                      <a:lumOff val="0"/>
                      <a:alphaOff val="0"/>
                    </a:prstClr>
                  </a:solidFill>
                </a:rPr>
                <a:t>EMS</a:t>
              </a:r>
              <a:r>
                <a:rPr lang="zh-CN" altLang="en-US" dirty="0" smtClean="0">
                  <a:solidFill>
                    <a:prstClr val="black">
                      <a:hueOff val="0"/>
                      <a:satOff val="0"/>
                      <a:lumOff val="0"/>
                      <a:alphaOff val="0"/>
                    </a:prstClr>
                  </a:solidFill>
                </a:rPr>
                <a:t>体系内各应用模块之间的集成</a:t>
              </a:r>
              <a:endParaRPr lang="zh-CN" altLang="en-US" dirty="0">
                <a:solidFill>
                  <a:prstClr val="black">
                    <a:hueOff val="0"/>
                    <a:satOff val="0"/>
                    <a:lumOff val="0"/>
                    <a:alphaOff val="0"/>
                  </a:prstClr>
                </a:solidFill>
              </a:endParaRPr>
            </a:p>
            <a:p>
              <a:pPr marL="114300" lvl="1" indent="-114300" algn="l" defTabSz="533400">
                <a:lnSpc>
                  <a:spcPct val="90000"/>
                </a:lnSpc>
                <a:spcBef>
                  <a:spcPct val="0"/>
                </a:spcBef>
                <a:spcAft>
                  <a:spcPct val="15000"/>
                </a:spcAft>
                <a:buChar char="••"/>
              </a:pPr>
              <a:endParaRPr lang="zh-CN" altLang="en-US" sz="1200" kern="1200"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5220516" y="2952171"/>
            <a:ext cx="3168811" cy="2527997"/>
            <a:chOff x="652080" y="1707654"/>
            <a:chExt cx="2376723" cy="2131891"/>
          </a:xfrm>
        </p:grpSpPr>
        <p:sp>
          <p:nvSpPr>
            <p:cNvPr id="10" name="任意多边形 9"/>
            <p:cNvSpPr/>
            <p:nvPr/>
          </p:nvSpPr>
          <p:spPr>
            <a:xfrm>
              <a:off x="652080" y="1707654"/>
              <a:ext cx="2376723" cy="705256"/>
            </a:xfrm>
            <a:custGeom>
              <a:avLst/>
              <a:gdLst>
                <a:gd name="connsiteX0" fmla="*/ 0 w 2376723"/>
                <a:gd name="connsiteY0" fmla="*/ 0 h 950689"/>
                <a:gd name="connsiteX1" fmla="*/ 2376723 w 2376723"/>
                <a:gd name="connsiteY1" fmla="*/ 0 h 950689"/>
                <a:gd name="connsiteX2" fmla="*/ 2376723 w 2376723"/>
                <a:gd name="connsiteY2" fmla="*/ 950689 h 950689"/>
                <a:gd name="connsiteX3" fmla="*/ 0 w 2376723"/>
                <a:gd name="connsiteY3" fmla="*/ 950689 h 950689"/>
                <a:gd name="connsiteX4" fmla="*/ 0 w 2376723"/>
                <a:gd name="connsiteY4" fmla="*/ 0 h 95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723" h="950689">
                  <a:moveTo>
                    <a:pt x="0" y="0"/>
                  </a:moveTo>
                  <a:lnTo>
                    <a:pt x="2376723" y="0"/>
                  </a:lnTo>
                  <a:lnTo>
                    <a:pt x="2376723" y="950689"/>
                  </a:lnTo>
                  <a:lnTo>
                    <a:pt x="0" y="950689"/>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lvl="0" algn="ctr" defTabSz="755650">
                <a:lnSpc>
                  <a:spcPct val="90000"/>
                </a:lnSpc>
                <a:spcBef>
                  <a:spcPct val="0"/>
                </a:spcBef>
                <a:spcAft>
                  <a:spcPct val="35000"/>
                </a:spcAft>
              </a:pPr>
              <a:r>
                <a:rPr lang="en-US" altLang="zh-CN" dirty="0" smtClean="0"/>
                <a:t>IEC61968</a:t>
              </a:r>
              <a:endParaRPr lang="zh-CN" altLang="en-US" dirty="0"/>
            </a:p>
          </p:txBody>
        </p:sp>
        <p:sp>
          <p:nvSpPr>
            <p:cNvPr id="11" name="任意多边形 10"/>
            <p:cNvSpPr/>
            <p:nvPr/>
          </p:nvSpPr>
          <p:spPr>
            <a:xfrm>
              <a:off x="652080" y="2412910"/>
              <a:ext cx="2376723" cy="1426635"/>
            </a:xfrm>
            <a:custGeom>
              <a:avLst/>
              <a:gdLst>
                <a:gd name="connsiteX0" fmla="*/ 0 w 2376723"/>
                <a:gd name="connsiteY0" fmla="*/ 0 h 2679120"/>
                <a:gd name="connsiteX1" fmla="*/ 2376723 w 2376723"/>
                <a:gd name="connsiteY1" fmla="*/ 0 h 2679120"/>
                <a:gd name="connsiteX2" fmla="*/ 2376723 w 2376723"/>
                <a:gd name="connsiteY2" fmla="*/ 2679120 h 2679120"/>
                <a:gd name="connsiteX3" fmla="*/ 0 w 2376723"/>
                <a:gd name="connsiteY3" fmla="*/ 2679120 h 2679120"/>
                <a:gd name="connsiteX4" fmla="*/ 0 w 2376723"/>
                <a:gd name="connsiteY4" fmla="*/ 0 h 26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723" h="2679120">
                  <a:moveTo>
                    <a:pt x="0" y="0"/>
                  </a:moveTo>
                  <a:lnTo>
                    <a:pt x="2376723" y="0"/>
                  </a:lnTo>
                  <a:lnTo>
                    <a:pt x="2376723" y="2679120"/>
                  </a:lnTo>
                  <a:lnTo>
                    <a:pt x="0" y="26791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lvl="1" indent="-171450" defTabSz="711200">
                <a:lnSpc>
                  <a:spcPct val="90000"/>
                </a:lnSpc>
                <a:spcBef>
                  <a:spcPct val="0"/>
                </a:spcBef>
                <a:spcAft>
                  <a:spcPct val="15000"/>
                </a:spcAft>
                <a:buFontTx/>
                <a:buChar char="••"/>
              </a:pPr>
              <a:r>
                <a:rPr lang="zh-CN" altLang="en-US" dirty="0" smtClean="0">
                  <a:solidFill>
                    <a:prstClr val="black">
                      <a:hueOff val="0"/>
                      <a:satOff val="0"/>
                      <a:lumOff val="0"/>
                      <a:alphaOff val="0"/>
                    </a:prstClr>
                  </a:solidFill>
                </a:rPr>
                <a:t>侧重于描述电网管理类的信息模型，支持停电管理、客户支持等系统应用。</a:t>
              </a:r>
              <a:endParaRPr lang="en-US" altLang="zh-CN" dirty="0" smtClean="0">
                <a:solidFill>
                  <a:prstClr val="black">
                    <a:hueOff val="0"/>
                    <a:satOff val="0"/>
                    <a:lumOff val="0"/>
                    <a:alphaOff val="0"/>
                  </a:prstClr>
                </a:solidFill>
              </a:endParaRPr>
            </a:p>
            <a:p>
              <a:pPr marL="171450" lvl="1" indent="-171450" defTabSz="711200">
                <a:lnSpc>
                  <a:spcPct val="90000"/>
                </a:lnSpc>
                <a:spcBef>
                  <a:spcPct val="0"/>
                </a:spcBef>
                <a:spcAft>
                  <a:spcPct val="15000"/>
                </a:spcAft>
                <a:buFontTx/>
                <a:buChar char="••"/>
              </a:pPr>
              <a:endParaRPr lang="en-US" altLang="zh-CN" dirty="0" smtClean="0">
                <a:solidFill>
                  <a:prstClr val="black">
                    <a:hueOff val="0"/>
                    <a:satOff val="0"/>
                    <a:lumOff val="0"/>
                    <a:alphaOff val="0"/>
                  </a:prstClr>
                </a:solidFill>
              </a:endParaRPr>
            </a:p>
            <a:p>
              <a:pPr marL="171450" lvl="1" indent="-171450" defTabSz="711200">
                <a:lnSpc>
                  <a:spcPct val="90000"/>
                </a:lnSpc>
                <a:spcBef>
                  <a:spcPct val="0"/>
                </a:spcBef>
                <a:spcAft>
                  <a:spcPct val="15000"/>
                </a:spcAft>
                <a:buFontTx/>
                <a:buChar char="••"/>
              </a:pPr>
              <a:r>
                <a:rPr lang="zh-CN" altLang="en-US" dirty="0" smtClean="0">
                  <a:solidFill>
                    <a:prstClr val="black">
                      <a:hueOff val="0"/>
                      <a:satOff val="0"/>
                      <a:lumOff val="0"/>
                      <a:alphaOff val="0"/>
                    </a:prstClr>
                  </a:solidFill>
                </a:rPr>
                <a:t>配网业务体系内各相关系统之间的集成</a:t>
              </a:r>
              <a:endParaRPr lang="zh-CN" altLang="en-US" dirty="0">
                <a:solidFill>
                  <a:prstClr val="black">
                    <a:hueOff val="0"/>
                    <a:satOff val="0"/>
                    <a:lumOff val="0"/>
                    <a:alphaOff val="0"/>
                  </a:prstClr>
                </a:solidFill>
              </a:endParaRPr>
            </a:p>
            <a:p>
              <a:pPr marL="114300" lvl="1" indent="-114300" algn="l" defTabSz="533400">
                <a:lnSpc>
                  <a:spcPct val="90000"/>
                </a:lnSpc>
                <a:spcBef>
                  <a:spcPct val="0"/>
                </a:spcBef>
                <a:spcAft>
                  <a:spcPct val="15000"/>
                </a:spcAft>
                <a:buChar char="••"/>
              </a:pPr>
              <a:endParaRPr lang="zh-CN" altLang="en-US" sz="1200" kern="1200" dirty="0">
                <a:latin typeface="微软雅黑" panose="020B0503020204020204" pitchFamily="34" charset="-122"/>
                <a:ea typeface="微软雅黑" panose="020B0503020204020204" pitchFamily="34" charset="-122"/>
              </a:endParaRPr>
            </a:p>
          </p:txBody>
        </p:sp>
      </p:grpSp>
      <p:sp>
        <p:nvSpPr>
          <p:cNvPr id="26" name="五边形 25"/>
          <p:cNvSpPr/>
          <p:nvPr/>
        </p:nvSpPr>
        <p:spPr>
          <a:xfrm>
            <a:off x="798269" y="1704806"/>
            <a:ext cx="2302967" cy="324000"/>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0" rtlCol="0" anchor="ctr"/>
          <a:lstStyle/>
          <a:p>
            <a:pPr lvl="0" algn="ctr"/>
            <a:r>
              <a:rPr lang="en-US" altLang="zh-CN" b="1" dirty="0" smtClean="0">
                <a:solidFill>
                  <a:schemeClr val="bg1"/>
                </a:solidFill>
                <a:latin typeface="宋体" pitchFamily="2" charset="-122"/>
                <a:ea typeface="宋体" pitchFamily="2" charset="-122"/>
                <a:cs typeface="Verdana" pitchFamily="34" charset="0"/>
              </a:rPr>
              <a:t>61968 VS 61970</a:t>
            </a:r>
            <a:endParaRPr lang="zh-CN" altLang="en-US" b="1" dirty="0">
              <a:solidFill>
                <a:schemeClr val="bg1"/>
              </a:solidFill>
              <a:latin typeface="宋体" pitchFamily="2" charset="-122"/>
              <a:ea typeface="宋体" pitchFamily="2" charset="-122"/>
              <a:cs typeface="Verdana" pitchFamily="34" charset="0"/>
            </a:endParaRPr>
          </a:p>
        </p:txBody>
      </p:sp>
    </p:spTree>
    <p:extLst>
      <p:ext uri="{BB962C8B-B14F-4D97-AF65-F5344CB8AC3E}">
        <p14:creationId xmlns:p14="http://schemas.microsoft.com/office/powerpoint/2010/main" val="39167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750" fill="hold"/>
                                        <p:tgtEl>
                                          <p:spTgt spid="26"/>
                                        </p:tgtEl>
                                        <p:attrNameLst>
                                          <p:attrName>ppt_x</p:attrName>
                                        </p:attrNameLst>
                                      </p:cBhvr>
                                      <p:tavLst>
                                        <p:tav tm="0">
                                          <p:val>
                                            <p:strVal val="0-#ppt_w/2"/>
                                          </p:val>
                                        </p:tav>
                                        <p:tav tm="100000">
                                          <p:val>
                                            <p:strVal val="#ppt_x"/>
                                          </p:val>
                                        </p:tav>
                                      </p:tavLst>
                                    </p:anim>
                                    <p:anim calcmode="lin" valueType="num">
                                      <p:cBhvr additive="base">
                                        <p:cTn id="20"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219200"/>
            <a:ext cx="7753350" cy="440267"/>
          </a:xfrm>
        </p:spPr>
        <p:txBody>
          <a:bodyPr/>
          <a:lstStyle/>
          <a:p>
            <a:pPr marL="0" indent="0">
              <a:buNone/>
            </a:pPr>
            <a:r>
              <a:rPr lang="en-US" altLang="zh-CN" dirty="0" smtClean="0"/>
              <a:t>1. IEC61970/61968</a:t>
            </a:r>
            <a:r>
              <a:rPr lang="zh-CN" altLang="en-US" dirty="0"/>
              <a:t>标准</a:t>
            </a:r>
            <a:r>
              <a:rPr lang="zh-CN" altLang="en-US" dirty="0" smtClean="0"/>
              <a:t>体系学习</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68" y="2274661"/>
            <a:ext cx="7230532" cy="422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p:cNvSpPr>
          <p:nvPr/>
        </p:nvSpPr>
        <p:spPr>
          <a:xfrm>
            <a:off x="821268" y="1521259"/>
            <a:ext cx="5973762" cy="60389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b="1" kern="1200">
                <a:solidFill>
                  <a:srgbClr val="002060"/>
                </a:solidFill>
                <a:latin typeface="华文中宋" panose="02010600040101010101" pitchFamily="2" charset="-122"/>
                <a:ea typeface="华文中宋" panose="02010600040101010101" pitchFamily="2" charset="-122"/>
                <a:cs typeface="+mj-cs"/>
              </a:defRPr>
            </a:lvl1pPr>
          </a:lstStyle>
          <a:p>
            <a:r>
              <a:rPr lang="en-US" altLang="zh-CN" sz="2000" b="0" dirty="0" smtClean="0"/>
              <a:t>IEC61970</a:t>
            </a:r>
            <a:r>
              <a:rPr lang="zh-CN" altLang="en-US" sz="2000" b="0" dirty="0" smtClean="0"/>
              <a:t>主要包之间的关系</a:t>
            </a:r>
            <a:endParaRPr lang="zh-CN" altLang="en-US" sz="2000" b="0" dirty="0" smtClean="0"/>
          </a:p>
        </p:txBody>
      </p:sp>
    </p:spTree>
    <p:extLst>
      <p:ext uri="{BB962C8B-B14F-4D97-AF65-F5344CB8AC3E}">
        <p14:creationId xmlns:p14="http://schemas.microsoft.com/office/powerpoint/2010/main" val="924997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219200"/>
            <a:ext cx="7753350" cy="440267"/>
          </a:xfrm>
        </p:spPr>
        <p:txBody>
          <a:bodyPr/>
          <a:lstStyle/>
          <a:p>
            <a:pPr marL="0" indent="0">
              <a:buNone/>
            </a:pPr>
            <a:r>
              <a:rPr lang="en-US" altLang="zh-CN" dirty="0" smtClean="0"/>
              <a:t>1. IEC61970/61968</a:t>
            </a:r>
            <a:r>
              <a:rPr lang="zh-CN" altLang="en-US" dirty="0"/>
              <a:t>标准</a:t>
            </a:r>
            <a:r>
              <a:rPr lang="zh-CN" altLang="en-US" dirty="0" smtClean="0"/>
              <a:t>体系学习</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Picture 3" descr="]@$TN@T%1]TW4ZDU558_M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60575"/>
            <a:ext cx="4800600" cy="3829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
          <p:cNvSpPr txBox="1">
            <a:spLocks noChangeArrowheads="1"/>
          </p:cNvSpPr>
          <p:nvPr/>
        </p:nvSpPr>
        <p:spPr bwMode="auto">
          <a:xfrm>
            <a:off x="762000" y="609917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zh-CN" altLang="en-US" sz="2000">
                <a:ea typeface="楷体_GB2312" pitchFamily="49" charset="-122"/>
              </a:rPr>
              <a:t>简单网络</a:t>
            </a:r>
          </a:p>
        </p:txBody>
      </p:sp>
      <p:sp>
        <p:nvSpPr>
          <p:cNvPr id="11" name="Text Box 5"/>
          <p:cNvSpPr txBox="1">
            <a:spLocks noChangeArrowheads="1"/>
          </p:cNvSpPr>
          <p:nvPr/>
        </p:nvSpPr>
        <p:spPr bwMode="auto">
          <a:xfrm>
            <a:off x="4876800" y="1984375"/>
            <a:ext cx="41910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2200">
                <a:ea typeface="楷体_GB2312" pitchFamily="49" charset="-122"/>
              </a:rPr>
              <a:t>这个例子表示了一条跨越两个变电站的</a:t>
            </a:r>
            <a:r>
              <a:rPr lang="en-US" altLang="zh-CN" sz="2200">
                <a:ea typeface="楷体_GB2312" pitchFamily="49" charset="-122"/>
              </a:rPr>
              <a:t>T </a:t>
            </a:r>
            <a:r>
              <a:rPr lang="zh-CN" altLang="en-US" sz="2200">
                <a:ea typeface="楷体_GB2312" pitchFamily="49" charset="-122"/>
              </a:rPr>
              <a:t>型连接的输电线路，其中一个变电站含有通过变压器连接的两个电压等级。输电线路包括两条不同的电缆。其中一个电压等级有一个母线段，该母线段包含一条单一母线和连接到该母线的两个非常简单的开关间隔设备。</a:t>
            </a:r>
          </a:p>
          <a:p>
            <a:pPr>
              <a:spcBef>
                <a:spcPct val="50000"/>
              </a:spcBef>
            </a:pPr>
            <a:r>
              <a:rPr lang="zh-CN" altLang="en-US" sz="2200" b="1">
                <a:ea typeface="楷体_GB2312" pitchFamily="49" charset="-122"/>
              </a:rPr>
              <a:t>转为</a:t>
            </a:r>
            <a:r>
              <a:rPr lang="en-US" altLang="zh-CN" sz="2200" b="1">
                <a:ea typeface="楷体_GB2312" pitchFamily="49" charset="-122"/>
              </a:rPr>
              <a:t>CIM</a:t>
            </a:r>
            <a:r>
              <a:rPr lang="zh-CN" altLang="en-US" sz="2200" b="1">
                <a:ea typeface="楷体_GB2312" pitchFamily="49" charset="-122"/>
              </a:rPr>
              <a:t>模型假设：任何电气元件都可以表示为其端点（</a:t>
            </a:r>
            <a:r>
              <a:rPr lang="en-US" altLang="zh-CN" sz="2200" b="1">
                <a:ea typeface="楷体_GB2312" pitchFamily="49" charset="-122"/>
              </a:rPr>
              <a:t>terminal ,TL</a:t>
            </a:r>
            <a:r>
              <a:rPr lang="zh-CN" altLang="en-US" sz="2200" b="1">
                <a:ea typeface="楷体_GB2312" pitchFamily="49" charset="-122"/>
              </a:rPr>
              <a:t>）和连接点</a:t>
            </a:r>
            <a:r>
              <a:rPr lang="en-US" altLang="zh-CN" sz="2200" b="1">
                <a:ea typeface="楷体_GB2312" pitchFamily="49" charset="-122"/>
              </a:rPr>
              <a:t>(ConnectivityNode ,CN)</a:t>
            </a:r>
            <a:r>
              <a:rPr lang="zh-CN" altLang="en-US" sz="2200" b="1">
                <a:ea typeface="楷体_GB2312" pitchFamily="49" charset="-122"/>
              </a:rPr>
              <a:t>的形式。</a:t>
            </a:r>
          </a:p>
        </p:txBody>
      </p:sp>
      <p:sp>
        <p:nvSpPr>
          <p:cNvPr id="12" name="Text Box 6"/>
          <p:cNvSpPr txBox="1">
            <a:spLocks noChangeArrowheads="1"/>
          </p:cNvSpPr>
          <p:nvPr/>
        </p:nvSpPr>
        <p:spPr bwMode="auto">
          <a:xfrm>
            <a:off x="1371600" y="4117975"/>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1200"/>
              <a:t>BR1</a:t>
            </a:r>
          </a:p>
        </p:txBody>
      </p:sp>
      <p:sp>
        <p:nvSpPr>
          <p:cNvPr id="14" name="Text Box 7"/>
          <p:cNvSpPr txBox="1">
            <a:spLocks noChangeArrowheads="1"/>
          </p:cNvSpPr>
          <p:nvPr/>
        </p:nvSpPr>
        <p:spPr bwMode="auto">
          <a:xfrm>
            <a:off x="1371600" y="3051175"/>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1200"/>
              <a:t>BR3</a:t>
            </a:r>
          </a:p>
        </p:txBody>
      </p:sp>
      <p:sp>
        <p:nvSpPr>
          <p:cNvPr id="15" name="Text Box 8"/>
          <p:cNvSpPr txBox="1">
            <a:spLocks noChangeArrowheads="1"/>
          </p:cNvSpPr>
          <p:nvPr/>
        </p:nvSpPr>
        <p:spPr bwMode="auto">
          <a:xfrm>
            <a:off x="1371600" y="3508375"/>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1200"/>
              <a:t>DC2</a:t>
            </a:r>
          </a:p>
        </p:txBody>
      </p:sp>
      <p:sp>
        <p:nvSpPr>
          <p:cNvPr id="17" name="标题 1"/>
          <p:cNvSpPr txBox="1">
            <a:spLocks/>
          </p:cNvSpPr>
          <p:nvPr/>
        </p:nvSpPr>
        <p:spPr>
          <a:xfrm>
            <a:off x="821268" y="1521259"/>
            <a:ext cx="3124199" cy="60389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b="1" kern="1200">
                <a:solidFill>
                  <a:srgbClr val="002060"/>
                </a:solidFill>
                <a:latin typeface="华文中宋" panose="02010600040101010101" pitchFamily="2" charset="-122"/>
                <a:ea typeface="华文中宋" panose="02010600040101010101" pitchFamily="2" charset="-122"/>
                <a:cs typeface="+mj-cs"/>
              </a:defRPr>
            </a:lvl1pPr>
          </a:lstStyle>
          <a:p>
            <a:r>
              <a:rPr lang="zh-CN" altLang="en-US" sz="2000" b="0" dirty="0" smtClean="0"/>
              <a:t>拓扑和容器关系的例子</a:t>
            </a:r>
            <a:endParaRPr lang="en-US" altLang="zh-CN" sz="2000" b="0" dirty="0" smtClean="0"/>
          </a:p>
        </p:txBody>
      </p:sp>
    </p:spTree>
    <p:extLst>
      <p:ext uri="{BB962C8B-B14F-4D97-AF65-F5344CB8AC3E}">
        <p14:creationId xmlns:p14="http://schemas.microsoft.com/office/powerpoint/2010/main" val="67084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219200"/>
            <a:ext cx="7753350" cy="440267"/>
          </a:xfrm>
        </p:spPr>
        <p:txBody>
          <a:bodyPr/>
          <a:lstStyle/>
          <a:p>
            <a:pPr marL="0" indent="0">
              <a:buNone/>
            </a:pPr>
            <a:r>
              <a:rPr lang="en-US" altLang="zh-CN" dirty="0" smtClean="0"/>
              <a:t>1. IEC61970/61968</a:t>
            </a:r>
            <a:r>
              <a:rPr lang="zh-CN" altLang="en-US" dirty="0"/>
              <a:t>标准</a:t>
            </a:r>
            <a:r>
              <a:rPr lang="zh-CN" altLang="en-US" dirty="0" smtClean="0"/>
              <a:t>体系学习</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标题 1"/>
          <p:cNvSpPr txBox="1">
            <a:spLocks/>
          </p:cNvSpPr>
          <p:nvPr/>
        </p:nvSpPr>
        <p:spPr>
          <a:xfrm>
            <a:off x="821268" y="1521259"/>
            <a:ext cx="3124199" cy="60389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b="1" kern="1200">
                <a:solidFill>
                  <a:srgbClr val="002060"/>
                </a:solidFill>
                <a:latin typeface="华文中宋" panose="02010600040101010101" pitchFamily="2" charset="-122"/>
                <a:ea typeface="华文中宋" panose="02010600040101010101" pitchFamily="2" charset="-122"/>
                <a:cs typeface="+mj-cs"/>
              </a:defRPr>
            </a:lvl1pPr>
          </a:lstStyle>
          <a:p>
            <a:r>
              <a:rPr lang="zh-CN" altLang="en-US" sz="2000" b="0" dirty="0" smtClean="0"/>
              <a:t>拓扑和容器关系的例子</a:t>
            </a:r>
            <a:endParaRPr lang="en-US" altLang="zh-CN" sz="2000" b="0" dirty="0" smtClean="0"/>
          </a:p>
        </p:txBody>
      </p:sp>
      <p:pic>
        <p:nvPicPr>
          <p:cNvPr id="16" name="Picture 3" descr="N2WD3Q(W%@P3%I7YA`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4" y="2197630"/>
            <a:ext cx="5867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
          <p:cNvSpPr txBox="1">
            <a:spLocks noChangeArrowheads="1"/>
          </p:cNvSpPr>
          <p:nvPr/>
        </p:nvSpPr>
        <p:spPr bwMode="auto">
          <a:xfrm>
            <a:off x="67734" y="600763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zh-CN" altLang="en-US" sz="2000">
                <a:latin typeface="楷体_GB2312" pitchFamily="49" charset="-122"/>
                <a:ea typeface="楷体_GB2312" pitchFamily="49" charset="-122"/>
              </a:rPr>
              <a:t>基于</a:t>
            </a:r>
            <a:r>
              <a:rPr lang="en-US" altLang="zh-CN" sz="2000">
                <a:latin typeface="楷体_GB2312" pitchFamily="49" charset="-122"/>
                <a:ea typeface="楷体_GB2312" pitchFamily="49" charset="-122"/>
              </a:rPr>
              <a:t>CIM </a:t>
            </a:r>
            <a:r>
              <a:rPr lang="zh-CN" altLang="en-US" sz="2000">
                <a:latin typeface="楷体_GB2312" pitchFamily="49" charset="-122"/>
                <a:ea typeface="楷体_GB2312" pitchFamily="49" charset="-122"/>
              </a:rPr>
              <a:t>拓扑的简单网络的连接模型</a:t>
            </a:r>
            <a:endParaRPr lang="zh-CN" altLang="en-US"/>
          </a:p>
        </p:txBody>
      </p:sp>
      <p:sp>
        <p:nvSpPr>
          <p:cNvPr id="19" name="Text Box 6"/>
          <p:cNvSpPr txBox="1">
            <a:spLocks noChangeArrowheads="1"/>
          </p:cNvSpPr>
          <p:nvPr/>
        </p:nvSpPr>
        <p:spPr bwMode="auto">
          <a:xfrm>
            <a:off x="6087534" y="227383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buFontTx/>
              <a:buChar char="•"/>
            </a:pPr>
            <a:r>
              <a:rPr lang="en-US" altLang="zh-CN" sz="2000">
                <a:ea typeface="楷体_GB2312" pitchFamily="49" charset="-122"/>
              </a:rPr>
              <a:t>    </a:t>
            </a:r>
            <a:r>
              <a:rPr lang="zh-CN" altLang="en-US" sz="2000">
                <a:ea typeface="楷体_GB2312" pitchFamily="49" charset="-122"/>
              </a:rPr>
              <a:t>白圈表示连接点</a:t>
            </a:r>
            <a:r>
              <a:rPr lang="en-US" altLang="zh-CN" sz="2000">
                <a:ea typeface="楷体_GB2312" pitchFamily="49" charset="-122"/>
              </a:rPr>
              <a:t>CN,</a:t>
            </a:r>
            <a:r>
              <a:rPr lang="zh-CN" altLang="en-US" sz="2000">
                <a:ea typeface="楷体_GB2312" pitchFamily="49" charset="-122"/>
              </a:rPr>
              <a:t>黑色小圈表示端点</a:t>
            </a:r>
            <a:r>
              <a:rPr lang="en-US" altLang="zh-CN" sz="2000">
                <a:ea typeface="楷体_GB2312" pitchFamily="49" charset="-122"/>
              </a:rPr>
              <a:t>TL</a:t>
            </a:r>
            <a:r>
              <a:rPr lang="zh-CN" altLang="en-US" sz="2000">
                <a:ea typeface="楷体_GB2312" pitchFamily="49" charset="-122"/>
              </a:rPr>
              <a:t>。</a:t>
            </a:r>
          </a:p>
        </p:txBody>
      </p:sp>
      <p:sp>
        <p:nvSpPr>
          <p:cNvPr id="20" name="Text Box 7"/>
          <p:cNvSpPr txBox="1">
            <a:spLocks noChangeArrowheads="1"/>
          </p:cNvSpPr>
          <p:nvPr/>
        </p:nvSpPr>
        <p:spPr bwMode="auto">
          <a:xfrm>
            <a:off x="6163734" y="3340630"/>
            <a:ext cx="2743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buFontTx/>
              <a:buChar char="•"/>
            </a:pPr>
            <a:r>
              <a:rPr lang="en-US" altLang="zh-CN" sz="2000">
                <a:ea typeface="楷体_GB2312" pitchFamily="49" charset="-122"/>
              </a:rPr>
              <a:t>    </a:t>
            </a:r>
            <a:r>
              <a:rPr lang="zh-CN" altLang="en-US" sz="2000">
                <a:ea typeface="楷体_GB2312" pitchFamily="49" charset="-122"/>
              </a:rPr>
              <a:t>一个</a:t>
            </a:r>
            <a:r>
              <a:rPr lang="en-US" altLang="zh-CN" sz="2000">
                <a:ea typeface="楷体_GB2312" pitchFamily="49" charset="-122"/>
              </a:rPr>
              <a:t>TL</a:t>
            </a:r>
            <a:r>
              <a:rPr lang="zh-CN" altLang="en-US" sz="2000">
                <a:ea typeface="楷体_GB2312" pitchFamily="49" charset="-122"/>
              </a:rPr>
              <a:t>属于一个</a:t>
            </a:r>
            <a:r>
              <a:rPr lang="en-US" altLang="zh-CN" sz="2000">
                <a:ea typeface="楷体_GB2312" pitchFamily="49" charset="-122"/>
              </a:rPr>
              <a:t>ConductingEquipment </a:t>
            </a:r>
            <a:r>
              <a:rPr lang="zh-CN" altLang="en-US" sz="2000">
                <a:ea typeface="楷体_GB2312" pitchFamily="49" charset="-122"/>
              </a:rPr>
              <a:t>， 一个</a:t>
            </a:r>
            <a:r>
              <a:rPr lang="en-US" altLang="zh-CN" sz="2000">
                <a:ea typeface="楷体_GB2312" pitchFamily="49" charset="-122"/>
              </a:rPr>
              <a:t>CN </a:t>
            </a:r>
            <a:r>
              <a:rPr lang="zh-CN" altLang="en-US" sz="2000">
                <a:ea typeface="楷体_GB2312" pitchFamily="49" charset="-122"/>
              </a:rPr>
              <a:t>属于一个</a:t>
            </a:r>
            <a:r>
              <a:rPr lang="en-US" altLang="zh-CN" sz="2000">
                <a:ea typeface="楷体_GB2312" pitchFamily="49" charset="-122"/>
              </a:rPr>
              <a:t>EquipmentContainer</a:t>
            </a:r>
            <a:r>
              <a:rPr lang="zh-CN" altLang="en-US" sz="2000">
                <a:ea typeface="楷体_GB2312" pitchFamily="49" charset="-122"/>
              </a:rPr>
              <a:t>。这就意味着</a:t>
            </a:r>
            <a:r>
              <a:rPr lang="en-US" altLang="zh-CN" sz="2000">
                <a:ea typeface="楷体_GB2312" pitchFamily="49" charset="-122"/>
              </a:rPr>
              <a:t>Conducting Equipment </a:t>
            </a:r>
            <a:r>
              <a:rPr lang="zh-CN" altLang="en-US" sz="2000">
                <a:ea typeface="楷体_GB2312" pitchFamily="49" charset="-122"/>
              </a:rPr>
              <a:t>之间的边界（或者说接触点）是它们通过连接点</a:t>
            </a:r>
            <a:r>
              <a:rPr lang="en-US" altLang="zh-CN" sz="2000">
                <a:ea typeface="楷体_GB2312" pitchFamily="49" charset="-122"/>
              </a:rPr>
              <a:t>CN</a:t>
            </a:r>
            <a:r>
              <a:rPr lang="zh-CN" altLang="en-US" sz="2000">
                <a:ea typeface="楷体_GB2312" pitchFamily="49" charset="-122"/>
              </a:rPr>
              <a:t>相互连接的端点</a:t>
            </a:r>
            <a:r>
              <a:rPr lang="en-US" altLang="zh-CN" sz="2000">
                <a:ea typeface="楷体_GB2312" pitchFamily="49" charset="-122"/>
              </a:rPr>
              <a:t>TL</a:t>
            </a:r>
            <a:r>
              <a:rPr lang="zh-CN" altLang="en-US" sz="2000">
                <a:ea typeface="楷体_GB2312" pitchFamily="49" charset="-122"/>
              </a:rPr>
              <a:t>。</a:t>
            </a:r>
          </a:p>
        </p:txBody>
      </p:sp>
    </p:spTree>
    <p:extLst>
      <p:ext uri="{BB962C8B-B14F-4D97-AF65-F5344CB8AC3E}">
        <p14:creationId xmlns:p14="http://schemas.microsoft.com/office/powerpoint/2010/main" val="2863016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804333"/>
          </a:xfrm>
        </p:spPr>
        <p:txBody>
          <a:bodyPr/>
          <a:lstStyle/>
          <a:p>
            <a:pPr marL="0" indent="0">
              <a:buNone/>
            </a:pPr>
            <a:r>
              <a:rPr lang="en-US" altLang="zh-CN" dirty="0" smtClean="0"/>
              <a:t>2. </a:t>
            </a:r>
            <a:r>
              <a:rPr lang="zh-CN" altLang="en-US" dirty="0" smtClean="0"/>
              <a:t>电力系统信息融合现状分析</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txBox="1">
            <a:spLocks/>
          </p:cNvSpPr>
          <p:nvPr/>
        </p:nvSpPr>
        <p:spPr>
          <a:xfrm>
            <a:off x="510117" y="1576219"/>
            <a:ext cx="3608614" cy="231844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b="0" kern="1200">
                <a:solidFill>
                  <a:srgbClr val="002060"/>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1" kern="1200">
                <a:solidFill>
                  <a:srgbClr val="002060"/>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1" kern="1200">
                <a:solidFill>
                  <a:srgbClr val="002060"/>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358775">
              <a:lnSpc>
                <a:spcPct val="100000"/>
              </a:lnSpc>
              <a:buFont typeface="Arial" panose="020B0604020202020204" pitchFamily="34" charset="0"/>
              <a:buNone/>
            </a:pPr>
            <a:r>
              <a:rPr lang="zh-CN" altLang="zh-CN" sz="1600" dirty="0" smtClean="0"/>
              <a:t>宁夏供电公司</a:t>
            </a:r>
            <a:r>
              <a:rPr lang="zh-CN" altLang="en-US" sz="1600" dirty="0" smtClean="0"/>
              <a:t>：</a:t>
            </a:r>
            <a:r>
              <a:rPr lang="zh-CN" altLang="zh-CN" sz="1600" dirty="0" smtClean="0"/>
              <a:t>结合了营销业务系统、生成管理系统现状，提出确保营配基础数据可用性的数据治理方法。</a:t>
            </a:r>
            <a:r>
              <a:rPr lang="zh-CN" altLang="en-US" sz="1600" dirty="0" smtClean="0"/>
              <a:t>包括</a:t>
            </a:r>
            <a:r>
              <a:rPr lang="zh-CN" altLang="en-US" sz="1600" dirty="0" smtClean="0">
                <a:sym typeface="Wingdings" panose="05000000000000000000" pitchFamily="2" charset="2"/>
              </a:rPr>
              <a:t>：</a:t>
            </a:r>
            <a:endParaRPr lang="en-US" altLang="zh-CN" sz="1600" dirty="0" smtClean="0">
              <a:sym typeface="Wingdings" panose="05000000000000000000" pitchFamily="2" charset="2"/>
            </a:endParaRPr>
          </a:p>
          <a:p>
            <a:pPr marL="0" indent="358775">
              <a:lnSpc>
                <a:spcPct val="100000"/>
              </a:lnSpc>
              <a:buFont typeface="Arial" panose="020B0604020202020204" pitchFamily="34" charset="0"/>
              <a:buNone/>
            </a:pPr>
            <a:r>
              <a:rPr lang="zh-CN" altLang="en-US" sz="1600" dirty="0" smtClean="0">
                <a:sym typeface="Wingdings" panose="05000000000000000000" pitchFamily="2" charset="2"/>
              </a:rPr>
              <a:t>（</a:t>
            </a:r>
            <a:r>
              <a:rPr lang="en-US" altLang="zh-CN" sz="1600" dirty="0" smtClean="0">
                <a:sym typeface="Wingdings" panose="05000000000000000000" pitchFamily="2" charset="2"/>
              </a:rPr>
              <a:t>1</a:t>
            </a:r>
            <a:r>
              <a:rPr lang="zh-CN" altLang="en-US" sz="1600" dirty="0" smtClean="0">
                <a:sym typeface="Wingdings" panose="05000000000000000000" pitchFamily="2" charset="2"/>
              </a:rPr>
              <a:t>）</a:t>
            </a:r>
            <a:r>
              <a:rPr lang="zh-CN" altLang="en-US" sz="1600" dirty="0" smtClean="0"/>
              <a:t>、</a:t>
            </a:r>
            <a:r>
              <a:rPr lang="zh-CN" altLang="zh-CN" sz="1600" dirty="0" smtClean="0"/>
              <a:t>“站一线一变一箱一表一户”拓扑关系</a:t>
            </a:r>
            <a:r>
              <a:rPr lang="zh-CN" altLang="en-US" sz="1600" dirty="0" smtClean="0"/>
              <a:t>治理；</a:t>
            </a:r>
            <a:endParaRPr lang="en-US" altLang="zh-CN" sz="1600" dirty="0" smtClean="0"/>
          </a:p>
          <a:p>
            <a:pPr marL="0" indent="358775">
              <a:lnSpc>
                <a:spcPct val="100000"/>
              </a:lnSpc>
              <a:buFont typeface="Arial" panose="020B0604020202020204" pitchFamily="34" charset="0"/>
              <a:buNone/>
            </a:pPr>
            <a:r>
              <a:rPr lang="zh-CN" altLang="en-US" sz="1600" dirty="0" smtClean="0"/>
              <a:t>（</a:t>
            </a:r>
            <a:r>
              <a:rPr lang="en-US" altLang="zh-CN" sz="1600" dirty="0" smtClean="0"/>
              <a:t>2</a:t>
            </a:r>
            <a:r>
              <a:rPr lang="zh-CN" altLang="en-US" sz="1600" dirty="0" smtClean="0"/>
              <a:t>）、</a:t>
            </a:r>
            <a:r>
              <a:rPr lang="zh-CN" altLang="zh-CN" sz="1600" dirty="0" smtClean="0"/>
              <a:t>生产、营销业务的辅助信息</a:t>
            </a:r>
            <a:r>
              <a:rPr lang="zh-CN" altLang="en-US" sz="1600" dirty="0" smtClean="0"/>
              <a:t>治理。</a:t>
            </a:r>
            <a:endParaRPr lang="zh-CN" sz="1600" dirty="0"/>
          </a:p>
        </p:txBody>
      </p:sp>
      <p:pic>
        <p:nvPicPr>
          <p:cNvPr id="7" name="图片 6"/>
          <p:cNvPicPr>
            <a:picLocks noChangeAspect="1"/>
          </p:cNvPicPr>
          <p:nvPr/>
        </p:nvPicPr>
        <p:blipFill>
          <a:blip r:embed="rId3"/>
          <a:stretch>
            <a:fillRect/>
          </a:stretch>
        </p:blipFill>
        <p:spPr>
          <a:xfrm>
            <a:off x="5439477" y="1376619"/>
            <a:ext cx="3390476" cy="4104762"/>
          </a:xfrm>
          <a:prstGeom prst="rect">
            <a:avLst/>
          </a:prstGeom>
        </p:spPr>
      </p:pic>
      <p:pic>
        <p:nvPicPr>
          <p:cNvPr id="8" name="图片 7"/>
          <p:cNvPicPr>
            <a:picLocks noChangeAspect="1"/>
          </p:cNvPicPr>
          <p:nvPr/>
        </p:nvPicPr>
        <p:blipFill>
          <a:blip r:embed="rId4"/>
          <a:stretch>
            <a:fillRect/>
          </a:stretch>
        </p:blipFill>
        <p:spPr>
          <a:xfrm>
            <a:off x="510117" y="3739756"/>
            <a:ext cx="4654246" cy="2058286"/>
          </a:xfrm>
          <a:prstGeom prst="rect">
            <a:avLst/>
          </a:prstGeom>
        </p:spPr>
      </p:pic>
    </p:spTree>
    <p:extLst>
      <p:ext uri="{BB962C8B-B14F-4D97-AF65-F5344CB8AC3E}">
        <p14:creationId xmlns:p14="http://schemas.microsoft.com/office/powerpoint/2010/main" val="188485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smtClean="0"/>
              <a:t>主要工作</a:t>
            </a:r>
            <a:endParaRPr lang="zh-CN" dirty="0"/>
          </a:p>
        </p:txBody>
      </p:sp>
      <p:sp>
        <p:nvSpPr>
          <p:cNvPr id="3" name="Rectangle 2"/>
          <p:cNvSpPr>
            <a:spLocks noGrp="1"/>
          </p:cNvSpPr>
          <p:nvPr>
            <p:ph idx="1"/>
          </p:nvPr>
        </p:nvSpPr>
        <p:spPr>
          <a:xfrm>
            <a:off x="586317" y="1193800"/>
            <a:ext cx="7753350" cy="804333"/>
          </a:xfrm>
        </p:spPr>
        <p:txBody>
          <a:bodyPr/>
          <a:lstStyle/>
          <a:p>
            <a:pPr marL="0" indent="0">
              <a:buNone/>
            </a:pPr>
            <a:r>
              <a:rPr lang="en-US" altLang="zh-CN" dirty="0" smtClean="0"/>
              <a:t>2. </a:t>
            </a:r>
            <a:r>
              <a:rPr lang="zh-CN" altLang="en-US" dirty="0" smtClean="0"/>
              <a:t>电力系统信息融合现状分析</a:t>
            </a:r>
            <a:endParaRPr lang="en-US" altLang="zh-CN" dirty="0" smtClean="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txBox="1">
            <a:spLocks/>
          </p:cNvSpPr>
          <p:nvPr/>
        </p:nvSpPr>
        <p:spPr>
          <a:xfrm>
            <a:off x="253093" y="2249261"/>
            <a:ext cx="4318907" cy="28819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b="0" kern="1200">
                <a:solidFill>
                  <a:srgbClr val="002060"/>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1" kern="1200">
                <a:solidFill>
                  <a:srgbClr val="002060"/>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1" kern="1200">
                <a:solidFill>
                  <a:srgbClr val="002060"/>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1" kern="1200">
                <a:solidFill>
                  <a:srgbClr val="002060"/>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182563">
              <a:lnSpc>
                <a:spcPct val="100000"/>
              </a:lnSpc>
              <a:buFont typeface="Arial" panose="020B0604020202020204" pitchFamily="34" charset="0"/>
              <a:buNone/>
            </a:pPr>
            <a:r>
              <a:rPr lang="zh-CN" altLang="zh-CN" sz="1600" dirty="0" smtClean="0"/>
              <a:t>扬州供电公司对营配融合技术展开研究，建立了分层的营配数据融合平台，包括</a:t>
            </a:r>
            <a:r>
              <a:rPr lang="zh-CN" altLang="en-US" sz="1600" dirty="0" smtClean="0"/>
              <a:t>：（</a:t>
            </a:r>
            <a:r>
              <a:rPr lang="en-US" altLang="zh-CN" sz="1600" dirty="0" smtClean="0">
                <a:sym typeface="Wingdings" panose="05000000000000000000" pitchFamily="2" charset="2"/>
              </a:rPr>
              <a:t>1</a:t>
            </a:r>
            <a:r>
              <a:rPr lang="zh-CN" altLang="en-US" sz="1600" dirty="0" smtClean="0">
                <a:sym typeface="Wingdings" panose="05000000000000000000" pitchFamily="2" charset="2"/>
              </a:rPr>
              <a:t>）</a:t>
            </a:r>
            <a:r>
              <a:rPr lang="zh-CN" altLang="zh-CN" sz="1600" dirty="0" smtClean="0"/>
              <a:t>基础层</a:t>
            </a:r>
            <a:r>
              <a:rPr lang="zh-CN" altLang="en-US" sz="1600" dirty="0" smtClean="0"/>
              <a:t>：</a:t>
            </a:r>
            <a:r>
              <a:rPr lang="zh-CN" altLang="zh-CN" sz="1600" dirty="0" smtClean="0"/>
              <a:t>基于公共信息模型和接口规范提供统一的数据基础；</a:t>
            </a:r>
            <a:r>
              <a:rPr lang="zh-CN" altLang="en-US" sz="1600" dirty="0" smtClean="0"/>
              <a:t>（</a:t>
            </a:r>
            <a:r>
              <a:rPr lang="en-US" altLang="zh-CN" sz="1600" dirty="0" smtClean="0">
                <a:sym typeface="Wingdings" panose="05000000000000000000" pitchFamily="2" charset="2"/>
              </a:rPr>
              <a:t>2</a:t>
            </a:r>
            <a:r>
              <a:rPr lang="zh-CN" altLang="en-US" sz="1600" dirty="0" smtClean="0">
                <a:sym typeface="Wingdings" panose="05000000000000000000" pitchFamily="2" charset="2"/>
              </a:rPr>
              <a:t>）</a:t>
            </a:r>
            <a:r>
              <a:rPr lang="zh-CN" altLang="zh-CN" sz="1600" dirty="0" smtClean="0"/>
              <a:t>支撑平台层</a:t>
            </a:r>
            <a:r>
              <a:rPr lang="zh-CN" altLang="en-US" sz="1600" dirty="0" smtClean="0"/>
              <a:t>：</a:t>
            </a:r>
            <a:r>
              <a:rPr lang="zh-CN" altLang="zh-CN" sz="1600" dirty="0" smtClean="0"/>
              <a:t>根据业务需求进行对象聚合，建立共享融合平台和实时数据平台，为其它平台提供信息；</a:t>
            </a:r>
            <a:r>
              <a:rPr lang="zh-CN" altLang="en-US" sz="1600" dirty="0" smtClean="0"/>
              <a:t>（</a:t>
            </a:r>
            <a:r>
              <a:rPr lang="en-US" altLang="zh-CN" sz="1600" dirty="0" smtClean="0">
                <a:sym typeface="Wingdings" panose="05000000000000000000" pitchFamily="2" charset="2"/>
              </a:rPr>
              <a:t>3</a:t>
            </a:r>
            <a:r>
              <a:rPr lang="zh-CN" altLang="en-US" sz="1600" dirty="0" smtClean="0">
                <a:sym typeface="Wingdings" panose="05000000000000000000" pitchFamily="2" charset="2"/>
              </a:rPr>
              <a:t>）</a:t>
            </a:r>
            <a:r>
              <a:rPr lang="zh-CN" altLang="zh-CN" sz="1600" dirty="0" smtClean="0"/>
              <a:t>应用层</a:t>
            </a:r>
            <a:r>
              <a:rPr lang="zh-CN" altLang="en-US" sz="1600" dirty="0" smtClean="0"/>
              <a:t>：</a:t>
            </a:r>
            <a:r>
              <a:rPr lang="zh-CN" altLang="zh-CN" sz="1600" dirty="0" smtClean="0"/>
              <a:t>基于跨平台的数据开发高级应用。</a:t>
            </a:r>
            <a:endParaRPr lang="en-US" altLang="zh-CN" sz="1600" dirty="0" smtClean="0"/>
          </a:p>
          <a:p>
            <a:pPr marL="0" indent="182563">
              <a:lnSpc>
                <a:spcPct val="100000"/>
              </a:lnSpc>
              <a:buFont typeface="Arial" panose="020B0604020202020204" pitchFamily="34" charset="0"/>
              <a:buNone/>
            </a:pPr>
            <a:r>
              <a:rPr lang="zh-CN" altLang="zh-CN" sz="1600" dirty="0" smtClean="0"/>
              <a:t>天津市电力公司从配电网全网数据构建以及在完整配电网及信息集成方式基础上实现互动化应用两方面实现营配信息融合。建立了以故障抢修指挥平台为中心的营配数据融合系统。</a:t>
            </a:r>
            <a:endParaRPr lang="en-US" altLang="zh-CN" sz="1600" dirty="0" smtClean="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965" y="1780494"/>
            <a:ext cx="4062413"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37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2143</TotalTime>
  <Words>1742</Words>
  <Application>Microsoft Office PowerPoint</Application>
  <PresentationFormat>全屏显示(4:3)</PresentationFormat>
  <Paragraphs>117</Paragraphs>
  <Slides>17</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32" baseType="lpstr">
      <vt:lpstr>华文中宋</vt:lpstr>
      <vt:lpstr>楷体_GB2312</vt:lpstr>
      <vt:lpstr>宋体</vt:lpstr>
      <vt:lpstr>微软雅黑</vt:lpstr>
      <vt:lpstr>Arial</vt:lpstr>
      <vt:lpstr>Arial Black</vt:lpstr>
      <vt:lpstr>Calibri</vt:lpstr>
      <vt:lpstr>Calibri Light</vt:lpstr>
      <vt:lpstr>Times New Roman</vt:lpstr>
      <vt:lpstr>Verdana</vt:lpstr>
      <vt:lpstr>Wingdings</vt:lpstr>
      <vt:lpstr>Office 主题</vt:lpstr>
      <vt:lpstr>Microsoft Visio 绘图</vt:lpstr>
      <vt:lpstr>Visio</vt:lpstr>
      <vt:lpstr>Visio.Drawing.15</vt:lpstr>
      <vt:lpstr>述职报告</vt:lpstr>
      <vt:lpstr>述职内容</vt:lpstr>
      <vt:lpstr>主要工作</vt:lpstr>
      <vt:lpstr>主要工作</vt:lpstr>
      <vt:lpstr>主要工作</vt:lpstr>
      <vt:lpstr>主要工作</vt:lpstr>
      <vt:lpstr>主要工作</vt:lpstr>
      <vt:lpstr>主要工作</vt:lpstr>
      <vt:lpstr>主要工作</vt:lpstr>
      <vt:lpstr>主要工作</vt:lpstr>
      <vt:lpstr>主要工作</vt:lpstr>
      <vt:lpstr>主要工作</vt:lpstr>
      <vt:lpstr>主要工作</vt:lpstr>
      <vt:lpstr>主要工作</vt:lpstr>
      <vt:lpstr>工作感悟</vt:lpstr>
      <vt:lpstr>自我完善</vt:lpstr>
      <vt:lpstr>感谢帮过我的同事！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刘满君</dc:creator>
  <cp:lastModifiedBy>heng wang</cp:lastModifiedBy>
  <cp:revision>302</cp:revision>
  <dcterms:created xsi:type="dcterms:W3CDTF">2013-05-06T07:02:02Z</dcterms:created>
  <dcterms:modified xsi:type="dcterms:W3CDTF">2017-08-21T19:20:58Z</dcterms:modified>
</cp:coreProperties>
</file>