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5"/>
  </p:notesMasterIdLst>
  <p:sldIdLst>
    <p:sldId id="256" r:id="rId2"/>
    <p:sldId id="332" r:id="rId3"/>
    <p:sldId id="307" r:id="rId4"/>
    <p:sldId id="343" r:id="rId5"/>
    <p:sldId id="344" r:id="rId6"/>
    <p:sldId id="345" r:id="rId7"/>
    <p:sldId id="346" r:id="rId8"/>
    <p:sldId id="308" r:id="rId9"/>
    <p:sldId id="359" r:id="rId10"/>
    <p:sldId id="361" r:id="rId11"/>
    <p:sldId id="362" r:id="rId12"/>
    <p:sldId id="363" r:id="rId13"/>
    <p:sldId id="364" r:id="rId14"/>
    <p:sldId id="365" r:id="rId15"/>
    <p:sldId id="366" r:id="rId16"/>
    <p:sldId id="367" r:id="rId17"/>
    <p:sldId id="368" r:id="rId18"/>
    <p:sldId id="369" r:id="rId19"/>
    <p:sldId id="376" r:id="rId20"/>
    <p:sldId id="377" r:id="rId21"/>
    <p:sldId id="378" r:id="rId22"/>
    <p:sldId id="310" r:id="rId23"/>
    <p:sldId id="311" r:id="rId24"/>
    <p:sldId id="313" r:id="rId25"/>
    <p:sldId id="314" r:id="rId26"/>
    <p:sldId id="316" r:id="rId27"/>
    <p:sldId id="382" r:id="rId28"/>
    <p:sldId id="320" r:id="rId29"/>
    <p:sldId id="321" r:id="rId30"/>
    <p:sldId id="379" r:id="rId31"/>
    <p:sldId id="380" r:id="rId32"/>
    <p:sldId id="381" r:id="rId33"/>
    <p:sldId id="299" r:id="rId34"/>
  </p:sldIdLst>
  <p:sldSz cx="12211050" cy="6911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3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57"/>
    <a:srgbClr val="FF9900"/>
    <a:srgbClr val="FFFF00"/>
    <a:srgbClr val="FFFF99"/>
    <a:srgbClr val="990000"/>
    <a:srgbClr val="E9C21B"/>
    <a:srgbClr val="FFFFCC"/>
    <a:srgbClr val="B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4660"/>
  </p:normalViewPr>
  <p:slideViewPr>
    <p:cSldViewPr>
      <p:cViewPr varScale="1">
        <p:scale>
          <a:sx n="81" d="100"/>
          <a:sy n="81" d="100"/>
        </p:scale>
        <p:origin x="710" y="67"/>
      </p:cViewPr>
      <p:guideLst>
        <p:guide orient="horz" pos="2177"/>
        <p:guide pos="38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02EB1-8F07-4A80-BFDF-B353FE9E5D8A}" type="datetimeFigureOut">
              <a:rPr lang="zh-CN" altLang="en-US" smtClean="0"/>
              <a:pPr/>
              <a:t>2017/5/20</a:t>
            </a:fld>
            <a:endParaRPr lang="zh-CN" altLang="en-US"/>
          </a:p>
        </p:txBody>
      </p:sp>
      <p:sp>
        <p:nvSpPr>
          <p:cNvPr id="4" name="幻灯片图像占位符 3"/>
          <p:cNvSpPr>
            <a:spLocks noGrp="1" noRot="1" noChangeAspect="1"/>
          </p:cNvSpPr>
          <p:nvPr>
            <p:ph type="sldImg" idx="2"/>
          </p:nvPr>
        </p:nvSpPr>
        <p:spPr>
          <a:xfrm>
            <a:off x="401638" y="685800"/>
            <a:ext cx="60547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23233-24CE-47A0-AA03-4FC790BE7245}" type="slidenum">
              <a:rPr lang="zh-CN" altLang="en-US" smtClean="0"/>
              <a:pPr/>
              <a:t>‹#›</a:t>
            </a:fld>
            <a:endParaRPr lang="zh-CN" altLang="en-US"/>
          </a:p>
        </p:txBody>
      </p:sp>
    </p:spTree>
    <p:extLst>
      <p:ext uri="{BB962C8B-B14F-4D97-AF65-F5344CB8AC3E}">
        <p14:creationId xmlns:p14="http://schemas.microsoft.com/office/powerpoint/2010/main" val="3334386556"/>
      </p:ext>
    </p:extLst>
  </p:cSld>
  <p:clrMap bg1="lt1" tx1="dk1" bg2="lt2" tx2="dk2" accent1="accent1" accent2="accent2" accent3="accent3" accent4="accent4" accent5="accent5" accent6="accent6" hlink="hlink" folHlink="folHlink"/>
  <p:notesStyle>
    <a:lvl1pPr marL="0" algn="l" defTabSz="1092394" rtl="0" eaLnBrk="1" latinLnBrk="0" hangingPunct="1">
      <a:defRPr sz="1434" kern="1200">
        <a:solidFill>
          <a:schemeClr val="tx1"/>
        </a:solidFill>
        <a:latin typeface="+mn-lt"/>
        <a:ea typeface="+mn-ea"/>
        <a:cs typeface="+mn-cs"/>
      </a:defRPr>
    </a:lvl1pPr>
    <a:lvl2pPr marL="546196" algn="l" defTabSz="1092394" rtl="0" eaLnBrk="1" latinLnBrk="0" hangingPunct="1">
      <a:defRPr sz="1434" kern="1200">
        <a:solidFill>
          <a:schemeClr val="tx1"/>
        </a:solidFill>
        <a:latin typeface="+mn-lt"/>
        <a:ea typeface="+mn-ea"/>
        <a:cs typeface="+mn-cs"/>
      </a:defRPr>
    </a:lvl2pPr>
    <a:lvl3pPr marL="1092394" algn="l" defTabSz="1092394" rtl="0" eaLnBrk="1" latinLnBrk="0" hangingPunct="1">
      <a:defRPr sz="1434" kern="1200">
        <a:solidFill>
          <a:schemeClr val="tx1"/>
        </a:solidFill>
        <a:latin typeface="+mn-lt"/>
        <a:ea typeface="+mn-ea"/>
        <a:cs typeface="+mn-cs"/>
      </a:defRPr>
    </a:lvl3pPr>
    <a:lvl4pPr marL="1638592" algn="l" defTabSz="1092394" rtl="0" eaLnBrk="1" latinLnBrk="0" hangingPunct="1">
      <a:defRPr sz="1434" kern="1200">
        <a:solidFill>
          <a:schemeClr val="tx1"/>
        </a:solidFill>
        <a:latin typeface="+mn-lt"/>
        <a:ea typeface="+mn-ea"/>
        <a:cs typeface="+mn-cs"/>
      </a:defRPr>
    </a:lvl4pPr>
    <a:lvl5pPr marL="2184790" algn="l" defTabSz="1092394" rtl="0" eaLnBrk="1" latinLnBrk="0" hangingPunct="1">
      <a:defRPr sz="1434" kern="1200">
        <a:solidFill>
          <a:schemeClr val="tx1"/>
        </a:solidFill>
        <a:latin typeface="+mn-lt"/>
        <a:ea typeface="+mn-ea"/>
        <a:cs typeface="+mn-cs"/>
      </a:defRPr>
    </a:lvl5pPr>
    <a:lvl6pPr marL="2730986" algn="l" defTabSz="1092394" rtl="0" eaLnBrk="1" latinLnBrk="0" hangingPunct="1">
      <a:defRPr sz="1434" kern="1200">
        <a:solidFill>
          <a:schemeClr val="tx1"/>
        </a:solidFill>
        <a:latin typeface="+mn-lt"/>
        <a:ea typeface="+mn-ea"/>
        <a:cs typeface="+mn-cs"/>
      </a:defRPr>
    </a:lvl6pPr>
    <a:lvl7pPr marL="3277182" algn="l" defTabSz="1092394" rtl="0" eaLnBrk="1" latinLnBrk="0" hangingPunct="1">
      <a:defRPr sz="1434" kern="1200">
        <a:solidFill>
          <a:schemeClr val="tx1"/>
        </a:solidFill>
        <a:latin typeface="+mn-lt"/>
        <a:ea typeface="+mn-ea"/>
        <a:cs typeface="+mn-cs"/>
      </a:defRPr>
    </a:lvl7pPr>
    <a:lvl8pPr marL="3823380" algn="l" defTabSz="1092394" rtl="0" eaLnBrk="1" latinLnBrk="0" hangingPunct="1">
      <a:defRPr sz="1434" kern="1200">
        <a:solidFill>
          <a:schemeClr val="tx1"/>
        </a:solidFill>
        <a:latin typeface="+mn-lt"/>
        <a:ea typeface="+mn-ea"/>
        <a:cs typeface="+mn-cs"/>
      </a:defRPr>
    </a:lvl8pPr>
    <a:lvl9pPr marL="4369578" algn="l" defTabSz="1092394" rtl="0" eaLnBrk="1" latinLnBrk="0" hangingPunct="1">
      <a:defRPr sz="14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a:lstStyle/>
          <a:p>
            <a:pPr eaLnBrk="1" hangingPunct="1">
              <a:spcBef>
                <a:spcPct val="0"/>
              </a:spcBef>
            </a:pPr>
            <a:endParaRPr kumimoji="0" lang="en-US" altLang="zh-CN" sz="900"/>
          </a:p>
        </p:txBody>
      </p:sp>
      <p:sp>
        <p:nvSpPr>
          <p:cNvPr id="100356" name="Slide Number Placeholder 3"/>
          <p:cNvSpPr>
            <a:spLocks noGrp="1"/>
          </p:cNvSpPr>
          <p:nvPr>
            <p:ph type="sldNum" sz="quarter" idx="5"/>
          </p:nvPr>
        </p:nvSpPr>
        <p:spPr bwMode="auto">
          <a:noFill/>
          <a:ln>
            <a:miter lim="800000"/>
            <a:headEnd/>
            <a:tailEnd/>
          </a:ln>
        </p:spPr>
        <p:txBody>
          <a:bodyPr/>
          <a:lstStyle/>
          <a:p>
            <a:fld id="{99BB3D89-D4D0-48A1-A50E-BB2AB62B4104}" type="slidenum">
              <a:rPr lang="en-US" altLang="zh-CN" smtClean="0">
                <a:solidFill>
                  <a:srgbClr val="000000"/>
                </a:solidFill>
              </a:rPr>
              <a:pPr/>
              <a:t>2</a:t>
            </a:fld>
            <a:endParaRPr lang="en-US" altLang="zh-CN">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1638" y="685800"/>
            <a:ext cx="6054725" cy="34290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2016</a:t>
            </a:r>
            <a:r>
              <a:rPr lang="zh-CN" altLang="zh-CN" sz="1200" kern="1200" dirty="0">
                <a:solidFill>
                  <a:schemeClr val="tx1"/>
                </a:solidFill>
                <a:latin typeface="+mn-lt"/>
                <a:ea typeface="+mn-ea"/>
                <a:cs typeface="+mn-cs"/>
              </a:rPr>
              <a:t>年</a:t>
            </a:r>
            <a:r>
              <a:rPr lang="en-US" altLang="zh-CN" sz="1200" kern="1200" dirty="0">
                <a:solidFill>
                  <a:schemeClr val="tx1"/>
                </a:solidFill>
                <a:latin typeface="+mn-lt"/>
                <a:ea typeface="+mn-ea"/>
                <a:cs typeface="+mn-cs"/>
              </a:rPr>
              <a:t>11</a:t>
            </a:r>
            <a:r>
              <a:rPr lang="zh-CN" altLang="zh-CN" sz="1200" kern="1200" dirty="0">
                <a:solidFill>
                  <a:schemeClr val="tx1"/>
                </a:solidFill>
                <a:latin typeface="+mn-lt"/>
                <a:ea typeface="+mn-ea"/>
                <a:cs typeface="+mn-cs"/>
              </a:rPr>
              <a:t>月</a:t>
            </a:r>
            <a:r>
              <a:rPr lang="en-US" altLang="zh-CN" sz="1200" kern="1200" dirty="0">
                <a:solidFill>
                  <a:schemeClr val="tx1"/>
                </a:solidFill>
                <a:latin typeface="+mn-lt"/>
                <a:ea typeface="+mn-ea"/>
                <a:cs typeface="+mn-cs"/>
              </a:rPr>
              <a:t>2</a:t>
            </a:r>
            <a:r>
              <a:rPr lang="zh-CN" altLang="zh-CN" sz="1200" kern="1200" dirty="0">
                <a:solidFill>
                  <a:schemeClr val="tx1"/>
                </a:solidFill>
                <a:latin typeface="+mn-lt"/>
                <a:ea typeface="+mn-ea"/>
                <a:cs typeface="+mn-cs"/>
              </a:rPr>
              <a:t>日，</a:t>
            </a:r>
            <a:r>
              <a:rPr lang="en-US" altLang="zh-CN" sz="1200" kern="1200" dirty="0">
                <a:solidFill>
                  <a:schemeClr val="tx1"/>
                </a:solidFill>
                <a:latin typeface="+mn-lt"/>
                <a:ea typeface="+mn-ea"/>
                <a:cs typeface="+mn-cs"/>
              </a:rPr>
              <a:t>2016</a:t>
            </a:r>
            <a:r>
              <a:rPr lang="zh-CN" altLang="zh-CN" sz="1200" kern="1200" dirty="0">
                <a:solidFill>
                  <a:schemeClr val="tx1"/>
                </a:solidFill>
                <a:latin typeface="+mn-lt"/>
                <a:ea typeface="+mn-ea"/>
                <a:cs typeface="+mn-cs"/>
              </a:rPr>
              <a:t>年中国国际电力设备及技术展览会暨中电联标准发布会在北京召开，向全行业发布首批中电联标准。刘振亚理事长、国家能源局韩水总工程师、国家标准化管理委员会殷明汉副主任出席发布会并讲话。</a:t>
            </a:r>
            <a:endParaRPr lang="zh-CN" altLang="en-US" dirty="0"/>
          </a:p>
        </p:txBody>
      </p:sp>
      <p:sp>
        <p:nvSpPr>
          <p:cNvPr id="4" name="灯片编号占位符 3"/>
          <p:cNvSpPr>
            <a:spLocks noGrp="1"/>
          </p:cNvSpPr>
          <p:nvPr>
            <p:ph type="sldNum" sz="quarter" idx="10"/>
          </p:nvPr>
        </p:nvSpPr>
        <p:spPr/>
        <p:txBody>
          <a:bodyPr/>
          <a:lstStyle/>
          <a:p>
            <a:fld id="{B52CCF48-B8DD-4593-993B-84F55A6DDCAD}" type="slidenum">
              <a:rPr lang="zh-CN" altLang="en-US" smtClean="0"/>
              <a:pPr/>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6739"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16740" name="灯片编号占位符 3"/>
          <p:cNvSpPr>
            <a:spLocks noGrp="1"/>
          </p:cNvSpPr>
          <p:nvPr>
            <p:ph type="sldNum" sz="quarter" idx="5"/>
          </p:nvPr>
        </p:nvSpPr>
        <p:spPr bwMode="auto">
          <a:noFill/>
          <a:ln>
            <a:miter lim="800000"/>
            <a:headEnd/>
            <a:tailEnd/>
          </a:ln>
        </p:spPr>
        <p:txBody>
          <a:bodyPr/>
          <a:lstStyle/>
          <a:p>
            <a:fld id="{ED4CE9F1-B99C-4A48-B3B1-680B3E3C0025}" type="slidenum">
              <a:rPr lang="zh-CN" altLang="en-US" smtClean="0">
                <a:solidFill>
                  <a:srgbClr val="000000"/>
                </a:solidFill>
              </a:rPr>
              <a:pPr/>
              <a:t>19</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a:lstStyle/>
          <a:p>
            <a:pPr eaLnBrk="1" hangingPunct="1">
              <a:spcBef>
                <a:spcPct val="0"/>
              </a:spcBef>
            </a:pPr>
            <a:endParaRPr kumimoji="0" lang="en-US" altLang="zh-CN" sz="900"/>
          </a:p>
        </p:txBody>
      </p:sp>
      <p:sp>
        <p:nvSpPr>
          <p:cNvPr id="100356" name="Slide Number Placeholder 3"/>
          <p:cNvSpPr>
            <a:spLocks noGrp="1"/>
          </p:cNvSpPr>
          <p:nvPr>
            <p:ph type="sldNum" sz="quarter" idx="5"/>
          </p:nvPr>
        </p:nvSpPr>
        <p:spPr bwMode="auto">
          <a:noFill/>
          <a:ln>
            <a:miter lim="800000"/>
            <a:headEnd/>
            <a:tailEnd/>
          </a:ln>
        </p:spPr>
        <p:txBody>
          <a:bodyPr/>
          <a:lstStyle/>
          <a:p>
            <a:fld id="{99BB3D89-D4D0-48A1-A50E-BB2AB62B4104}" type="slidenum">
              <a:rPr lang="en-US" altLang="zh-CN" smtClean="0">
                <a:solidFill>
                  <a:srgbClr val="000000"/>
                </a:solidFill>
              </a:rPr>
              <a:pPr/>
              <a:t>21</a:t>
            </a:fld>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3427" name="备注占位符 2"/>
          <p:cNvSpPr>
            <a:spLocks noGrp="1"/>
          </p:cNvSpPr>
          <p:nvPr>
            <p:ph type="body" idx="1"/>
          </p:nvPr>
        </p:nvSpPr>
        <p:spPr bwMode="auto">
          <a:noFill/>
        </p:spPr>
        <p:txBody>
          <a:bodyPr/>
          <a:lstStyle/>
          <a:p>
            <a:pPr algn="just"/>
            <a:r>
              <a:rPr kumimoji="0" lang="zh-CN" altLang="en-US" sz="1100" b="1"/>
              <a:t>　　一要真正贯彻落实新颁标准</a:t>
            </a:r>
            <a:r>
              <a:rPr kumimoji="0" lang="zh-CN" altLang="en-US" sz="1100"/>
              <a:t>。标准发布只是第一步，只有新颁标准得到全面贯彻落实，才能实现标准统一的目的。要深入理解和全面掌握标准本身，提高对标准的认识程度；要开展标准宣贯，掌握标准文本背后的内涵，真正做到“知其然，知其所以然”，减少对标准的不同理解；要加强沟通，充电的物理电气互联互通是电动汽车和充电基础设施相互配合的结果，车企和和充电设备制造企业在学习标准时要研究双方的技术要求，做到技术协同。</a:t>
            </a:r>
            <a:endParaRPr kumimoji="0" lang="zh-CN" altLang="en-US"/>
          </a:p>
        </p:txBody>
      </p:sp>
      <p:sp>
        <p:nvSpPr>
          <p:cNvPr id="103428" name="灯片编号占位符 3"/>
          <p:cNvSpPr>
            <a:spLocks noGrp="1"/>
          </p:cNvSpPr>
          <p:nvPr>
            <p:ph type="sldNum" sz="quarter" idx="5"/>
          </p:nvPr>
        </p:nvSpPr>
        <p:spPr bwMode="auto">
          <a:noFill/>
          <a:ln>
            <a:miter lim="800000"/>
            <a:headEnd/>
            <a:tailEnd/>
          </a:ln>
        </p:spPr>
        <p:txBody>
          <a:bodyPr/>
          <a:lstStyle/>
          <a:p>
            <a:fld id="{E1888AB0-90EE-4B42-A32D-E604BBBFA707}" type="slidenum">
              <a:rPr lang="zh-CN" altLang="en-US" smtClean="0">
                <a:solidFill>
                  <a:srgbClr val="000000"/>
                </a:solidFill>
              </a:rPr>
              <a:pPr/>
              <a:t>22</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4451" name="备注占位符 2"/>
          <p:cNvSpPr>
            <a:spLocks noGrp="1"/>
          </p:cNvSpPr>
          <p:nvPr>
            <p:ph type="body" idx="1"/>
          </p:nvPr>
        </p:nvSpPr>
        <p:spPr bwMode="auto">
          <a:noFill/>
        </p:spPr>
        <p:txBody>
          <a:bodyPr/>
          <a:lstStyle/>
          <a:p>
            <a:pPr algn="just"/>
            <a:r>
              <a:rPr kumimoji="0" lang="zh-CN" altLang="en-US" sz="1100" b="1"/>
              <a:t>　　二要建立统一的检测认可机制</a:t>
            </a:r>
            <a:r>
              <a:rPr kumimoji="0" lang="zh-CN" altLang="en-US" sz="1100"/>
              <a:t>。充电接口标准统一了，但电动汽车及充电基础设施不一定就都能符合标准，充电设施生产企业对标准的理解不相同或不准确，都会造成产品在充电接口上并不能真正满足标准要求，这就需要通过检测认证机制，由专业的第三方检测认证单位来评价和证明。但是，目前社会上较多的检测认证机构存在实施规则不统一、检测程序不一致、检测平台不规范的现象，可能就会导致充电接口互联互通检测认证结果不一致。针对这一问题，国家能源局正在组织建立充电基础设施统一的标识认可机制，建立包括兼容性、安全性和电磁兼容的统一标识内容；制定统一的检测规则、抽查规定、标识管理等规章制度；制定兼容性测试、安全性测试和电磁兼容测试等国家标准；规范各检测认证机构的测试平台等一系列手段，来构建统一的检测认可体系，为电动汽车和充电设施的充电物理电气互联互通保驾护航。</a:t>
            </a:r>
            <a:endParaRPr kumimoji="0" lang="zh-CN" altLang="en-US"/>
          </a:p>
        </p:txBody>
      </p:sp>
      <p:sp>
        <p:nvSpPr>
          <p:cNvPr id="104452" name="灯片编号占位符 3"/>
          <p:cNvSpPr>
            <a:spLocks noGrp="1"/>
          </p:cNvSpPr>
          <p:nvPr>
            <p:ph type="sldNum" sz="quarter" idx="5"/>
          </p:nvPr>
        </p:nvSpPr>
        <p:spPr bwMode="auto">
          <a:noFill/>
          <a:ln>
            <a:miter lim="800000"/>
            <a:headEnd/>
            <a:tailEnd/>
          </a:ln>
        </p:spPr>
        <p:txBody>
          <a:bodyPr/>
          <a:lstStyle/>
          <a:p>
            <a:fld id="{EABB728E-14B2-4D5C-A99E-57C5916A87ED}" type="slidenum">
              <a:rPr lang="zh-CN" altLang="en-US" smtClean="0">
                <a:solidFill>
                  <a:srgbClr val="000000"/>
                </a:solidFill>
              </a:rPr>
              <a:pPr/>
              <a:t>23</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6499"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06500" name="灯片编号占位符 3"/>
          <p:cNvSpPr>
            <a:spLocks noGrp="1"/>
          </p:cNvSpPr>
          <p:nvPr>
            <p:ph type="sldNum" sz="quarter" idx="5"/>
          </p:nvPr>
        </p:nvSpPr>
        <p:spPr bwMode="auto">
          <a:noFill/>
          <a:ln>
            <a:miter lim="800000"/>
            <a:headEnd/>
            <a:tailEnd/>
          </a:ln>
        </p:spPr>
        <p:txBody>
          <a:bodyPr/>
          <a:lstStyle/>
          <a:p>
            <a:fld id="{618B4FD8-B303-4FE0-9DEF-275506A6E1FE}" type="slidenum">
              <a:rPr lang="zh-CN" altLang="en-US" smtClean="0">
                <a:solidFill>
                  <a:srgbClr val="000000"/>
                </a:solidFill>
              </a:rPr>
              <a:pPr/>
              <a:t>24</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7523"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07524" name="灯片编号占位符 3"/>
          <p:cNvSpPr>
            <a:spLocks noGrp="1"/>
          </p:cNvSpPr>
          <p:nvPr>
            <p:ph type="sldNum" sz="quarter" idx="5"/>
          </p:nvPr>
        </p:nvSpPr>
        <p:spPr bwMode="auto">
          <a:noFill/>
          <a:ln>
            <a:miter lim="800000"/>
            <a:headEnd/>
            <a:tailEnd/>
          </a:ln>
        </p:spPr>
        <p:txBody>
          <a:bodyPr/>
          <a:lstStyle/>
          <a:p>
            <a:fld id="{9360EFA4-8C9D-40DF-B216-1E6D4959B119}" type="slidenum">
              <a:rPr lang="zh-CN" altLang="en-US" smtClean="0">
                <a:solidFill>
                  <a:srgbClr val="000000"/>
                </a:solidFill>
              </a:rPr>
              <a:pPr/>
              <a:t>25</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9571"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09572" name="灯片编号占位符 3"/>
          <p:cNvSpPr>
            <a:spLocks noGrp="1"/>
          </p:cNvSpPr>
          <p:nvPr>
            <p:ph type="sldNum" sz="quarter" idx="5"/>
          </p:nvPr>
        </p:nvSpPr>
        <p:spPr bwMode="auto">
          <a:noFill/>
          <a:ln>
            <a:miter lim="800000"/>
            <a:headEnd/>
            <a:tailEnd/>
          </a:ln>
        </p:spPr>
        <p:txBody>
          <a:bodyPr/>
          <a:lstStyle/>
          <a:p>
            <a:fld id="{D55A2614-6624-4984-B436-833FFFCC240B}" type="slidenum">
              <a:rPr lang="zh-CN" altLang="en-US" smtClean="0">
                <a:solidFill>
                  <a:srgbClr val="000000"/>
                </a:solidFill>
              </a:rPr>
              <a:pPr/>
              <a:t>26</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9571"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09572" name="灯片编号占位符 3"/>
          <p:cNvSpPr>
            <a:spLocks noGrp="1"/>
          </p:cNvSpPr>
          <p:nvPr>
            <p:ph type="sldNum" sz="quarter" idx="5"/>
          </p:nvPr>
        </p:nvSpPr>
        <p:spPr bwMode="auto">
          <a:noFill/>
          <a:ln>
            <a:miter lim="800000"/>
            <a:headEnd/>
            <a:tailEnd/>
          </a:ln>
        </p:spPr>
        <p:txBody>
          <a:bodyPr/>
          <a:lstStyle/>
          <a:p>
            <a:fld id="{D55A2614-6624-4984-B436-833FFFCC240B}" type="slidenum">
              <a:rPr lang="zh-CN" altLang="en-US" smtClean="0">
                <a:solidFill>
                  <a:srgbClr val="000000"/>
                </a:solidFill>
              </a:rPr>
              <a:pPr/>
              <a:t>27</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2643" name="备注占位符 2"/>
          <p:cNvSpPr>
            <a:spLocks noGrp="1"/>
          </p:cNvSpPr>
          <p:nvPr>
            <p:ph type="body" idx="1"/>
          </p:nvPr>
        </p:nvSpPr>
        <p:spPr bwMode="auto">
          <a:noFill/>
        </p:spPr>
        <p:txBody>
          <a:bodyPr/>
          <a:lstStyle/>
          <a:p>
            <a:pPr algn="just"/>
            <a:r>
              <a:rPr kumimoji="0" lang="zh-CN" altLang="en-US" sz="1100" b="1"/>
              <a:t>　　二要建立统一的信息发布平台</a:t>
            </a:r>
            <a:r>
              <a:rPr kumimoji="0" lang="zh-CN" altLang="en-US" sz="1100"/>
              <a:t>。根据国务院</a:t>
            </a:r>
            <a:r>
              <a:rPr kumimoji="0" lang="zh-CN" altLang="zh-CN" sz="1100"/>
              <a:t>《</a:t>
            </a:r>
            <a:r>
              <a:rPr kumimoji="0" lang="zh-CN" altLang="en-US" sz="1100"/>
              <a:t>指导意见</a:t>
            </a:r>
            <a:r>
              <a:rPr kumimoji="0" lang="zh-CN" altLang="zh-CN" sz="1100"/>
              <a:t>》</a:t>
            </a:r>
            <a:r>
              <a:rPr kumimoji="0" lang="zh-CN" altLang="en-US" sz="1100"/>
              <a:t>要求，国家能源局正在组织建立国家级电动汽车充电服务信息平台。国家级充电服务信息平台主要任务是统计和提供基础公共服务。要建立各地方政府、各运营商企业的运营管理系统与国家级信息平台之间的信息报送体系，实现充电服务的信息互联互通。通过报送体系，国家级信息平台可以完成对现有充电基础设施数据的统计分析，科学准确统计不同时期、不同地方的充电基础设施的数据，及时向社会公布。通过报送体系，可以实现充电基础设施数据的统一，向社会提供权威、全面的充电设施基础信息，实现最大层度地共享充电设施资源。</a:t>
            </a:r>
            <a:endParaRPr kumimoji="0" lang="zh-CN" altLang="en-US"/>
          </a:p>
        </p:txBody>
      </p:sp>
      <p:sp>
        <p:nvSpPr>
          <p:cNvPr id="112644" name="灯片编号占位符 3"/>
          <p:cNvSpPr>
            <a:spLocks noGrp="1"/>
          </p:cNvSpPr>
          <p:nvPr>
            <p:ph type="sldNum" sz="quarter" idx="5"/>
          </p:nvPr>
        </p:nvSpPr>
        <p:spPr bwMode="auto">
          <a:noFill/>
          <a:ln>
            <a:miter lim="800000"/>
            <a:headEnd/>
            <a:tailEnd/>
          </a:ln>
        </p:spPr>
        <p:txBody>
          <a:bodyPr/>
          <a:lstStyle/>
          <a:p>
            <a:fld id="{E1399140-D863-4483-B7E0-E80E9F467C43}" type="slidenum">
              <a:rPr lang="zh-CN" altLang="en-US" smtClean="0">
                <a:solidFill>
                  <a:srgbClr val="000000"/>
                </a:solidFill>
              </a:rPr>
              <a:pPr/>
              <a:t>28</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1379" name="备注占位符 2"/>
          <p:cNvSpPr>
            <a:spLocks noGrp="1"/>
          </p:cNvSpPr>
          <p:nvPr>
            <p:ph type="body" idx="1"/>
          </p:nvPr>
        </p:nvSpPr>
        <p:spPr bwMode="auto">
          <a:noFill/>
        </p:spPr>
        <p:txBody>
          <a:bodyPr/>
          <a:lstStyle/>
          <a:p>
            <a:pPr algn="just"/>
            <a:r>
              <a:rPr kumimoji="0" lang="zh-CN" altLang="en-US" sz="1100"/>
              <a:t>　　一、深入把握充电互联互通的内涵</a:t>
            </a:r>
            <a:endParaRPr kumimoji="0" lang="zh-CN" altLang="zh-CN" sz="1100"/>
          </a:p>
          <a:p>
            <a:pPr algn="just"/>
            <a:r>
              <a:rPr kumimoji="0" lang="zh-CN" altLang="en-US" sz="1100"/>
              <a:t>　　电动汽车充电互联互通就是为了使电动汽车车主能够方便查询到充电设施的位置和状态、进行安全可靠的充电、实现便捷的充电支付。用户能够通过手机、电脑等方便快捷地找到可用的充电设施，掌握充电设施的实时状态，保障不同品牌电动汽车在任意充电设施上获取充电服务，实现便捷支付费用。因此，电动汽车充电互联互通主要包括三个方面内容</a:t>
            </a:r>
            <a:r>
              <a:rPr kumimoji="0" lang="en-US" altLang="zh-CN" sz="1100"/>
              <a:t>:</a:t>
            </a:r>
          </a:p>
          <a:p>
            <a:pPr algn="just"/>
            <a:r>
              <a:rPr kumimoji="0" lang="zh-CN" altLang="en-US" sz="1100" b="1"/>
              <a:t>　　一是充电接口的物理电气互联互通</a:t>
            </a:r>
            <a:r>
              <a:rPr kumimoji="0" lang="zh-CN" altLang="en-US" sz="1100"/>
              <a:t>，即充电硬件的互联互通，实现不同电动汽车与不同充电设施间能够插得上，充上电。</a:t>
            </a:r>
            <a:endParaRPr kumimoji="0" lang="en-US" altLang="zh-CN" sz="1100"/>
          </a:p>
          <a:p>
            <a:pPr algn="just"/>
            <a:r>
              <a:rPr kumimoji="0" lang="zh-CN" altLang="en-US" sz="1100" b="1"/>
              <a:t>　　二是充电服务的信息互联互通</a:t>
            </a:r>
            <a:r>
              <a:rPr kumimoji="0" lang="zh-CN" altLang="en-US" sz="1100"/>
              <a:t>，实现充电设施的位置、状态、充电参数、运营商信息等信息跨平台共享，便于电动汽车用户查询和使用。</a:t>
            </a:r>
            <a:endParaRPr kumimoji="0" lang="en-US" altLang="zh-CN" sz="1100"/>
          </a:p>
          <a:p>
            <a:pPr algn="just"/>
            <a:r>
              <a:rPr kumimoji="0" lang="zh-CN" altLang="en-US" sz="1100" b="1"/>
              <a:t>　　三是充电交易的付费服务互联互通</a:t>
            </a:r>
            <a:r>
              <a:rPr kumimoji="0" lang="zh-CN" altLang="en-US" sz="1100"/>
              <a:t>，实现跨交易平台、跨运营商的充电支付无障碍。</a:t>
            </a:r>
            <a:endParaRPr kumimoji="0" lang="en-US" altLang="zh-CN" sz="1100"/>
          </a:p>
          <a:p>
            <a:pPr algn="just"/>
            <a:r>
              <a:rPr kumimoji="0" lang="zh-CN" altLang="en-US" sz="1100"/>
              <a:t>　　只有实现了这三个方面的互联互通，才能真正建立电动汽车、充电基础设施与用户之间的良好互动体制，提高充电基础设施的通用性和开放性，满足电动汽车日常及应急充电需要。不实现充电的互联互通，就难以保障电动汽车的规模发展。</a:t>
            </a:r>
            <a:endParaRPr kumimoji="0" lang="zh-CN" altLang="en-US"/>
          </a:p>
        </p:txBody>
      </p:sp>
      <p:sp>
        <p:nvSpPr>
          <p:cNvPr id="101380" name="灯片编号占位符 3"/>
          <p:cNvSpPr>
            <a:spLocks noGrp="1"/>
          </p:cNvSpPr>
          <p:nvPr>
            <p:ph type="sldNum" sz="quarter" idx="5"/>
          </p:nvPr>
        </p:nvSpPr>
        <p:spPr bwMode="auto">
          <a:noFill/>
          <a:ln>
            <a:miter lim="800000"/>
            <a:headEnd/>
            <a:tailEnd/>
          </a:ln>
        </p:spPr>
        <p:txBody>
          <a:bodyPr/>
          <a:lstStyle/>
          <a:p>
            <a:fld id="{79C91F5B-084D-4308-A4E7-71A8D3571583}" type="slidenum">
              <a:rPr lang="zh-CN" altLang="en-US" smtClean="0">
                <a:solidFill>
                  <a:srgbClr val="000000"/>
                </a:solidFill>
              </a:rPr>
              <a:pPr/>
              <a:t>8</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a:lstStyle/>
          <a:p>
            <a:pPr algn="just"/>
            <a:r>
              <a:rPr kumimoji="0" lang="zh-CN" altLang="en-US" sz="1100" b="1"/>
              <a:t>　　三要建立充电服务运营商的备案制度</a:t>
            </a:r>
            <a:r>
              <a:rPr kumimoji="0" lang="zh-CN" altLang="en-US" sz="1100"/>
              <a:t>。为加强充电服务运营商行业管理，规范市场秩序、提供优质充电服务，还要建立充电服务运营商行业规范条件。对具备一定规模充电设备、技术能力和售后服务体系，具有充电监控管理平台，提供充电服务数据开放接口的运营商企业进行备案，向社会公告，引导行业规范发展。</a:t>
            </a:r>
            <a:endParaRPr kumimoji="0"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A3848563-BC0E-491A-975F-7398241A184E}" type="slidenum">
              <a:rPr lang="zh-CN" altLang="en-US" smtClean="0">
                <a:solidFill>
                  <a:srgbClr val="000000"/>
                </a:solidFill>
              </a:rPr>
              <a:pPr/>
              <a:t>29</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a:lstStyle/>
          <a:p>
            <a:pPr algn="just"/>
            <a:r>
              <a:rPr kumimoji="0" lang="zh-CN" altLang="en-US" sz="1100" b="1"/>
              <a:t>　　三要建立充电服务运营商的备案制度</a:t>
            </a:r>
            <a:r>
              <a:rPr kumimoji="0" lang="zh-CN" altLang="en-US" sz="1100"/>
              <a:t>。为加强充电服务运营商行业管理，规范市场秩序、提供优质充电服务，还要建立充电服务运营商行业规范条件。对具备一定规模充电设备、技术能力和售后服务体系，具有充电监控管理平台，提供充电服务数据开放接口的运营商企业进行备案，向社会公告，引导行业规范发展。</a:t>
            </a:r>
            <a:endParaRPr kumimoji="0"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A3848563-BC0E-491A-975F-7398241A184E}" type="slidenum">
              <a:rPr lang="zh-CN" altLang="en-US" smtClean="0">
                <a:solidFill>
                  <a:srgbClr val="000000"/>
                </a:solidFill>
              </a:rPr>
              <a:pPr/>
              <a:t>30</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a:lstStyle/>
          <a:p>
            <a:pPr algn="just"/>
            <a:r>
              <a:rPr kumimoji="0" lang="zh-CN" altLang="en-US" sz="1100" b="1"/>
              <a:t>　　三要建立充电服务运营商的备案制度</a:t>
            </a:r>
            <a:r>
              <a:rPr kumimoji="0" lang="zh-CN" altLang="en-US" sz="1100"/>
              <a:t>。为加强充电服务运营商行业管理，规范市场秩序、提供优质充电服务，还要建立充电服务运营商行业规范条件。对具备一定规模充电设备、技术能力和售后服务体系，具有充电监控管理平台，提供充电服务数据开放接口的运营商企业进行备案，向社会公告，引导行业规范发展。</a:t>
            </a:r>
            <a:endParaRPr kumimoji="0"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A3848563-BC0E-491A-975F-7398241A184E}" type="slidenum">
              <a:rPr lang="zh-CN" altLang="en-US" smtClean="0">
                <a:solidFill>
                  <a:srgbClr val="000000"/>
                </a:solidFill>
              </a:rPr>
              <a:pPr/>
              <a:t>31</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3667" name="备注占位符 2"/>
          <p:cNvSpPr>
            <a:spLocks noGrp="1"/>
          </p:cNvSpPr>
          <p:nvPr>
            <p:ph type="body" idx="1"/>
          </p:nvPr>
        </p:nvSpPr>
        <p:spPr bwMode="auto">
          <a:noFill/>
        </p:spPr>
        <p:txBody>
          <a:bodyPr/>
          <a:lstStyle/>
          <a:p>
            <a:pPr algn="just"/>
            <a:r>
              <a:rPr kumimoji="0" lang="zh-CN" altLang="en-US" sz="1100" b="1"/>
              <a:t>　　三要建立充电服务运营商的备案制度</a:t>
            </a:r>
            <a:r>
              <a:rPr kumimoji="0" lang="zh-CN" altLang="en-US" sz="1100"/>
              <a:t>。为加强充电服务运营商行业管理，规范市场秩序、提供优质充电服务，还要建立充电服务运营商行业规范条件。对具备一定规模充电设备、技术能力和售后服务体系，具有充电监控管理平台，提供充电服务数据开放接口的运营商企业进行备案，向社会公告，引导行业规范发展。</a:t>
            </a:r>
            <a:endParaRPr kumimoji="0" lang="zh-CN" altLang="en-US"/>
          </a:p>
        </p:txBody>
      </p:sp>
      <p:sp>
        <p:nvSpPr>
          <p:cNvPr id="113668" name="灯片编号占位符 3"/>
          <p:cNvSpPr>
            <a:spLocks noGrp="1"/>
          </p:cNvSpPr>
          <p:nvPr>
            <p:ph type="sldNum" sz="quarter" idx="5"/>
          </p:nvPr>
        </p:nvSpPr>
        <p:spPr bwMode="auto">
          <a:noFill/>
          <a:ln>
            <a:miter lim="800000"/>
            <a:headEnd/>
            <a:tailEnd/>
          </a:ln>
        </p:spPr>
        <p:txBody>
          <a:bodyPr/>
          <a:lstStyle/>
          <a:p>
            <a:fld id="{A3848563-BC0E-491A-975F-7398241A184E}" type="slidenum">
              <a:rPr lang="zh-CN" altLang="en-US" smtClean="0">
                <a:solidFill>
                  <a:srgbClr val="000000"/>
                </a:solidFill>
              </a:rPr>
              <a:pPr/>
              <a:t>32</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0355" name="Notes Placeholder 2"/>
          <p:cNvSpPr>
            <a:spLocks noGrp="1"/>
          </p:cNvSpPr>
          <p:nvPr>
            <p:ph type="body" idx="1"/>
          </p:nvPr>
        </p:nvSpPr>
        <p:spPr bwMode="auto">
          <a:noFill/>
        </p:spPr>
        <p:txBody>
          <a:bodyPr/>
          <a:lstStyle/>
          <a:p>
            <a:pPr eaLnBrk="1" hangingPunct="1">
              <a:spcBef>
                <a:spcPct val="0"/>
              </a:spcBef>
            </a:pPr>
            <a:endParaRPr kumimoji="0" lang="en-US" altLang="zh-CN" sz="900"/>
          </a:p>
        </p:txBody>
      </p:sp>
      <p:sp>
        <p:nvSpPr>
          <p:cNvPr id="100356" name="Slide Number Placeholder 3"/>
          <p:cNvSpPr>
            <a:spLocks noGrp="1"/>
          </p:cNvSpPr>
          <p:nvPr>
            <p:ph type="sldNum" sz="quarter" idx="5"/>
          </p:nvPr>
        </p:nvSpPr>
        <p:spPr bwMode="auto">
          <a:noFill/>
          <a:ln>
            <a:miter lim="800000"/>
            <a:headEnd/>
            <a:tailEnd/>
          </a:ln>
        </p:spPr>
        <p:txBody>
          <a:bodyPr/>
          <a:lstStyle/>
          <a:p>
            <a:fld id="{99BB3D89-D4D0-48A1-A50E-BB2AB62B4104}" type="slidenum">
              <a:rPr lang="en-US" altLang="zh-CN" smtClean="0">
                <a:solidFill>
                  <a:srgbClr val="000000"/>
                </a:solidFill>
              </a:rPr>
              <a:pPr/>
              <a:t>9</a:t>
            </a:fld>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2403" name="备注占位符 2"/>
          <p:cNvSpPr>
            <a:spLocks noGrp="1"/>
          </p:cNvSpPr>
          <p:nvPr>
            <p:ph type="body" idx="1"/>
          </p:nvPr>
        </p:nvSpPr>
        <p:spPr bwMode="auto">
          <a:noFill/>
        </p:spPr>
        <p:txBody>
          <a:bodyPr/>
          <a:lstStyle/>
          <a:p>
            <a:pPr algn="just"/>
            <a:r>
              <a:rPr kumimoji="0" lang="zh-CN" altLang="en-US" sz="1100"/>
              <a:t>　　二、建立系统的充电设施互联互通机制</a:t>
            </a:r>
            <a:endParaRPr kumimoji="0" lang="zh-CN" altLang="zh-CN" sz="1100"/>
          </a:p>
          <a:p>
            <a:pPr algn="just"/>
            <a:r>
              <a:rPr kumimoji="0" lang="zh-CN" altLang="en-US" sz="1100"/>
              <a:t>　　实现充电互联互通，需要从整体上考虑系统解决方案，针对不同方面提出不同的解决办法：</a:t>
            </a:r>
            <a:endParaRPr kumimoji="0" lang="zh-CN" altLang="zh-CN" sz="1100"/>
          </a:p>
          <a:p>
            <a:pPr algn="just"/>
            <a:r>
              <a:rPr kumimoji="0" lang="zh-CN" altLang="en-US" sz="1100"/>
              <a:t>　　（一）</a:t>
            </a:r>
            <a:r>
              <a:rPr kumimoji="0" lang="zh-CN" altLang="en-US" sz="1100" b="1"/>
              <a:t>充电硬件的互联互通</a:t>
            </a:r>
            <a:endParaRPr kumimoji="0" lang="zh-CN" altLang="zh-CN" sz="1100"/>
          </a:p>
          <a:p>
            <a:pPr algn="just"/>
            <a:r>
              <a:rPr kumimoji="0" lang="zh-CN" altLang="en-US" sz="1100"/>
              <a:t>　　要解决充电接口物理和电气的互联互通，首先需要统一的充电接口及通信协议标准，不久前，我国刚刚颁布充电接口及通信协议</a:t>
            </a:r>
            <a:r>
              <a:rPr kumimoji="0" lang="en-US" altLang="zh-CN" sz="1100"/>
              <a:t>5</a:t>
            </a:r>
            <a:r>
              <a:rPr kumimoji="0" lang="zh-CN" altLang="en-US" sz="1100"/>
              <a:t>项国家标准，进一步完善了充电设施的兼容性和安全性要求，新标准已于</a:t>
            </a:r>
            <a:r>
              <a:rPr kumimoji="0" lang="en-US" altLang="zh-CN" sz="1100"/>
              <a:t>1</a:t>
            </a:r>
            <a:r>
              <a:rPr kumimoji="0" lang="zh-CN" altLang="en-US" sz="1100"/>
              <a:t>月</a:t>
            </a:r>
            <a:r>
              <a:rPr kumimoji="0" lang="en-US" altLang="zh-CN" sz="1100"/>
              <a:t>1</a:t>
            </a:r>
            <a:r>
              <a:rPr kumimoji="0" lang="zh-CN" altLang="en-US" sz="1100"/>
              <a:t>日起正式实施，这为实现充电接口的物理电气互联互通奠定了坚实基础。但是，要实现这一要求，还需要开展以下工作：</a:t>
            </a:r>
            <a:endParaRPr kumimoji="0" lang="zh-CN" altLang="en-US"/>
          </a:p>
        </p:txBody>
      </p:sp>
      <p:sp>
        <p:nvSpPr>
          <p:cNvPr id="102404" name="灯片编号占位符 3"/>
          <p:cNvSpPr>
            <a:spLocks noGrp="1"/>
          </p:cNvSpPr>
          <p:nvPr>
            <p:ph type="sldNum" sz="quarter" idx="5"/>
          </p:nvPr>
        </p:nvSpPr>
        <p:spPr bwMode="auto">
          <a:noFill/>
          <a:ln>
            <a:miter lim="800000"/>
            <a:headEnd/>
            <a:tailEnd/>
          </a:ln>
        </p:spPr>
        <p:txBody>
          <a:bodyPr/>
          <a:lstStyle/>
          <a:p>
            <a:fld id="{853302C7-5724-4B3B-B2B2-23AC46CDB1A1}" type="slidenum">
              <a:rPr lang="zh-CN" altLang="en-US" smtClean="0">
                <a:solidFill>
                  <a:srgbClr val="000000"/>
                </a:solidFill>
              </a:rPr>
              <a:pPr/>
              <a:t>10</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2403" name="备注占位符 2"/>
          <p:cNvSpPr>
            <a:spLocks noGrp="1"/>
          </p:cNvSpPr>
          <p:nvPr>
            <p:ph type="body" idx="1"/>
          </p:nvPr>
        </p:nvSpPr>
        <p:spPr bwMode="auto">
          <a:noFill/>
        </p:spPr>
        <p:txBody>
          <a:bodyPr/>
          <a:lstStyle/>
          <a:p>
            <a:pPr algn="just"/>
            <a:r>
              <a:rPr kumimoji="0" lang="zh-CN" altLang="en-US" sz="1100"/>
              <a:t>　　二、建立系统的充电设施互联互通机制</a:t>
            </a:r>
            <a:endParaRPr kumimoji="0" lang="zh-CN" altLang="zh-CN" sz="1100"/>
          </a:p>
          <a:p>
            <a:pPr algn="just"/>
            <a:r>
              <a:rPr kumimoji="0" lang="zh-CN" altLang="en-US" sz="1100"/>
              <a:t>　　实现充电互联互通，需要从整体上考虑系统解决方案，针对不同方面提出不同的解决办法：</a:t>
            </a:r>
            <a:endParaRPr kumimoji="0" lang="zh-CN" altLang="zh-CN" sz="1100"/>
          </a:p>
          <a:p>
            <a:pPr algn="just"/>
            <a:r>
              <a:rPr kumimoji="0" lang="zh-CN" altLang="en-US" sz="1100"/>
              <a:t>　　（一）</a:t>
            </a:r>
            <a:r>
              <a:rPr kumimoji="0" lang="zh-CN" altLang="en-US" sz="1100" b="1"/>
              <a:t>充电硬件的互联互通</a:t>
            </a:r>
            <a:endParaRPr kumimoji="0" lang="zh-CN" altLang="zh-CN" sz="1100"/>
          </a:p>
          <a:p>
            <a:pPr algn="just"/>
            <a:r>
              <a:rPr kumimoji="0" lang="zh-CN" altLang="en-US" sz="1100"/>
              <a:t>　　要解决充电接口物理和电气的互联互通，首先需要统一的充电接口及通信协议标准，不久前，我国刚刚颁布充电接口及通信协议</a:t>
            </a:r>
            <a:r>
              <a:rPr kumimoji="0" lang="en-US" altLang="zh-CN" sz="1100"/>
              <a:t>5</a:t>
            </a:r>
            <a:r>
              <a:rPr kumimoji="0" lang="zh-CN" altLang="en-US" sz="1100"/>
              <a:t>项国家标准，进一步完善了充电设施的兼容性和安全性要求，新标准已于</a:t>
            </a:r>
            <a:r>
              <a:rPr kumimoji="0" lang="en-US" altLang="zh-CN" sz="1100"/>
              <a:t>1</a:t>
            </a:r>
            <a:r>
              <a:rPr kumimoji="0" lang="zh-CN" altLang="en-US" sz="1100"/>
              <a:t>月</a:t>
            </a:r>
            <a:r>
              <a:rPr kumimoji="0" lang="en-US" altLang="zh-CN" sz="1100"/>
              <a:t>1</a:t>
            </a:r>
            <a:r>
              <a:rPr kumimoji="0" lang="zh-CN" altLang="en-US" sz="1100"/>
              <a:t>日起正式实施，这为实现充电接口的物理电气互联互通奠定了坚实基础。但是，要实现这一要求，还需要开展以下工作：</a:t>
            </a:r>
            <a:endParaRPr kumimoji="0" lang="zh-CN" altLang="en-US"/>
          </a:p>
        </p:txBody>
      </p:sp>
      <p:sp>
        <p:nvSpPr>
          <p:cNvPr id="102404" name="灯片编号占位符 3"/>
          <p:cNvSpPr>
            <a:spLocks noGrp="1"/>
          </p:cNvSpPr>
          <p:nvPr>
            <p:ph type="sldNum" sz="quarter" idx="5"/>
          </p:nvPr>
        </p:nvSpPr>
        <p:spPr bwMode="auto">
          <a:noFill/>
          <a:ln>
            <a:miter lim="800000"/>
            <a:headEnd/>
            <a:tailEnd/>
          </a:ln>
        </p:spPr>
        <p:txBody>
          <a:bodyPr/>
          <a:lstStyle/>
          <a:p>
            <a:fld id="{853302C7-5724-4B3B-B2B2-23AC46CDB1A1}" type="slidenum">
              <a:rPr lang="zh-CN" altLang="en-US" smtClean="0">
                <a:solidFill>
                  <a:srgbClr val="000000"/>
                </a:solidFill>
              </a:rPr>
              <a:pPr/>
              <a:t>11</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2403" name="备注占位符 2"/>
          <p:cNvSpPr>
            <a:spLocks noGrp="1"/>
          </p:cNvSpPr>
          <p:nvPr>
            <p:ph type="body" idx="1"/>
          </p:nvPr>
        </p:nvSpPr>
        <p:spPr bwMode="auto">
          <a:noFill/>
        </p:spPr>
        <p:txBody>
          <a:bodyPr/>
          <a:lstStyle/>
          <a:p>
            <a:pPr algn="just"/>
            <a:r>
              <a:rPr kumimoji="0" lang="zh-CN" altLang="en-US" sz="1100"/>
              <a:t>　　二、建立系统的充电设施互联互通机制</a:t>
            </a:r>
            <a:endParaRPr kumimoji="0" lang="zh-CN" altLang="zh-CN" sz="1100"/>
          </a:p>
          <a:p>
            <a:pPr algn="just"/>
            <a:r>
              <a:rPr kumimoji="0" lang="zh-CN" altLang="en-US" sz="1100"/>
              <a:t>　　实现充电互联互通，需要从整体上考虑系统解决方案，针对不同方面提出不同的解决办法：</a:t>
            </a:r>
            <a:endParaRPr kumimoji="0" lang="zh-CN" altLang="zh-CN" sz="1100"/>
          </a:p>
          <a:p>
            <a:pPr algn="just"/>
            <a:r>
              <a:rPr kumimoji="0" lang="zh-CN" altLang="en-US" sz="1100"/>
              <a:t>　　（一）</a:t>
            </a:r>
            <a:r>
              <a:rPr kumimoji="0" lang="zh-CN" altLang="en-US" sz="1100" b="1"/>
              <a:t>充电硬件的互联互通</a:t>
            </a:r>
            <a:endParaRPr kumimoji="0" lang="zh-CN" altLang="zh-CN" sz="1100"/>
          </a:p>
          <a:p>
            <a:pPr algn="just"/>
            <a:r>
              <a:rPr kumimoji="0" lang="zh-CN" altLang="en-US" sz="1100"/>
              <a:t>　　要解决充电接口物理和电气的互联互通，首先需要统一的充电接口及通信协议标准，不久前，我国刚刚颁布充电接口及通信协议</a:t>
            </a:r>
            <a:r>
              <a:rPr kumimoji="0" lang="en-US" altLang="zh-CN" sz="1100"/>
              <a:t>5</a:t>
            </a:r>
            <a:r>
              <a:rPr kumimoji="0" lang="zh-CN" altLang="en-US" sz="1100"/>
              <a:t>项国家标准，进一步完善了充电设施的兼容性和安全性要求，新标准已于</a:t>
            </a:r>
            <a:r>
              <a:rPr kumimoji="0" lang="en-US" altLang="zh-CN" sz="1100"/>
              <a:t>1</a:t>
            </a:r>
            <a:r>
              <a:rPr kumimoji="0" lang="zh-CN" altLang="en-US" sz="1100"/>
              <a:t>月</a:t>
            </a:r>
            <a:r>
              <a:rPr kumimoji="0" lang="en-US" altLang="zh-CN" sz="1100"/>
              <a:t>1</a:t>
            </a:r>
            <a:r>
              <a:rPr kumimoji="0" lang="zh-CN" altLang="en-US" sz="1100"/>
              <a:t>日起正式实施，这为实现充电接口的物理电气互联互通奠定了坚实基础。但是，要实现这一要求，还需要开展以下工作：</a:t>
            </a:r>
            <a:endParaRPr kumimoji="0" lang="zh-CN" altLang="en-US"/>
          </a:p>
        </p:txBody>
      </p:sp>
      <p:sp>
        <p:nvSpPr>
          <p:cNvPr id="102404" name="灯片编号占位符 3"/>
          <p:cNvSpPr>
            <a:spLocks noGrp="1"/>
          </p:cNvSpPr>
          <p:nvPr>
            <p:ph type="sldNum" sz="quarter" idx="5"/>
          </p:nvPr>
        </p:nvSpPr>
        <p:spPr bwMode="auto">
          <a:noFill/>
          <a:ln>
            <a:miter lim="800000"/>
            <a:headEnd/>
            <a:tailEnd/>
          </a:ln>
        </p:spPr>
        <p:txBody>
          <a:bodyPr/>
          <a:lstStyle/>
          <a:p>
            <a:fld id="{853302C7-5724-4B3B-B2B2-23AC46CDB1A1}" type="slidenum">
              <a:rPr lang="zh-CN" altLang="en-US" smtClean="0">
                <a:solidFill>
                  <a:srgbClr val="000000"/>
                </a:solidFill>
              </a:rPr>
              <a:pPr/>
              <a:t>12</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0595" name="备注占位符 2"/>
          <p:cNvSpPr>
            <a:spLocks noGrp="1"/>
          </p:cNvSpPr>
          <p:nvPr>
            <p:ph type="body" idx="1"/>
          </p:nvPr>
        </p:nvSpPr>
        <p:spPr bwMode="auto">
          <a:noFill/>
        </p:spPr>
        <p:txBody>
          <a:bodyPr/>
          <a:lstStyle/>
          <a:p>
            <a:pPr algn="just"/>
            <a:r>
              <a:rPr kumimoji="0" lang="zh-CN" altLang="en-US" sz="1100" b="1"/>
              <a:t>　　（二）充电服务的信息互联互通</a:t>
            </a:r>
            <a:endParaRPr kumimoji="0" lang="zh-CN" altLang="zh-CN" sz="1100"/>
          </a:p>
          <a:p>
            <a:pPr algn="just"/>
            <a:r>
              <a:rPr kumimoji="0" lang="zh-CN" altLang="en-US" sz="1100"/>
              <a:t>　　电动汽车要完成充电服务，信息互通至关重要，要打破目前充电服务“信息孤岛”现象，必须要开展以下工作：</a:t>
            </a:r>
            <a:endParaRPr kumimoji="0" lang="zh-CN" altLang="zh-CN" sz="1100"/>
          </a:p>
          <a:p>
            <a:pPr algn="just"/>
            <a:r>
              <a:rPr kumimoji="0" lang="zh-CN" altLang="en-US" sz="1100" b="1"/>
              <a:t>　　一要构建统一的信息交换标准体系</a:t>
            </a:r>
            <a:r>
              <a:rPr kumimoji="0" lang="zh-CN" altLang="en-US" sz="1100"/>
              <a:t>。制定规范统一的充电服务信息交换标准迫在眉睫，要建立满足政府统计、充电服务运营商监控、车主充电查询等不同需要的分层信息交换标准体系。目前，国家能源局正在组织编写</a:t>
            </a:r>
            <a:r>
              <a:rPr kumimoji="0" lang="zh-CN" altLang="zh-CN" sz="1100"/>
              <a:t>《</a:t>
            </a:r>
            <a:r>
              <a:rPr kumimoji="0" lang="zh-CN" altLang="en-US" sz="1100"/>
              <a:t>电动汽车充电服务信息交换</a:t>
            </a:r>
            <a:r>
              <a:rPr kumimoji="0" lang="zh-CN" altLang="zh-CN" sz="1100"/>
              <a:t>》</a:t>
            </a:r>
            <a:r>
              <a:rPr kumimoji="0" lang="zh-CN" altLang="en-US" sz="1100"/>
              <a:t>系列国家标准，包括充电设施数据编码及信息规范、数据传输及安全要求以及充电服务平台数据交换功能规范等标准，计划在今年中期完成标准编制工作，在此期间也将及时公布相关信息，对实现充电服务信息互联互通提供技术基础。</a:t>
            </a:r>
            <a:endParaRPr kumimoji="0" lang="zh-CN" altLang="en-US"/>
          </a:p>
        </p:txBody>
      </p:sp>
      <p:sp>
        <p:nvSpPr>
          <p:cNvPr id="110596" name="灯片编号占位符 3"/>
          <p:cNvSpPr>
            <a:spLocks noGrp="1"/>
          </p:cNvSpPr>
          <p:nvPr>
            <p:ph type="sldNum" sz="quarter" idx="5"/>
          </p:nvPr>
        </p:nvSpPr>
        <p:spPr bwMode="auto">
          <a:noFill/>
          <a:ln>
            <a:miter lim="800000"/>
            <a:headEnd/>
            <a:tailEnd/>
          </a:ln>
        </p:spPr>
        <p:txBody>
          <a:bodyPr/>
          <a:lstStyle/>
          <a:p>
            <a:fld id="{AE4113D1-A6AB-4A02-AABE-D7B7D328B0E5}" type="slidenum">
              <a:rPr lang="zh-CN" altLang="en-US" smtClean="0">
                <a:solidFill>
                  <a:srgbClr val="000000"/>
                </a:solidFill>
              </a:rPr>
              <a:pPr/>
              <a:t>13</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07523" name="备注占位符 2"/>
          <p:cNvSpPr>
            <a:spLocks noGrp="1"/>
          </p:cNvSpPr>
          <p:nvPr>
            <p:ph type="body" idx="1"/>
          </p:nvPr>
        </p:nvSpPr>
        <p:spPr bwMode="auto">
          <a:noFill/>
        </p:spPr>
        <p:txBody>
          <a:bodyPr/>
          <a:lstStyle/>
          <a:p>
            <a:pPr algn="just"/>
            <a:r>
              <a:rPr kumimoji="0" lang="zh-CN" altLang="en-US" sz="1100" b="1"/>
              <a:t>　　三要建立设备企业备案制度</a:t>
            </a:r>
            <a:r>
              <a:rPr kumimoji="0" lang="zh-CN" altLang="en-US" sz="1100"/>
              <a:t>。为了加强充电设备行业管理，规范市场秩序、保障产品质量安全，要建立充电设备行业规范条件。对充电设备制造企业中具备一定的生产条件、技术能力和售后服务体系，能够保障产品符合国家和行业标准要求，满足充电设施兼容性、安全性和电磁兼容指标规定的企业进行备案，向社会公告，引导行业自觉遵守国家标准、行业标准。</a:t>
            </a:r>
            <a:endParaRPr kumimoji="0" lang="zh-CN" altLang="en-US"/>
          </a:p>
        </p:txBody>
      </p:sp>
      <p:sp>
        <p:nvSpPr>
          <p:cNvPr id="107524" name="灯片编号占位符 3"/>
          <p:cNvSpPr>
            <a:spLocks noGrp="1"/>
          </p:cNvSpPr>
          <p:nvPr>
            <p:ph type="sldNum" sz="quarter" idx="5"/>
          </p:nvPr>
        </p:nvSpPr>
        <p:spPr bwMode="auto">
          <a:noFill/>
          <a:ln>
            <a:miter lim="800000"/>
            <a:headEnd/>
            <a:tailEnd/>
          </a:ln>
        </p:spPr>
        <p:txBody>
          <a:bodyPr/>
          <a:lstStyle/>
          <a:p>
            <a:fld id="{9360EFA4-8C9D-40DF-B216-1E6D4959B119}" type="slidenum">
              <a:rPr lang="zh-CN" altLang="en-US" smtClean="0">
                <a:solidFill>
                  <a:srgbClr val="000000"/>
                </a:solidFill>
              </a:rPr>
              <a:pPr/>
              <a:t>14</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xfrm>
            <a:off x="401638" y="685800"/>
            <a:ext cx="6054725" cy="3429000"/>
          </a:xfrm>
          <a:noFill/>
          <a:ln>
            <a:solidFill>
              <a:srgbClr val="000000"/>
            </a:solidFill>
            <a:miter lim="800000"/>
            <a:headEnd/>
            <a:tailEnd/>
          </a:ln>
        </p:spPr>
      </p:sp>
      <p:sp>
        <p:nvSpPr>
          <p:cNvPr id="111619" name="备注占位符 2"/>
          <p:cNvSpPr>
            <a:spLocks noGrp="1"/>
          </p:cNvSpPr>
          <p:nvPr>
            <p:ph type="body" idx="1"/>
          </p:nvPr>
        </p:nvSpPr>
        <p:spPr bwMode="auto">
          <a:noFill/>
        </p:spPr>
        <p:txBody>
          <a:bodyPr/>
          <a:lstStyle/>
          <a:p>
            <a:pPr algn="just"/>
            <a:r>
              <a:rPr kumimoji="0" lang="zh-CN" altLang="en-US" sz="1100" b="1"/>
              <a:t>　　二要建立统一的信息发布平台</a:t>
            </a:r>
            <a:r>
              <a:rPr kumimoji="0" lang="zh-CN" altLang="en-US" sz="1100"/>
              <a:t>。根据国务院</a:t>
            </a:r>
            <a:r>
              <a:rPr kumimoji="0" lang="zh-CN" altLang="zh-CN" sz="1100"/>
              <a:t>《</a:t>
            </a:r>
            <a:r>
              <a:rPr kumimoji="0" lang="zh-CN" altLang="en-US" sz="1100"/>
              <a:t>指导意见</a:t>
            </a:r>
            <a:r>
              <a:rPr kumimoji="0" lang="zh-CN" altLang="zh-CN" sz="1100"/>
              <a:t>》</a:t>
            </a:r>
            <a:r>
              <a:rPr kumimoji="0" lang="zh-CN" altLang="en-US" sz="1100"/>
              <a:t>要求，国家能源局正在组织建立国家级电动汽车充电服务信息平台。国家级充电服务信息平台主要任务是统计和提供基础公共服务。要建立各地方政府、各运营商企业的运营管理系统与国家级信息平台之间的信息报送体系，实现充电服务的信息互联互通。通过报送体系，国家级信息平台可以完成对现有充电基础设施数据的统计分析，科学准确统计不同时期、不同地方的充电基础设施的数据，及时向社会公布。通过报送体系，可以实现充电基础设施数据的统一，向社会提供权威、全面的充电设施基础信息，实现最大层度地共享充电设施资源。</a:t>
            </a:r>
            <a:endParaRPr kumimoji="0" lang="zh-CN" altLang="en-US"/>
          </a:p>
        </p:txBody>
      </p:sp>
      <p:sp>
        <p:nvSpPr>
          <p:cNvPr id="111620" name="灯片编号占位符 3"/>
          <p:cNvSpPr>
            <a:spLocks noGrp="1"/>
          </p:cNvSpPr>
          <p:nvPr>
            <p:ph type="sldNum" sz="quarter" idx="5"/>
          </p:nvPr>
        </p:nvSpPr>
        <p:spPr bwMode="auto">
          <a:noFill/>
          <a:ln>
            <a:miter lim="800000"/>
            <a:headEnd/>
            <a:tailEnd/>
          </a:ln>
        </p:spPr>
        <p:txBody>
          <a:bodyPr/>
          <a:lstStyle/>
          <a:p>
            <a:fld id="{9B46A108-63D0-4AAC-9419-1E37C35BE84B}" type="slidenum">
              <a:rPr lang="zh-CN" altLang="en-US" smtClean="0">
                <a:solidFill>
                  <a:srgbClr val="000000"/>
                </a:solidFill>
              </a:rPr>
              <a:pPr/>
              <a:t>16</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6381" y="1131197"/>
            <a:ext cx="9158288" cy="2406391"/>
          </a:xfrm>
        </p:spPr>
        <p:txBody>
          <a:bodyPr anchor="b"/>
          <a:lstStyle>
            <a:lvl1pPr algn="ctr">
              <a:defRPr sz="6010"/>
            </a:lvl1pPr>
          </a:lstStyle>
          <a:p>
            <a:r>
              <a:rPr lang="zh-CN" altLang="en-US"/>
              <a:t>单击此处编辑母版标题样式</a:t>
            </a:r>
            <a:endParaRPr lang="en-US" dirty="0"/>
          </a:p>
        </p:txBody>
      </p:sp>
      <p:sp>
        <p:nvSpPr>
          <p:cNvPr id="3" name="Subtitle 2"/>
          <p:cNvSpPr>
            <a:spLocks noGrp="1"/>
          </p:cNvSpPr>
          <p:nvPr>
            <p:ph type="subTitle" idx="1"/>
          </p:nvPr>
        </p:nvSpPr>
        <p:spPr>
          <a:xfrm>
            <a:off x="1526381" y="3630388"/>
            <a:ext cx="9158288" cy="1668793"/>
          </a:xfrm>
        </p:spPr>
        <p:txBody>
          <a:bodyPr/>
          <a:lstStyle>
            <a:lvl1pPr marL="0" indent="0" algn="ctr">
              <a:buNone/>
              <a:defRPr sz="2404"/>
            </a:lvl1pPr>
            <a:lvl2pPr marL="457932" indent="0" algn="ctr">
              <a:buNone/>
              <a:defRPr sz="2003"/>
            </a:lvl2pPr>
            <a:lvl3pPr marL="915863" indent="0" algn="ctr">
              <a:buNone/>
              <a:defRPr sz="1803"/>
            </a:lvl3pPr>
            <a:lvl4pPr marL="1373795" indent="0" algn="ctr">
              <a:buNone/>
              <a:defRPr sz="1603"/>
            </a:lvl4pPr>
            <a:lvl5pPr marL="1831726" indent="0" algn="ctr">
              <a:buNone/>
              <a:defRPr sz="1603"/>
            </a:lvl5pPr>
            <a:lvl6pPr marL="2289658" indent="0" algn="ctr">
              <a:buNone/>
              <a:defRPr sz="1603"/>
            </a:lvl6pPr>
            <a:lvl7pPr marL="2747589" indent="0" algn="ctr">
              <a:buNone/>
              <a:defRPr sz="1603"/>
            </a:lvl7pPr>
            <a:lvl8pPr marL="3205521" indent="0" algn="ctr">
              <a:buNone/>
              <a:defRPr sz="1603"/>
            </a:lvl8pPr>
            <a:lvl9pPr marL="3663452" indent="0" algn="ctr">
              <a:buNone/>
              <a:defRPr sz="1603"/>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B4767378-1C95-473C-87F8-81D4DBCA7647}" type="slidenum">
              <a:rPr lang="en-US" altLang="zh-CN" smtClean="0"/>
              <a:pPr>
                <a:defRPr/>
              </a:pPr>
              <a:t>‹#›</a:t>
            </a:fld>
            <a:endParaRPr lang="en-US" altLang="zh-CN"/>
          </a:p>
        </p:txBody>
      </p:sp>
    </p:spTree>
    <p:extLst>
      <p:ext uri="{BB962C8B-B14F-4D97-AF65-F5344CB8AC3E}">
        <p14:creationId xmlns:p14="http://schemas.microsoft.com/office/powerpoint/2010/main" val="15026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CEE52CAA-5F04-435F-BB20-7D90F4F3D95F}" type="slidenum">
              <a:rPr lang="en-US" altLang="zh-CN" smtClean="0"/>
              <a:pPr>
                <a:defRPr/>
              </a:pPr>
              <a:t>‹#›</a:t>
            </a:fld>
            <a:endParaRPr lang="en-US" altLang="zh-CN"/>
          </a:p>
        </p:txBody>
      </p:sp>
    </p:spTree>
    <p:extLst>
      <p:ext uri="{BB962C8B-B14F-4D97-AF65-F5344CB8AC3E}">
        <p14:creationId xmlns:p14="http://schemas.microsoft.com/office/powerpoint/2010/main" val="2816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8532" y="367999"/>
            <a:ext cx="2633008" cy="58575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9510" y="367999"/>
            <a:ext cx="7746385" cy="58575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E67A1C7B-7024-4726-A9EA-758AC641F4A1}" type="slidenum">
              <a:rPr lang="en-US" altLang="zh-CN" smtClean="0"/>
              <a:pPr>
                <a:defRPr/>
              </a:pPr>
              <a:t>‹#›</a:t>
            </a:fld>
            <a:endParaRPr lang="en-US" altLang="zh-CN"/>
          </a:p>
        </p:txBody>
      </p:sp>
    </p:spTree>
    <p:extLst>
      <p:ext uri="{BB962C8B-B14F-4D97-AF65-F5344CB8AC3E}">
        <p14:creationId xmlns:p14="http://schemas.microsoft.com/office/powerpoint/2010/main" val="3114291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437" y="367999"/>
            <a:ext cx="10994185" cy="558358"/>
          </a:xfrm>
        </p:spPr>
        <p:txBody>
          <a:bodyPr/>
          <a:lstStyle>
            <a:lvl1pPr>
              <a:defRPr sz="4001" b="1">
                <a:latin typeface="微软雅黑" pitchFamily="34" charset="-122"/>
                <a:ea typeface="微软雅黑" pitchFamily="34" charset="-122"/>
              </a:defRPr>
            </a:lvl1pPr>
          </a:lstStyle>
          <a:p>
            <a:r>
              <a:rPr lang="en-US" dirty="0"/>
              <a:t>Click to edit Master title style</a:t>
            </a:r>
          </a:p>
        </p:txBody>
      </p:sp>
      <p:sp>
        <p:nvSpPr>
          <p:cNvPr id="3" name="Content Placeholder 2"/>
          <p:cNvSpPr>
            <a:spLocks noGrp="1"/>
          </p:cNvSpPr>
          <p:nvPr>
            <p:ph idx="1"/>
          </p:nvPr>
        </p:nvSpPr>
        <p:spPr>
          <a:xfrm>
            <a:off x="608433" y="1612797"/>
            <a:ext cx="11169342" cy="1498261"/>
          </a:xfrm>
        </p:spPr>
        <p:txBody>
          <a:bodyPr/>
          <a:lstStyle>
            <a:lvl1pPr>
              <a:lnSpc>
                <a:spcPts val="2200"/>
              </a:lnSpc>
              <a:defRPr/>
            </a:lvl1pPr>
            <a:lvl2pPr marL="0" indent="0">
              <a:lnSpc>
                <a:spcPts val="2200"/>
              </a:lnSpc>
              <a:buNone/>
              <a:defRPr lang="en-US" sz="1600" kern="1200" dirty="0" smtClean="0">
                <a:gradFill>
                  <a:gsLst>
                    <a:gs pos="0">
                      <a:schemeClr val="tx2"/>
                    </a:gs>
                    <a:gs pos="86000">
                      <a:schemeClr val="tx2"/>
                    </a:gs>
                  </a:gsLst>
                  <a:lin ang="5400000" scaled="0"/>
                </a:gradFill>
                <a:latin typeface="+mn-lt"/>
                <a:ea typeface="+mn-ea"/>
                <a:cs typeface="+mn-cs"/>
              </a:defRPr>
            </a:lvl2pPr>
            <a:lvl3pPr marL="228609" indent="-228609">
              <a:lnSpc>
                <a:spcPts val="2200"/>
              </a:lnSpc>
              <a:defRPr lang="en-US" sz="1600" kern="1200" dirty="0" smtClean="0">
                <a:gradFill>
                  <a:gsLst>
                    <a:gs pos="0">
                      <a:schemeClr val="tx2"/>
                    </a:gs>
                    <a:gs pos="86000">
                      <a:schemeClr val="tx2"/>
                    </a:gs>
                  </a:gsLst>
                  <a:lin ang="5400000" scaled="0"/>
                </a:gradFill>
                <a:latin typeface="+mn-lt"/>
                <a:ea typeface="+mn-ea"/>
                <a:cs typeface="+mn-cs"/>
              </a:defRPr>
            </a:lvl3pPr>
            <a:lvl4pPr marL="457218" indent="-228609">
              <a:lnSpc>
                <a:spcPct val="90000"/>
              </a:lnSpc>
              <a:defRPr/>
            </a:lvl4pPr>
            <a:lvl5pPr>
              <a:lnSpc>
                <a:spcPts val="2200"/>
              </a:lnSpc>
              <a:defRPr sz="1600"/>
            </a:lvl5pPr>
          </a:lstStyle>
          <a:p>
            <a:pPr lvl="0"/>
            <a:r>
              <a:rPr lang="en-US" dirty="0"/>
              <a:t>Click to edit Master text styles</a:t>
            </a:r>
          </a:p>
          <a:p>
            <a:pPr lvl="1"/>
            <a:r>
              <a:rPr lang="en-US" dirty="0"/>
              <a:t>Second level</a:t>
            </a:r>
          </a:p>
          <a:p>
            <a:pPr lvl="1"/>
            <a:r>
              <a:rPr lang="en-US" dirty="0"/>
              <a:t>Third level</a:t>
            </a:r>
          </a:p>
          <a:p>
            <a:pPr lvl="2"/>
            <a:r>
              <a:rPr lang="en-US" dirty="0"/>
              <a:t>Fourth level</a:t>
            </a:r>
          </a:p>
          <a:p>
            <a:pPr lvl="4"/>
            <a:r>
              <a:rPr lang="en-US" dirty="0"/>
              <a:t>Fifth level</a:t>
            </a:r>
          </a:p>
        </p:txBody>
      </p:sp>
      <p:sp>
        <p:nvSpPr>
          <p:cNvPr id="5" name="Slide Number Placeholder 47"/>
          <p:cNvSpPr>
            <a:spLocks noGrp="1"/>
          </p:cNvSpPr>
          <p:nvPr>
            <p:ph type="sldNum" sz="quarter" idx="10"/>
          </p:nvPr>
        </p:nvSpPr>
        <p:spPr/>
        <p:txBody>
          <a:bodyPr/>
          <a:lstStyle>
            <a:lvl1pPr>
              <a:defRPr/>
            </a:lvl1pPr>
          </a:lstStyle>
          <a:p>
            <a:pPr>
              <a:defRPr/>
            </a:pPr>
            <a:fld id="{014E1699-DC8B-4051-A5A3-4F2FFEFBBD95}" type="slidenum">
              <a:rPr lang="en-US" altLang="zh-CN"/>
              <a:pPr>
                <a:defRPr/>
              </a:pPr>
              <a:t>‹#›</a:t>
            </a:fld>
            <a:r>
              <a:rPr lang="en-US" altLang="zh-CN"/>
              <a:t> |</a:t>
            </a:r>
          </a:p>
        </p:txBody>
      </p:sp>
      <p:sp>
        <p:nvSpPr>
          <p:cNvPr id="6" name="Footer Placeholder 52"/>
          <p:cNvSpPr>
            <a:spLocks noGrp="1"/>
          </p:cNvSpPr>
          <p:nvPr>
            <p:ph type="ftr" sz="quarter" idx="11"/>
          </p:nvPr>
        </p:nvSpPr>
        <p:spPr/>
        <p:txBody>
          <a:bodyPr/>
          <a:lstStyle>
            <a:lvl1pPr>
              <a:defRPr sz="800">
                <a:latin typeface="微软雅黑" pitchFamily="34" charset="-122"/>
                <a:ea typeface="微软雅黑" pitchFamily="34" charset="-122"/>
              </a:defRPr>
            </a:lvl1pPr>
          </a:lstStyle>
          <a:p>
            <a:pPr>
              <a:defRPr/>
            </a:pPr>
            <a:r>
              <a:rPr lang="zh-CN" altLang="en-US"/>
              <a:t>中国电力企业联合会</a:t>
            </a:r>
          </a:p>
        </p:txBody>
      </p:sp>
    </p:spTree>
    <p:extLst>
      <p:ext uri="{BB962C8B-B14F-4D97-AF65-F5344CB8AC3E}">
        <p14:creationId xmlns:p14="http://schemas.microsoft.com/office/powerpoint/2010/main" val="42014508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21E50986-EA5F-4278-9C64-9809810E2539}" type="slidenum">
              <a:rPr lang="en-US" altLang="zh-CN" smtClean="0"/>
              <a:pPr>
                <a:defRPr/>
              </a:pPr>
              <a:t>‹#›</a:t>
            </a:fld>
            <a:endParaRPr lang="en-US" altLang="zh-CN"/>
          </a:p>
        </p:txBody>
      </p:sp>
    </p:spTree>
    <p:extLst>
      <p:ext uri="{BB962C8B-B14F-4D97-AF65-F5344CB8AC3E}">
        <p14:creationId xmlns:p14="http://schemas.microsoft.com/office/powerpoint/2010/main" val="37633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3150" y="1723195"/>
            <a:ext cx="10532031" cy="2875189"/>
          </a:xfrm>
        </p:spPr>
        <p:txBody>
          <a:bodyPr anchor="b"/>
          <a:lstStyle>
            <a:lvl1pPr>
              <a:defRPr sz="6010"/>
            </a:lvl1pPr>
          </a:lstStyle>
          <a:p>
            <a:r>
              <a:rPr lang="zh-CN" altLang="en-US"/>
              <a:t>单击此处编辑母版标题样式</a:t>
            </a:r>
            <a:endParaRPr lang="en-US" dirty="0"/>
          </a:p>
        </p:txBody>
      </p:sp>
      <p:sp>
        <p:nvSpPr>
          <p:cNvPr id="3" name="Text Placeholder 2"/>
          <p:cNvSpPr>
            <a:spLocks noGrp="1"/>
          </p:cNvSpPr>
          <p:nvPr>
            <p:ph type="body" idx="1"/>
          </p:nvPr>
        </p:nvSpPr>
        <p:spPr>
          <a:xfrm>
            <a:off x="833150" y="4625584"/>
            <a:ext cx="10532031" cy="1511994"/>
          </a:xfrm>
        </p:spPr>
        <p:txBody>
          <a:bodyPr/>
          <a:lstStyle>
            <a:lvl1pPr marL="0" indent="0">
              <a:buNone/>
              <a:defRPr sz="2404">
                <a:solidFill>
                  <a:schemeClr val="tx1">
                    <a:tint val="75000"/>
                  </a:schemeClr>
                </a:solidFill>
              </a:defRPr>
            </a:lvl1pPr>
            <a:lvl2pPr marL="457932" indent="0">
              <a:buNone/>
              <a:defRPr sz="2003">
                <a:solidFill>
                  <a:schemeClr val="tx1">
                    <a:tint val="75000"/>
                  </a:schemeClr>
                </a:solidFill>
              </a:defRPr>
            </a:lvl2pPr>
            <a:lvl3pPr marL="915863" indent="0">
              <a:buNone/>
              <a:defRPr sz="1803">
                <a:solidFill>
                  <a:schemeClr val="tx1">
                    <a:tint val="75000"/>
                  </a:schemeClr>
                </a:solidFill>
              </a:defRPr>
            </a:lvl3pPr>
            <a:lvl4pPr marL="1373795" indent="0">
              <a:buNone/>
              <a:defRPr sz="1603">
                <a:solidFill>
                  <a:schemeClr val="tx1">
                    <a:tint val="75000"/>
                  </a:schemeClr>
                </a:solidFill>
              </a:defRPr>
            </a:lvl4pPr>
            <a:lvl5pPr marL="1831726" indent="0">
              <a:buNone/>
              <a:defRPr sz="1603">
                <a:solidFill>
                  <a:schemeClr val="tx1">
                    <a:tint val="75000"/>
                  </a:schemeClr>
                </a:solidFill>
              </a:defRPr>
            </a:lvl5pPr>
            <a:lvl6pPr marL="2289658" indent="0">
              <a:buNone/>
              <a:defRPr sz="1603">
                <a:solidFill>
                  <a:schemeClr val="tx1">
                    <a:tint val="75000"/>
                  </a:schemeClr>
                </a:solidFill>
              </a:defRPr>
            </a:lvl6pPr>
            <a:lvl7pPr marL="2747589" indent="0">
              <a:buNone/>
              <a:defRPr sz="1603">
                <a:solidFill>
                  <a:schemeClr val="tx1">
                    <a:tint val="75000"/>
                  </a:schemeClr>
                </a:solidFill>
              </a:defRPr>
            </a:lvl7pPr>
            <a:lvl8pPr marL="3205521" indent="0">
              <a:buNone/>
              <a:defRPr sz="1603">
                <a:solidFill>
                  <a:schemeClr val="tx1">
                    <a:tint val="75000"/>
                  </a:schemeClr>
                </a:solidFill>
              </a:defRPr>
            </a:lvl8pPr>
            <a:lvl9pPr marL="3663452" indent="0">
              <a:buNone/>
              <a:defRPr sz="1603">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DEA755DC-29AB-4352-852D-60A1DF89B57A}" type="slidenum">
              <a:rPr lang="en-US" altLang="zh-CN" smtClean="0"/>
              <a:pPr>
                <a:defRPr/>
              </a:pPr>
              <a:t>‹#›</a:t>
            </a:fld>
            <a:endParaRPr lang="en-US" altLang="zh-CN"/>
          </a:p>
        </p:txBody>
      </p:sp>
    </p:spTree>
    <p:extLst>
      <p:ext uri="{BB962C8B-B14F-4D97-AF65-F5344CB8AC3E}">
        <p14:creationId xmlns:p14="http://schemas.microsoft.com/office/powerpoint/2010/main" val="184114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9510" y="1839993"/>
            <a:ext cx="5189696" cy="43855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844" y="1839993"/>
            <a:ext cx="5189696" cy="43855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78EC4BAA-CA6D-4D10-BA10-DA04C1E1008F}" type="slidenum">
              <a:rPr lang="en-US" altLang="zh-CN" smtClean="0"/>
              <a:pPr>
                <a:defRPr/>
              </a:pPr>
              <a:t>‹#›</a:t>
            </a:fld>
            <a:endParaRPr lang="en-US" altLang="zh-CN"/>
          </a:p>
        </p:txBody>
      </p:sp>
    </p:spTree>
    <p:extLst>
      <p:ext uri="{BB962C8B-B14F-4D97-AF65-F5344CB8AC3E}">
        <p14:creationId xmlns:p14="http://schemas.microsoft.com/office/powerpoint/2010/main" val="238625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1100" y="367999"/>
            <a:ext cx="10532031" cy="13359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41101" y="1694395"/>
            <a:ext cx="5165846" cy="830396"/>
          </a:xfrm>
        </p:spPr>
        <p:txBody>
          <a:bodyPr anchor="b"/>
          <a:lstStyle>
            <a:lvl1pPr marL="0" indent="0">
              <a:buNone/>
              <a:defRPr sz="2404" b="1"/>
            </a:lvl1pPr>
            <a:lvl2pPr marL="457932" indent="0">
              <a:buNone/>
              <a:defRPr sz="2003" b="1"/>
            </a:lvl2pPr>
            <a:lvl3pPr marL="915863" indent="0">
              <a:buNone/>
              <a:defRPr sz="1803" b="1"/>
            </a:lvl3pPr>
            <a:lvl4pPr marL="1373795" indent="0">
              <a:buNone/>
              <a:defRPr sz="1603" b="1"/>
            </a:lvl4pPr>
            <a:lvl5pPr marL="1831726" indent="0">
              <a:buNone/>
              <a:defRPr sz="1603" b="1"/>
            </a:lvl5pPr>
            <a:lvl6pPr marL="2289658" indent="0">
              <a:buNone/>
              <a:defRPr sz="1603" b="1"/>
            </a:lvl6pPr>
            <a:lvl7pPr marL="2747589" indent="0">
              <a:buNone/>
              <a:defRPr sz="1603" b="1"/>
            </a:lvl7pPr>
            <a:lvl8pPr marL="3205521" indent="0">
              <a:buNone/>
              <a:defRPr sz="1603" b="1"/>
            </a:lvl8pPr>
            <a:lvl9pPr marL="3663452" indent="0">
              <a:buNone/>
              <a:defRPr sz="1603" b="1"/>
            </a:lvl9pPr>
          </a:lstStyle>
          <a:p>
            <a:pPr lvl="0"/>
            <a:r>
              <a:rPr lang="zh-CN" altLang="en-US"/>
              <a:t>编辑母版文本样式</a:t>
            </a:r>
          </a:p>
        </p:txBody>
      </p:sp>
      <p:sp>
        <p:nvSpPr>
          <p:cNvPr id="4" name="Content Placeholder 3"/>
          <p:cNvSpPr>
            <a:spLocks noGrp="1"/>
          </p:cNvSpPr>
          <p:nvPr>
            <p:ph sz="half" idx="2"/>
          </p:nvPr>
        </p:nvSpPr>
        <p:spPr>
          <a:xfrm>
            <a:off x="841101" y="2524791"/>
            <a:ext cx="5165846" cy="37135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1844" y="1694395"/>
            <a:ext cx="5191287" cy="830396"/>
          </a:xfrm>
        </p:spPr>
        <p:txBody>
          <a:bodyPr anchor="b"/>
          <a:lstStyle>
            <a:lvl1pPr marL="0" indent="0">
              <a:buNone/>
              <a:defRPr sz="2404" b="1"/>
            </a:lvl1pPr>
            <a:lvl2pPr marL="457932" indent="0">
              <a:buNone/>
              <a:defRPr sz="2003" b="1"/>
            </a:lvl2pPr>
            <a:lvl3pPr marL="915863" indent="0">
              <a:buNone/>
              <a:defRPr sz="1803" b="1"/>
            </a:lvl3pPr>
            <a:lvl4pPr marL="1373795" indent="0">
              <a:buNone/>
              <a:defRPr sz="1603" b="1"/>
            </a:lvl4pPr>
            <a:lvl5pPr marL="1831726" indent="0">
              <a:buNone/>
              <a:defRPr sz="1603" b="1"/>
            </a:lvl5pPr>
            <a:lvl6pPr marL="2289658" indent="0">
              <a:buNone/>
              <a:defRPr sz="1603" b="1"/>
            </a:lvl6pPr>
            <a:lvl7pPr marL="2747589" indent="0">
              <a:buNone/>
              <a:defRPr sz="1603" b="1"/>
            </a:lvl7pPr>
            <a:lvl8pPr marL="3205521" indent="0">
              <a:buNone/>
              <a:defRPr sz="1603" b="1"/>
            </a:lvl8pPr>
            <a:lvl9pPr marL="3663452" indent="0">
              <a:buNone/>
              <a:defRPr sz="1603" b="1"/>
            </a:lvl9pPr>
          </a:lstStyle>
          <a:p>
            <a:pPr lvl="0"/>
            <a:r>
              <a:rPr lang="zh-CN" altLang="en-US"/>
              <a:t>编辑母版文本样式</a:t>
            </a:r>
          </a:p>
        </p:txBody>
      </p:sp>
      <p:sp>
        <p:nvSpPr>
          <p:cNvPr id="6" name="Content Placeholder 5"/>
          <p:cNvSpPr>
            <a:spLocks noGrp="1"/>
          </p:cNvSpPr>
          <p:nvPr>
            <p:ph sz="quarter" idx="4"/>
          </p:nvPr>
        </p:nvSpPr>
        <p:spPr>
          <a:xfrm>
            <a:off x="6181844" y="2524791"/>
            <a:ext cx="5191287" cy="37135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95B99266-E444-45F0-AC73-B88BCCFD1B69}" type="slidenum">
              <a:rPr lang="en-US" altLang="zh-CN" smtClean="0"/>
              <a:pPr>
                <a:defRPr/>
              </a:pPr>
              <a:t>‹#›</a:t>
            </a:fld>
            <a:endParaRPr lang="en-US" altLang="zh-CN"/>
          </a:p>
        </p:txBody>
      </p:sp>
    </p:spTree>
    <p:extLst>
      <p:ext uri="{BB962C8B-B14F-4D97-AF65-F5344CB8AC3E}">
        <p14:creationId xmlns:p14="http://schemas.microsoft.com/office/powerpoint/2010/main" val="382895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E520D58B-CDFE-4F13-84A3-DB816308BDED}" type="slidenum">
              <a:rPr lang="en-US" altLang="zh-CN" smtClean="0"/>
              <a:pPr>
                <a:defRPr/>
              </a:pPr>
              <a:t>‹#›</a:t>
            </a:fld>
            <a:endParaRPr lang="en-US" altLang="zh-CN"/>
          </a:p>
        </p:txBody>
      </p:sp>
    </p:spTree>
    <p:extLst>
      <p:ext uri="{BB962C8B-B14F-4D97-AF65-F5344CB8AC3E}">
        <p14:creationId xmlns:p14="http://schemas.microsoft.com/office/powerpoint/2010/main" val="396082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2D494E27-F65C-473B-8146-1053BD6D5812}" type="slidenum">
              <a:rPr lang="en-US" altLang="zh-CN" smtClean="0"/>
              <a:pPr>
                <a:defRPr/>
              </a:pPr>
              <a:t>‹#›</a:t>
            </a:fld>
            <a:endParaRPr lang="en-US" altLang="zh-CN"/>
          </a:p>
        </p:txBody>
      </p:sp>
    </p:spTree>
    <p:extLst>
      <p:ext uri="{BB962C8B-B14F-4D97-AF65-F5344CB8AC3E}">
        <p14:creationId xmlns:p14="http://schemas.microsoft.com/office/powerpoint/2010/main" val="272256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101" y="460798"/>
            <a:ext cx="3938381" cy="1612794"/>
          </a:xfrm>
        </p:spPr>
        <p:txBody>
          <a:bodyPr anchor="b"/>
          <a:lstStyle>
            <a:lvl1pPr>
              <a:defRPr sz="3205"/>
            </a:lvl1pPr>
          </a:lstStyle>
          <a:p>
            <a:r>
              <a:rPr lang="zh-CN" altLang="en-US"/>
              <a:t>单击此处编辑母版标题样式</a:t>
            </a:r>
            <a:endParaRPr lang="en-US" dirty="0"/>
          </a:p>
        </p:txBody>
      </p:sp>
      <p:sp>
        <p:nvSpPr>
          <p:cNvPr id="3" name="Content Placeholder 2"/>
          <p:cNvSpPr>
            <a:spLocks noGrp="1"/>
          </p:cNvSpPr>
          <p:nvPr>
            <p:ph idx="1"/>
          </p:nvPr>
        </p:nvSpPr>
        <p:spPr>
          <a:xfrm>
            <a:off x="5191287" y="995197"/>
            <a:ext cx="6181844" cy="4911982"/>
          </a:xfrm>
        </p:spPr>
        <p:txBody>
          <a:bodyPr/>
          <a:lstStyle>
            <a:lvl1pPr>
              <a:defRPr sz="3205"/>
            </a:lvl1pPr>
            <a:lvl2pPr>
              <a:defRPr sz="2804"/>
            </a:lvl2pPr>
            <a:lvl3pPr>
              <a:defRPr sz="2404"/>
            </a:lvl3pPr>
            <a:lvl4pPr>
              <a:defRPr sz="2003"/>
            </a:lvl4pPr>
            <a:lvl5pPr>
              <a:defRPr sz="2003"/>
            </a:lvl5pPr>
            <a:lvl6pPr>
              <a:defRPr sz="2003"/>
            </a:lvl6pPr>
            <a:lvl7pPr>
              <a:defRPr sz="2003"/>
            </a:lvl7pPr>
            <a:lvl8pPr>
              <a:defRPr sz="2003"/>
            </a:lvl8pPr>
            <a:lvl9pPr>
              <a:defRPr sz="2003"/>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101" y="2073592"/>
            <a:ext cx="3938381" cy="3841587"/>
          </a:xfrm>
        </p:spPr>
        <p:txBody>
          <a:bodyPr/>
          <a:lstStyle>
            <a:lvl1pPr marL="0" indent="0">
              <a:buNone/>
              <a:defRPr sz="1603"/>
            </a:lvl1pPr>
            <a:lvl2pPr marL="457932" indent="0">
              <a:buNone/>
              <a:defRPr sz="1402"/>
            </a:lvl2pPr>
            <a:lvl3pPr marL="915863" indent="0">
              <a:buNone/>
              <a:defRPr sz="1202"/>
            </a:lvl3pPr>
            <a:lvl4pPr marL="1373795" indent="0">
              <a:buNone/>
              <a:defRPr sz="1002"/>
            </a:lvl4pPr>
            <a:lvl5pPr marL="1831726" indent="0">
              <a:buNone/>
              <a:defRPr sz="1002"/>
            </a:lvl5pPr>
            <a:lvl6pPr marL="2289658" indent="0">
              <a:buNone/>
              <a:defRPr sz="1002"/>
            </a:lvl6pPr>
            <a:lvl7pPr marL="2747589" indent="0">
              <a:buNone/>
              <a:defRPr sz="1002"/>
            </a:lvl7pPr>
            <a:lvl8pPr marL="3205521" indent="0">
              <a:buNone/>
              <a:defRPr sz="1002"/>
            </a:lvl8pPr>
            <a:lvl9pPr marL="3663452" indent="0">
              <a:buNone/>
              <a:defRPr sz="1002"/>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757E288-CB49-4AB4-A0B7-CD27EBFD55AF}" type="slidenum">
              <a:rPr lang="en-US" altLang="zh-CN" smtClean="0"/>
              <a:pPr>
                <a:defRPr/>
              </a:pPr>
              <a:t>‹#›</a:t>
            </a:fld>
            <a:endParaRPr lang="en-US" altLang="zh-CN"/>
          </a:p>
        </p:txBody>
      </p:sp>
    </p:spTree>
    <p:extLst>
      <p:ext uri="{BB962C8B-B14F-4D97-AF65-F5344CB8AC3E}">
        <p14:creationId xmlns:p14="http://schemas.microsoft.com/office/powerpoint/2010/main" val="333592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101" y="460798"/>
            <a:ext cx="3938381" cy="1612794"/>
          </a:xfrm>
        </p:spPr>
        <p:txBody>
          <a:bodyPr anchor="b"/>
          <a:lstStyle>
            <a:lvl1pPr>
              <a:defRPr sz="320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91287" y="995197"/>
            <a:ext cx="6181844" cy="4911982"/>
          </a:xfrm>
        </p:spPr>
        <p:txBody>
          <a:bodyPr anchor="t"/>
          <a:lstStyle>
            <a:lvl1pPr marL="0" indent="0">
              <a:buNone/>
              <a:defRPr sz="3205"/>
            </a:lvl1pPr>
            <a:lvl2pPr marL="457932" indent="0">
              <a:buNone/>
              <a:defRPr sz="2804"/>
            </a:lvl2pPr>
            <a:lvl3pPr marL="915863" indent="0">
              <a:buNone/>
              <a:defRPr sz="2404"/>
            </a:lvl3pPr>
            <a:lvl4pPr marL="1373795" indent="0">
              <a:buNone/>
              <a:defRPr sz="2003"/>
            </a:lvl4pPr>
            <a:lvl5pPr marL="1831726" indent="0">
              <a:buNone/>
              <a:defRPr sz="2003"/>
            </a:lvl5pPr>
            <a:lvl6pPr marL="2289658" indent="0">
              <a:buNone/>
              <a:defRPr sz="2003"/>
            </a:lvl6pPr>
            <a:lvl7pPr marL="2747589" indent="0">
              <a:buNone/>
              <a:defRPr sz="2003"/>
            </a:lvl7pPr>
            <a:lvl8pPr marL="3205521" indent="0">
              <a:buNone/>
              <a:defRPr sz="2003"/>
            </a:lvl8pPr>
            <a:lvl9pPr marL="3663452" indent="0">
              <a:buNone/>
              <a:defRPr sz="2003"/>
            </a:lvl9pPr>
          </a:lstStyle>
          <a:p>
            <a:r>
              <a:rPr lang="zh-CN" altLang="en-US"/>
              <a:t>单击图标添加图片</a:t>
            </a:r>
            <a:endParaRPr lang="en-US" dirty="0"/>
          </a:p>
        </p:txBody>
      </p:sp>
      <p:sp>
        <p:nvSpPr>
          <p:cNvPr id="4" name="Text Placeholder 3"/>
          <p:cNvSpPr>
            <a:spLocks noGrp="1"/>
          </p:cNvSpPr>
          <p:nvPr>
            <p:ph type="body" sz="half" idx="2"/>
          </p:nvPr>
        </p:nvSpPr>
        <p:spPr>
          <a:xfrm>
            <a:off x="841101" y="2073592"/>
            <a:ext cx="3938381" cy="3841587"/>
          </a:xfrm>
        </p:spPr>
        <p:txBody>
          <a:bodyPr/>
          <a:lstStyle>
            <a:lvl1pPr marL="0" indent="0">
              <a:buNone/>
              <a:defRPr sz="1603"/>
            </a:lvl1pPr>
            <a:lvl2pPr marL="457932" indent="0">
              <a:buNone/>
              <a:defRPr sz="1402"/>
            </a:lvl2pPr>
            <a:lvl3pPr marL="915863" indent="0">
              <a:buNone/>
              <a:defRPr sz="1202"/>
            </a:lvl3pPr>
            <a:lvl4pPr marL="1373795" indent="0">
              <a:buNone/>
              <a:defRPr sz="1002"/>
            </a:lvl4pPr>
            <a:lvl5pPr marL="1831726" indent="0">
              <a:buNone/>
              <a:defRPr sz="1002"/>
            </a:lvl5pPr>
            <a:lvl6pPr marL="2289658" indent="0">
              <a:buNone/>
              <a:defRPr sz="1002"/>
            </a:lvl6pPr>
            <a:lvl7pPr marL="2747589" indent="0">
              <a:buNone/>
              <a:defRPr sz="1002"/>
            </a:lvl7pPr>
            <a:lvl8pPr marL="3205521" indent="0">
              <a:buNone/>
              <a:defRPr sz="1002"/>
            </a:lvl8pPr>
            <a:lvl9pPr marL="3663452" indent="0">
              <a:buNone/>
              <a:defRPr sz="1002"/>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24D7AFE2-08B4-4889-B56A-B1498960A3FD}" type="slidenum">
              <a:rPr lang="en-US" altLang="zh-CN" smtClean="0"/>
              <a:pPr>
                <a:defRPr/>
              </a:pPr>
              <a:t>‹#›</a:t>
            </a:fld>
            <a:endParaRPr lang="en-US" altLang="zh-CN"/>
          </a:p>
        </p:txBody>
      </p:sp>
    </p:spTree>
    <p:extLst>
      <p:ext uri="{BB962C8B-B14F-4D97-AF65-F5344CB8AC3E}">
        <p14:creationId xmlns:p14="http://schemas.microsoft.com/office/powerpoint/2010/main" val="214974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9510" y="367999"/>
            <a:ext cx="10532031" cy="133599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9510" y="1839993"/>
            <a:ext cx="10532031" cy="438558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9510" y="6406377"/>
            <a:ext cx="2747486" cy="367999"/>
          </a:xfrm>
          <a:prstGeom prst="rect">
            <a:avLst/>
          </a:prstGeom>
        </p:spPr>
        <p:txBody>
          <a:bodyPr vert="horz" lIns="91440" tIns="45720" rIns="91440" bIns="45720" rtlCol="0" anchor="ctr"/>
          <a:lstStyle>
            <a:lvl1pPr algn="l">
              <a:defRPr sz="1202">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44911" y="6406377"/>
            <a:ext cx="4121229" cy="367999"/>
          </a:xfrm>
          <a:prstGeom prst="rect">
            <a:avLst/>
          </a:prstGeom>
        </p:spPr>
        <p:txBody>
          <a:bodyPr vert="horz" lIns="91440" tIns="45720" rIns="91440" bIns="45720" rtlCol="0" anchor="ctr"/>
          <a:lstStyle>
            <a:lvl1pPr algn="ctr">
              <a:defRPr sz="1202">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24054" y="6406377"/>
            <a:ext cx="2747486" cy="367999"/>
          </a:xfrm>
          <a:prstGeom prst="rect">
            <a:avLst/>
          </a:prstGeom>
        </p:spPr>
        <p:txBody>
          <a:bodyPr vert="horz" lIns="91440" tIns="45720" rIns="91440" bIns="45720" rtlCol="0" anchor="ctr"/>
          <a:lstStyle>
            <a:lvl1pPr algn="r">
              <a:defRPr sz="1202">
                <a:solidFill>
                  <a:schemeClr val="tx1">
                    <a:tint val="75000"/>
                  </a:schemeClr>
                </a:solidFill>
              </a:defRPr>
            </a:lvl1pPr>
          </a:lstStyle>
          <a:p>
            <a:pPr>
              <a:defRPr/>
            </a:pPr>
            <a:fld id="{E67A1C7B-7024-4726-A9EA-758AC641F4A1}" type="slidenum">
              <a:rPr lang="en-US" altLang="zh-CN" smtClean="0"/>
              <a:pPr>
                <a:defRPr/>
              </a:pPr>
              <a:t>‹#›</a:t>
            </a:fld>
            <a:endParaRPr lang="en-US" altLang="zh-CN"/>
          </a:p>
        </p:txBody>
      </p:sp>
    </p:spTree>
    <p:extLst>
      <p:ext uri="{BB962C8B-B14F-4D97-AF65-F5344CB8AC3E}">
        <p14:creationId xmlns:p14="http://schemas.microsoft.com/office/powerpoint/2010/main" val="183659813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5863" rtl="0" eaLnBrk="1" latinLnBrk="0" hangingPunct="1">
        <a:lnSpc>
          <a:spcPct val="90000"/>
        </a:lnSpc>
        <a:spcBef>
          <a:spcPct val="0"/>
        </a:spcBef>
        <a:buNone/>
        <a:defRPr sz="4407" kern="1200">
          <a:solidFill>
            <a:schemeClr val="tx1"/>
          </a:solidFill>
          <a:latin typeface="+mj-lt"/>
          <a:ea typeface="+mj-ea"/>
          <a:cs typeface="+mj-cs"/>
        </a:defRPr>
      </a:lvl1pPr>
    </p:titleStyle>
    <p:body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p:bodyStyle>
    <p:otherStyle>
      <a:defPPr>
        <a:defRPr lang="en-US"/>
      </a:defPPr>
      <a:lvl1pPr marL="0" algn="l" defTabSz="915863" rtl="0" eaLnBrk="1" latinLnBrk="0" hangingPunct="1">
        <a:defRPr sz="1803" kern="1200">
          <a:solidFill>
            <a:schemeClr val="tx1"/>
          </a:solidFill>
          <a:latin typeface="+mn-lt"/>
          <a:ea typeface="+mn-ea"/>
          <a:cs typeface="+mn-cs"/>
        </a:defRPr>
      </a:lvl1pPr>
      <a:lvl2pPr marL="457932" algn="l" defTabSz="915863" rtl="0" eaLnBrk="1" latinLnBrk="0" hangingPunct="1">
        <a:defRPr sz="1803" kern="1200">
          <a:solidFill>
            <a:schemeClr val="tx1"/>
          </a:solidFill>
          <a:latin typeface="+mn-lt"/>
          <a:ea typeface="+mn-ea"/>
          <a:cs typeface="+mn-cs"/>
        </a:defRPr>
      </a:lvl2pPr>
      <a:lvl3pPr marL="915863" algn="l" defTabSz="915863" rtl="0" eaLnBrk="1" latinLnBrk="0" hangingPunct="1">
        <a:defRPr sz="1803" kern="1200">
          <a:solidFill>
            <a:schemeClr val="tx1"/>
          </a:solidFill>
          <a:latin typeface="+mn-lt"/>
          <a:ea typeface="+mn-ea"/>
          <a:cs typeface="+mn-cs"/>
        </a:defRPr>
      </a:lvl3pPr>
      <a:lvl4pPr marL="1373795" algn="l" defTabSz="915863" rtl="0" eaLnBrk="1" latinLnBrk="0" hangingPunct="1">
        <a:defRPr sz="1803" kern="1200">
          <a:solidFill>
            <a:schemeClr val="tx1"/>
          </a:solidFill>
          <a:latin typeface="+mn-lt"/>
          <a:ea typeface="+mn-ea"/>
          <a:cs typeface="+mn-cs"/>
        </a:defRPr>
      </a:lvl4pPr>
      <a:lvl5pPr marL="1831726" algn="l" defTabSz="915863" rtl="0" eaLnBrk="1" latinLnBrk="0" hangingPunct="1">
        <a:defRPr sz="1803" kern="1200">
          <a:solidFill>
            <a:schemeClr val="tx1"/>
          </a:solidFill>
          <a:latin typeface="+mn-lt"/>
          <a:ea typeface="+mn-ea"/>
          <a:cs typeface="+mn-cs"/>
        </a:defRPr>
      </a:lvl5pPr>
      <a:lvl6pPr marL="2289658" algn="l" defTabSz="915863" rtl="0" eaLnBrk="1" latinLnBrk="0" hangingPunct="1">
        <a:defRPr sz="1803" kern="1200">
          <a:solidFill>
            <a:schemeClr val="tx1"/>
          </a:solidFill>
          <a:latin typeface="+mn-lt"/>
          <a:ea typeface="+mn-ea"/>
          <a:cs typeface="+mn-cs"/>
        </a:defRPr>
      </a:lvl6pPr>
      <a:lvl7pPr marL="2747589" algn="l" defTabSz="915863" rtl="0" eaLnBrk="1" latinLnBrk="0" hangingPunct="1">
        <a:defRPr sz="1803" kern="1200">
          <a:solidFill>
            <a:schemeClr val="tx1"/>
          </a:solidFill>
          <a:latin typeface="+mn-lt"/>
          <a:ea typeface="+mn-ea"/>
          <a:cs typeface="+mn-cs"/>
        </a:defRPr>
      </a:lvl7pPr>
      <a:lvl8pPr marL="3205521" algn="l" defTabSz="915863" rtl="0" eaLnBrk="1" latinLnBrk="0" hangingPunct="1">
        <a:defRPr sz="1803" kern="1200">
          <a:solidFill>
            <a:schemeClr val="tx1"/>
          </a:solidFill>
          <a:latin typeface="+mn-lt"/>
          <a:ea typeface="+mn-ea"/>
          <a:cs typeface="+mn-cs"/>
        </a:defRPr>
      </a:lvl8pPr>
      <a:lvl9pPr marL="3663452" algn="l" defTabSz="915863" rtl="0" eaLnBrk="1" latinLnBrk="0" hangingPunct="1">
        <a:defRPr sz="1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emf"/><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em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4.jpe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33526" y="2015827"/>
            <a:ext cx="9144000" cy="792162"/>
          </a:xfrm>
        </p:spPr>
        <p:txBody>
          <a:bodyPr>
            <a:normAutofit fontScale="90000"/>
          </a:bodyPr>
          <a:lstStyle/>
          <a:p>
            <a:r>
              <a:rPr lang="zh-CN" altLang="en-US" sz="4001" b="1" dirty="0">
                <a:latin typeface="微软雅黑" pitchFamily="34" charset="-122"/>
                <a:ea typeface="微软雅黑" pitchFamily="34" charset="-122"/>
              </a:rPr>
              <a:t>中国</a:t>
            </a:r>
            <a:r>
              <a:rPr lang="zh-CN" altLang="zh-CN" sz="4001" b="1" dirty="0">
                <a:solidFill>
                  <a:schemeClr val="tx1"/>
                </a:solidFill>
                <a:latin typeface="微软雅黑" pitchFamily="34" charset="-122"/>
                <a:ea typeface="微软雅黑" pitchFamily="34" charset="-122"/>
              </a:rPr>
              <a:t>电动汽车充电</a:t>
            </a:r>
            <a:r>
              <a:rPr lang="zh-CN" altLang="en-US" sz="4001" b="1" dirty="0">
                <a:solidFill>
                  <a:schemeClr val="tx1"/>
                </a:solidFill>
                <a:latin typeface="微软雅黑" pitchFamily="34" charset="-122"/>
                <a:ea typeface="微软雅黑" pitchFamily="34" charset="-122"/>
              </a:rPr>
              <a:t>设施</a:t>
            </a:r>
            <a:r>
              <a:rPr lang="zh-CN" altLang="zh-CN" sz="4001" b="1" dirty="0">
                <a:solidFill>
                  <a:schemeClr val="tx1"/>
                </a:solidFill>
                <a:latin typeface="微软雅黑" pitchFamily="34" charset="-122"/>
                <a:ea typeface="微软雅黑" pitchFamily="34" charset="-122"/>
              </a:rPr>
              <a:t>互联互通</a:t>
            </a:r>
            <a:r>
              <a:rPr lang="zh-CN" altLang="en-US" sz="4001" b="1" dirty="0">
                <a:solidFill>
                  <a:schemeClr val="tx1"/>
                </a:solidFill>
                <a:latin typeface="微软雅黑" pitchFamily="34" charset="-122"/>
                <a:ea typeface="微软雅黑" pitchFamily="34" charset="-122"/>
              </a:rPr>
              <a:t>实现途径</a:t>
            </a:r>
            <a:endParaRPr lang="zh-CN" altLang="en-US" sz="4300" b="1" dirty="0">
              <a:solidFill>
                <a:schemeClr val="tx1"/>
              </a:solidFill>
              <a:latin typeface="黑体" panose="02010600030101010101" pitchFamily="49" charset="-122"/>
              <a:ea typeface="黑体" panose="02010600030101010101" pitchFamily="49" charset="-122"/>
              <a:sym typeface="Arial" panose="020B0604020202020204" pitchFamily="34" charset="0"/>
            </a:endParaRPr>
          </a:p>
        </p:txBody>
      </p:sp>
      <p:sp>
        <p:nvSpPr>
          <p:cNvPr id="2051" name="Rectangle 3"/>
          <p:cNvSpPr>
            <a:spLocks noGrp="1" noChangeArrowheads="1"/>
          </p:cNvSpPr>
          <p:nvPr>
            <p:ph type="subTitle" idx="1"/>
          </p:nvPr>
        </p:nvSpPr>
        <p:spPr>
          <a:xfrm>
            <a:off x="1533526" y="4032051"/>
            <a:ext cx="9144000" cy="360040"/>
          </a:xfrm>
        </p:spPr>
        <p:txBody>
          <a:bodyPr>
            <a:noAutofit/>
          </a:bodyPr>
          <a:lstStyle/>
          <a:p>
            <a:pPr>
              <a:lnSpc>
                <a:spcPct val="60000"/>
              </a:lnSpc>
            </a:pPr>
            <a:r>
              <a:rPr lang="zh-CN" altLang="en-US" sz="2400" b="1" dirty="0">
                <a:solidFill>
                  <a:schemeClr val="bg1"/>
                </a:solidFill>
                <a:latin typeface="华文中宋" panose="02010600040101010101" pitchFamily="2" charset="-122"/>
                <a:ea typeface="华文中宋" panose="02010600040101010101" pitchFamily="2" charset="-122"/>
              </a:rPr>
              <a:t>中国电力企业联合会标准化中心  副主任</a:t>
            </a:r>
            <a:endParaRPr lang="en-US" altLang="zh-CN" sz="2400" b="1" dirty="0">
              <a:solidFill>
                <a:schemeClr val="bg1"/>
              </a:solidFill>
              <a:latin typeface="华文中宋" panose="02010600040101010101" pitchFamily="2" charset="-122"/>
              <a:ea typeface="华文中宋" panose="02010600040101010101" pitchFamily="2" charset="-122"/>
            </a:endParaRPr>
          </a:p>
          <a:p>
            <a:pPr>
              <a:lnSpc>
                <a:spcPct val="60000"/>
              </a:lnSpc>
            </a:pPr>
            <a:endParaRPr lang="zh-CN" altLang="en-US" sz="2400" b="1" dirty="0">
              <a:solidFill>
                <a:schemeClr val="bg1"/>
              </a:solidFill>
              <a:latin typeface="华文中宋" panose="02010600040101010101" pitchFamily="2" charset="-122"/>
              <a:ea typeface="华文中宋" panose="02010600040101010101" pitchFamily="2" charset="-122"/>
            </a:endParaRPr>
          </a:p>
          <a:p>
            <a:pPr>
              <a:lnSpc>
                <a:spcPct val="60000"/>
              </a:lnSpc>
            </a:pPr>
            <a:r>
              <a:rPr lang="zh-CN" altLang="en-US" sz="2400" b="1" dirty="0">
                <a:solidFill>
                  <a:schemeClr val="bg1"/>
                </a:solidFill>
                <a:latin typeface="华文中宋" panose="02010600040101010101" pitchFamily="2" charset="-122"/>
                <a:ea typeface="华文中宋" panose="02010600040101010101" pitchFamily="2" charset="-122"/>
              </a:rPr>
              <a:t>能源行业电动汽车充电设施标准化技术委员会  秘书长</a:t>
            </a:r>
            <a:endParaRPr lang="en-US" altLang="zh-CN" sz="2400" b="1" dirty="0">
              <a:solidFill>
                <a:schemeClr val="bg1"/>
              </a:solidFill>
              <a:latin typeface="华文中宋" panose="02010600040101010101" pitchFamily="2" charset="-122"/>
              <a:ea typeface="华文中宋" panose="02010600040101010101" pitchFamily="2" charset="-122"/>
            </a:endParaRPr>
          </a:p>
          <a:p>
            <a:pPr>
              <a:lnSpc>
                <a:spcPct val="60000"/>
              </a:lnSpc>
            </a:pPr>
            <a:endParaRPr lang="en-US" altLang="zh-CN" sz="2400" b="1" dirty="0">
              <a:solidFill>
                <a:schemeClr val="bg1"/>
              </a:solidFill>
              <a:latin typeface="华文中宋" panose="02010600040101010101" pitchFamily="2" charset="-122"/>
              <a:ea typeface="华文中宋" panose="02010600040101010101" pitchFamily="2" charset="-122"/>
            </a:endParaRPr>
          </a:p>
          <a:p>
            <a:pPr>
              <a:lnSpc>
                <a:spcPct val="60000"/>
              </a:lnSpc>
            </a:pPr>
            <a:r>
              <a:rPr lang="zh-CN" altLang="en-US" sz="2400" b="1" dirty="0">
                <a:solidFill>
                  <a:schemeClr val="bg1"/>
                </a:solidFill>
                <a:latin typeface="华文中宋" panose="02010600040101010101" pitchFamily="2" charset="-122"/>
                <a:ea typeface="华文中宋" panose="02010600040101010101" pitchFamily="2" charset="-122"/>
              </a:rPr>
              <a:t>刘永东</a:t>
            </a:r>
          </a:p>
        </p:txBody>
      </p:sp>
      <p:sp>
        <p:nvSpPr>
          <p:cNvPr id="2053" name="Rectangle 5"/>
          <p:cNvSpPr>
            <a:spLocks noChangeArrowheads="1"/>
          </p:cNvSpPr>
          <p:nvPr/>
        </p:nvSpPr>
        <p:spPr bwMode="auto">
          <a:xfrm>
            <a:off x="1497013" y="4823816"/>
            <a:ext cx="9144000" cy="360363"/>
          </a:xfrm>
          <a:prstGeom prst="rect">
            <a:avLst/>
          </a:prstGeom>
          <a:noFill/>
          <a:ln w="9525">
            <a:noFill/>
            <a:miter lim="800000"/>
          </a:ln>
        </p:spPr>
        <p:txBody>
          <a:bodyPr/>
          <a:lstStyle/>
          <a:p>
            <a:pPr algn="ctr">
              <a:lnSpc>
                <a:spcPct val="60000"/>
              </a:lnSpc>
              <a:spcBef>
                <a:spcPct val="20000"/>
              </a:spcBef>
            </a:pPr>
            <a:endParaRPr lang="en-US" altLang="zh-CN" sz="2800" b="1" dirty="0">
              <a:solidFill>
                <a:schemeClr val="bg1"/>
              </a:solidFill>
              <a:latin typeface="华文中宋" panose="02010600040101010101" pitchFamily="2" charset="-122"/>
              <a:ea typeface="华文中宋" panose="02010600040101010101" pitchFamily="2" charset="-122"/>
            </a:endParaRPr>
          </a:p>
          <a:p>
            <a:pPr algn="ctr">
              <a:lnSpc>
                <a:spcPct val="60000"/>
              </a:lnSpc>
              <a:spcBef>
                <a:spcPct val="20000"/>
              </a:spcBef>
            </a:pPr>
            <a:endParaRPr lang="en-US" altLang="zh-CN" sz="2800" b="1" dirty="0">
              <a:solidFill>
                <a:schemeClr val="bg1"/>
              </a:solidFill>
              <a:latin typeface="华文中宋" panose="02010600040101010101" pitchFamily="2" charset="-122"/>
              <a:ea typeface="华文中宋" panose="02010600040101010101" pitchFamily="2" charset="-122"/>
            </a:endParaRPr>
          </a:p>
          <a:p>
            <a:pPr algn="ctr">
              <a:lnSpc>
                <a:spcPct val="60000"/>
              </a:lnSpc>
              <a:spcBef>
                <a:spcPct val="20000"/>
              </a:spcBef>
            </a:pPr>
            <a:endParaRPr lang="en-US" altLang="zh-CN" sz="2800" b="1" dirty="0">
              <a:solidFill>
                <a:schemeClr val="bg1"/>
              </a:solidFill>
              <a:latin typeface="华文中宋" panose="02010600040101010101" pitchFamily="2" charset="-122"/>
              <a:ea typeface="华文中宋" panose="02010600040101010101" pitchFamily="2" charset="-122"/>
            </a:endParaRPr>
          </a:p>
          <a:p>
            <a:pPr algn="ctr">
              <a:lnSpc>
                <a:spcPct val="60000"/>
              </a:lnSpc>
              <a:spcBef>
                <a:spcPct val="20000"/>
              </a:spcBef>
            </a:pPr>
            <a:endParaRPr lang="en-US" altLang="zh-CN" sz="2800" b="1" dirty="0">
              <a:solidFill>
                <a:schemeClr val="bg1"/>
              </a:solidFill>
              <a:latin typeface="华文中宋" panose="02010600040101010101" pitchFamily="2" charset="-122"/>
              <a:ea typeface="华文中宋" panose="02010600040101010101" pitchFamily="2" charset="-122"/>
            </a:endParaRPr>
          </a:p>
          <a:p>
            <a:pPr algn="ctr">
              <a:lnSpc>
                <a:spcPct val="60000"/>
              </a:lnSpc>
              <a:spcBef>
                <a:spcPct val="20000"/>
              </a:spcBef>
            </a:pPr>
            <a:r>
              <a:rPr lang="en-US" altLang="zh-CN" sz="2800" b="1" dirty="0">
                <a:solidFill>
                  <a:schemeClr val="bg1"/>
                </a:solidFill>
                <a:latin typeface="华文中宋" panose="02010600040101010101" pitchFamily="2" charset="-122"/>
                <a:ea typeface="华文中宋" panose="02010600040101010101" pitchFamily="2" charset="-122"/>
              </a:rPr>
              <a:t>2017.1.17</a:t>
            </a:r>
            <a:endParaRPr lang="zh-CN" altLang="en-US" sz="2800" b="1"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txBox="1">
            <a:spLocks noChangeArrowheads="1"/>
          </p:cNvSpPr>
          <p:nvPr/>
        </p:nvSpPr>
        <p:spPr bwMode="auto">
          <a:xfrm>
            <a:off x="416893" y="2231851"/>
            <a:ext cx="11377264" cy="1511300"/>
          </a:xfrm>
          <a:prstGeom prst="rect">
            <a:avLst/>
          </a:prstGeom>
          <a:noFill/>
          <a:ln w="9525">
            <a:noFill/>
            <a:miter lim="800000"/>
            <a:headEnd/>
            <a:tailEnd/>
          </a:ln>
        </p:spPr>
        <p:txBody>
          <a:bodyPr/>
          <a:lstStyle/>
          <a:p>
            <a:pPr algn="just">
              <a:lnSpc>
                <a:spcPct val="150000"/>
              </a:lnSpc>
              <a:spcBef>
                <a:spcPct val="20000"/>
              </a:spcBef>
            </a:pPr>
            <a:r>
              <a:rPr lang="en-US" altLang="zh-CN" sz="2000" dirty="0">
                <a:solidFill>
                  <a:srgbClr val="000000"/>
                </a:solidFill>
                <a:latin typeface="微软雅黑" panose="020B0503020204020204" pitchFamily="34" charset="-122"/>
                <a:ea typeface="微软雅黑" panose="020B0503020204020204" pitchFamily="34" charset="-122"/>
              </a:rPr>
              <a:t>GB/T18487.1-2015 </a:t>
            </a:r>
            <a:r>
              <a:rPr lang="zh-CN" altLang="zh-CN" sz="2000" dirty="0">
                <a:solidFill>
                  <a:srgbClr val="000000"/>
                </a:solidFill>
                <a:latin typeface="微软雅黑" panose="020B0503020204020204" pitchFamily="34" charset="-122"/>
                <a:ea typeface="微软雅黑" panose="020B0503020204020204" pitchFamily="34" charset="-122"/>
              </a:rPr>
              <a:t>电动车辆传导充电系统 第</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zh-CN" sz="2000" dirty="0">
                <a:solidFill>
                  <a:srgbClr val="000000"/>
                </a:solidFill>
                <a:latin typeface="微软雅黑" panose="020B0503020204020204" pitchFamily="34" charset="-122"/>
                <a:ea typeface="微软雅黑" panose="020B0503020204020204" pitchFamily="34" charset="-122"/>
              </a:rPr>
              <a:t>部分：一般要求 </a:t>
            </a:r>
            <a:endParaRPr lang="en-US" altLang="zh-CN" sz="20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en-US" altLang="zh-CN" sz="2000" dirty="0">
                <a:solidFill>
                  <a:srgbClr val="000000"/>
                </a:solidFill>
                <a:latin typeface="微软雅黑" panose="020B0503020204020204" pitchFamily="34" charset="-122"/>
                <a:ea typeface="微软雅黑" panose="020B0503020204020204" pitchFamily="34" charset="-122"/>
              </a:rPr>
              <a:t>GB/T 20234.1-2015  </a:t>
            </a:r>
            <a:r>
              <a:rPr lang="zh-CN" altLang="zh-CN" sz="2000" dirty="0">
                <a:solidFill>
                  <a:srgbClr val="000000"/>
                </a:solidFill>
                <a:latin typeface="微软雅黑" panose="020B0503020204020204" pitchFamily="34" charset="-122"/>
                <a:ea typeface="微软雅黑" panose="020B0503020204020204" pitchFamily="34" charset="-122"/>
              </a:rPr>
              <a:t>电动汽车传导充电用连接装置 第</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zh-CN" sz="2000" dirty="0">
                <a:solidFill>
                  <a:srgbClr val="000000"/>
                </a:solidFill>
                <a:latin typeface="微软雅黑" panose="020B0503020204020204" pitchFamily="34" charset="-122"/>
                <a:ea typeface="微软雅黑" panose="020B0503020204020204" pitchFamily="34" charset="-122"/>
              </a:rPr>
              <a:t>部分：通用要求</a:t>
            </a:r>
            <a:r>
              <a:rPr lang="en-US" altLang="zh-CN" sz="2000" dirty="0">
                <a:solidFill>
                  <a:srgbClr val="000000"/>
                </a:solidFill>
                <a:latin typeface="微软雅黑" panose="020B0503020204020204" pitchFamily="34" charset="-122"/>
                <a:ea typeface="微软雅黑" panose="020B0503020204020204" pitchFamily="34" charset="-122"/>
              </a:rPr>
              <a:t>  </a:t>
            </a:r>
          </a:p>
          <a:p>
            <a:pPr algn="just">
              <a:lnSpc>
                <a:spcPct val="150000"/>
              </a:lnSpc>
              <a:spcBef>
                <a:spcPct val="20000"/>
              </a:spcBef>
            </a:pPr>
            <a:r>
              <a:rPr lang="en-US" altLang="zh-CN" sz="2000" dirty="0">
                <a:solidFill>
                  <a:srgbClr val="000000"/>
                </a:solidFill>
                <a:latin typeface="微软雅黑" panose="020B0503020204020204" pitchFamily="34" charset="-122"/>
                <a:ea typeface="微软雅黑" panose="020B0503020204020204" pitchFamily="34" charset="-122"/>
              </a:rPr>
              <a:t>GB/T 20234.2-2015  </a:t>
            </a:r>
            <a:r>
              <a:rPr lang="zh-CN" altLang="zh-CN" sz="2000" dirty="0">
                <a:solidFill>
                  <a:srgbClr val="000000"/>
                </a:solidFill>
                <a:latin typeface="微软雅黑" panose="020B0503020204020204" pitchFamily="34" charset="-122"/>
                <a:ea typeface="微软雅黑" panose="020B0503020204020204" pitchFamily="34" charset="-122"/>
              </a:rPr>
              <a:t>电动汽车传导充电用连接装置 第</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zh-CN" sz="2000" dirty="0">
                <a:solidFill>
                  <a:srgbClr val="000000"/>
                </a:solidFill>
                <a:latin typeface="微软雅黑" panose="020B0503020204020204" pitchFamily="34" charset="-122"/>
                <a:ea typeface="微软雅黑" panose="020B0503020204020204" pitchFamily="34" charset="-122"/>
              </a:rPr>
              <a:t>部分：交流充电接口 </a:t>
            </a:r>
            <a:endParaRPr lang="en-US" altLang="zh-CN" sz="20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en-US" altLang="zh-CN" sz="2000" dirty="0">
                <a:solidFill>
                  <a:srgbClr val="000000"/>
                </a:solidFill>
                <a:latin typeface="微软雅黑" panose="020B0503020204020204" pitchFamily="34" charset="-122"/>
                <a:ea typeface="微软雅黑" panose="020B0503020204020204" pitchFamily="34" charset="-122"/>
              </a:rPr>
              <a:t>GB/T 20234.3-2015</a:t>
            </a:r>
            <a:r>
              <a:rPr lang="zh-CN" altLang="zh-CN" sz="2000" dirty="0">
                <a:solidFill>
                  <a:srgbClr val="000000"/>
                </a:solidFill>
                <a:latin typeface="微软雅黑" panose="020B0503020204020204" pitchFamily="34" charset="-122"/>
                <a:ea typeface="微软雅黑" panose="020B0503020204020204" pitchFamily="34" charset="-122"/>
              </a:rPr>
              <a:t>电动汽车传导充电用连接装置 第</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zh-CN" sz="2000" dirty="0">
                <a:solidFill>
                  <a:srgbClr val="000000"/>
                </a:solidFill>
                <a:latin typeface="微软雅黑" panose="020B0503020204020204" pitchFamily="34" charset="-122"/>
                <a:ea typeface="微软雅黑" panose="020B0503020204020204" pitchFamily="34" charset="-122"/>
              </a:rPr>
              <a:t>部分：直流充电接口</a:t>
            </a:r>
            <a:endParaRPr lang="en-US" altLang="zh-CN" sz="20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en-US" altLang="zh-CN" sz="2000" dirty="0">
                <a:solidFill>
                  <a:srgbClr val="000000"/>
                </a:solidFill>
                <a:latin typeface="微软雅黑" panose="020B0503020204020204" pitchFamily="34" charset="-122"/>
                <a:ea typeface="微软雅黑" panose="020B0503020204020204" pitchFamily="34" charset="-122"/>
              </a:rPr>
              <a:t>GB/T 27930-2015 </a:t>
            </a:r>
            <a:r>
              <a:rPr lang="zh-CN" altLang="zh-CN" sz="2000" dirty="0">
                <a:solidFill>
                  <a:srgbClr val="000000"/>
                </a:solidFill>
                <a:latin typeface="微软雅黑" panose="020B0503020204020204" pitchFamily="34" charset="-122"/>
                <a:ea typeface="微软雅黑" panose="020B0503020204020204" pitchFamily="34" charset="-122"/>
              </a:rPr>
              <a:t>电动汽车非车载传导式充电机与电池管理系统之间的通信协议  </a:t>
            </a:r>
            <a:endParaRPr lang="en-US" altLang="zh-CN" sz="20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1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10</a:t>
            </a:fld>
            <a:endParaRPr lang="en-US" altLang="zh-CN" sz="2000" b="1" dirty="0"/>
          </a:p>
        </p:txBody>
      </p:sp>
      <p:sp>
        <p:nvSpPr>
          <p:cNvPr id="2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1" name="矩形 2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22"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（一）充电物理接口及通信协议互联互通</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585245" y="5472211"/>
            <a:ext cx="3312368" cy="523220"/>
          </a:xfrm>
          <a:prstGeom prst="rect">
            <a:avLst/>
          </a:prstGeom>
          <a:noFill/>
        </p:spPr>
        <p:txBody>
          <a:bodyPr wrap="square" rtlCol="0">
            <a:spAutoFit/>
          </a:bodyPr>
          <a:lstStyle/>
          <a:p>
            <a:r>
              <a:rPr kumimoji="1" lang="zh-CN" altLang="en-US" sz="2800" dirty="0">
                <a:solidFill>
                  <a:srgbClr val="3366FF"/>
                </a:solidFill>
              </a:rPr>
              <a:t>接口规范</a:t>
            </a:r>
          </a:p>
        </p:txBody>
      </p:sp>
    </p:spTree>
    <p:extLst>
      <p:ext uri="{BB962C8B-B14F-4D97-AF65-F5344CB8AC3E}">
        <p14:creationId xmlns:p14="http://schemas.microsoft.com/office/powerpoint/2010/main" val="9899505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txBox="1">
            <a:spLocks noChangeArrowheads="1"/>
          </p:cNvSpPr>
          <p:nvPr/>
        </p:nvSpPr>
        <p:spPr bwMode="auto">
          <a:xfrm>
            <a:off x="560909" y="2447875"/>
            <a:ext cx="11377264" cy="1511300"/>
          </a:xfrm>
          <a:prstGeom prst="rect">
            <a:avLst/>
          </a:prstGeom>
          <a:noFill/>
          <a:ln w="9525">
            <a:noFill/>
            <a:miter lim="800000"/>
            <a:headEnd/>
            <a:tailEnd/>
          </a:ln>
        </p:spPr>
        <p:txBody>
          <a:bodyPr/>
          <a:lstStyle/>
          <a:p>
            <a:pPr algn="just">
              <a:lnSpc>
                <a:spcPct val="15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电动汽车传导充电互操作性测试规范  第</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部分：车辆侧</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电动汽车传导充电互操作性测试规范 第</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部分：供电设备</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电动汽车非车载传导式充电机与电池管理系统之间的通信协议一致性测试</a:t>
            </a:r>
          </a:p>
        </p:txBody>
      </p:sp>
      <p:sp>
        <p:nvSpPr>
          <p:cNvPr id="1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11</a:t>
            </a:fld>
            <a:endParaRPr lang="en-US" altLang="zh-CN" sz="2000" b="1" dirty="0"/>
          </a:p>
        </p:txBody>
      </p:sp>
      <p:sp>
        <p:nvSpPr>
          <p:cNvPr id="2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1" name="矩形 2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22"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（一）充电物理接口及通信协议互联互通</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5245" y="5472211"/>
            <a:ext cx="3312368" cy="523220"/>
          </a:xfrm>
          <a:prstGeom prst="rect">
            <a:avLst/>
          </a:prstGeom>
          <a:noFill/>
        </p:spPr>
        <p:txBody>
          <a:bodyPr wrap="square" rtlCol="0">
            <a:spAutoFit/>
          </a:bodyPr>
          <a:lstStyle/>
          <a:p>
            <a:r>
              <a:rPr kumimoji="1" lang="zh-CN" altLang="en-US" sz="2800" dirty="0">
                <a:solidFill>
                  <a:srgbClr val="3366FF"/>
                </a:solidFill>
              </a:rPr>
              <a:t>测试规程</a:t>
            </a:r>
          </a:p>
        </p:txBody>
      </p:sp>
    </p:spTree>
    <p:extLst>
      <p:ext uri="{BB962C8B-B14F-4D97-AF65-F5344CB8AC3E}">
        <p14:creationId xmlns:p14="http://schemas.microsoft.com/office/powerpoint/2010/main" val="25879512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txBox="1">
            <a:spLocks noChangeArrowheads="1"/>
          </p:cNvSpPr>
          <p:nvPr/>
        </p:nvSpPr>
        <p:spPr bwMode="auto">
          <a:xfrm>
            <a:off x="560909" y="2447875"/>
            <a:ext cx="11377264" cy="1511300"/>
          </a:xfrm>
          <a:prstGeom prst="rect">
            <a:avLst/>
          </a:prstGeom>
          <a:noFill/>
          <a:ln w="9525">
            <a:noFill/>
            <a:miter lim="800000"/>
            <a:headEnd/>
            <a:tailEnd/>
          </a:ln>
        </p:spPr>
        <p:txBody>
          <a:bodyPr/>
          <a:lstStyle/>
          <a:p>
            <a:pPr algn="just">
              <a:lnSpc>
                <a:spcPct val="150000"/>
              </a:lnSpc>
              <a:spcBef>
                <a:spcPct val="20000"/>
              </a:spcBef>
            </a:pPr>
            <a:r>
              <a:rPr lang="zh-CN" altLang="zh-CN" sz="2400" dirty="0"/>
              <a:t>交流充电接口电路模拟器技术条件</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zh-CN" altLang="zh-CN" sz="2400" dirty="0"/>
              <a:t>直流充电接口电路模拟器 技术条件</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12</a:t>
            </a:fld>
            <a:endParaRPr lang="en-US" altLang="zh-CN" sz="2000" b="1" dirty="0"/>
          </a:p>
        </p:txBody>
      </p:sp>
      <p:sp>
        <p:nvSpPr>
          <p:cNvPr id="2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1" name="矩形 2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22"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（一）充电物理接口及通信协议互联互通</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585245" y="5472211"/>
            <a:ext cx="3312368" cy="523220"/>
          </a:xfrm>
          <a:prstGeom prst="rect">
            <a:avLst/>
          </a:prstGeom>
          <a:noFill/>
        </p:spPr>
        <p:txBody>
          <a:bodyPr wrap="square" rtlCol="0">
            <a:spAutoFit/>
          </a:bodyPr>
          <a:lstStyle/>
          <a:p>
            <a:r>
              <a:rPr kumimoji="1" lang="zh-CN" altLang="en-US" sz="2800" dirty="0">
                <a:solidFill>
                  <a:srgbClr val="3366FF"/>
                </a:solidFill>
              </a:rPr>
              <a:t>测试平台</a:t>
            </a:r>
          </a:p>
        </p:txBody>
      </p:sp>
    </p:spTree>
    <p:extLst>
      <p:ext uri="{BB962C8B-B14F-4D97-AF65-F5344CB8AC3E}">
        <p14:creationId xmlns:p14="http://schemas.microsoft.com/office/powerpoint/2010/main" val="1731577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36973" y="1982692"/>
            <a:ext cx="4824093" cy="35290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1032" name="矩形 13"/>
          <p:cNvSpPr>
            <a:spLocks noChangeArrowheads="1"/>
          </p:cNvSpPr>
          <p:nvPr/>
        </p:nvSpPr>
        <p:spPr bwMode="auto">
          <a:xfrm>
            <a:off x="1160210" y="3213250"/>
            <a:ext cx="4825360" cy="1200329"/>
          </a:xfrm>
          <a:prstGeom prst="rect">
            <a:avLst/>
          </a:prstGeom>
          <a:noFill/>
          <a:ln w="9525">
            <a:noFill/>
            <a:miter lim="800000"/>
            <a:headEnd/>
            <a:tailEnd/>
          </a:ln>
        </p:spPr>
        <p:txBody>
          <a:bodyPr wrap="none">
            <a:spAutoFit/>
          </a:bodyPr>
          <a:lstStyle/>
          <a:p>
            <a:pPr algn="ct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电动汽车充换电服务信息交换</a:t>
            </a:r>
            <a:r>
              <a:rPr lang="en-US" altLang="zh-CN" sz="2400" b="1" dirty="0">
                <a:latin typeface="微软雅黑" panose="020B0503020204020204" pitchFamily="34" charset="-122"/>
                <a:ea typeface="微软雅黑" panose="020B0503020204020204" pitchFamily="34" charset="-122"/>
              </a:rPr>
              <a:t>》</a:t>
            </a:r>
          </a:p>
          <a:p>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系列标准</a:t>
            </a:r>
          </a:p>
        </p:txBody>
      </p:sp>
      <p:cxnSp>
        <p:nvCxnSpPr>
          <p:cNvPr id="20" name="直接箭头连接符 19"/>
          <p:cNvCxnSpPr/>
          <p:nvPr/>
        </p:nvCxnSpPr>
        <p:spPr>
          <a:xfrm>
            <a:off x="6176967" y="2558951"/>
            <a:ext cx="5048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176967" y="3613051"/>
            <a:ext cx="5048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176967" y="5040163"/>
            <a:ext cx="5048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037" name="图片 20"/>
          <p:cNvPicPr>
            <a:picLocks noChangeAspect="1"/>
          </p:cNvPicPr>
          <p:nvPr/>
        </p:nvPicPr>
        <p:blipFill>
          <a:blip r:embed="rId4" cstate="print"/>
          <a:srcRect/>
          <a:stretch>
            <a:fillRect/>
          </a:stretch>
        </p:blipFill>
        <p:spPr bwMode="auto">
          <a:xfrm>
            <a:off x="6975476" y="1839814"/>
            <a:ext cx="1074738" cy="1074738"/>
          </a:xfrm>
          <a:prstGeom prst="rect">
            <a:avLst/>
          </a:prstGeom>
          <a:noFill/>
          <a:ln w="9525">
            <a:noFill/>
            <a:miter lim="800000"/>
            <a:headEnd/>
            <a:tailEnd/>
          </a:ln>
        </p:spPr>
      </p:pic>
      <p:pic>
        <p:nvPicPr>
          <p:cNvPr id="1038" name="图片 37"/>
          <p:cNvPicPr>
            <a:picLocks noChangeAspect="1"/>
          </p:cNvPicPr>
          <p:nvPr/>
        </p:nvPicPr>
        <p:blipFill>
          <a:blip r:embed="rId5" cstate="print"/>
          <a:srcRect b="22267"/>
          <a:stretch>
            <a:fillRect/>
          </a:stretch>
        </p:blipFill>
        <p:spPr bwMode="auto">
          <a:xfrm>
            <a:off x="6897689" y="3309842"/>
            <a:ext cx="1333500" cy="906463"/>
          </a:xfrm>
          <a:prstGeom prst="rect">
            <a:avLst/>
          </a:prstGeom>
          <a:noFill/>
          <a:ln w="9525">
            <a:noFill/>
            <a:miter lim="800000"/>
            <a:headEnd/>
            <a:tailEnd/>
          </a:ln>
        </p:spPr>
      </p:pic>
      <p:graphicFrame>
        <p:nvGraphicFramePr>
          <p:cNvPr id="1026" name="对象 25"/>
          <p:cNvGraphicFramePr>
            <a:graphicFrameLocks noChangeAspect="1"/>
          </p:cNvGraphicFramePr>
          <p:nvPr>
            <p:extLst>
              <p:ext uri="{D42A27DB-BD31-4B8C-83A1-F6EECF244321}">
                <p14:modId xmlns:p14="http://schemas.microsoft.com/office/powerpoint/2010/main" val="999802022"/>
              </p:ext>
            </p:extLst>
          </p:nvPr>
        </p:nvGraphicFramePr>
        <p:xfrm>
          <a:off x="7197801" y="4713706"/>
          <a:ext cx="733276" cy="889000"/>
        </p:xfrm>
        <a:graphic>
          <a:graphicData uri="http://schemas.openxmlformats.org/presentationml/2006/ole">
            <mc:AlternateContent xmlns:mc="http://schemas.openxmlformats.org/markup-compatibility/2006">
              <mc:Choice xmlns:v="urn:schemas-microsoft-com:vml" Requires="v">
                <p:oleObj spid="_x0000_s4101" name="Visio" r:id="rId6" imgW="647833" imgH="1044010" progId="">
                  <p:embed/>
                </p:oleObj>
              </mc:Choice>
              <mc:Fallback>
                <p:oleObj name="Visio" r:id="rId6" imgW="647833" imgH="104401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7801" y="4713706"/>
                        <a:ext cx="733276"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9" name="矩形 2"/>
          <p:cNvSpPr>
            <a:spLocks noChangeArrowheads="1"/>
          </p:cNvSpPr>
          <p:nvPr/>
        </p:nvSpPr>
        <p:spPr bwMode="auto">
          <a:xfrm>
            <a:off x="8320092" y="2157317"/>
            <a:ext cx="1889125" cy="830997"/>
          </a:xfrm>
          <a:prstGeom prst="rect">
            <a:avLst/>
          </a:prstGeom>
          <a:noFill/>
          <a:ln w="9525">
            <a:noFill/>
            <a:miter lim="800000"/>
            <a:headEnd/>
            <a:tailEnd/>
          </a:ln>
        </p:spPr>
        <p:txBody>
          <a:bodyPr>
            <a:spAutoFit/>
          </a:bodyPr>
          <a:lstStyle/>
          <a:p>
            <a:r>
              <a:rPr lang="zh-CN" altLang="en-US" sz="2400" b="1" dirty="0">
                <a:latin typeface="微软雅黑" pitchFamily="34" charset="-122"/>
                <a:ea typeface="微软雅黑" pitchFamily="34" charset="-122"/>
              </a:rPr>
              <a:t>满足政府：</a:t>
            </a:r>
            <a:endParaRPr lang="en-US" altLang="zh-CN" sz="2400" b="1"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统计</a:t>
            </a:r>
            <a:endParaRPr lang="en-US" altLang="zh-CN" sz="2400" dirty="0">
              <a:latin typeface="微软雅黑" pitchFamily="34" charset="-122"/>
              <a:ea typeface="微软雅黑" pitchFamily="34" charset="-122"/>
            </a:endParaRPr>
          </a:p>
        </p:txBody>
      </p:sp>
      <p:sp>
        <p:nvSpPr>
          <p:cNvPr id="1040" name="矩形 2"/>
          <p:cNvSpPr>
            <a:spLocks noChangeArrowheads="1"/>
          </p:cNvSpPr>
          <p:nvPr/>
        </p:nvSpPr>
        <p:spPr bwMode="auto">
          <a:xfrm>
            <a:off x="8280196" y="3087557"/>
            <a:ext cx="2609969" cy="1569660"/>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满足运营商及运营商之间：</a:t>
            </a:r>
            <a:endParaRPr lang="en-US" altLang="zh-CN" sz="2400" b="1"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设施服务交换</a:t>
            </a:r>
            <a:endParaRPr lang="en-US" altLang="zh-CN" sz="2400"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充电过程交换</a:t>
            </a:r>
            <a:endParaRPr lang="en-US" altLang="zh-CN" sz="2400" dirty="0">
              <a:latin typeface="微软雅黑" pitchFamily="34" charset="-122"/>
              <a:ea typeface="微软雅黑" pitchFamily="34" charset="-122"/>
            </a:endParaRPr>
          </a:p>
        </p:txBody>
      </p:sp>
      <p:sp>
        <p:nvSpPr>
          <p:cNvPr id="1041" name="矩形 2"/>
          <p:cNvSpPr>
            <a:spLocks noChangeArrowheads="1"/>
          </p:cNvSpPr>
          <p:nvPr/>
        </p:nvSpPr>
        <p:spPr bwMode="auto">
          <a:xfrm>
            <a:off x="8320092" y="4657217"/>
            <a:ext cx="2753985" cy="830997"/>
          </a:xfrm>
          <a:prstGeom prst="rect">
            <a:avLst/>
          </a:prstGeom>
          <a:noFill/>
          <a:ln w="9525">
            <a:noFill/>
            <a:miter lim="800000"/>
            <a:headEnd/>
            <a:tailEnd/>
          </a:ln>
        </p:spPr>
        <p:txBody>
          <a:bodyPr wrap="square">
            <a:spAutoFit/>
          </a:bodyPr>
          <a:lstStyle/>
          <a:p>
            <a:r>
              <a:rPr lang="zh-CN" altLang="en-US" sz="2400" b="1" dirty="0">
                <a:latin typeface="微软雅黑" pitchFamily="34" charset="-122"/>
                <a:ea typeface="微软雅黑" pitchFamily="34" charset="-122"/>
              </a:rPr>
              <a:t>满足车主：</a:t>
            </a:r>
            <a:endParaRPr lang="en-US" altLang="zh-CN" sz="2400" b="1" dirty="0">
              <a:latin typeface="微软雅黑" pitchFamily="34" charset="-122"/>
              <a:ea typeface="微软雅黑" pitchFamily="34" charset="-122"/>
            </a:endParaRPr>
          </a:p>
          <a:p>
            <a:r>
              <a:rPr lang="zh-CN" altLang="en-US" sz="2400" dirty="0">
                <a:latin typeface="微软雅黑" pitchFamily="34" charset="-122"/>
                <a:ea typeface="微软雅黑" pitchFamily="34" charset="-122"/>
              </a:rPr>
              <a:t>充电查询</a:t>
            </a:r>
            <a:endParaRPr lang="en-US" altLang="zh-CN" sz="2400" dirty="0">
              <a:latin typeface="微软雅黑" pitchFamily="34" charset="-122"/>
              <a:ea typeface="微软雅黑" pitchFamily="34" charset="-122"/>
            </a:endParaRPr>
          </a:p>
        </p:txBody>
      </p:sp>
      <p:sp>
        <p:nvSpPr>
          <p:cNvPr id="26"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13</a:t>
            </a:fld>
            <a:endParaRPr lang="en-US" altLang="zh-CN" sz="2000" b="1" dirty="0"/>
          </a:p>
        </p:txBody>
      </p:sp>
      <p:sp>
        <p:nvSpPr>
          <p:cNvPr id="27"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8" name="矩形 27"/>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17" name="Rectangle 3"/>
          <p:cNvSpPr txBox="1">
            <a:spLocks noChangeArrowheads="1"/>
          </p:cNvSpPr>
          <p:nvPr/>
        </p:nvSpPr>
        <p:spPr>
          <a:xfrm>
            <a:off x="560909" y="1079723"/>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（二）充电服务信息及支付互联互通</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5027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txBox="1">
            <a:spLocks noChangeArrowheads="1"/>
          </p:cNvSpPr>
          <p:nvPr/>
        </p:nvSpPr>
        <p:spPr bwMode="auto">
          <a:xfrm>
            <a:off x="488901" y="1439763"/>
            <a:ext cx="11233248" cy="4392612"/>
          </a:xfrm>
          <a:prstGeom prst="rect">
            <a:avLst/>
          </a:prstGeom>
          <a:noFill/>
          <a:ln w="9525">
            <a:noFill/>
            <a:miter lim="800000"/>
            <a:headEnd/>
            <a:tailEnd/>
          </a:ln>
        </p:spPr>
        <p:txBody>
          <a:bodyPr/>
          <a:lstStyle/>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部分：总</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则</a:t>
            </a:r>
            <a:r>
              <a:rPr lang="en-US" altLang="zh-CN" sz="2000" dirty="0">
                <a:latin typeface="微软雅黑" panose="020B0503020204020204" pitchFamily="34" charset="-122"/>
                <a:ea typeface="微软雅黑" panose="020B0503020204020204" pitchFamily="34" charset="-122"/>
              </a:rPr>
              <a:t>  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CEC 102.1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2016</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第</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部分：公共信息交换规范</a:t>
            </a:r>
            <a:r>
              <a:rPr lang="en-US" altLang="zh-CN" sz="2000" dirty="0">
                <a:latin typeface="微软雅黑" panose="020B0503020204020204" pitchFamily="34" charset="-122"/>
                <a:ea typeface="微软雅黑" panose="020B0503020204020204" pitchFamily="34" charset="-122"/>
              </a:rPr>
              <a:t>  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CEC 102.2</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2016</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部分：业务信息交换规范</a:t>
            </a:r>
            <a:r>
              <a:rPr lang="en-US" altLang="zh-CN" sz="2000" dirty="0">
                <a:latin typeface="微软雅黑" panose="020B0503020204020204" pitchFamily="34" charset="-122"/>
                <a:ea typeface="微软雅黑" panose="020B0503020204020204" pitchFamily="34" charset="-122"/>
              </a:rPr>
              <a:t>  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CEC 102.3</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2016</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部分：数据传输及安全</a:t>
            </a:r>
            <a:r>
              <a:rPr lang="en-US" altLang="zh-CN" sz="2000" dirty="0">
                <a:latin typeface="微软雅黑" panose="020B0503020204020204" pitchFamily="34" charset="-122"/>
                <a:ea typeface="微软雅黑" panose="020B0503020204020204" pitchFamily="34" charset="-122"/>
              </a:rPr>
              <a:t>  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CEC 102.4</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2016</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部分：充换电服务</a:t>
            </a:r>
            <a:r>
              <a:rPr lang="zh-CN" altLang="en-US" sz="2000" dirty="0">
                <a:latin typeface="微软雅黑" panose="020B0503020204020204" pitchFamily="34" charset="-122"/>
                <a:ea typeface="微软雅黑" panose="020B0503020204020204" pitchFamily="34" charset="-122"/>
              </a:rPr>
              <a:t>用户凭证访问接口</a:t>
            </a:r>
            <a:r>
              <a:rPr lang="zh-CN" altLang="zh-CN" sz="2000" dirty="0">
                <a:latin typeface="微软雅黑" panose="020B0503020204020204" pitchFamily="34" charset="-122"/>
                <a:ea typeface="微软雅黑" panose="020B0503020204020204" pitchFamily="34" charset="-122"/>
              </a:rPr>
              <a:t>规范</a:t>
            </a:r>
            <a:r>
              <a:rPr lang="zh-CN" altLang="en-US" sz="2000" dirty="0">
                <a:latin typeface="微软雅黑" panose="020B0503020204020204" pitchFamily="34" charset="-122"/>
                <a:ea typeface="微软雅黑" panose="020B0503020204020204" pitchFamily="34" charset="-122"/>
              </a:rPr>
              <a:t>（系列）</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6</a:t>
            </a:r>
            <a:r>
              <a:rPr lang="zh-CN" altLang="zh-CN" sz="2000" dirty="0">
                <a:latin typeface="微软雅黑" panose="020B0503020204020204" pitchFamily="34" charset="-122"/>
                <a:ea typeface="微软雅黑" panose="020B0503020204020204" pitchFamily="34" charset="-122"/>
              </a:rPr>
              <a:t>部分：充换电设备接入服务平台接口规范</a:t>
            </a: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部分：电动汽车车联网平台与充换电服务平台信息接口规范</a:t>
            </a: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rPr>
              <a:t>部分：监管信息接口规范</a:t>
            </a:r>
          </a:p>
          <a:p>
            <a:pPr>
              <a:lnSpc>
                <a:spcPct val="150000"/>
              </a:lnSpc>
            </a:pPr>
            <a:r>
              <a:rPr lang="zh-CN" altLang="zh-CN" sz="2000" dirty="0">
                <a:latin typeface="微软雅黑" panose="020B0503020204020204" pitchFamily="34" charset="-122"/>
                <a:ea typeface="微软雅黑" panose="020B0503020204020204" pitchFamily="34" charset="-122"/>
              </a:rPr>
              <a:t>电动汽车充换电服务信息交换　第</a:t>
            </a:r>
            <a:r>
              <a:rPr lang="en-US" altLang="zh-CN" sz="2000" dirty="0">
                <a:latin typeface="微软雅黑" panose="020B0503020204020204" pitchFamily="34" charset="-122"/>
                <a:ea typeface="微软雅黑" panose="020B0503020204020204" pitchFamily="34" charset="-122"/>
              </a:rPr>
              <a:t>9</a:t>
            </a:r>
            <a:r>
              <a:rPr lang="zh-CN" altLang="zh-CN" sz="2000" dirty="0">
                <a:latin typeface="微软雅黑" panose="020B0503020204020204" pitchFamily="34" charset="-122"/>
                <a:ea typeface="微软雅黑" panose="020B0503020204020204" pitchFamily="34" charset="-122"/>
              </a:rPr>
              <a:t>部分：信息服务平台功能规范</a:t>
            </a:r>
          </a:p>
          <a:p>
            <a:pPr algn="just">
              <a:lnSpc>
                <a:spcPct val="150000"/>
              </a:lnSpc>
              <a:spcBef>
                <a:spcPct val="20000"/>
              </a:spcBef>
            </a:pPr>
            <a:endParaRPr lang="en-US"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zh-CN" sz="2000" dirty="0">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en-US" sz="2000" dirty="0">
              <a:solidFill>
                <a:srgbClr val="000000"/>
              </a:solidFill>
              <a:latin typeface="微软雅黑" pitchFamily="34" charset="-122"/>
              <a:ea typeface="微软雅黑" pitchFamily="34" charset="-122"/>
            </a:endParaRPr>
          </a:p>
        </p:txBody>
      </p:sp>
      <p:sp>
        <p:nvSpPr>
          <p:cNvPr id="7"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14</a:t>
            </a:fld>
            <a:endParaRPr lang="en-US" altLang="zh-CN" sz="2000" b="1" dirty="0"/>
          </a:p>
        </p:txBody>
      </p:sp>
      <p:sp>
        <p:nvSpPr>
          <p:cNvPr id="8"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9" name="矩形 8"/>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Tree>
    <p:extLst>
      <p:ext uri="{BB962C8B-B14F-4D97-AF65-F5344CB8AC3E}">
        <p14:creationId xmlns:p14="http://schemas.microsoft.com/office/powerpoint/2010/main" val="33757774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6" name="图片 5"/>
          <p:cNvPicPr>
            <a:picLocks noChangeAspect="1" noChangeArrowheads="1"/>
          </p:cNvPicPr>
          <p:nvPr/>
        </p:nvPicPr>
        <p:blipFill>
          <a:blip r:embed="rId2" cstate="print"/>
          <a:srcRect/>
          <a:stretch>
            <a:fillRect/>
          </a:stretch>
        </p:blipFill>
        <p:spPr bwMode="auto">
          <a:xfrm>
            <a:off x="1712917" y="1223739"/>
            <a:ext cx="8474007" cy="5040560"/>
          </a:xfrm>
          <a:prstGeom prst="rect">
            <a:avLst/>
          </a:prstGeom>
          <a:noFill/>
          <a:ln w="9525">
            <a:noFill/>
            <a:miter lim="800000"/>
            <a:headEnd/>
            <a:tailEnd/>
          </a:ln>
        </p:spPr>
      </p:pic>
      <p:sp>
        <p:nvSpPr>
          <p:cNvPr id="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15</a:t>
            </a:fld>
            <a:endParaRPr lang="en-US" altLang="zh-CN" sz="2000" b="1" dirty="0"/>
          </a:p>
        </p:txBody>
      </p:sp>
      <p:sp>
        <p:nvSpPr>
          <p:cNvPr id="1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1" name="矩形 1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2" name="文本框 1"/>
          <p:cNvSpPr txBox="1"/>
          <p:nvPr/>
        </p:nvSpPr>
        <p:spPr>
          <a:xfrm>
            <a:off x="200869" y="5328195"/>
            <a:ext cx="1440160" cy="307777"/>
          </a:xfrm>
          <a:prstGeom prst="rect">
            <a:avLst/>
          </a:prstGeom>
          <a:solidFill>
            <a:srgbClr val="ED7D31"/>
          </a:solidFill>
        </p:spPr>
        <p:txBody>
          <a:bodyPr wrap="square" rtlCol="0">
            <a:spAutoFit/>
          </a:bodyPr>
          <a:lstStyle/>
          <a:p>
            <a:pPr algn="ctr"/>
            <a:r>
              <a:rPr kumimoji="1" lang="en-US" altLang="zh-CN" sz="1400" dirty="0"/>
              <a:t>5:</a:t>
            </a:r>
            <a:r>
              <a:rPr kumimoji="1" lang="zh-CN" altLang="en-US" sz="1400" dirty="0"/>
              <a:t>用户访问接口</a:t>
            </a:r>
          </a:p>
        </p:txBody>
      </p:sp>
      <p:sp>
        <p:nvSpPr>
          <p:cNvPr id="7" name="文本框 6"/>
          <p:cNvSpPr txBox="1"/>
          <p:nvPr/>
        </p:nvSpPr>
        <p:spPr>
          <a:xfrm>
            <a:off x="200869" y="3960043"/>
            <a:ext cx="1872208" cy="307777"/>
          </a:xfrm>
          <a:prstGeom prst="rect">
            <a:avLst/>
          </a:prstGeom>
          <a:solidFill>
            <a:srgbClr val="ED7D31"/>
          </a:solid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rPr>
              <a:t>6:</a:t>
            </a:r>
            <a:r>
              <a:rPr lang="zh-CN" altLang="zh-CN" sz="1400" dirty="0">
                <a:latin typeface="微软雅黑" panose="020B0503020204020204" pitchFamily="34" charset="-122"/>
                <a:ea typeface="微软雅黑" panose="020B0503020204020204" pitchFamily="34" charset="-122"/>
              </a:rPr>
              <a:t>设备接入平台接口</a:t>
            </a:r>
            <a:endParaRPr kumimoji="1" lang="zh-CN" altLang="en-US" sz="1400" dirty="0"/>
          </a:p>
        </p:txBody>
      </p:sp>
      <p:sp>
        <p:nvSpPr>
          <p:cNvPr id="8" name="文本框 7"/>
          <p:cNvSpPr txBox="1"/>
          <p:nvPr/>
        </p:nvSpPr>
        <p:spPr>
          <a:xfrm>
            <a:off x="10642029" y="3744019"/>
            <a:ext cx="1440160" cy="307777"/>
          </a:xfrm>
          <a:prstGeom prst="rect">
            <a:avLst/>
          </a:prstGeom>
          <a:solidFill>
            <a:srgbClr val="ED7D31"/>
          </a:solidFill>
        </p:spPr>
        <p:txBody>
          <a:bodyPr wrap="square" rtlCol="0">
            <a:spAutoFit/>
          </a:bodyPr>
          <a:lstStyle/>
          <a:p>
            <a:pPr algn="ctr"/>
            <a:r>
              <a:rPr kumimoji="1" lang="en-US" altLang="zh-CN" sz="1400" dirty="0"/>
              <a:t>2:</a:t>
            </a:r>
            <a:r>
              <a:rPr kumimoji="1" lang="zh-CN" altLang="en-US" sz="1400" dirty="0"/>
              <a:t>公共信息接口</a:t>
            </a:r>
          </a:p>
        </p:txBody>
      </p:sp>
      <p:sp>
        <p:nvSpPr>
          <p:cNvPr id="12" name="文本框 11"/>
          <p:cNvSpPr txBox="1"/>
          <p:nvPr/>
        </p:nvSpPr>
        <p:spPr>
          <a:xfrm>
            <a:off x="10642029" y="2807915"/>
            <a:ext cx="1440160" cy="307777"/>
          </a:xfrm>
          <a:prstGeom prst="rect">
            <a:avLst/>
          </a:prstGeom>
          <a:solidFill>
            <a:srgbClr val="ED7D31"/>
          </a:solidFill>
        </p:spPr>
        <p:txBody>
          <a:bodyPr wrap="square" rtlCol="0">
            <a:spAutoFit/>
          </a:bodyPr>
          <a:lstStyle/>
          <a:p>
            <a:pPr algn="ctr"/>
            <a:r>
              <a:rPr kumimoji="1" lang="zh-CN" altLang="zh-CN" sz="1400" dirty="0"/>
              <a:t>3</a:t>
            </a:r>
            <a:r>
              <a:rPr kumimoji="1" lang="en-US" altLang="zh-CN" sz="1400" dirty="0"/>
              <a:t>:</a:t>
            </a:r>
            <a:r>
              <a:rPr kumimoji="1" lang="zh-CN" altLang="en-US" sz="1400" dirty="0"/>
              <a:t>业务信息接口</a:t>
            </a:r>
          </a:p>
        </p:txBody>
      </p:sp>
      <p:sp>
        <p:nvSpPr>
          <p:cNvPr id="13" name="文本框 12"/>
          <p:cNvSpPr txBox="1"/>
          <p:nvPr/>
        </p:nvSpPr>
        <p:spPr>
          <a:xfrm>
            <a:off x="272877" y="3311971"/>
            <a:ext cx="1296144" cy="307777"/>
          </a:xfrm>
          <a:prstGeom prst="rect">
            <a:avLst/>
          </a:prstGeom>
          <a:solidFill>
            <a:srgbClr val="ED7D31"/>
          </a:solidFill>
        </p:spPr>
        <p:txBody>
          <a:bodyPr wrap="square" rtlCol="0">
            <a:spAutoFit/>
          </a:bodyPr>
          <a:lstStyle/>
          <a:p>
            <a:pPr algn="ctr"/>
            <a:r>
              <a:rPr kumimoji="1" lang="en-US" altLang="zh-CN" sz="1400" dirty="0"/>
              <a:t>7:</a:t>
            </a:r>
            <a:r>
              <a:rPr kumimoji="1" lang="zh-CN" altLang="en-US" sz="1400" dirty="0"/>
              <a:t>车联网接口</a:t>
            </a:r>
          </a:p>
        </p:txBody>
      </p:sp>
      <p:sp>
        <p:nvSpPr>
          <p:cNvPr id="14" name="文本框 13"/>
          <p:cNvSpPr txBox="1"/>
          <p:nvPr/>
        </p:nvSpPr>
        <p:spPr>
          <a:xfrm>
            <a:off x="200869" y="2015827"/>
            <a:ext cx="1440160" cy="307777"/>
          </a:xfrm>
          <a:prstGeom prst="rect">
            <a:avLst/>
          </a:prstGeom>
          <a:solidFill>
            <a:srgbClr val="ED7D31"/>
          </a:solidFill>
        </p:spPr>
        <p:txBody>
          <a:bodyPr wrap="square" rtlCol="0">
            <a:spAutoFit/>
          </a:bodyPr>
          <a:lstStyle/>
          <a:p>
            <a:pPr algn="ctr"/>
            <a:r>
              <a:rPr kumimoji="1" lang="en-US" altLang="zh-CN" sz="1400" dirty="0"/>
              <a:t>8:</a:t>
            </a:r>
            <a:r>
              <a:rPr kumimoji="1" lang="zh-CN" altLang="en-US" sz="1400" dirty="0"/>
              <a:t>监管信息接口</a:t>
            </a:r>
          </a:p>
        </p:txBody>
      </p:sp>
      <p:sp>
        <p:nvSpPr>
          <p:cNvPr id="15" name="文本框 14"/>
          <p:cNvSpPr txBox="1"/>
          <p:nvPr/>
        </p:nvSpPr>
        <p:spPr>
          <a:xfrm>
            <a:off x="10642029" y="2087835"/>
            <a:ext cx="1296144" cy="307777"/>
          </a:xfrm>
          <a:prstGeom prst="rect">
            <a:avLst/>
          </a:prstGeom>
          <a:solidFill>
            <a:srgbClr val="ED7D31"/>
          </a:solidFill>
        </p:spPr>
        <p:txBody>
          <a:bodyPr wrap="square" rtlCol="0">
            <a:spAutoFit/>
          </a:bodyPr>
          <a:lstStyle/>
          <a:p>
            <a:pPr algn="ctr"/>
            <a:r>
              <a:rPr kumimoji="1" lang="zh-CN" altLang="en-US" sz="1400" dirty="0"/>
              <a:t>结算信息接口</a:t>
            </a:r>
          </a:p>
        </p:txBody>
      </p:sp>
      <p:cxnSp>
        <p:nvCxnSpPr>
          <p:cNvPr id="16" name="直线连接符 15"/>
          <p:cNvCxnSpPr>
            <a:stCxn id="2" idx="3"/>
          </p:cNvCxnSpPr>
          <p:nvPr/>
        </p:nvCxnSpPr>
        <p:spPr>
          <a:xfrm flipV="1">
            <a:off x="1641029" y="5472213"/>
            <a:ext cx="864096" cy="9871"/>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1" name="直线连接符 20"/>
          <p:cNvCxnSpPr/>
          <p:nvPr/>
        </p:nvCxnSpPr>
        <p:spPr>
          <a:xfrm>
            <a:off x="1929061" y="4104059"/>
            <a:ext cx="1944216" cy="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3" name="直线连接符 22"/>
          <p:cNvCxnSpPr>
            <a:stCxn id="13" idx="3"/>
          </p:cNvCxnSpPr>
          <p:nvPr/>
        </p:nvCxnSpPr>
        <p:spPr>
          <a:xfrm flipV="1">
            <a:off x="1569021" y="3455987"/>
            <a:ext cx="936104" cy="987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4" name="直线连接符 23"/>
          <p:cNvCxnSpPr>
            <a:stCxn id="14" idx="3"/>
          </p:cNvCxnSpPr>
          <p:nvPr/>
        </p:nvCxnSpPr>
        <p:spPr>
          <a:xfrm flipV="1">
            <a:off x="1641029" y="2159845"/>
            <a:ext cx="2160240" cy="9871"/>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直线连接符 28"/>
          <p:cNvCxnSpPr>
            <a:stCxn id="15" idx="1"/>
          </p:cNvCxnSpPr>
          <p:nvPr/>
        </p:nvCxnSpPr>
        <p:spPr>
          <a:xfrm flipH="1" flipV="1">
            <a:off x="7545685" y="2231851"/>
            <a:ext cx="3096344" cy="9873"/>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3" name="直线连接符 32"/>
          <p:cNvCxnSpPr/>
          <p:nvPr/>
        </p:nvCxnSpPr>
        <p:spPr>
          <a:xfrm flipH="1" flipV="1">
            <a:off x="6681589" y="2951931"/>
            <a:ext cx="3960440" cy="987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flipH="1" flipV="1">
            <a:off x="6681589" y="3816027"/>
            <a:ext cx="3960440" cy="987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5894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txBox="1">
            <a:spLocks noChangeArrowheads="1"/>
          </p:cNvSpPr>
          <p:nvPr/>
        </p:nvSpPr>
        <p:spPr bwMode="auto">
          <a:xfrm>
            <a:off x="200869" y="1294730"/>
            <a:ext cx="11593288" cy="4681537"/>
          </a:xfrm>
          <a:prstGeom prst="rect">
            <a:avLst/>
          </a:prstGeom>
          <a:noFill/>
          <a:ln w="9525">
            <a:noFill/>
            <a:miter lim="800000"/>
            <a:headEnd/>
            <a:tailEnd/>
          </a:ln>
        </p:spPr>
        <p:txBody>
          <a:bodyPr/>
          <a:lstStyle/>
          <a:p>
            <a:pPr algn="just">
              <a:lnSpc>
                <a:spcPct val="150000"/>
              </a:lnSpc>
              <a:spcAft>
                <a:spcPts val="600"/>
              </a:spcAft>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Icomm</a:t>
            </a:r>
            <a:r>
              <a:rPr lang="zh-CN" altLang="en-US" sz="2000" b="1" dirty="0">
                <a:latin typeface="微软雅黑" panose="020B0503020204020204" pitchFamily="34" charset="-122"/>
                <a:ea typeface="微软雅黑" panose="020B0503020204020204" pitchFamily="34" charset="-122"/>
              </a:rPr>
              <a:t>接口</a:t>
            </a:r>
            <a:r>
              <a:rPr lang="zh-CN" altLang="en-US" sz="2000" dirty="0">
                <a:latin typeface="微软雅黑" panose="020B0503020204020204" pitchFamily="34" charset="-122"/>
                <a:ea typeface="微软雅黑" panose="020B0503020204020204" pitchFamily="34" charset="-122"/>
              </a:rPr>
              <a:t>定义了归属不同运营商的充换电运营服务平台之间的公共信息交换接口，包括充电运营商、充电站、充电设备、充电设备接口、充电设备接口统计、充电站及运行统计等信息，以及这些信息的字段、描述、类型、长度和是否为必选项进行了统一规定，通过这些统一标准的信息按照规定进行收集整理后将实现不同充电服务平台间充电设施的</a:t>
            </a:r>
            <a:r>
              <a:rPr lang="zh-CN" altLang="en-US" sz="2000" dirty="0">
                <a:solidFill>
                  <a:srgbClr val="FF0000"/>
                </a:solidFill>
                <a:latin typeface="微软雅黑" panose="020B0503020204020204" pitchFamily="34" charset="-122"/>
                <a:ea typeface="微软雅黑" panose="020B0503020204020204" pitchFamily="34" charset="-122"/>
              </a:rPr>
              <a:t>公共信息互联互通</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50000"/>
              </a:lnSpc>
              <a:spcAft>
                <a:spcPts val="600"/>
              </a:spcAft>
            </a:pPr>
            <a:endParaRPr lang="en-US" altLang="zh-CN" sz="2000" dirty="0">
              <a:latin typeface="微软雅黑" panose="020B0503020204020204" pitchFamily="34" charset="-122"/>
              <a:ea typeface="微软雅黑" panose="020B0503020204020204" pitchFamily="34" charset="-122"/>
            </a:endParaRPr>
          </a:p>
          <a:p>
            <a:pPr algn="just">
              <a:lnSpc>
                <a:spcPct val="150000"/>
              </a:lnSpc>
              <a:spcAft>
                <a:spcPts val="600"/>
              </a:spcAft>
            </a:pP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Iserv</a:t>
            </a:r>
            <a:r>
              <a:rPr lang="zh-CN" altLang="en-US" sz="2000" b="1" dirty="0">
                <a:latin typeface="微软雅黑" panose="020B0503020204020204" pitchFamily="34" charset="-122"/>
                <a:ea typeface="微软雅黑" panose="020B0503020204020204" pitchFamily="34" charset="-122"/>
              </a:rPr>
              <a:t>接口</a:t>
            </a:r>
            <a:r>
              <a:rPr lang="zh-CN" altLang="en-US" sz="2000" dirty="0">
                <a:latin typeface="微软雅黑" panose="020B0503020204020204" pitchFamily="34" charset="-122"/>
                <a:ea typeface="微软雅黑" panose="020B0503020204020204" pitchFamily="34" charset="-122"/>
              </a:rPr>
              <a:t>定义了归属不同运营商的充换电运营服务平台之间的业务信息交换接口，包括平台认证、设备认证、业务策略、启动充电、充电业务、充电停止、充电订单及订单对账等服务流程，</a:t>
            </a:r>
            <a:r>
              <a:rPr lang="zh-CN" altLang="en-US" sz="2000" dirty="0">
                <a:solidFill>
                  <a:srgbClr val="FF0000"/>
                </a:solidFill>
                <a:latin typeface="微软雅黑" panose="020B0503020204020204" pitchFamily="34" charset="-122"/>
                <a:ea typeface="微软雅黑" panose="020B0503020204020204" pitchFamily="34" charset="-122"/>
              </a:rPr>
              <a:t>统一标准的充电服务流程及信息交换格式</a:t>
            </a:r>
            <a:r>
              <a:rPr lang="zh-CN" altLang="en-US" sz="2000" dirty="0">
                <a:latin typeface="微软雅黑" panose="020B0503020204020204" pitchFamily="34" charset="-122"/>
                <a:ea typeface="微软雅黑" panose="020B0503020204020204" pitchFamily="34" charset="-122"/>
              </a:rPr>
              <a:t>，可实现不同充电服务平台间充电设施的</a:t>
            </a:r>
            <a:r>
              <a:rPr lang="zh-CN" altLang="en-US" sz="2000" dirty="0">
                <a:solidFill>
                  <a:srgbClr val="FF0000"/>
                </a:solidFill>
                <a:latin typeface="微软雅黑" panose="020B0503020204020204" pitchFamily="34" charset="-122"/>
                <a:ea typeface="微软雅黑" panose="020B0503020204020204" pitchFamily="34" charset="-122"/>
              </a:rPr>
              <a:t>支付交易互联互通。</a:t>
            </a:r>
          </a:p>
        </p:txBody>
      </p:sp>
      <p:sp>
        <p:nvSpPr>
          <p:cNvPr id="6"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16</a:t>
            </a:fld>
            <a:endParaRPr lang="en-US" altLang="zh-CN" sz="2000" b="1" dirty="0"/>
          </a:p>
        </p:txBody>
      </p:sp>
      <p:sp>
        <p:nvSpPr>
          <p:cNvPr id="7"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8" name="矩形 7"/>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Tree>
    <p:extLst>
      <p:ext uri="{BB962C8B-B14F-4D97-AF65-F5344CB8AC3E}">
        <p14:creationId xmlns:p14="http://schemas.microsoft.com/office/powerpoint/2010/main" val="20505433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3822" y="5855454"/>
            <a:ext cx="8232775" cy="581698"/>
          </a:xfrm>
        </p:spPr>
        <p:txBody>
          <a:bodyPr>
            <a:normAutofit/>
          </a:bodyPr>
          <a:lstStyle/>
          <a:p>
            <a:pPr algn="l">
              <a:defRPr/>
            </a:pPr>
            <a:r>
              <a:rPr lang="zh-CN" altLang="zh-CN" sz="2400" b="1" dirty="0">
                <a:solidFill>
                  <a:srgbClr val="FF0000"/>
                </a:solidFill>
                <a:latin typeface="微软雅黑" panose="020B0503020204020204" pitchFamily="34" charset="-122"/>
                <a:ea typeface="微软雅黑" panose="020B0503020204020204" pitchFamily="34" charset="-122"/>
              </a:rPr>
              <a:t>《电动汽车充换电服务信息交换》送审稿审查会</a:t>
            </a:r>
            <a:endParaRPr lang="zh-CN" altLang="en-US" sz="4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200869" y="1223740"/>
            <a:ext cx="11881320" cy="1461434"/>
          </a:xfrm>
        </p:spPr>
        <p:txBody>
          <a:bodyPr>
            <a:noAutofit/>
          </a:bodyPr>
          <a:lstStyle/>
          <a:p>
            <a:pPr marL="0" indent="0" algn="just">
              <a:lnSpc>
                <a:spcPct val="150000"/>
              </a:lnSpc>
              <a:buNone/>
              <a:defRPr/>
            </a:pPr>
            <a:r>
              <a:rPr lang="en-US" altLang="zh-CN" sz="2400" dirty="0">
                <a:latin typeface="微软雅黑" panose="020B0503020204020204" pitchFamily="34" charset="-122"/>
                <a:ea typeface="微软雅黑" panose="020B0503020204020204" pitchFamily="34" charset="-122"/>
              </a:rPr>
              <a:t>     2016</a:t>
            </a:r>
            <a:r>
              <a:rPr lang="zh-CN" altLang="zh-CN"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zh-CN"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16</a:t>
            </a:r>
            <a:r>
              <a:rPr lang="zh-CN" altLang="zh-CN" sz="2400" dirty="0">
                <a:latin typeface="微软雅黑" panose="020B0503020204020204" pitchFamily="34" charset="-122"/>
                <a:ea typeface="微软雅黑" panose="020B0503020204020204" pitchFamily="34" charset="-122"/>
              </a:rPr>
              <a:t>日，由中国电力企业联合会标准化中心在北京</a:t>
            </a:r>
            <a:r>
              <a:rPr lang="zh-CN" altLang="en-US" sz="2400" dirty="0">
                <a:latin typeface="微软雅黑" panose="020B0503020204020204" pitchFamily="34" charset="-122"/>
                <a:ea typeface="微软雅黑" panose="020B0503020204020204" pitchFamily="34" charset="-122"/>
              </a:rPr>
              <a:t>组织了送审稿审查会</a:t>
            </a:r>
            <a:r>
              <a:rPr lang="zh-CN" altLang="zh-CN" sz="2400" dirty="0">
                <a:latin typeface="微软雅黑" panose="020B0503020204020204" pitchFamily="34" charset="-122"/>
                <a:ea typeface="微软雅黑" panose="020B0503020204020204" pitchFamily="34" charset="-122"/>
              </a:rPr>
              <a:t>，来自国家能源局、中国电动汽车充电基础设施促进联盟、国家电网公司、中国普天、北京邮电大学、中国信息通信研究院、北京交通大学、北京理工大学等</a:t>
            </a:r>
            <a:r>
              <a:rPr lang="en-US" altLang="zh-CN" sz="2400" dirty="0">
                <a:latin typeface="微软雅黑" panose="020B0503020204020204" pitchFamily="34" charset="-122"/>
                <a:ea typeface="微软雅黑" panose="020B0503020204020204" pitchFamily="34" charset="-122"/>
              </a:rPr>
              <a:t>33</a:t>
            </a:r>
            <a:r>
              <a:rPr lang="zh-CN" altLang="zh-CN" sz="2400" dirty="0">
                <a:latin typeface="微软雅黑" panose="020B0503020204020204" pitchFamily="34" charset="-122"/>
                <a:ea typeface="微软雅黑" panose="020B0503020204020204" pitchFamily="34" charset="-122"/>
              </a:rPr>
              <a:t>家单位的专家和代表出席会议。</a:t>
            </a:r>
            <a:endParaRPr lang="zh-CN" altLang="en-US" sz="2400" dirty="0">
              <a:latin typeface="微软雅黑" panose="020B0503020204020204" pitchFamily="34" charset="-122"/>
              <a:ea typeface="微软雅黑" panose="020B0503020204020204" pitchFamily="34" charset="-122"/>
            </a:endParaRPr>
          </a:p>
        </p:txBody>
      </p:sp>
      <p:pic>
        <p:nvPicPr>
          <p:cNvPr id="68614" name="图片 1" descr="C:\Users\hi\Desktop\16号标准审查会资料\照片\IMG_0917.JPG"/>
          <p:cNvPicPr>
            <a:picLocks noChangeAspect="1" noChangeArrowheads="1"/>
          </p:cNvPicPr>
          <p:nvPr/>
        </p:nvPicPr>
        <p:blipFill>
          <a:blip r:embed="rId2" cstate="print"/>
          <a:srcRect/>
          <a:stretch>
            <a:fillRect/>
          </a:stretch>
        </p:blipFill>
        <p:spPr bwMode="auto">
          <a:xfrm>
            <a:off x="4584132" y="3046169"/>
            <a:ext cx="4185690" cy="2793223"/>
          </a:xfrm>
          <a:prstGeom prst="rect">
            <a:avLst/>
          </a:prstGeom>
          <a:noFill/>
          <a:ln w="9525">
            <a:noFill/>
            <a:miter lim="800000"/>
            <a:headEnd/>
            <a:tailEnd/>
          </a:ln>
        </p:spPr>
      </p:pic>
      <p:sp>
        <p:nvSpPr>
          <p:cNvPr id="8"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17</a:t>
            </a:fld>
            <a:endParaRPr lang="en-US" altLang="zh-CN" sz="2000" b="1" dirty="0"/>
          </a:p>
        </p:txBody>
      </p:sp>
      <p:sp>
        <p:nvSpPr>
          <p:cNvPr id="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0" name="矩形 9"/>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Tree>
    <p:extLst>
      <p:ext uri="{BB962C8B-B14F-4D97-AF65-F5344CB8AC3E}">
        <p14:creationId xmlns:p14="http://schemas.microsoft.com/office/powerpoint/2010/main" val="31534217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4112" y="5347505"/>
            <a:ext cx="8136904" cy="830997"/>
          </a:xfrm>
          <a:prstGeom prst="rect">
            <a:avLst/>
          </a:prstGeom>
        </p:spPr>
        <p:txBody>
          <a:bodyPr wrap="square">
            <a:spAutoFit/>
          </a:bodyPr>
          <a:lstStyle/>
          <a:p>
            <a:pPr algn="ctr"/>
            <a:r>
              <a:rPr lang="en-US" altLang="zh-CN" sz="2400" dirty="0">
                <a:solidFill>
                  <a:srgbClr val="FF0000"/>
                </a:solidFill>
                <a:latin typeface="微软雅黑" panose="020B0503020204020204" pitchFamily="34" charset="-122"/>
                <a:ea typeface="微软雅黑" panose="020B0503020204020204" pitchFamily="34" charset="-122"/>
              </a:rPr>
              <a:t>2016</a:t>
            </a:r>
            <a:r>
              <a:rPr lang="zh-CN" altLang="zh-CN" sz="2400" dirty="0">
                <a:solidFill>
                  <a:srgbClr val="FF0000"/>
                </a:solidFill>
                <a:latin typeface="微软雅黑" panose="020B0503020204020204" pitchFamily="34" charset="-122"/>
                <a:ea typeface="微软雅黑" panose="020B0503020204020204" pitchFamily="34" charset="-122"/>
              </a:rPr>
              <a:t>年</a:t>
            </a:r>
            <a:r>
              <a:rPr lang="en-US" altLang="zh-CN" sz="2400" dirty="0">
                <a:solidFill>
                  <a:srgbClr val="FF0000"/>
                </a:solidFill>
                <a:latin typeface="微软雅黑" panose="020B0503020204020204" pitchFamily="34" charset="-122"/>
                <a:ea typeface="微软雅黑" panose="020B0503020204020204" pitchFamily="34" charset="-122"/>
              </a:rPr>
              <a:t>11</a:t>
            </a:r>
            <a:r>
              <a:rPr lang="zh-CN" altLang="en-US" sz="2400" dirty="0">
                <a:solidFill>
                  <a:srgbClr val="FF0000"/>
                </a:solidFill>
                <a:latin typeface="微软雅黑" panose="020B0503020204020204" pitchFamily="34" charset="-122"/>
                <a:ea typeface="微软雅黑" panose="020B0503020204020204" pitchFamily="34" charset="-122"/>
              </a:rPr>
              <a:t>月</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日</a:t>
            </a:r>
            <a:r>
              <a:rPr lang="zh-CN" altLang="zh-CN" sz="2400" dirty="0">
                <a:solidFill>
                  <a:srgbClr val="FF0000"/>
                </a:solidFill>
                <a:latin typeface="微软雅黑" panose="020B0503020204020204" pitchFamily="34" charset="-122"/>
                <a:ea typeface="微软雅黑" panose="020B0503020204020204" pitchFamily="34" charset="-122"/>
              </a:rPr>
              <a:t>中国国际电力设备及技术展览会</a:t>
            </a:r>
            <a:endParaRPr lang="en-US" altLang="zh-CN" sz="2400" dirty="0">
              <a:solidFill>
                <a:srgbClr val="FF0000"/>
              </a:solidFill>
              <a:latin typeface="微软雅黑" panose="020B0503020204020204" pitchFamily="34" charset="-122"/>
              <a:ea typeface="微软雅黑" panose="020B0503020204020204" pitchFamily="34" charset="-122"/>
            </a:endParaRPr>
          </a:p>
          <a:p>
            <a:pPr algn="ctr"/>
            <a:r>
              <a:rPr lang="zh-CN" altLang="zh-CN" sz="2400" dirty="0">
                <a:solidFill>
                  <a:srgbClr val="FF0000"/>
                </a:solidFill>
                <a:latin typeface="微软雅黑" panose="020B0503020204020204" pitchFamily="34" charset="-122"/>
                <a:ea typeface="微软雅黑" panose="020B0503020204020204" pitchFamily="34" charset="-122"/>
              </a:rPr>
              <a:t>暨中电联标准发布会</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1026" name="Picture 2" descr="C:\Users\wyg\Desktop\42134969018ff9eaf6905bdbc72230cd.jpg"/>
          <p:cNvPicPr>
            <a:picLocks noChangeAspect="1" noChangeArrowheads="1"/>
          </p:cNvPicPr>
          <p:nvPr/>
        </p:nvPicPr>
        <p:blipFill>
          <a:blip r:embed="rId3" cstate="print"/>
          <a:srcRect/>
          <a:stretch>
            <a:fillRect/>
          </a:stretch>
        </p:blipFill>
        <p:spPr bwMode="auto">
          <a:xfrm>
            <a:off x="2937173" y="1425029"/>
            <a:ext cx="5610782" cy="37444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18</a:t>
            </a:fld>
            <a:endParaRPr lang="en-US" altLang="zh-CN" sz="2000" b="1" dirty="0"/>
          </a:p>
        </p:txBody>
      </p:sp>
      <p:sp>
        <p:nvSpPr>
          <p:cNvPr id="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1" name="矩形 1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Tree>
    <p:extLst>
      <p:ext uri="{BB962C8B-B14F-4D97-AF65-F5344CB8AC3E}">
        <p14:creationId xmlns:p14="http://schemas.microsoft.com/office/powerpoint/2010/main" val="4373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2"/>
          <p:cNvSpPr txBox="1">
            <a:spLocks noChangeArrowheads="1"/>
          </p:cNvSpPr>
          <p:nvPr/>
        </p:nvSpPr>
        <p:spPr bwMode="auto">
          <a:xfrm>
            <a:off x="0" y="1799679"/>
            <a:ext cx="12010181" cy="4392612"/>
          </a:xfrm>
          <a:prstGeom prst="rect">
            <a:avLst/>
          </a:prstGeom>
          <a:noFill/>
          <a:ln w="9525">
            <a:noFill/>
            <a:miter lim="800000"/>
            <a:headEnd/>
            <a:tailEnd/>
          </a:ln>
        </p:spPr>
        <p:txBody>
          <a:bodyPr/>
          <a:lstStyle/>
          <a:p>
            <a:pPr>
              <a:lnSpc>
                <a:spcPct val="150000"/>
              </a:lnSpc>
              <a:buFont typeface="Wingdings" pitchFamily="2" charset="2"/>
              <a:buChar char="ü"/>
            </a:pPr>
            <a:r>
              <a:rPr lang="en-US" altLang="zh-CN" sz="2000" dirty="0">
                <a:latin typeface="微软雅黑" panose="020B0503020204020204" pitchFamily="34" charset="-122"/>
                <a:ea typeface="微软雅黑" panose="020B0503020204020204" pitchFamily="34" charset="-122"/>
              </a:rPr>
              <a:t>2016</a:t>
            </a:r>
            <a:r>
              <a:rPr lang="zh-CN" altLang="zh-CN"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7</a:t>
            </a:r>
            <a:r>
              <a:rPr lang="zh-CN" altLang="zh-CN"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8</a:t>
            </a:r>
            <a:r>
              <a:rPr lang="zh-CN" altLang="zh-CN" sz="2000" dirty="0">
                <a:latin typeface="微软雅黑" panose="020B0503020204020204" pitchFamily="34" charset="-122"/>
                <a:ea typeface="微软雅黑" panose="020B0503020204020204" pitchFamily="34" charset="-122"/>
              </a:rPr>
              <a:t>日，中国电力企业联合会在北京组织召开了电动汽车充换电服务信息交换标准试点活动启动会，</a:t>
            </a:r>
            <a:r>
              <a:rPr lang="en-US" altLang="zh-CN" sz="2000" dirty="0">
                <a:latin typeface="微软雅黑" panose="020B0503020204020204" pitchFamily="34" charset="-122"/>
                <a:ea typeface="微软雅黑" panose="020B0503020204020204" pitchFamily="34" charset="-122"/>
              </a:rPr>
              <a:t>22</a:t>
            </a:r>
            <a:r>
              <a:rPr lang="zh-CN" altLang="zh-CN" sz="2000" dirty="0">
                <a:latin typeface="微软雅黑" panose="020B0503020204020204" pitchFamily="34" charset="-122"/>
                <a:ea typeface="微软雅黑" panose="020B0503020204020204" pitchFamily="34" charset="-122"/>
              </a:rPr>
              <a:t>家单位的</a:t>
            </a:r>
            <a:r>
              <a:rPr lang="en-US" altLang="zh-CN" sz="2000" dirty="0">
                <a:latin typeface="微软雅黑" panose="020B0503020204020204" pitchFamily="34" charset="-122"/>
                <a:ea typeface="微软雅黑" panose="020B0503020204020204" pitchFamily="34" charset="-122"/>
              </a:rPr>
              <a:t>35</a:t>
            </a:r>
            <a:r>
              <a:rPr lang="zh-CN" altLang="zh-CN" sz="2000" dirty="0">
                <a:latin typeface="微软雅黑" panose="020B0503020204020204" pitchFamily="34" charset="-122"/>
                <a:ea typeface="微软雅黑" panose="020B0503020204020204" pitchFamily="34" charset="-122"/>
              </a:rPr>
              <a:t>名代表参加了会议 </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zh-CN" altLang="en-US" sz="2000" b="1" dirty="0">
                <a:latin typeface="微软雅黑" panose="020B0503020204020204" pitchFamily="34" charset="-122"/>
                <a:ea typeface="微软雅黑" panose="020B0503020204020204" pitchFamily="34" charset="-122"/>
              </a:rPr>
              <a:t>试点目的</a:t>
            </a:r>
            <a:r>
              <a:rPr lang="en-US" altLang="zh-CN" sz="2000" b="1" dirty="0">
                <a:latin typeface="微软雅黑" panose="020B0503020204020204" pitchFamily="34" charset="-122"/>
                <a:ea typeface="微软雅黑" panose="020B0503020204020204" pitchFamily="34" charset="-122"/>
              </a:rPr>
              <a:t>    </a:t>
            </a:r>
          </a:p>
          <a:p>
            <a:pPr>
              <a:lnSpc>
                <a:spcPct val="150000"/>
              </a:lnSpc>
            </a:pPr>
            <a:r>
              <a:rPr lang="en-US" altLang="zh-CN" sz="2000" dirty="0">
                <a:latin typeface="微软雅黑" panose="020B0503020204020204" pitchFamily="34" charset="-122"/>
                <a:ea typeface="微软雅黑" panose="020B0503020204020204" pitchFamily="34" charset="-122"/>
              </a:rPr>
              <a:t>    1.</a:t>
            </a:r>
            <a:r>
              <a:rPr lang="zh-CN" altLang="zh-CN" sz="2000" dirty="0">
                <a:latin typeface="微软雅黑" panose="020B0503020204020204" pitchFamily="34" charset="-122"/>
                <a:ea typeface="微软雅黑" panose="020B0503020204020204" pitchFamily="34" charset="-122"/>
              </a:rPr>
              <a:t>测试充电运营商充电公共信息服务之间以及与信息平台之间的互联，验证信息互联互通；</a:t>
            </a:r>
          </a:p>
          <a:p>
            <a:pPr>
              <a:lnSpc>
                <a:spcPct val="150000"/>
              </a:lnSpc>
            </a:pPr>
            <a:r>
              <a:rPr lang="en-US" altLang="zh-CN" sz="2000" dirty="0">
                <a:latin typeface="微软雅黑" panose="020B0503020204020204" pitchFamily="34" charset="-122"/>
                <a:ea typeface="微软雅黑" panose="020B0503020204020204" pitchFamily="34" charset="-122"/>
              </a:rPr>
              <a:t>    2.</a:t>
            </a:r>
            <a:r>
              <a:rPr lang="zh-CN" altLang="zh-CN" sz="2000" dirty="0">
                <a:latin typeface="微软雅黑" panose="020B0503020204020204" pitchFamily="34" charset="-122"/>
                <a:ea typeface="微软雅黑" panose="020B0503020204020204" pitchFamily="34" charset="-122"/>
              </a:rPr>
              <a:t>测试充电漫游服务和跨平台清分结算，验证支付互联互通；</a:t>
            </a:r>
          </a:p>
          <a:p>
            <a:pPr>
              <a:lnSpc>
                <a:spcPct val="150000"/>
              </a:lnSpc>
            </a:pPr>
            <a:r>
              <a:rPr lang="en-US" altLang="zh-CN" sz="2000" dirty="0">
                <a:latin typeface="微软雅黑" panose="020B0503020204020204" pitchFamily="34" charset="-122"/>
                <a:ea typeface="微软雅黑" panose="020B0503020204020204" pitchFamily="34" charset="-122"/>
              </a:rPr>
              <a:t>    3.</a:t>
            </a:r>
            <a:r>
              <a:rPr lang="zh-CN" altLang="zh-CN" sz="2000" dirty="0">
                <a:latin typeface="微软雅黑" panose="020B0503020204020204" pitchFamily="34" charset="-122"/>
                <a:ea typeface="微软雅黑" panose="020B0503020204020204" pitchFamily="34" charset="-122"/>
              </a:rPr>
              <a:t>测试数据交换安全；</a:t>
            </a:r>
          </a:p>
          <a:p>
            <a:pPr>
              <a:lnSpc>
                <a:spcPct val="150000"/>
              </a:lnSpc>
            </a:pPr>
            <a:r>
              <a:rPr lang="zh-CN" altLang="en-US" sz="2000" dirty="0">
                <a:latin typeface="微软雅黑" panose="020B0503020204020204" pitchFamily="34" charset="-122"/>
                <a:ea typeface="微软雅黑" panose="020B0503020204020204" pitchFamily="34" charset="-122"/>
              </a:rPr>
              <a:t>北京、上海、深圳、泸州四地的</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个充电服务运营商或充电服务平台的</a:t>
            </a:r>
            <a:r>
              <a:rPr lang="en-US" altLang="zh-CN" sz="2000" dirty="0">
                <a:latin typeface="微软雅黑" panose="020B0503020204020204" pitchFamily="34" charset="-122"/>
                <a:ea typeface="微软雅黑" panose="020B0503020204020204" pitchFamily="34" charset="-122"/>
              </a:rPr>
              <a:t>47</a:t>
            </a:r>
            <a:r>
              <a:rPr lang="zh-CN" altLang="en-US" sz="2000" dirty="0">
                <a:latin typeface="微软雅黑" panose="020B0503020204020204" pitchFamily="34" charset="-122"/>
                <a:ea typeface="微软雅黑" panose="020B0503020204020204" pitchFamily="34" charset="-122"/>
              </a:rPr>
              <a:t>个充电站（桩）参加了试点</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zh-CN" altLang="en-US" sz="2000" b="1" dirty="0">
                <a:latin typeface="微软雅黑" panose="020B0503020204020204" pitchFamily="34" charset="-122"/>
                <a:ea typeface="微软雅黑" panose="020B0503020204020204" pitchFamily="34" charset="-122"/>
              </a:rPr>
              <a:t>试点模式：</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a:t>
            </a:r>
            <a:r>
              <a:rPr lang="zh-CN" altLang="zh-CN" sz="2000" dirty="0">
                <a:latin typeface="微软雅黑" panose="020B0503020204020204" pitchFamily="34" charset="-122"/>
                <a:ea typeface="微软雅黑" panose="020B0503020204020204" pitchFamily="34" charset="-122"/>
              </a:rPr>
              <a:t>在北京、上海以</a:t>
            </a:r>
            <a:r>
              <a:rPr lang="en-US" altLang="zh-CN" sz="2000" dirty="0">
                <a:latin typeface="微软雅黑" panose="020B0503020204020204" pitchFamily="34" charset="-122"/>
                <a:ea typeface="微软雅黑" panose="020B0503020204020204" pitchFamily="34" charset="-122"/>
              </a:rPr>
              <a:t>App</a:t>
            </a:r>
            <a:r>
              <a:rPr lang="zh-CN" altLang="zh-CN" sz="2000" dirty="0">
                <a:latin typeface="微软雅黑" panose="020B0503020204020204" pitchFamily="34" charset="-122"/>
                <a:ea typeface="微软雅黑" panose="020B0503020204020204" pitchFamily="34" charset="-122"/>
              </a:rPr>
              <a:t>扫码充电支付为主，深圳以多种模式身份识别技术为</a:t>
            </a:r>
            <a:r>
              <a:rPr lang="zh-CN" altLang="en-US" sz="2000" dirty="0">
                <a:latin typeface="微软雅黑" panose="020B0503020204020204" pitchFamily="34" charset="-122"/>
                <a:ea typeface="微软雅黑" panose="020B0503020204020204" pitchFamily="34" charset="-122"/>
              </a:rPr>
              <a:t>试点</a:t>
            </a:r>
            <a:r>
              <a:rPr lang="zh-CN" altLang="zh-CN" sz="2000" dirty="0">
                <a:latin typeface="微软雅黑" panose="020B0503020204020204" pitchFamily="34" charset="-122"/>
                <a:ea typeface="微软雅黑" panose="020B0503020204020204" pitchFamily="34" charset="-122"/>
              </a:rPr>
              <a:t>。</a:t>
            </a:r>
          </a:p>
          <a:p>
            <a:pPr>
              <a:lnSpc>
                <a:spcPct val="150000"/>
              </a:lnSpc>
            </a:pPr>
            <a:r>
              <a:rPr lang="en-US" altLang="zh-CN" sz="2000" dirty="0">
                <a:latin typeface="微软雅黑" panose="020B0503020204020204" pitchFamily="34" charset="-122"/>
                <a:ea typeface="微软雅黑" panose="020B0503020204020204" pitchFamily="34" charset="-122"/>
              </a:rPr>
              <a:t>     2.</a:t>
            </a:r>
            <a:r>
              <a:rPr lang="zh-CN" altLang="zh-CN" sz="2000" dirty="0">
                <a:latin typeface="微软雅黑" panose="020B0503020204020204" pitchFamily="34" charset="-122"/>
                <a:ea typeface="微软雅黑" panose="020B0503020204020204" pitchFamily="34" charset="-122"/>
              </a:rPr>
              <a:t>在北京和深圳，除测试公共信息交换外，还测试运营商与平台间的公共信息交换。</a:t>
            </a:r>
          </a:p>
        </p:txBody>
      </p:sp>
      <p:sp>
        <p:nvSpPr>
          <p:cNvPr id="6"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19</a:t>
            </a:fld>
            <a:endParaRPr lang="en-US" altLang="zh-CN" sz="2000" b="1" dirty="0"/>
          </a:p>
        </p:txBody>
      </p:sp>
      <p:sp>
        <p:nvSpPr>
          <p:cNvPr id="7"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8" name="矩形 7"/>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
        <p:nvSpPr>
          <p:cNvPr id="9"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电动汽车充换电服务信息交换标准试点活动</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7732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989" y="1408067"/>
            <a:ext cx="8232775" cy="609398"/>
          </a:xfrm>
        </p:spPr>
        <p:txBody>
          <a:bodyPr>
            <a:normAutofit fontScale="90000"/>
          </a:bodyPr>
          <a:lstStyle/>
          <a:p>
            <a:pPr defTabSz="914398" fontAlgn="auto">
              <a:spcAft>
                <a:spcPts val="0"/>
              </a:spcAft>
              <a:defRPr/>
            </a:pPr>
            <a:r>
              <a:rPr lang="zh-CN" altLang="en-US" sz="4400" dirty="0">
                <a:solidFill>
                  <a:srgbClr val="FF0000"/>
                </a:solidFill>
              </a:rPr>
              <a:t>主要内容</a:t>
            </a:r>
            <a:endParaRPr sz="4400" dirty="0">
              <a:solidFill>
                <a:srgbClr val="FF0000"/>
              </a:solidFill>
            </a:endParaRPr>
          </a:p>
        </p:txBody>
      </p:sp>
      <p:sp>
        <p:nvSpPr>
          <p:cNvPr id="8" name="内容占位符 7"/>
          <p:cNvSpPr>
            <a:spLocks noGrp="1"/>
          </p:cNvSpPr>
          <p:nvPr>
            <p:ph idx="1"/>
          </p:nvPr>
        </p:nvSpPr>
        <p:spPr>
          <a:xfrm>
            <a:off x="3009181" y="2207854"/>
            <a:ext cx="8363938" cy="1486561"/>
          </a:xfrm>
        </p:spPr>
        <p:txBody>
          <a:bodyPr>
            <a:noAutofit/>
          </a:bodyPr>
          <a:lstStyle/>
          <a:p>
            <a:pPr lvl="0">
              <a:lnSpc>
                <a:spcPct val="200000"/>
              </a:lnSpc>
              <a:buFont typeface="Wingdings"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充电设施互联互通分析</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充电设施互联互通标准体系</a:t>
            </a:r>
            <a:endParaRPr lang="en-US" altLang="zh-CN" sz="2800" b="1" dirty="0">
              <a:latin typeface="微软雅黑" panose="020B0503020204020204" pitchFamily="34" charset="-122"/>
              <a:ea typeface="微软雅黑" panose="020B0503020204020204" pitchFamily="34" charset="-122"/>
            </a:endParaRPr>
          </a:p>
          <a:p>
            <a:pPr lvl="0">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充电设施互联互通实施</a:t>
            </a:r>
          </a:p>
          <a:p>
            <a:endParaRPr lang="zh-CN" altLang="en-US" sz="2800" dirty="0">
              <a:latin typeface="微软雅黑" panose="020B0503020204020204" pitchFamily="34" charset="-122"/>
              <a:ea typeface="微软雅黑" panose="020B0503020204020204" pitchFamily="34" charset="-122"/>
            </a:endParaRPr>
          </a:p>
        </p:txBody>
      </p:sp>
      <p:sp>
        <p:nvSpPr>
          <p:cNvPr id="4506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fld id="{EE1F716B-61A5-480C-966E-5AE8B7CBD9AC}" type="slidenum">
              <a:rPr lang="en-US" altLang="zh-CN" sz="2000" b="1" smtClean="0"/>
              <a:pPr/>
              <a:t>2</a:t>
            </a:fld>
            <a:endParaRPr lang="en-US" altLang="zh-CN" sz="2000" b="1" dirty="0"/>
          </a:p>
        </p:txBody>
      </p:sp>
      <p:sp>
        <p:nvSpPr>
          <p:cNvPr id="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idx="1"/>
          </p:nvPr>
        </p:nvSpPr>
        <p:spPr>
          <a:xfrm>
            <a:off x="222523" y="1289847"/>
            <a:ext cx="5765527" cy="4292600"/>
          </a:xfrm>
        </p:spPr>
        <p:txBody>
          <a:bodyPr>
            <a:noAutofit/>
          </a:bodyPr>
          <a:lstStyle/>
          <a:p>
            <a:pPr marL="0" indent="0" defTabSz="476229">
              <a:lnSpc>
                <a:spcPct val="120000"/>
              </a:lnSpc>
              <a:spcBef>
                <a:spcPts val="0"/>
              </a:spcBef>
              <a:buNone/>
              <a:defRPr sz="1600" b="1">
                <a:solidFill>
                  <a:srgbClr val="F8BA09"/>
                </a:solidFill>
              </a:defRPr>
            </a:pPr>
            <a:r>
              <a:rPr lang="zh-CN" altLang="zh-CN" sz="2000" dirty="0">
                <a:solidFill>
                  <a:srgbClr val="FF0000"/>
                </a:solidFill>
                <a:latin typeface="微软雅黑" panose="020B0503020204020204" pitchFamily="34" charset="-122"/>
                <a:ea typeface="微软雅黑" panose="020B0503020204020204" pitchFamily="34" charset="-122"/>
              </a:rPr>
              <a:t>1.运营商按照地区分组</a:t>
            </a:r>
          </a:p>
          <a:p>
            <a:pPr marL="364629" lvl="1" indent="-99444" defTabSz="476229">
              <a:lnSpc>
                <a:spcPct val="120000"/>
              </a:lnSpc>
              <a:spcBef>
                <a:spcPts val="0"/>
              </a:spcBef>
              <a:defRPr sz="1600" b="1"/>
            </a:pPr>
            <a:r>
              <a:rPr lang="zh-CN" altLang="zh-CN" sz="2000" dirty="0">
                <a:latin typeface="微软雅黑" panose="020B0503020204020204" pitchFamily="34" charset="-122"/>
                <a:ea typeface="微软雅黑" panose="020B0503020204020204" pitchFamily="34" charset="-122"/>
              </a:rPr>
              <a:t>深圳地区</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牵头单位：普天新能源</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参与单位：特来电  充电网  科陆电子 云杉 聚电科技 深圳通</a:t>
            </a:r>
          </a:p>
          <a:p>
            <a:pPr marL="364629" lvl="1" indent="-99444" defTabSz="476229">
              <a:lnSpc>
                <a:spcPct val="120000"/>
              </a:lnSpc>
              <a:spcBef>
                <a:spcPts val="0"/>
              </a:spcBef>
              <a:defRPr sz="1600" b="1"/>
            </a:pPr>
            <a:r>
              <a:rPr lang="zh-CN" altLang="zh-CN" sz="2000" dirty="0">
                <a:latin typeface="微软雅黑" panose="020B0503020204020204" pitchFamily="34" charset="-122"/>
                <a:ea typeface="微软雅黑" panose="020B0503020204020204" pitchFamily="34" charset="-122"/>
              </a:rPr>
              <a:t>上海地区</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牵头单位：国网</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参与单位：普天新能源 充电网 万帮新能源 聚电科技 伟杰海泰</a:t>
            </a:r>
          </a:p>
          <a:p>
            <a:pPr marL="364629" lvl="1" indent="-99444" defTabSz="476229">
              <a:lnSpc>
                <a:spcPct val="120000"/>
              </a:lnSpc>
              <a:spcBef>
                <a:spcPts val="0"/>
              </a:spcBef>
              <a:defRPr sz="1600" b="1"/>
            </a:pPr>
            <a:r>
              <a:rPr lang="zh-CN" altLang="zh-CN" sz="2000" dirty="0">
                <a:latin typeface="微软雅黑" panose="020B0503020204020204" pitchFamily="34" charset="-122"/>
                <a:ea typeface="微软雅黑" panose="020B0503020204020204" pitchFamily="34" charset="-122"/>
              </a:rPr>
              <a:t>北京地区  </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牵头单位：中创三优（e充网）</a:t>
            </a:r>
            <a:br>
              <a:rPr lang="zh-CN"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    参与单位:普天新能源 国网电动汽车 特来电  充电网 万帮新能源 伟杰海泰</a:t>
            </a:r>
          </a:p>
        </p:txBody>
      </p:sp>
      <p:sp>
        <p:nvSpPr>
          <p:cNvPr id="63492" name="Shape 199"/>
          <p:cNvSpPr>
            <a:spLocks noChangeArrowheads="1"/>
          </p:cNvSpPr>
          <p:nvPr/>
        </p:nvSpPr>
        <p:spPr bwMode="auto">
          <a:xfrm>
            <a:off x="5894388" y="3251204"/>
            <a:ext cx="93662" cy="369887"/>
          </a:xfrm>
          <a:prstGeom prst="rect">
            <a:avLst/>
          </a:prstGeom>
          <a:noFill/>
          <a:ln w="12700">
            <a:noFill/>
            <a:miter lim="400000"/>
            <a:headEnd/>
            <a:tailEnd/>
          </a:ln>
        </p:spPr>
        <p:txBody>
          <a:bodyPr wrap="none" lIns="45718" tIns="45718" rIns="45718" bIns="45718">
            <a:spAutoFit/>
          </a:bodyPr>
          <a:lstStyle/>
          <a:p>
            <a:endParaRPr lang="zh-CN" altLang="zh-CN"/>
          </a:p>
        </p:txBody>
      </p:sp>
      <p:sp>
        <p:nvSpPr>
          <p:cNvPr id="63493" name="Shape 200"/>
          <p:cNvSpPr>
            <a:spLocks noChangeArrowheads="1"/>
          </p:cNvSpPr>
          <p:nvPr/>
        </p:nvSpPr>
        <p:spPr bwMode="auto">
          <a:xfrm>
            <a:off x="6847982" y="1583779"/>
            <a:ext cx="3745583" cy="2667393"/>
          </a:xfrm>
          <a:prstGeom prst="rect">
            <a:avLst/>
          </a:prstGeom>
          <a:noFill/>
          <a:ln w="12700">
            <a:noFill/>
            <a:miter lim="400000"/>
            <a:headEnd/>
            <a:tailEnd/>
          </a:ln>
        </p:spPr>
        <p:txBody>
          <a:bodyPr wrap="none" lIns="45718" tIns="45718" rIns="45718" bIns="45718">
            <a:spAutoFit/>
          </a:bodyPr>
          <a:lstStyle/>
          <a:p>
            <a:pPr defTabSz="474681">
              <a:lnSpc>
                <a:spcPct val="120000"/>
              </a:lnSpc>
            </a:pPr>
            <a:r>
              <a:rPr lang="zh-CN" altLang="zh-CN" sz="2000" b="1" dirty="0">
                <a:solidFill>
                  <a:srgbClr val="FF0000"/>
                </a:solidFill>
                <a:latin typeface="微软雅黑" panose="020B0503020204020204" pitchFamily="34" charset="-122"/>
                <a:ea typeface="微软雅黑" panose="020B0503020204020204" pitchFamily="34" charset="-122"/>
                <a:sym typeface="微软雅黑" pitchFamily="34" charset="-122"/>
              </a:rPr>
              <a:t>2. </a:t>
            </a:r>
            <a:r>
              <a:rPr lang="zh-CN" altLang="en-US" sz="2000" b="1" dirty="0">
                <a:solidFill>
                  <a:srgbClr val="FF0000"/>
                </a:solidFill>
                <a:latin typeface="微软雅黑" panose="020B0503020204020204" pitchFamily="34" charset="-122"/>
                <a:ea typeface="微软雅黑" panose="020B0503020204020204" pitchFamily="34" charset="-122"/>
                <a:sym typeface="微软雅黑" pitchFamily="34" charset="-122"/>
              </a:rPr>
              <a:t>政府平台与运营商测试分组</a:t>
            </a:r>
          </a:p>
          <a:p>
            <a:pPr marL="363552" lvl="1" indent="-98429" defTabSz="474681">
              <a:lnSpc>
                <a:spcPct val="120000"/>
              </a:lnSpc>
              <a:buSzPct val="100000"/>
              <a:buFont typeface="Wingdings" pitchFamily="2" charset="2"/>
              <a:buChar char="■"/>
            </a:pPr>
            <a:r>
              <a:rPr lang="zh-CN" altLang="zh-CN" sz="2000" b="1" dirty="0">
                <a:latin typeface="微软雅黑" panose="020B0503020204020204" pitchFamily="34" charset="-122"/>
                <a:ea typeface="微软雅黑" panose="020B0503020204020204" pitchFamily="34" charset="-122"/>
                <a:sym typeface="微软雅黑" pitchFamily="34" charset="-122"/>
              </a:rPr>
              <a:t>e</a:t>
            </a:r>
            <a:r>
              <a:rPr lang="zh-CN" altLang="en-US" sz="2000" b="1" dirty="0">
                <a:latin typeface="微软雅黑" panose="020B0503020204020204" pitchFamily="34" charset="-122"/>
                <a:ea typeface="微软雅黑" panose="020B0503020204020204" pitchFamily="34" charset="-122"/>
                <a:sym typeface="微软雅黑" pitchFamily="34" charset="-122"/>
              </a:rPr>
              <a:t>充网－－普天</a:t>
            </a:r>
          </a:p>
          <a:p>
            <a:pPr marL="363552" lvl="1" indent="-98429" defTabSz="474681">
              <a:lnSpc>
                <a:spcPct val="120000"/>
              </a:lnSpc>
              <a:buSzPct val="100000"/>
              <a:buFont typeface="Wingdings" pitchFamily="2" charset="2"/>
              <a:buChar char="■"/>
            </a:pPr>
            <a:r>
              <a:rPr lang="zh-CN" altLang="zh-CN" sz="2000" b="1" dirty="0">
                <a:latin typeface="微软雅黑" panose="020B0503020204020204" pitchFamily="34" charset="-122"/>
                <a:ea typeface="微软雅黑" panose="020B0503020204020204" pitchFamily="34" charset="-122"/>
                <a:sym typeface="微软雅黑" pitchFamily="34" charset="-122"/>
              </a:rPr>
              <a:t>e</a:t>
            </a:r>
            <a:r>
              <a:rPr lang="zh-CN" altLang="en-US" sz="2000" b="1" dirty="0">
                <a:latin typeface="微软雅黑" panose="020B0503020204020204" pitchFamily="34" charset="-122"/>
                <a:ea typeface="微软雅黑" panose="020B0503020204020204" pitchFamily="34" charset="-122"/>
                <a:sym typeface="微软雅黑" pitchFamily="34" charset="-122"/>
              </a:rPr>
              <a:t>充网－－特来电</a:t>
            </a:r>
          </a:p>
          <a:p>
            <a:pPr marL="363552" lvl="1" indent="-98429" defTabSz="474681">
              <a:lnSpc>
                <a:spcPct val="120000"/>
              </a:lnSpc>
              <a:buSzPct val="100000"/>
              <a:buFont typeface="Wingdings" pitchFamily="2" charset="2"/>
              <a:buChar char="■"/>
            </a:pPr>
            <a:r>
              <a:rPr lang="zh-CN" altLang="zh-CN" sz="2000" b="1" dirty="0">
                <a:latin typeface="微软雅黑" panose="020B0503020204020204" pitchFamily="34" charset="-122"/>
                <a:ea typeface="微软雅黑" panose="020B0503020204020204" pitchFamily="34" charset="-122"/>
                <a:sym typeface="微软雅黑" pitchFamily="34" charset="-122"/>
              </a:rPr>
              <a:t>e</a:t>
            </a:r>
            <a:r>
              <a:rPr lang="zh-CN" altLang="en-US" sz="2000" b="1" dirty="0">
                <a:latin typeface="微软雅黑" panose="020B0503020204020204" pitchFamily="34" charset="-122"/>
                <a:ea typeface="微软雅黑" panose="020B0503020204020204" pitchFamily="34" charset="-122"/>
                <a:sym typeface="微软雅黑" pitchFamily="34" charset="-122"/>
              </a:rPr>
              <a:t>充网－－国网</a:t>
            </a:r>
          </a:p>
          <a:p>
            <a:pPr marL="363552" lvl="1" indent="-98429" defTabSz="474681">
              <a:lnSpc>
                <a:spcPct val="120000"/>
              </a:lnSpc>
              <a:buSzPct val="100000"/>
              <a:buFont typeface="Wingdings" pitchFamily="2" charset="2"/>
              <a:buChar char="■"/>
            </a:pPr>
            <a:endParaRPr lang="zh-CN" altLang="zh-CN" sz="2000" b="1" dirty="0">
              <a:latin typeface="微软雅黑" panose="020B0503020204020204" pitchFamily="34" charset="-122"/>
              <a:ea typeface="微软雅黑" panose="020B0503020204020204" pitchFamily="34" charset="-122"/>
              <a:sym typeface="微软雅黑" pitchFamily="34" charset="-122"/>
            </a:endParaRPr>
          </a:p>
          <a:p>
            <a:pPr defTabSz="474681">
              <a:lnSpc>
                <a:spcPct val="120000"/>
              </a:lnSpc>
            </a:pPr>
            <a:r>
              <a:rPr lang="zh-CN" altLang="zh-CN" sz="2000" b="1" dirty="0">
                <a:solidFill>
                  <a:srgbClr val="FF0000"/>
                </a:solidFill>
                <a:latin typeface="微软雅黑" panose="020B0503020204020204" pitchFamily="34" charset="-122"/>
                <a:ea typeface="微软雅黑" panose="020B0503020204020204" pitchFamily="34" charset="-122"/>
                <a:sym typeface="微软雅黑" pitchFamily="34" charset="-122"/>
              </a:rPr>
              <a:t>3. </a:t>
            </a:r>
            <a:r>
              <a:rPr lang="zh-CN" altLang="en-US" sz="2000" b="1" dirty="0">
                <a:solidFill>
                  <a:srgbClr val="FF0000"/>
                </a:solidFill>
                <a:latin typeface="微软雅黑" panose="020B0503020204020204" pitchFamily="34" charset="-122"/>
                <a:ea typeface="微软雅黑" panose="020B0503020204020204" pitchFamily="34" charset="-122"/>
                <a:sym typeface="微软雅黑" pitchFamily="34" charset="-122"/>
              </a:rPr>
              <a:t>第三方平台与运营商测试分组</a:t>
            </a:r>
          </a:p>
          <a:p>
            <a:pPr marL="363552" lvl="1" indent="-98429" defTabSz="474681">
              <a:lnSpc>
                <a:spcPct val="120000"/>
              </a:lnSpc>
              <a:buSzPct val="100000"/>
              <a:buFont typeface="Wingdings" pitchFamily="2" charset="2"/>
              <a:buChar char="■"/>
            </a:pPr>
            <a:r>
              <a:rPr lang="zh-CN" altLang="en-US" sz="2000" b="1" dirty="0">
                <a:latin typeface="微软雅黑" panose="020B0503020204020204" pitchFamily="34" charset="-122"/>
                <a:ea typeface="微软雅黑" panose="020B0503020204020204" pitchFamily="34" charset="-122"/>
                <a:sym typeface="微软雅黑" pitchFamily="34" charset="-122"/>
              </a:rPr>
              <a:t>深圳通－－普天（深圳地区）</a:t>
            </a:r>
          </a:p>
        </p:txBody>
      </p:sp>
      <p:sp>
        <p:nvSpPr>
          <p:cNvPr id="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20</a:t>
            </a:fld>
            <a:endParaRPr lang="en-US" altLang="zh-CN" sz="2000" b="1" dirty="0"/>
          </a:p>
        </p:txBody>
      </p:sp>
      <p:sp>
        <p:nvSpPr>
          <p:cNvPr id="1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1" name="矩形 10"/>
          <p:cNvSpPr/>
          <p:nvPr/>
        </p:nvSpPr>
        <p:spPr>
          <a:xfrm>
            <a:off x="619661" y="189979"/>
            <a:ext cx="5109091"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充电设施互联互通标准体系</a:t>
            </a:r>
          </a:p>
        </p:txBody>
      </p:sp>
    </p:spTree>
    <p:extLst>
      <p:ext uri="{BB962C8B-B14F-4D97-AF65-F5344CB8AC3E}">
        <p14:creationId xmlns:p14="http://schemas.microsoft.com/office/powerpoint/2010/main" val="295080955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989" y="1408067"/>
            <a:ext cx="8232775" cy="609398"/>
          </a:xfrm>
        </p:spPr>
        <p:txBody>
          <a:bodyPr>
            <a:normAutofit fontScale="90000"/>
          </a:bodyPr>
          <a:lstStyle/>
          <a:p>
            <a:pPr defTabSz="914398" fontAlgn="auto">
              <a:spcAft>
                <a:spcPts val="0"/>
              </a:spcAft>
              <a:defRPr/>
            </a:pPr>
            <a:r>
              <a:rPr lang="zh-CN" altLang="en-US" sz="4400" dirty="0">
                <a:solidFill>
                  <a:srgbClr val="FF0000"/>
                </a:solidFill>
              </a:rPr>
              <a:t>主要内容</a:t>
            </a:r>
            <a:endParaRPr sz="4400" dirty="0">
              <a:solidFill>
                <a:srgbClr val="FF0000"/>
              </a:solidFill>
            </a:endParaRPr>
          </a:p>
        </p:txBody>
      </p:sp>
      <p:sp>
        <p:nvSpPr>
          <p:cNvPr id="8" name="内容占位符 7"/>
          <p:cNvSpPr>
            <a:spLocks noGrp="1"/>
          </p:cNvSpPr>
          <p:nvPr>
            <p:ph idx="1"/>
          </p:nvPr>
        </p:nvSpPr>
        <p:spPr>
          <a:xfrm>
            <a:off x="3009181" y="2207854"/>
            <a:ext cx="8363938" cy="1486561"/>
          </a:xfrm>
        </p:spPr>
        <p:txBody>
          <a:bodyPr>
            <a:noAutofit/>
          </a:bodyPr>
          <a:lstStyle/>
          <a:p>
            <a:pPr lvl="0">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充电设施互联互通分析</a:t>
            </a:r>
            <a:endParaRPr lang="en-US" altLang="zh-CN" sz="2800" b="1"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充电设施互联互通标准体系</a:t>
            </a:r>
            <a:endParaRPr lang="en-US" altLang="zh-CN" sz="2800" b="1" dirty="0">
              <a:latin typeface="微软雅黑" panose="020B0503020204020204" pitchFamily="34" charset="-122"/>
              <a:ea typeface="微软雅黑" panose="020B0503020204020204" pitchFamily="34" charset="-122"/>
            </a:endParaRPr>
          </a:p>
          <a:p>
            <a:pPr lvl="0">
              <a:lnSpc>
                <a:spcPct val="200000"/>
              </a:lnSpc>
              <a:buFont typeface="Wingdings"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充电设施互联互通实施</a:t>
            </a:r>
          </a:p>
          <a:p>
            <a:endParaRPr lang="zh-CN" altLang="en-US" sz="2800" dirty="0">
              <a:latin typeface="微软雅黑" panose="020B0503020204020204" pitchFamily="34" charset="-122"/>
              <a:ea typeface="微软雅黑" panose="020B0503020204020204" pitchFamily="34" charset="-122"/>
            </a:endParaRPr>
          </a:p>
        </p:txBody>
      </p:sp>
      <p:sp>
        <p:nvSpPr>
          <p:cNvPr id="4506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fld id="{EE1F716B-61A5-480C-966E-5AE8B7CBD9AC}" type="slidenum">
              <a:rPr lang="en-US" altLang="zh-CN" sz="2000" b="1" smtClean="0"/>
              <a:pPr/>
              <a:t>21</a:t>
            </a:fld>
            <a:endParaRPr lang="en-US" altLang="zh-CN" sz="2000" b="1" dirty="0"/>
          </a:p>
        </p:txBody>
      </p:sp>
      <p:sp>
        <p:nvSpPr>
          <p:cNvPr id="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Tree>
    <p:extLst>
      <p:ext uri="{BB962C8B-B14F-4D97-AF65-F5344CB8AC3E}">
        <p14:creationId xmlns:p14="http://schemas.microsoft.com/office/powerpoint/2010/main" val="59252543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矩形 2"/>
          <p:cNvSpPr>
            <a:spLocks noChangeArrowheads="1"/>
          </p:cNvSpPr>
          <p:nvPr/>
        </p:nvSpPr>
        <p:spPr bwMode="auto">
          <a:xfrm>
            <a:off x="3657604" y="2131912"/>
            <a:ext cx="6335713" cy="1133475"/>
          </a:xfrm>
          <a:prstGeom prst="rect">
            <a:avLst/>
          </a:prstGeom>
          <a:noFill/>
          <a:ln w="9525">
            <a:solidFill>
              <a:schemeClr val="accent1"/>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pic>
        <p:nvPicPr>
          <p:cNvPr id="49160" name="Picture 2"/>
          <p:cNvPicPr>
            <a:picLocks noChangeAspect="1" noChangeArrowheads="1"/>
          </p:cNvPicPr>
          <p:nvPr/>
        </p:nvPicPr>
        <p:blipFill>
          <a:blip r:embed="rId3" cstate="print"/>
          <a:srcRect/>
          <a:stretch>
            <a:fillRect/>
          </a:stretch>
        </p:blipFill>
        <p:spPr bwMode="auto">
          <a:xfrm>
            <a:off x="2289175" y="2303363"/>
            <a:ext cx="681038" cy="962025"/>
          </a:xfrm>
          <a:prstGeom prst="rect">
            <a:avLst/>
          </a:prstGeom>
          <a:noFill/>
          <a:ln w="9525">
            <a:noFill/>
            <a:miter lim="800000"/>
            <a:headEnd/>
            <a:tailEnd/>
          </a:ln>
        </p:spPr>
      </p:pic>
      <p:pic>
        <p:nvPicPr>
          <p:cNvPr id="49161" name="Picture 2"/>
          <p:cNvPicPr>
            <a:picLocks noChangeAspect="1" noChangeArrowheads="1"/>
          </p:cNvPicPr>
          <p:nvPr/>
        </p:nvPicPr>
        <p:blipFill>
          <a:blip r:embed="rId3" cstate="print"/>
          <a:srcRect/>
          <a:stretch>
            <a:fillRect/>
          </a:stretch>
        </p:blipFill>
        <p:spPr bwMode="auto">
          <a:xfrm>
            <a:off x="2506667" y="2184300"/>
            <a:ext cx="681037" cy="962025"/>
          </a:xfrm>
          <a:prstGeom prst="rect">
            <a:avLst/>
          </a:prstGeom>
          <a:noFill/>
          <a:ln w="9525">
            <a:noFill/>
            <a:miter lim="800000"/>
            <a:headEnd/>
            <a:tailEnd/>
          </a:ln>
        </p:spPr>
      </p:pic>
      <p:pic>
        <p:nvPicPr>
          <p:cNvPr id="49162" name="Picture 2"/>
          <p:cNvPicPr>
            <a:picLocks noChangeAspect="1" noChangeArrowheads="1"/>
          </p:cNvPicPr>
          <p:nvPr/>
        </p:nvPicPr>
        <p:blipFill>
          <a:blip r:embed="rId3" cstate="print"/>
          <a:srcRect/>
          <a:stretch>
            <a:fillRect/>
          </a:stretch>
        </p:blipFill>
        <p:spPr bwMode="auto">
          <a:xfrm>
            <a:off x="2720975" y="2062063"/>
            <a:ext cx="681038" cy="962025"/>
          </a:xfrm>
          <a:prstGeom prst="rect">
            <a:avLst/>
          </a:prstGeom>
          <a:noFill/>
          <a:ln w="9525">
            <a:noFill/>
            <a:miter lim="800000"/>
            <a:headEnd/>
            <a:tailEnd/>
          </a:ln>
        </p:spPr>
      </p:pic>
      <p:sp>
        <p:nvSpPr>
          <p:cNvPr id="49163" name="矩形 6"/>
          <p:cNvSpPr>
            <a:spLocks noChangeArrowheads="1"/>
          </p:cNvSpPr>
          <p:nvPr/>
        </p:nvSpPr>
        <p:spPr bwMode="auto">
          <a:xfrm>
            <a:off x="3838579" y="2316063"/>
            <a:ext cx="6011863" cy="708025"/>
          </a:xfrm>
          <a:prstGeom prst="rect">
            <a:avLst/>
          </a:prstGeom>
          <a:noFill/>
          <a:ln w="9525">
            <a:noFill/>
            <a:miter lim="800000"/>
            <a:headEnd/>
            <a:tailEnd/>
          </a:ln>
        </p:spPr>
        <p:txBody>
          <a:bodyPr>
            <a:spAutoFit/>
          </a:bodyPr>
          <a:lstStyle/>
          <a:p>
            <a:pPr algn="just"/>
            <a:r>
              <a:rPr lang="zh-CN" altLang="en-US" sz="2000" dirty="0">
                <a:latin typeface="微软雅黑" panose="020B0503020204020204" pitchFamily="34" charset="-122"/>
                <a:ea typeface="微软雅黑" panose="020B0503020204020204" pitchFamily="34" charset="-122"/>
              </a:rPr>
              <a:t>要深入理解和全面掌握标准内容，准确把握标准的实质。</a:t>
            </a:r>
          </a:p>
        </p:txBody>
      </p:sp>
      <p:sp>
        <p:nvSpPr>
          <p:cNvPr id="49164" name="矩形 11"/>
          <p:cNvSpPr>
            <a:spLocks noChangeArrowheads="1"/>
          </p:cNvSpPr>
          <p:nvPr/>
        </p:nvSpPr>
        <p:spPr bwMode="auto">
          <a:xfrm>
            <a:off x="3657604" y="3527325"/>
            <a:ext cx="6335713" cy="1152525"/>
          </a:xfrm>
          <a:prstGeom prst="rect">
            <a:avLst/>
          </a:prstGeom>
          <a:noFill/>
          <a:ln w="9525">
            <a:solidFill>
              <a:schemeClr val="accent1"/>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9165" name="矩形 12"/>
          <p:cNvSpPr>
            <a:spLocks noChangeArrowheads="1"/>
          </p:cNvSpPr>
          <p:nvPr/>
        </p:nvSpPr>
        <p:spPr bwMode="auto">
          <a:xfrm>
            <a:off x="3802066" y="3671787"/>
            <a:ext cx="6010275" cy="707886"/>
          </a:xfrm>
          <a:prstGeom prst="rect">
            <a:avLst/>
          </a:prstGeom>
          <a:noFill/>
          <a:ln w="9525">
            <a:noFill/>
            <a:miter lim="800000"/>
            <a:headEnd/>
            <a:tailEnd/>
          </a:ln>
        </p:spPr>
        <p:txBody>
          <a:bodyPr>
            <a:spAutoFit/>
          </a:bodyPr>
          <a:lstStyle/>
          <a:p>
            <a:pPr algn="just"/>
            <a:r>
              <a:rPr lang="zh-CN" altLang="en-US" sz="2000" dirty="0">
                <a:latin typeface="微软雅黑" panose="020B0503020204020204" pitchFamily="34" charset="-122"/>
                <a:ea typeface="微软雅黑" panose="020B0503020204020204" pitchFamily="34" charset="-122"/>
              </a:rPr>
              <a:t>向社会宣传，介绍</a:t>
            </a:r>
            <a:r>
              <a:rPr lang="en-US" altLang="zh-CN" sz="2000" dirty="0">
                <a:latin typeface="微软雅黑" panose="020B0503020204020204" pitchFamily="34" charset="-122"/>
                <a:ea typeface="微软雅黑" panose="020B0503020204020204" pitchFamily="34" charset="-122"/>
              </a:rPr>
              <a:t>2015</a:t>
            </a:r>
            <a:r>
              <a:rPr lang="zh-CN" altLang="en-US" sz="2000" dirty="0">
                <a:latin typeface="微软雅黑" panose="020B0503020204020204" pitchFamily="34" charset="-122"/>
                <a:ea typeface="微软雅黑" panose="020B0503020204020204" pitchFamily="34" charset="-122"/>
              </a:rPr>
              <a:t>版标准的主要改动条款及作用。</a:t>
            </a:r>
          </a:p>
        </p:txBody>
      </p:sp>
      <p:sp>
        <p:nvSpPr>
          <p:cNvPr id="49166" name="矩形 14"/>
          <p:cNvSpPr>
            <a:spLocks noChangeArrowheads="1"/>
          </p:cNvSpPr>
          <p:nvPr/>
        </p:nvSpPr>
        <p:spPr bwMode="auto">
          <a:xfrm>
            <a:off x="3657604" y="4895750"/>
            <a:ext cx="6335713" cy="1152525"/>
          </a:xfrm>
          <a:prstGeom prst="rect">
            <a:avLst/>
          </a:prstGeom>
          <a:noFill/>
          <a:ln w="9525">
            <a:solidFill>
              <a:schemeClr val="accent1"/>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49167" name="矩形 15"/>
          <p:cNvSpPr>
            <a:spLocks noChangeArrowheads="1"/>
          </p:cNvSpPr>
          <p:nvPr/>
        </p:nvSpPr>
        <p:spPr bwMode="auto">
          <a:xfrm>
            <a:off x="3802066" y="5111650"/>
            <a:ext cx="6010275" cy="708025"/>
          </a:xfrm>
          <a:prstGeom prst="rect">
            <a:avLst/>
          </a:prstGeom>
          <a:noFill/>
          <a:ln w="9525">
            <a:noFill/>
            <a:miter lim="800000"/>
            <a:headEnd/>
            <a:tailEnd/>
          </a:ln>
        </p:spPr>
        <p:txBody>
          <a:bodyPr>
            <a:spAutoFit/>
          </a:bodyPr>
          <a:lstStyle/>
          <a:p>
            <a:pPr algn="just"/>
            <a:r>
              <a:rPr lang="zh-CN" altLang="en-US" sz="2000" dirty="0">
                <a:latin typeface="微软雅黑" panose="020B0503020204020204" pitchFamily="34" charset="-122"/>
                <a:ea typeface="微软雅黑" panose="020B0503020204020204" pitchFamily="34" charset="-122"/>
              </a:rPr>
              <a:t>要加强沟通，车企和和充电设备制造企业在学习标准时要研究双方的技术要求，做到技术协同。</a:t>
            </a:r>
          </a:p>
        </p:txBody>
      </p:sp>
      <p:pic>
        <p:nvPicPr>
          <p:cNvPr id="49168" name="Picture 3"/>
          <p:cNvPicPr>
            <a:picLocks noChangeAspect="1" noChangeArrowheads="1"/>
          </p:cNvPicPr>
          <p:nvPr/>
        </p:nvPicPr>
        <p:blipFill>
          <a:blip r:embed="rId4" cstate="print"/>
          <a:srcRect/>
          <a:stretch>
            <a:fillRect/>
          </a:stretch>
        </p:blipFill>
        <p:spPr bwMode="auto">
          <a:xfrm>
            <a:off x="2306642" y="3551134"/>
            <a:ext cx="1195387" cy="1098550"/>
          </a:xfrm>
          <a:prstGeom prst="rect">
            <a:avLst/>
          </a:prstGeom>
          <a:noFill/>
          <a:ln w="9525">
            <a:noFill/>
            <a:miter lim="800000"/>
            <a:headEnd/>
            <a:tailEnd/>
          </a:ln>
        </p:spPr>
      </p:pic>
      <p:pic>
        <p:nvPicPr>
          <p:cNvPr id="49169" name="Picture 4" descr="D:\桌面-2015\Pictures\会议交流.bmp"/>
          <p:cNvPicPr>
            <a:picLocks noChangeAspect="1" noChangeArrowheads="1"/>
          </p:cNvPicPr>
          <p:nvPr/>
        </p:nvPicPr>
        <p:blipFill>
          <a:blip r:embed="rId5" cstate="print"/>
          <a:srcRect b="7094"/>
          <a:stretch>
            <a:fillRect/>
          </a:stretch>
        </p:blipFill>
        <p:spPr bwMode="auto">
          <a:xfrm>
            <a:off x="2289175" y="4933850"/>
            <a:ext cx="1212850" cy="1114425"/>
          </a:xfrm>
          <a:prstGeom prst="rect">
            <a:avLst/>
          </a:prstGeom>
          <a:noFill/>
          <a:ln w="9525">
            <a:noFill/>
            <a:miter lim="800000"/>
            <a:headEnd/>
            <a:tailEnd/>
          </a:ln>
        </p:spPr>
      </p:pic>
      <p:sp>
        <p:nvSpPr>
          <p:cNvPr id="2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22</a:t>
            </a:fld>
            <a:endParaRPr lang="en-US" altLang="zh-CN" sz="2000" b="1" dirty="0"/>
          </a:p>
        </p:txBody>
      </p:sp>
      <p:sp>
        <p:nvSpPr>
          <p:cNvPr id="21"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2" name="矩形 21"/>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
        <p:nvSpPr>
          <p:cNvPr id="17" name="Rectangle 3"/>
          <p:cNvSpPr txBox="1">
            <a:spLocks noChangeArrowheads="1"/>
          </p:cNvSpPr>
          <p:nvPr/>
        </p:nvSpPr>
        <p:spPr>
          <a:xfrm>
            <a:off x="344885" y="1079723"/>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 （一）充电接口及通信协议</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图片 9" descr="D:\李涛永\2015年\20150615 2016年营销项目需求统计申请\20150827互操作检测标准\11工作汇报\IMG_20151020_143224.jpg"/>
          <p:cNvPicPr>
            <a:picLocks noChangeAspect="1" noChangeArrowheads="1"/>
          </p:cNvPicPr>
          <p:nvPr/>
        </p:nvPicPr>
        <p:blipFill>
          <a:blip r:embed="rId3" cstate="print"/>
          <a:srcRect/>
          <a:stretch>
            <a:fillRect/>
          </a:stretch>
        </p:blipFill>
        <p:spPr bwMode="auto">
          <a:xfrm>
            <a:off x="3513241" y="4294146"/>
            <a:ext cx="1800225" cy="992187"/>
          </a:xfrm>
          <a:prstGeom prst="rect">
            <a:avLst/>
          </a:prstGeom>
          <a:noFill/>
          <a:ln w="9525">
            <a:noFill/>
            <a:miter lim="800000"/>
            <a:headEnd/>
            <a:tailEnd/>
          </a:ln>
        </p:spPr>
      </p:pic>
      <p:pic>
        <p:nvPicPr>
          <p:cNvPr id="50182" name="图片 3"/>
          <p:cNvPicPr>
            <a:picLocks noChangeAspect="1"/>
          </p:cNvPicPr>
          <p:nvPr/>
        </p:nvPicPr>
        <p:blipFill rotWithShape="1">
          <a:blip r:embed="rId4" cstate="print"/>
          <a:srcRect r="3619" b="53847"/>
          <a:stretch/>
        </p:blipFill>
        <p:spPr bwMode="auto">
          <a:xfrm>
            <a:off x="7689706" y="4510167"/>
            <a:ext cx="2304252" cy="1377950"/>
          </a:xfrm>
          <a:prstGeom prst="rect">
            <a:avLst/>
          </a:prstGeom>
          <a:noFill/>
          <a:ln w="9525">
            <a:solidFill>
              <a:schemeClr val="accent1"/>
            </a:solidFill>
            <a:miter lim="800000"/>
            <a:headEnd/>
            <a:tailEnd/>
          </a:ln>
        </p:spPr>
      </p:pic>
      <p:cxnSp>
        <p:nvCxnSpPr>
          <p:cNvPr id="14" name="直接箭头连接符 13"/>
          <p:cNvCxnSpPr/>
          <p:nvPr/>
        </p:nvCxnSpPr>
        <p:spPr>
          <a:xfrm>
            <a:off x="6321549" y="5590287"/>
            <a:ext cx="863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249541" y="4726191"/>
            <a:ext cx="863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85" name="矩形 22"/>
          <p:cNvSpPr>
            <a:spLocks noChangeArrowheads="1"/>
          </p:cNvSpPr>
          <p:nvPr/>
        </p:nvSpPr>
        <p:spPr bwMode="auto">
          <a:xfrm>
            <a:off x="3297213" y="2087835"/>
            <a:ext cx="6350000" cy="584200"/>
          </a:xfrm>
          <a:prstGeom prst="rect">
            <a:avLst/>
          </a:prstGeom>
          <a:noFill/>
          <a:ln w="9525">
            <a:solidFill>
              <a:schemeClr val="accent1"/>
            </a:solidFill>
            <a:miter lim="800000"/>
            <a:headEnd/>
            <a:tailEnd/>
          </a:ln>
        </p:spPr>
        <p:txBody>
          <a:bodyPr/>
          <a:lstStyle/>
          <a:p>
            <a:r>
              <a:rPr lang="zh-CN" altLang="en-US" sz="1600" dirty="0"/>
              <a:t>组织建立充电基础设施统一的标识认证机制，建立包括兼容性、安全性和电磁兼容的统一标识内容。</a:t>
            </a:r>
          </a:p>
        </p:txBody>
      </p:sp>
      <p:sp>
        <p:nvSpPr>
          <p:cNvPr id="50186" name="矩形 29"/>
          <p:cNvSpPr>
            <a:spLocks noChangeArrowheads="1"/>
          </p:cNvSpPr>
          <p:nvPr/>
        </p:nvSpPr>
        <p:spPr bwMode="auto">
          <a:xfrm>
            <a:off x="3297213" y="2744047"/>
            <a:ext cx="6350000" cy="338137"/>
          </a:xfrm>
          <a:prstGeom prst="rect">
            <a:avLst/>
          </a:prstGeom>
          <a:noFill/>
          <a:ln w="9525">
            <a:solidFill>
              <a:schemeClr val="accent1"/>
            </a:solidFill>
            <a:miter lim="800000"/>
            <a:headEnd/>
            <a:tailEnd/>
          </a:ln>
        </p:spPr>
        <p:txBody>
          <a:bodyPr>
            <a:spAutoFit/>
          </a:bodyPr>
          <a:lstStyle/>
          <a:p>
            <a:r>
              <a:rPr lang="zh-CN" altLang="en-US" sz="1600" dirty="0"/>
              <a:t>制定统一的检测规则、抽查规定、标识管理等规章制度。</a:t>
            </a:r>
          </a:p>
        </p:txBody>
      </p:sp>
      <p:sp>
        <p:nvSpPr>
          <p:cNvPr id="50187" name="矩形 30"/>
          <p:cNvSpPr>
            <a:spLocks noChangeArrowheads="1"/>
          </p:cNvSpPr>
          <p:nvPr/>
        </p:nvSpPr>
        <p:spPr bwMode="auto">
          <a:xfrm>
            <a:off x="3297213" y="3564339"/>
            <a:ext cx="6349999" cy="585788"/>
          </a:xfrm>
          <a:prstGeom prst="rect">
            <a:avLst/>
          </a:prstGeom>
          <a:noFill/>
          <a:ln w="9525">
            <a:solidFill>
              <a:schemeClr val="accent1"/>
            </a:solidFill>
            <a:miter lim="800000"/>
            <a:headEnd/>
            <a:tailEnd/>
          </a:ln>
        </p:spPr>
        <p:txBody>
          <a:bodyPr/>
          <a:lstStyle/>
          <a:p>
            <a:pPr algn="just"/>
            <a:r>
              <a:rPr lang="zh-CN" altLang="en-US" sz="1600" dirty="0"/>
              <a:t>规范各检测认证机构的测试平台，构建统一的检测认可体系，为电动汽车和充电设施的充电物理电气互联互通保驾护航。</a:t>
            </a:r>
          </a:p>
        </p:txBody>
      </p:sp>
      <p:sp>
        <p:nvSpPr>
          <p:cNvPr id="50188" name="矩形 31"/>
          <p:cNvSpPr>
            <a:spLocks noChangeArrowheads="1"/>
          </p:cNvSpPr>
          <p:nvPr/>
        </p:nvSpPr>
        <p:spPr bwMode="auto">
          <a:xfrm>
            <a:off x="3297214" y="3154193"/>
            <a:ext cx="6351588" cy="338138"/>
          </a:xfrm>
          <a:prstGeom prst="rect">
            <a:avLst/>
          </a:prstGeom>
          <a:noFill/>
          <a:ln w="9525">
            <a:solidFill>
              <a:schemeClr val="accent1"/>
            </a:solidFill>
            <a:miter lim="800000"/>
            <a:headEnd/>
            <a:tailEnd/>
          </a:ln>
        </p:spPr>
        <p:txBody>
          <a:bodyPr>
            <a:spAutoFit/>
          </a:bodyPr>
          <a:lstStyle/>
          <a:p>
            <a:r>
              <a:rPr lang="zh-CN" altLang="en-US" sz="1600" dirty="0"/>
              <a:t>制定兼容性测试、安全性测试和电磁兼容测试等国家标准。</a:t>
            </a:r>
          </a:p>
        </p:txBody>
      </p:sp>
      <p:cxnSp>
        <p:nvCxnSpPr>
          <p:cNvPr id="28" name="直接箭头连接符 27"/>
          <p:cNvCxnSpPr/>
          <p:nvPr/>
        </p:nvCxnSpPr>
        <p:spPr>
          <a:xfrm>
            <a:off x="2865169" y="2375867"/>
            <a:ext cx="3333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865169" y="2960067"/>
            <a:ext cx="3333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865169" y="3298208"/>
            <a:ext cx="3333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865169" y="3852371"/>
            <a:ext cx="33337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19" name="图片 18" descr="7.png"/>
          <p:cNvPicPr>
            <a:picLocks noChangeAspect="1"/>
          </p:cNvPicPr>
          <p:nvPr/>
        </p:nvPicPr>
        <p:blipFill>
          <a:blip r:embed="rId5" cstate="print"/>
          <a:srcRect/>
          <a:stretch>
            <a:fillRect/>
          </a:stretch>
        </p:blipFill>
        <p:spPr bwMode="auto">
          <a:xfrm>
            <a:off x="3369221" y="5086231"/>
            <a:ext cx="2190638" cy="1152128"/>
          </a:xfrm>
          <a:prstGeom prst="rect">
            <a:avLst/>
          </a:prstGeom>
          <a:ln>
            <a:noFill/>
          </a:ln>
          <a:effectLst>
            <a:softEdge rad="31750"/>
          </a:effectLst>
        </p:spPr>
      </p:pic>
      <p:sp>
        <p:nvSpPr>
          <p:cNvPr id="21"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23</a:t>
            </a:fld>
            <a:endParaRPr lang="en-US" altLang="zh-CN" sz="2000" b="1" dirty="0"/>
          </a:p>
        </p:txBody>
      </p:sp>
      <p:sp>
        <p:nvSpPr>
          <p:cNvPr id="22"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3" name="矩形 22"/>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
        <p:nvSpPr>
          <p:cNvPr id="24"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统一的检测认证机制</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txBox="1">
            <a:spLocks noChangeArrowheads="1"/>
          </p:cNvSpPr>
          <p:nvPr/>
        </p:nvSpPr>
        <p:spPr bwMode="auto">
          <a:xfrm>
            <a:off x="200869" y="1871811"/>
            <a:ext cx="11881320" cy="4392612"/>
          </a:xfrm>
          <a:prstGeom prst="rect">
            <a:avLst/>
          </a:prstGeom>
          <a:noFill/>
          <a:ln w="9525">
            <a:noFill/>
            <a:miter lim="800000"/>
            <a:headEnd/>
            <a:tailEnd/>
          </a:ln>
        </p:spPr>
        <p:txBody>
          <a:bodyPr/>
          <a:lstStyle/>
          <a:p>
            <a:pPr algn="just">
              <a:lnSpc>
                <a:spcPct val="150000"/>
              </a:lnSpc>
              <a:spcBef>
                <a:spcPct val="20000"/>
              </a:spcBef>
              <a:buFont typeface="Wingdings" pitchFamily="2" charset="2"/>
              <a:buChar char="p"/>
            </a:pPr>
            <a:r>
              <a:rPr lang="zh-CN" altLang="en-US" sz="2400" b="1" dirty="0">
                <a:latin typeface="微软雅黑" panose="020B0503020204020204" pitchFamily="34" charset="-122"/>
                <a:ea typeface="微软雅黑" panose="020B0503020204020204" pitchFamily="34" charset="-122"/>
              </a:rPr>
              <a:t>区别对待不同的电动汽车及充电设施</a:t>
            </a:r>
            <a:endParaRPr lang="en-US" altLang="zh-CN" sz="2400" b="1"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对于公交、大巴、环卫、物流、出租等只在专用停车场进行充电，不需要在公共充电设施上进行充电的电动汽车，以及不向社会车辆开放的专用充电设施可不进行改造。</a:t>
            </a:r>
            <a:endParaRPr lang="en-US" altLang="zh-CN" sz="24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Wingdings" pitchFamily="2" charset="2"/>
              <a:buChar char="p"/>
            </a:pPr>
            <a:r>
              <a:rPr lang="zh-CN" altLang="en-US" sz="2400" b="1" dirty="0">
                <a:latin typeface="微软雅黑" panose="020B0503020204020204" pitchFamily="34" charset="-122"/>
                <a:ea typeface="微软雅黑" panose="020B0503020204020204" pitchFamily="34" charset="-122"/>
              </a:rPr>
              <a:t>统一</a:t>
            </a:r>
            <a:r>
              <a:rPr lang="en-US" altLang="zh-CN" sz="2400" b="1" dirty="0">
                <a:latin typeface="微软雅黑" panose="020B0503020204020204" pitchFamily="34" charset="-122"/>
                <a:ea typeface="微软雅黑" panose="020B0503020204020204" pitchFamily="34" charset="-122"/>
              </a:rPr>
              <a:t>2015</a:t>
            </a:r>
            <a:r>
              <a:rPr lang="zh-CN" altLang="en-US" sz="2400" b="1" dirty="0">
                <a:latin typeface="微软雅黑" panose="020B0503020204020204" pitchFamily="34" charset="-122"/>
                <a:ea typeface="微软雅黑" panose="020B0503020204020204" pitchFamily="34" charset="-122"/>
              </a:rPr>
              <a:t>版标准车桩实施时间</a:t>
            </a:r>
            <a:endParaRPr lang="en-US" altLang="zh-CN" sz="2400" b="1"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2016</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日以后起，不再销售</a:t>
            </a: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版标准的电动汽车，新安装的充电设施必须符合</a:t>
            </a:r>
            <a:r>
              <a:rPr lang="en-US" altLang="zh-CN" sz="2400" dirty="0">
                <a:latin typeface="微软雅黑" panose="020B0503020204020204" pitchFamily="34" charset="-122"/>
                <a:ea typeface="微软雅黑" panose="020B0503020204020204" pitchFamily="34" charset="-122"/>
              </a:rPr>
              <a:t>2015</a:t>
            </a:r>
            <a:r>
              <a:rPr lang="zh-CN" altLang="en-US" sz="2400" dirty="0">
                <a:latin typeface="微软雅黑" panose="020B0503020204020204" pitchFamily="34" charset="-122"/>
                <a:ea typeface="微软雅黑" panose="020B0503020204020204" pitchFamily="34" charset="-122"/>
              </a:rPr>
              <a:t>版标准。</a:t>
            </a:r>
            <a:endParaRPr lang="zh-CN" altLang="zh-CN" sz="2400" dirty="0">
              <a:latin typeface="微软雅黑" panose="020B0503020204020204" pitchFamily="34" charset="-122"/>
              <a:ea typeface="微软雅黑" panose="020B0503020204020204" pitchFamily="34" charset="-122"/>
            </a:endParaRPr>
          </a:p>
          <a:p>
            <a:pPr algn="just">
              <a:lnSpc>
                <a:spcPts val="2900"/>
              </a:lnSpc>
              <a:spcBef>
                <a:spcPct val="20000"/>
              </a:spcBef>
            </a:pPr>
            <a:endParaRPr lang="en-US" altLang="zh-CN" sz="2400" dirty="0">
              <a:latin typeface="微软雅黑" panose="020B0503020204020204" pitchFamily="34" charset="-122"/>
              <a:ea typeface="微软雅黑" panose="020B0503020204020204" pitchFamily="34" charset="-122"/>
            </a:endParaRPr>
          </a:p>
          <a:p>
            <a:pPr algn="just">
              <a:lnSpc>
                <a:spcPts val="2900"/>
              </a:lnSpc>
              <a:spcBef>
                <a:spcPct val="20000"/>
              </a:spcBef>
            </a:pPr>
            <a:endParaRPr lang="zh-CN" altLang="zh-CN" sz="2400" dirty="0">
              <a:latin typeface="微软雅黑" panose="020B0503020204020204" pitchFamily="34" charset="-122"/>
              <a:ea typeface="微软雅黑" panose="020B0503020204020204" pitchFamily="34" charset="-122"/>
            </a:endParaRPr>
          </a:p>
          <a:p>
            <a:pPr algn="just">
              <a:lnSpc>
                <a:spcPts val="2900"/>
              </a:lnSpc>
              <a:spcBef>
                <a:spcPct val="20000"/>
              </a:spcBef>
            </a:pPr>
            <a:endParaRPr lang="zh-CN" altLang="en-US" sz="2400" dirty="0">
              <a:solidFill>
                <a:srgbClr val="000000"/>
              </a:solidFill>
              <a:latin typeface="微软雅黑" pitchFamily="34" charset="-122"/>
              <a:ea typeface="微软雅黑" pitchFamily="34" charset="-122"/>
            </a:endParaRPr>
          </a:p>
        </p:txBody>
      </p:sp>
      <p:sp>
        <p:nvSpPr>
          <p:cNvPr id="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24</a:t>
            </a:fld>
            <a:endParaRPr lang="en-US" altLang="zh-CN" sz="2000" b="1" dirty="0"/>
          </a:p>
        </p:txBody>
      </p:sp>
      <p:sp>
        <p:nvSpPr>
          <p:cNvPr id="1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1" name="矩形 10"/>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
        <p:nvSpPr>
          <p:cNvPr id="13"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做好新老标准的转换</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txBox="1">
            <a:spLocks noChangeArrowheads="1"/>
          </p:cNvSpPr>
          <p:nvPr/>
        </p:nvSpPr>
        <p:spPr bwMode="auto">
          <a:xfrm>
            <a:off x="619661" y="1223615"/>
            <a:ext cx="11030480" cy="4392612"/>
          </a:xfrm>
          <a:prstGeom prst="rect">
            <a:avLst/>
          </a:prstGeom>
          <a:noFill/>
          <a:ln w="9525">
            <a:noFill/>
            <a:miter lim="800000"/>
            <a:headEnd/>
            <a:tailEnd/>
          </a:ln>
        </p:spPr>
        <p:txBody>
          <a:bodyPr/>
          <a:lstStyle/>
          <a:p>
            <a:pPr algn="just">
              <a:lnSpc>
                <a:spcPct val="150000"/>
              </a:lnSpc>
              <a:spcBef>
                <a:spcPct val="20000"/>
              </a:spcBef>
              <a:buFont typeface="Wingdings" pitchFamily="2" charset="2"/>
              <a:buChar char="p"/>
            </a:pP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版标准车桩改造平稳过渡</a:t>
            </a:r>
            <a:r>
              <a:rPr lang="zh-CN"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Wingdings" pitchFamily="2" charset="2"/>
              <a:buChar char="ü"/>
            </a:pPr>
            <a:r>
              <a:rPr lang="zh-CN" altLang="en-US" sz="2400" dirty="0">
                <a:latin typeface="微软雅黑" panose="020B0503020204020204" pitchFamily="34" charset="-122"/>
                <a:ea typeface="微软雅黑" panose="020B0503020204020204" pitchFamily="34" charset="-122"/>
              </a:rPr>
              <a:t>鼓励电动汽车生产厂商对</a:t>
            </a: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版标准的电动汽车进行接口及通信协议新版标准升级改造。</a:t>
            </a:r>
            <a:r>
              <a:rPr lang="zh-CN" altLang="zh-CN"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Wingdings" pitchFamily="2" charset="2"/>
              <a:buChar char="ü"/>
            </a:pPr>
            <a:r>
              <a:rPr lang="zh-CN" altLang="en-US" sz="2400" dirty="0">
                <a:latin typeface="微软雅黑" panose="020B0503020204020204" pitchFamily="34" charset="-122"/>
                <a:ea typeface="微软雅黑" panose="020B0503020204020204" pitchFamily="34" charset="-122"/>
              </a:rPr>
              <a:t>充电服务运营商应根据本地新能源汽车发展的实际情况，制定分年度的改造时间表，到</a:t>
            </a:r>
            <a:r>
              <a:rPr lang="en-US" altLang="zh-CN" sz="2400" dirty="0">
                <a:latin typeface="微软雅黑" panose="020B0503020204020204" pitchFamily="34" charset="-122"/>
                <a:ea typeface="微软雅黑" panose="020B0503020204020204" pitchFamily="34" charset="-122"/>
              </a:rPr>
              <a:t>2017</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日前完成改造任务。为保障现有市场上</a:t>
            </a: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版标准的电动汽车充电需求，充电服务运营商应保留一定比例的</a:t>
            </a:r>
            <a:r>
              <a:rPr lang="en-US" altLang="zh-CN" sz="2400" dirty="0">
                <a:latin typeface="微软雅黑" panose="020B0503020204020204" pitchFamily="34" charset="-122"/>
                <a:ea typeface="微软雅黑" panose="020B0503020204020204" pitchFamily="34" charset="-122"/>
              </a:rPr>
              <a:t>2011</a:t>
            </a:r>
            <a:r>
              <a:rPr lang="zh-CN" altLang="en-US" sz="2400" dirty="0">
                <a:latin typeface="微软雅黑" panose="020B0503020204020204" pitchFamily="34" charset="-122"/>
                <a:ea typeface="微软雅黑" panose="020B0503020204020204" pitchFamily="34" charset="-122"/>
              </a:rPr>
              <a:t>版标准充电设施</a:t>
            </a:r>
            <a:r>
              <a:rPr lang="zh-CN"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gn="just">
              <a:lnSpc>
                <a:spcPct val="150000"/>
              </a:lnSpc>
              <a:spcBef>
                <a:spcPct val="20000"/>
              </a:spcBef>
              <a:buFont typeface="Wingdings" pitchFamily="2" charset="2"/>
              <a:buChar char="ü"/>
            </a:pPr>
            <a:r>
              <a:rPr lang="zh-CN" altLang="en-US" sz="2400" dirty="0">
                <a:latin typeface="微软雅黑" panose="020B0503020204020204" pitchFamily="34" charset="-122"/>
                <a:ea typeface="微软雅黑" panose="020B0503020204020204" pitchFamily="34" charset="-122"/>
              </a:rPr>
              <a:t>在直流充电机车辆插头显著标注接口版本类型</a:t>
            </a:r>
            <a:endParaRPr lang="en-US" altLang="zh-CN" sz="2400" dirty="0">
              <a:latin typeface="微软雅黑" panose="020B0503020204020204" pitchFamily="34" charset="-122"/>
              <a:ea typeface="微软雅黑" panose="020B0503020204020204" pitchFamily="34" charset="-122"/>
            </a:endParaRPr>
          </a:p>
          <a:p>
            <a:pPr algn="just">
              <a:lnSpc>
                <a:spcPct val="150000"/>
              </a:lnSpc>
              <a:spcBef>
                <a:spcPct val="20000"/>
              </a:spcBef>
            </a:pPr>
            <a:endParaRPr lang="en-US" altLang="zh-CN" sz="2400" dirty="0">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zh-CN" sz="2400" dirty="0">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en-US" sz="2400" dirty="0">
              <a:solidFill>
                <a:srgbClr val="000000"/>
              </a:solidFill>
              <a:latin typeface="微软雅黑" pitchFamily="34" charset="-122"/>
              <a:ea typeface="微软雅黑" pitchFamily="34" charset="-122"/>
            </a:endParaRPr>
          </a:p>
        </p:txBody>
      </p:sp>
      <p:sp>
        <p:nvSpPr>
          <p:cNvPr id="9"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25</a:t>
            </a:fld>
            <a:endParaRPr lang="en-US" altLang="zh-CN" sz="2000" b="1" dirty="0"/>
          </a:p>
        </p:txBody>
      </p:sp>
      <p:sp>
        <p:nvSpPr>
          <p:cNvPr id="10"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1" name="矩形 10"/>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txBox="1">
            <a:spLocks noChangeArrowheads="1"/>
          </p:cNvSpPr>
          <p:nvPr/>
        </p:nvSpPr>
        <p:spPr bwMode="auto">
          <a:xfrm>
            <a:off x="416893" y="2087835"/>
            <a:ext cx="11100414" cy="4392613"/>
          </a:xfrm>
          <a:prstGeom prst="rect">
            <a:avLst/>
          </a:prstGeom>
          <a:noFill/>
          <a:ln w="9525">
            <a:noFill/>
            <a:miter lim="800000"/>
            <a:headEnd/>
            <a:tailEnd/>
          </a:ln>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开展标准宣贯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宣传信息交换系列标准，在更多的运营商推广实施该系列标准，按照系列标准的要求调整充电服务</a:t>
            </a:r>
            <a:r>
              <a:rPr lang="en-US" altLang="zh-CN" sz="2400" dirty="0">
                <a:latin typeface="微软雅黑" panose="020B0503020204020204" pitchFamily="34" charset="-122"/>
                <a:ea typeface="微软雅黑" panose="020B0503020204020204" pitchFamily="34" charset="-122"/>
              </a:rPr>
              <a:t>APP</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1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26</a:t>
            </a:fld>
            <a:endParaRPr lang="en-US" altLang="zh-CN" sz="2000" b="1" dirty="0"/>
          </a:p>
        </p:txBody>
      </p:sp>
      <p:sp>
        <p:nvSpPr>
          <p:cNvPr id="11"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2" name="矩形 11"/>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
        <p:nvSpPr>
          <p:cNvPr id="13"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ct val="90000"/>
              </a:lnSpc>
              <a:spcBef>
                <a:spcPts val="1002"/>
              </a:spcBef>
              <a:buFont typeface="Arial" panose="020B0604020202020204" pitchFamily="34" charset="0"/>
              <a:buChar char="•"/>
              <a:defRPr sz="2804" kern="1200">
                <a:solidFill>
                  <a:schemeClr val="tx1"/>
                </a:solidFill>
                <a:latin typeface="+mn-lt"/>
                <a:ea typeface="+mn-ea"/>
                <a:cs typeface="+mn-cs"/>
              </a:defRPr>
            </a:lvl1pPr>
            <a:lvl2pPr marL="686897" indent="-228966" algn="l" defTabSz="915863" rtl="0" eaLnBrk="1" latinLnBrk="0" hangingPunct="1">
              <a:lnSpc>
                <a:spcPct val="90000"/>
              </a:lnSpc>
              <a:spcBef>
                <a:spcPts val="501"/>
              </a:spcBef>
              <a:buFont typeface="Arial" panose="020B0604020202020204" pitchFamily="34" charset="0"/>
              <a:buChar char="•"/>
              <a:defRPr sz="2404" kern="1200">
                <a:solidFill>
                  <a:schemeClr val="tx1"/>
                </a:solidFill>
                <a:latin typeface="+mn-lt"/>
                <a:ea typeface="+mn-ea"/>
                <a:cs typeface="+mn-cs"/>
              </a:defRPr>
            </a:lvl2pPr>
            <a:lvl3pPr marL="1144829" indent="-228966" algn="l" defTabSz="915863" rtl="0" eaLnBrk="1" latinLnBrk="0" hangingPunct="1">
              <a:lnSpc>
                <a:spcPct val="90000"/>
              </a:lnSpc>
              <a:spcBef>
                <a:spcPts val="501"/>
              </a:spcBef>
              <a:buFont typeface="Arial" panose="020B0604020202020204" pitchFamily="34" charset="0"/>
              <a:buChar char="•"/>
              <a:defRPr sz="2003" kern="1200">
                <a:solidFill>
                  <a:schemeClr val="tx1"/>
                </a:solidFill>
                <a:latin typeface="+mn-lt"/>
                <a:ea typeface="+mn-ea"/>
                <a:cs typeface="+mn-cs"/>
              </a:defRPr>
            </a:lvl3pPr>
            <a:lvl4pPr marL="1602760"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 （二）充电慢游</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txBox="1">
            <a:spLocks noChangeArrowheads="1"/>
          </p:cNvSpPr>
          <p:nvPr/>
        </p:nvSpPr>
        <p:spPr bwMode="auto">
          <a:xfrm>
            <a:off x="416893" y="1727795"/>
            <a:ext cx="11100414" cy="4392613"/>
          </a:xfrm>
          <a:prstGeom prst="rect">
            <a:avLst/>
          </a:prstGeom>
          <a:noFill/>
          <a:ln w="9525">
            <a:noFill/>
            <a:miter lim="800000"/>
            <a:headEnd/>
            <a:tailEnd/>
          </a:ln>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完善标准体系</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en-US" altLang="zh-CN" sz="2400" dirty="0">
                <a:latin typeface="微软雅黑" panose="020B0503020204020204" pitchFamily="34" charset="-122"/>
                <a:ea typeface="微软雅黑" panose="020B0503020204020204" pitchFamily="34" charset="-122"/>
              </a:rPr>
              <a:t> 2016</a:t>
            </a:r>
            <a:r>
              <a:rPr lang="zh-CN" altLang="zh-CN"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日，启动了</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监管信息接口规范</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信息服务平台功能规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标准制定</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zh-CN" altLang="en-US" sz="2400" dirty="0">
                <a:latin typeface="微软雅黑" panose="020B0503020204020204" pitchFamily="34" charset="-122"/>
                <a:ea typeface="微软雅黑" panose="020B0503020204020204" pitchFamily="34" charset="-122"/>
              </a:rPr>
              <a:t>准备制定</a:t>
            </a:r>
            <a:r>
              <a:rPr lang="en-US" altLang="zh-CN" sz="2400" dirty="0">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充换电设备接入服务平台接口规范</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以及</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充换电服务</a:t>
            </a:r>
            <a:r>
              <a:rPr lang="zh-CN" altLang="en-US" sz="2400" dirty="0">
                <a:latin typeface="微软雅黑" panose="020B0503020204020204" pitchFamily="34" charset="-122"/>
                <a:ea typeface="微软雅黑" panose="020B0503020204020204" pitchFamily="34" charset="-122"/>
              </a:rPr>
              <a:t>用户凭证访问接口</a:t>
            </a:r>
            <a:r>
              <a:rPr lang="zh-CN" altLang="zh-CN" sz="2400" dirty="0">
                <a:latin typeface="微软雅黑" panose="020B0503020204020204" pitchFamily="34" charset="-122"/>
                <a:ea typeface="微软雅黑" panose="020B0503020204020204" pitchFamily="34" charset="-122"/>
              </a:rPr>
              <a:t>规范</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系列标准。</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ü"/>
            </a:pPr>
            <a:r>
              <a:rPr lang="zh-CN" altLang="en-US" sz="2400" dirty="0">
                <a:latin typeface="微软雅黑" panose="020B0503020204020204" pitchFamily="34" charset="-122"/>
                <a:ea typeface="微软雅黑" panose="020B0503020204020204" pitchFamily="34" charset="-122"/>
              </a:rPr>
              <a:t>推动国际标准，向国际电工委员会</a:t>
            </a:r>
            <a:r>
              <a:rPr lang="en-US" altLang="zh-CN" sz="2400" dirty="0">
                <a:latin typeface="微软雅黑" panose="020B0503020204020204" pitchFamily="34" charset="-122"/>
                <a:ea typeface="微软雅黑" panose="020B0503020204020204" pitchFamily="34" charset="-122"/>
              </a:rPr>
              <a:t>TC69</a:t>
            </a:r>
            <a:r>
              <a:rPr lang="zh-CN" altLang="en-US" sz="2400" dirty="0">
                <a:latin typeface="微软雅黑" panose="020B0503020204020204" pitchFamily="34" charset="-122"/>
                <a:ea typeface="微软雅黑" panose="020B0503020204020204" pitchFamily="34" charset="-122"/>
              </a:rPr>
              <a:t>提出中国提案。</a:t>
            </a:r>
            <a:endParaRPr lang="zh-CN" altLang="zh-CN" sz="24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1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27</a:t>
            </a:fld>
            <a:endParaRPr lang="en-US" altLang="zh-CN" sz="2000" b="1" dirty="0"/>
          </a:p>
        </p:txBody>
      </p:sp>
      <p:sp>
        <p:nvSpPr>
          <p:cNvPr id="11"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2" name="矩形 11"/>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extLst>
      <p:ext uri="{BB962C8B-B14F-4D97-AF65-F5344CB8AC3E}">
        <p14:creationId xmlns:p14="http://schemas.microsoft.com/office/powerpoint/2010/main" val="274659552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矩形 2"/>
          <p:cNvSpPr>
            <a:spLocks noChangeArrowheads="1"/>
          </p:cNvSpPr>
          <p:nvPr/>
        </p:nvSpPr>
        <p:spPr bwMode="auto">
          <a:xfrm>
            <a:off x="920949" y="1252499"/>
            <a:ext cx="4210050" cy="461665"/>
          </a:xfrm>
          <a:prstGeom prst="rect">
            <a:avLst/>
          </a:prstGeom>
          <a:noFill/>
          <a:ln w="9525">
            <a:noFill/>
            <a:miter lim="800000"/>
            <a:headEnd/>
            <a:tailEnd/>
          </a:ln>
        </p:spPr>
        <p:txBody>
          <a:bodyPr>
            <a:spAutoFit/>
          </a:bodyPr>
          <a:lstStyle/>
          <a:p>
            <a:r>
              <a:rPr lang="zh-CN" altLang="en-US" sz="2400" b="1" dirty="0">
                <a:latin typeface="微软雅黑" panose="020B0503020204020204" pitchFamily="34" charset="-122"/>
                <a:ea typeface="微软雅黑" panose="020B0503020204020204" pitchFamily="34" charset="-122"/>
              </a:rPr>
              <a:t>建立信息发布平台。</a:t>
            </a:r>
            <a:endParaRPr lang="en-US" altLang="zh-CN" sz="2400" b="1" dirty="0">
              <a:latin typeface="微软雅黑" panose="020B0503020204020204" pitchFamily="34" charset="-122"/>
              <a:ea typeface="微软雅黑" panose="020B0503020204020204" pitchFamily="34" charset="-122"/>
            </a:endParaRPr>
          </a:p>
        </p:txBody>
      </p:sp>
      <p:sp>
        <p:nvSpPr>
          <p:cNvPr id="58373" name="Rectangle 2"/>
          <p:cNvSpPr txBox="1">
            <a:spLocks noChangeArrowheads="1"/>
          </p:cNvSpPr>
          <p:nvPr/>
        </p:nvSpPr>
        <p:spPr bwMode="auto">
          <a:xfrm>
            <a:off x="356067" y="1617687"/>
            <a:ext cx="11510098" cy="1512888"/>
          </a:xfrm>
          <a:prstGeom prst="rect">
            <a:avLst/>
          </a:prstGeom>
          <a:noFill/>
          <a:ln w="9525">
            <a:noFill/>
            <a:miter lim="800000"/>
            <a:headEnd/>
            <a:tailEnd/>
          </a:ln>
        </p:spPr>
        <p:txBody>
          <a:bodyPr/>
          <a:lstStyle/>
          <a:p>
            <a:pPr algn="just">
              <a:lnSpc>
                <a:spcPct val="150000"/>
              </a:lnSpc>
              <a:spcBef>
                <a:spcPct val="20000"/>
              </a:spcBef>
            </a:pPr>
            <a:r>
              <a:rPr lang="zh-CN" altLang="en-US" sz="2400" dirty="0">
                <a:solidFill>
                  <a:srgbClr val="000000"/>
                </a:solidFill>
                <a:latin typeface="微软雅黑" pitchFamily="34" charset="-122"/>
                <a:ea typeface="微软雅黑" pitchFamily="34" charset="-122"/>
              </a:rPr>
              <a:t>　</a:t>
            </a:r>
            <a:r>
              <a:rPr lang="en-US" altLang="zh-CN" sz="2400" dirty="0">
                <a:solidFill>
                  <a:srgbClr val="000000"/>
                </a:solidFill>
                <a:latin typeface="微软雅黑" pitchFamily="34" charset="-122"/>
                <a:ea typeface="微软雅黑"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建立电动汽车充电服务信息平台，通过建立各地方政府、各运营商企业的运营管理系统的信息报送体系，实现充电服务的信息互联互通。</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各</a:t>
            </a:r>
            <a:r>
              <a:rPr lang="zh-CN" altLang="en-US" sz="2400" dirty="0">
                <a:solidFill>
                  <a:srgbClr val="000000"/>
                </a:solidFill>
                <a:latin typeface="微软雅黑" panose="020B0503020204020204" pitchFamily="34" charset="-122"/>
                <a:ea typeface="微软雅黑" panose="020B0503020204020204" pitchFamily="34" charset="-122"/>
              </a:rPr>
              <a:t>地方充电服务平台应向社会提供本地区和全国的充电基础设施基本信息。</a:t>
            </a:r>
            <a:endParaRPr lang="en-US" altLang="zh-CN" sz="2400"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20000"/>
              </a:spcBef>
            </a:pPr>
            <a:endParaRPr lang="zh-CN" altLang="en-US" sz="2400" dirty="0">
              <a:solidFill>
                <a:srgbClr val="000000"/>
              </a:solidFill>
              <a:latin typeface="微软雅黑" pitchFamily="34" charset="-122"/>
              <a:ea typeface="微软雅黑" pitchFamily="34" charset="-122"/>
            </a:endParaRPr>
          </a:p>
        </p:txBody>
      </p:sp>
      <p:pic>
        <p:nvPicPr>
          <p:cNvPr id="58374" name="Picture 2"/>
          <p:cNvPicPr>
            <a:picLocks noChangeAspect="1" noChangeArrowheads="1"/>
          </p:cNvPicPr>
          <p:nvPr/>
        </p:nvPicPr>
        <p:blipFill>
          <a:blip r:embed="rId3" cstate="print"/>
          <a:srcRect/>
          <a:stretch>
            <a:fillRect/>
          </a:stretch>
        </p:blipFill>
        <p:spPr bwMode="auto">
          <a:xfrm>
            <a:off x="1352997" y="3527995"/>
            <a:ext cx="2614612" cy="2166938"/>
          </a:xfrm>
          <a:prstGeom prst="rect">
            <a:avLst/>
          </a:prstGeom>
          <a:noFill/>
          <a:ln w="9525">
            <a:noFill/>
            <a:miter lim="800000"/>
            <a:headEnd/>
            <a:tailEnd/>
          </a:ln>
        </p:spPr>
      </p:pic>
      <p:sp>
        <p:nvSpPr>
          <p:cNvPr id="58375" name="矩形 2"/>
          <p:cNvSpPr>
            <a:spLocks noChangeArrowheads="1"/>
          </p:cNvSpPr>
          <p:nvPr/>
        </p:nvSpPr>
        <p:spPr bwMode="auto">
          <a:xfrm>
            <a:off x="4864547" y="3701037"/>
            <a:ext cx="5489449" cy="1050925"/>
          </a:xfrm>
          <a:prstGeom prst="rect">
            <a:avLst/>
          </a:prstGeom>
          <a:noFill/>
          <a:ln w="9525">
            <a:solidFill>
              <a:schemeClr val="accent1"/>
            </a:solidFill>
            <a:miter lim="800000"/>
            <a:headEnd/>
            <a:tailEnd/>
          </a:ln>
        </p:spPr>
        <p:txBody>
          <a:bodyPr anchor="ctr"/>
          <a:lstStyle/>
          <a:p>
            <a:r>
              <a:rPr lang="zh-CN" altLang="en-US" sz="2000" b="1" dirty="0">
                <a:latin typeface="微软雅黑" panose="020B0503020204020204" pitchFamily="34" charset="-122"/>
                <a:ea typeface="微软雅黑" panose="020B0503020204020204" pitchFamily="34" charset="-122"/>
              </a:rPr>
              <a:t>一、实现对现有充电基础设施数据的统计分析</a:t>
            </a:r>
            <a:r>
              <a:rPr lang="zh-CN" altLang="en-US" sz="2000" dirty="0">
                <a:latin typeface="微软雅黑" panose="020B0503020204020204" pitchFamily="34" charset="-122"/>
                <a:ea typeface="微软雅黑" panose="020B0503020204020204" pitchFamily="34" charset="-122"/>
              </a:rPr>
              <a:t>，科学准确统计不同时期、不同地方的充电基础设施的数据，及时向社会公布。</a:t>
            </a:r>
          </a:p>
        </p:txBody>
      </p:sp>
      <p:sp>
        <p:nvSpPr>
          <p:cNvPr id="58376" name="矩形 87"/>
          <p:cNvSpPr>
            <a:spLocks noChangeArrowheads="1"/>
          </p:cNvSpPr>
          <p:nvPr/>
        </p:nvSpPr>
        <p:spPr bwMode="auto">
          <a:xfrm>
            <a:off x="4843910" y="4924995"/>
            <a:ext cx="5510086" cy="922338"/>
          </a:xfrm>
          <a:prstGeom prst="rect">
            <a:avLst/>
          </a:prstGeom>
          <a:noFill/>
          <a:ln w="9525">
            <a:solidFill>
              <a:schemeClr val="accent1"/>
            </a:solidFill>
            <a:miter lim="800000"/>
            <a:headEnd/>
            <a:tailEnd/>
          </a:ln>
        </p:spPr>
        <p:txBody>
          <a:bodyPr anchor="ctr"/>
          <a:lstStyle/>
          <a:p>
            <a:r>
              <a:rPr lang="zh-CN" altLang="en-US" sz="2000" b="1" dirty="0">
                <a:latin typeface="微软雅黑" panose="020B0503020204020204" pitchFamily="34" charset="-122"/>
                <a:ea typeface="微软雅黑" panose="020B0503020204020204" pitchFamily="34" charset="-122"/>
              </a:rPr>
              <a:t>二、实现充电基础设施数据的统一</a:t>
            </a:r>
            <a:r>
              <a:rPr lang="zh-CN" altLang="en-US" sz="2000" dirty="0">
                <a:latin typeface="微软雅黑" panose="020B0503020204020204" pitchFamily="34" charset="-122"/>
                <a:ea typeface="微软雅黑" panose="020B0503020204020204" pitchFamily="34" charset="-122"/>
              </a:rPr>
              <a:t>，向社会提供权威、全面的充电设施基础信息，最大层度地共享充电设施资源。</a:t>
            </a:r>
          </a:p>
        </p:txBody>
      </p:sp>
      <p:sp>
        <p:nvSpPr>
          <p:cNvPr id="58377" name="矩形 5"/>
          <p:cNvSpPr>
            <a:spLocks noChangeArrowheads="1"/>
          </p:cNvSpPr>
          <p:nvPr/>
        </p:nvSpPr>
        <p:spPr bwMode="auto">
          <a:xfrm>
            <a:off x="1834009" y="5679062"/>
            <a:ext cx="1570038" cy="369887"/>
          </a:xfrm>
          <a:prstGeom prst="rect">
            <a:avLst/>
          </a:prstGeom>
          <a:noFill/>
          <a:ln w="9525">
            <a:noFill/>
            <a:miter lim="800000"/>
            <a:headEnd/>
            <a:tailEnd/>
          </a:ln>
        </p:spPr>
        <p:txBody>
          <a:bodyPr wrap="none">
            <a:spAutoFit/>
          </a:bodyPr>
          <a:lstStyle/>
          <a:p>
            <a:r>
              <a:rPr lang="zh-CN" altLang="en-US" b="1">
                <a:solidFill>
                  <a:srgbClr val="000000"/>
                </a:solidFill>
                <a:latin typeface="微软雅黑" pitchFamily="34" charset="-122"/>
                <a:ea typeface="微软雅黑" pitchFamily="34" charset="-122"/>
              </a:rPr>
              <a:t>信息报送体系</a:t>
            </a:r>
            <a:endParaRPr lang="zh-CN" altLang="en-US" b="1"/>
          </a:p>
        </p:txBody>
      </p:sp>
      <p:cxnSp>
        <p:nvCxnSpPr>
          <p:cNvPr id="8" name="直接箭头连接符 7"/>
          <p:cNvCxnSpPr/>
          <p:nvPr/>
        </p:nvCxnSpPr>
        <p:spPr>
          <a:xfrm>
            <a:off x="4039048" y="4226495"/>
            <a:ext cx="5889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4039048" y="5385370"/>
            <a:ext cx="58896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28</a:t>
            </a:fld>
            <a:endParaRPr lang="en-US" altLang="zh-CN" sz="2000" b="1" dirty="0"/>
          </a:p>
        </p:txBody>
      </p:sp>
      <p:sp>
        <p:nvSpPr>
          <p:cNvPr id="13"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4" name="矩形 13"/>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2"/>
          <p:cNvSpPr>
            <a:spLocks noChangeArrowheads="1"/>
          </p:cNvSpPr>
          <p:nvPr/>
        </p:nvSpPr>
        <p:spPr bwMode="auto">
          <a:xfrm>
            <a:off x="878285" y="1338593"/>
            <a:ext cx="5002212" cy="461665"/>
          </a:xfrm>
          <a:prstGeom prst="rect">
            <a:avLst/>
          </a:prstGeom>
          <a:noFill/>
          <a:ln w="9525">
            <a:noFill/>
            <a:miter lim="800000"/>
            <a:headEnd/>
            <a:tailEnd/>
          </a:ln>
        </p:spPr>
        <p:txBody>
          <a:bodyPr>
            <a:spAutoFit/>
          </a:bodyPr>
          <a:lstStyle/>
          <a:p>
            <a:r>
              <a:rPr lang="zh-CN" altLang="en-US" sz="2400" b="1" dirty="0">
                <a:latin typeface="微软雅黑" panose="020B0503020204020204" pitchFamily="34" charset="-122"/>
                <a:ea typeface="微软雅黑" panose="020B0503020204020204" pitchFamily="34" charset="-122"/>
              </a:rPr>
              <a:t>统一充电基础设施二维码。</a:t>
            </a:r>
            <a:endParaRPr lang="en-US" altLang="zh-CN" sz="2400" b="1" dirty="0">
              <a:latin typeface="微软雅黑" panose="020B0503020204020204" pitchFamily="34" charset="-122"/>
              <a:ea typeface="微软雅黑" panose="020B0503020204020204" pitchFamily="34" charset="-122"/>
            </a:endParaRPr>
          </a:p>
        </p:txBody>
      </p:sp>
      <p:sp>
        <p:nvSpPr>
          <p:cNvPr id="59397" name="Rectangle 2"/>
          <p:cNvSpPr txBox="1">
            <a:spLocks noChangeArrowheads="1"/>
          </p:cNvSpPr>
          <p:nvPr/>
        </p:nvSpPr>
        <p:spPr bwMode="auto">
          <a:xfrm>
            <a:off x="200869" y="2159694"/>
            <a:ext cx="10008344" cy="1584325"/>
          </a:xfrm>
          <a:prstGeom prst="rect">
            <a:avLst/>
          </a:prstGeom>
          <a:noFill/>
          <a:ln w="9525">
            <a:noFill/>
            <a:miter lim="800000"/>
            <a:headEnd/>
            <a:tailEnd/>
          </a:ln>
        </p:spPr>
        <p:txBody>
          <a:bodyPr/>
          <a:lstStyle/>
          <a:p>
            <a:pPr algn="just">
              <a:lnSpc>
                <a:spcPts val="29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出台符合信息交换系列标准要的充电基础设施二维码编码规则。</a:t>
            </a:r>
          </a:p>
        </p:txBody>
      </p:sp>
      <p:pic>
        <p:nvPicPr>
          <p:cNvPr id="59398" name="Picture 2" descr="http://a1.att.hudong.com/42/71/200000030965126939717944824_950.jpg"/>
          <p:cNvPicPr>
            <a:picLocks noChangeAspect="1" noChangeArrowheads="1"/>
          </p:cNvPicPr>
          <p:nvPr/>
        </p:nvPicPr>
        <p:blipFill>
          <a:blip r:embed="rId3" cstate="print"/>
          <a:srcRect/>
          <a:stretch>
            <a:fillRect/>
          </a:stretch>
        </p:blipFill>
        <p:spPr bwMode="auto">
          <a:xfrm>
            <a:off x="1280989" y="4176067"/>
            <a:ext cx="1273175" cy="1263650"/>
          </a:xfrm>
          <a:prstGeom prst="rect">
            <a:avLst/>
          </a:prstGeom>
          <a:noFill/>
          <a:ln w="9525">
            <a:noFill/>
            <a:miter lim="800000"/>
            <a:headEnd/>
            <a:tailEnd/>
          </a:ln>
        </p:spPr>
      </p:pic>
      <p:pic>
        <p:nvPicPr>
          <p:cNvPr id="59399" name="Picture 6" descr="http://www.greenchina360.com/uploads/allimg/140515/3-140515221135257.jpg"/>
          <p:cNvPicPr>
            <a:picLocks noChangeAspect="1" noChangeArrowheads="1"/>
          </p:cNvPicPr>
          <p:nvPr/>
        </p:nvPicPr>
        <p:blipFill>
          <a:blip r:embed="rId4" cstate="print"/>
          <a:srcRect/>
          <a:stretch>
            <a:fillRect/>
          </a:stretch>
        </p:blipFill>
        <p:spPr bwMode="auto">
          <a:xfrm>
            <a:off x="5313437" y="4320083"/>
            <a:ext cx="1377950" cy="1033462"/>
          </a:xfrm>
          <a:prstGeom prst="rect">
            <a:avLst/>
          </a:prstGeom>
          <a:noFill/>
          <a:ln w="9525">
            <a:noFill/>
            <a:miter lim="800000"/>
            <a:headEnd/>
            <a:tailEnd/>
          </a:ln>
        </p:spPr>
      </p:pic>
      <p:pic>
        <p:nvPicPr>
          <p:cNvPr id="59400" name="Picture 10" descr="http://zfs1.fiiimg.com/zfs1/fw/13/352/19957620131218094615_960x720.jpg"/>
          <p:cNvPicPr>
            <a:picLocks noChangeAspect="1" noChangeArrowheads="1"/>
          </p:cNvPicPr>
          <p:nvPr/>
        </p:nvPicPr>
        <p:blipFill>
          <a:blip r:embed="rId5" cstate="print"/>
          <a:srcRect/>
          <a:stretch>
            <a:fillRect/>
          </a:stretch>
        </p:blipFill>
        <p:spPr bwMode="auto">
          <a:xfrm>
            <a:off x="7185645" y="4536107"/>
            <a:ext cx="1547812" cy="663575"/>
          </a:xfrm>
          <a:prstGeom prst="rect">
            <a:avLst/>
          </a:prstGeom>
          <a:noFill/>
          <a:ln w="9525">
            <a:noFill/>
            <a:miter lim="800000"/>
            <a:headEnd/>
            <a:tailEnd/>
          </a:ln>
        </p:spPr>
      </p:pic>
      <p:pic>
        <p:nvPicPr>
          <p:cNvPr id="59401" name="Picture 12" descr="http://company.zhaopin.com/CompanyLogo/20150728/FF55712DD4FF40269EC26173685DB414.jpg"/>
          <p:cNvPicPr>
            <a:picLocks noChangeAspect="1" noChangeArrowheads="1"/>
          </p:cNvPicPr>
          <p:nvPr/>
        </p:nvPicPr>
        <p:blipFill>
          <a:blip r:embed="rId6" cstate="print"/>
          <a:srcRect/>
          <a:stretch>
            <a:fillRect/>
          </a:stretch>
        </p:blipFill>
        <p:spPr bwMode="auto">
          <a:xfrm>
            <a:off x="9273877" y="4320083"/>
            <a:ext cx="1803400" cy="836612"/>
          </a:xfrm>
          <a:prstGeom prst="rect">
            <a:avLst/>
          </a:prstGeom>
          <a:noFill/>
          <a:ln w="9525">
            <a:noFill/>
            <a:miter lim="800000"/>
            <a:headEnd/>
            <a:tailEnd/>
          </a:ln>
        </p:spPr>
      </p:pic>
      <p:sp>
        <p:nvSpPr>
          <p:cNvPr id="59402" name="矩形 3"/>
          <p:cNvSpPr>
            <a:spLocks noChangeArrowheads="1"/>
          </p:cNvSpPr>
          <p:nvPr/>
        </p:nvSpPr>
        <p:spPr bwMode="auto">
          <a:xfrm>
            <a:off x="4496698" y="3334524"/>
            <a:ext cx="2339102" cy="461665"/>
          </a:xfrm>
          <a:prstGeom prst="rect">
            <a:avLst/>
          </a:prstGeom>
          <a:noFill/>
          <a:ln w="9525">
            <a:noFill/>
            <a:miter lim="800000"/>
            <a:headEnd/>
            <a:tailEnd/>
          </a:ln>
        </p:spPr>
        <p:txBody>
          <a:bodyPr wrap="none">
            <a:spAutoFit/>
          </a:bodyPr>
          <a:lstStyle/>
          <a:p>
            <a:r>
              <a:rPr lang="zh-CN" altLang="en-US" sz="2400" b="1" dirty="0">
                <a:solidFill>
                  <a:srgbClr val="989597"/>
                </a:solidFill>
                <a:latin typeface="微软雅黑" pitchFamily="34" charset="-122"/>
                <a:ea typeface="微软雅黑" pitchFamily="34" charset="-122"/>
              </a:rPr>
              <a:t>充电服务运营商</a:t>
            </a:r>
          </a:p>
        </p:txBody>
      </p:sp>
      <p:sp>
        <p:nvSpPr>
          <p:cNvPr id="13"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29</a:t>
            </a:fld>
            <a:endParaRPr lang="en-US" altLang="zh-CN" sz="2000" b="1" dirty="0"/>
          </a:p>
        </p:txBody>
      </p:sp>
      <p:sp>
        <p:nvSpPr>
          <p:cNvPr id="14"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5" name="矩形 14"/>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pic>
        <p:nvPicPr>
          <p:cNvPr id="12" name="图片 11" descr="特来电.png"/>
          <p:cNvPicPr>
            <a:picLocks noChangeAspect="1"/>
          </p:cNvPicPr>
          <p:nvPr/>
        </p:nvPicPr>
        <p:blipFill>
          <a:blip r:embed="rId7" cstate="print"/>
          <a:stretch>
            <a:fillRect/>
          </a:stretch>
        </p:blipFill>
        <p:spPr>
          <a:xfrm>
            <a:off x="3009181" y="4464099"/>
            <a:ext cx="1656184" cy="744793"/>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矩形 33"/>
          <p:cNvSpPr>
            <a:spLocks noChangeArrowheads="1"/>
          </p:cNvSpPr>
          <p:nvPr/>
        </p:nvSpPr>
        <p:spPr bwMode="auto">
          <a:xfrm>
            <a:off x="704921" y="2090507"/>
            <a:ext cx="10657184" cy="3046988"/>
          </a:xfrm>
          <a:prstGeom prst="rect">
            <a:avLst/>
          </a:prstGeom>
          <a:noFill/>
          <a:ln w="9525">
            <a:noFill/>
            <a:miter lim="800000"/>
            <a:headEnd/>
            <a:tailEnd/>
          </a:ln>
        </p:spPr>
        <p:txBody>
          <a:bodyPr wrap="square">
            <a:spAutoFit/>
          </a:bodyPr>
          <a:lstStyle/>
          <a:p>
            <a:pPr algn="just" eaLnBrk="1" hangingPunct="1">
              <a:lnSpc>
                <a:spcPct val="200000"/>
              </a:lnSpc>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国务院办公厅关于加快电动汽车充电基础设施建设的指导意见</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中明确指出，要“健全电动汽车和充电设备的产品认证与准入管理体系，</a:t>
            </a:r>
            <a:r>
              <a:rPr lang="zh-CN" altLang="en-US" sz="2400" b="1" dirty="0">
                <a:solidFill>
                  <a:srgbClr val="FF0000"/>
                </a:solidFill>
                <a:latin typeface="微软雅黑" panose="020B0503020204020204" pitchFamily="34" charset="-122"/>
                <a:ea typeface="微软雅黑" panose="020B0503020204020204" pitchFamily="34" charset="-122"/>
              </a:rPr>
              <a:t>促进不同充电服务平台互联互通，提高设施通用性和开放性</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。在当前充电设施建设快速发展期间，必须高度重视电动汽车充电互联互通。</a:t>
            </a:r>
            <a:endParaRPr lang="zh-CN" altLang="en-US" sz="2000" dirty="0">
              <a:latin typeface="微软雅黑" panose="020B0503020204020204" pitchFamily="34" charset="-122"/>
              <a:ea typeface="微软雅黑" panose="020B0503020204020204" pitchFamily="34" charset="-122"/>
            </a:endParaRPr>
          </a:p>
        </p:txBody>
      </p:sp>
      <p:sp>
        <p:nvSpPr>
          <p:cNvPr id="11"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3</a:t>
            </a:fld>
            <a:endParaRPr lang="en-US" altLang="zh-CN" sz="2000" b="1" dirty="0"/>
          </a:p>
        </p:txBody>
      </p:sp>
      <p:sp>
        <p:nvSpPr>
          <p:cNvPr id="12"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3" name="矩形 12"/>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
        <p:nvSpPr>
          <p:cNvPr id="14" name="Rectangle 3"/>
          <p:cNvSpPr>
            <a:spLocks noGrp="1" noChangeArrowheads="1"/>
          </p:cNvSpPr>
          <p:nvPr>
            <p:ph idx="1"/>
          </p:nvPr>
        </p:nvSpPr>
        <p:spPr>
          <a:xfrm>
            <a:off x="416893" y="1151731"/>
            <a:ext cx="10945212" cy="1008112"/>
          </a:xfrm>
        </p:spPr>
        <p:txBody>
          <a:bodyPr>
            <a:normAutofit/>
          </a:body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国家要求</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2"/>
          <p:cNvSpPr>
            <a:spLocks noChangeArrowheads="1"/>
          </p:cNvSpPr>
          <p:nvPr/>
        </p:nvSpPr>
        <p:spPr bwMode="auto">
          <a:xfrm>
            <a:off x="878285" y="1338593"/>
            <a:ext cx="5002212" cy="461665"/>
          </a:xfrm>
          <a:prstGeom prst="rect">
            <a:avLst/>
          </a:prstGeom>
          <a:noFill/>
          <a:ln w="9525">
            <a:noFill/>
            <a:miter lim="800000"/>
            <a:headEnd/>
            <a:tailEnd/>
          </a:ln>
        </p:spPr>
        <p:txBody>
          <a:bodyPr>
            <a:spAutoFit/>
          </a:bodyPr>
          <a:lstStyle/>
          <a:p>
            <a:pPr algn="just"/>
            <a:r>
              <a:rPr lang="zh-CN" altLang="en-US" sz="2400" b="1" dirty="0">
                <a:latin typeface="微软雅黑" panose="020B0503020204020204" pitchFamily="34" charset="-122"/>
                <a:ea typeface="微软雅黑" panose="020B0503020204020204" pitchFamily="34" charset="-122"/>
              </a:rPr>
              <a:t>建立跨运营商充电服务结算机制</a:t>
            </a:r>
            <a:endParaRPr lang="zh-CN" altLang="en-US" sz="2400" dirty="0">
              <a:latin typeface="微软雅黑" panose="020B0503020204020204" pitchFamily="34" charset="-122"/>
              <a:ea typeface="微软雅黑" panose="020B0503020204020204" pitchFamily="34" charset="-122"/>
            </a:endParaRPr>
          </a:p>
        </p:txBody>
      </p:sp>
      <p:sp>
        <p:nvSpPr>
          <p:cNvPr id="59397" name="Rectangle 2"/>
          <p:cNvSpPr txBox="1">
            <a:spLocks noChangeArrowheads="1"/>
          </p:cNvSpPr>
          <p:nvPr/>
        </p:nvSpPr>
        <p:spPr bwMode="auto">
          <a:xfrm>
            <a:off x="488901" y="2519883"/>
            <a:ext cx="10008344" cy="1584325"/>
          </a:xfrm>
          <a:prstGeom prst="rect">
            <a:avLst/>
          </a:prstGeom>
          <a:noFill/>
          <a:ln w="9525">
            <a:noFill/>
            <a:miter lim="800000"/>
            <a:headEnd/>
            <a:tailEnd/>
          </a:ln>
        </p:spPr>
        <p:txBody>
          <a:bodyPr/>
          <a:lstStyle/>
          <a:p>
            <a:pPr algn="just">
              <a:lnSpc>
                <a:spcPts val="2900"/>
              </a:lnSpc>
              <a:spcBef>
                <a:spcPct val="20000"/>
              </a:spcBef>
            </a:pPr>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注册用户与运营商按照约定支付方式结算。跨运营商时，由用户所属运营商与设备运营商结算。</a:t>
            </a:r>
            <a:endParaRPr lang="en-US" altLang="zh-CN" sz="2400" dirty="0">
              <a:latin typeface="微软雅黑" panose="020B0503020204020204" pitchFamily="34" charset="-122"/>
              <a:ea typeface="微软雅黑" panose="020B0503020204020204" pitchFamily="34" charset="-122"/>
            </a:endParaRPr>
          </a:p>
          <a:p>
            <a:pPr algn="just">
              <a:lnSpc>
                <a:spcPts val="2900"/>
              </a:lnSpc>
              <a:spcBef>
                <a:spcPct val="20000"/>
              </a:spcBef>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运营商之间有协议的按照协议价进行，没有协议的按照缺省价格充电。</a:t>
            </a:r>
          </a:p>
        </p:txBody>
      </p:sp>
      <p:sp>
        <p:nvSpPr>
          <p:cNvPr id="13"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30</a:t>
            </a:fld>
            <a:endParaRPr lang="en-US" altLang="zh-CN" sz="2000" b="1" dirty="0"/>
          </a:p>
        </p:txBody>
      </p:sp>
      <p:sp>
        <p:nvSpPr>
          <p:cNvPr id="14"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5" name="矩形 14"/>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extLst>
      <p:ext uri="{BB962C8B-B14F-4D97-AF65-F5344CB8AC3E}">
        <p14:creationId xmlns:p14="http://schemas.microsoft.com/office/powerpoint/2010/main" val="1162789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2"/>
          <p:cNvSpPr>
            <a:spLocks noChangeArrowheads="1"/>
          </p:cNvSpPr>
          <p:nvPr/>
        </p:nvSpPr>
        <p:spPr bwMode="auto">
          <a:xfrm>
            <a:off x="878285" y="1338593"/>
            <a:ext cx="5002212" cy="461665"/>
          </a:xfrm>
          <a:prstGeom prst="rect">
            <a:avLst/>
          </a:prstGeom>
          <a:noFill/>
          <a:ln w="9525">
            <a:noFill/>
            <a:miter lim="800000"/>
            <a:headEnd/>
            <a:tailEnd/>
          </a:ln>
        </p:spPr>
        <p:txBody>
          <a:bodyPr>
            <a:spAutoFit/>
          </a:bodyPr>
          <a:lstStyle/>
          <a:p>
            <a:pPr algn="just"/>
            <a:r>
              <a:rPr lang="zh-CN" altLang="en-US" sz="2400" b="1" dirty="0">
                <a:latin typeface="微软雅黑" panose="020B0503020204020204" pitchFamily="34" charset="-122"/>
                <a:ea typeface="微软雅黑" panose="020B0503020204020204" pitchFamily="34" charset="-122"/>
              </a:rPr>
              <a:t>支付互联互通服务标识</a:t>
            </a:r>
            <a:endParaRPr lang="zh-CN" altLang="en-US" sz="2400" dirty="0">
              <a:latin typeface="微软雅黑" panose="020B0503020204020204" pitchFamily="34" charset="-122"/>
              <a:ea typeface="微软雅黑" panose="020B0503020204020204" pitchFamily="34" charset="-122"/>
            </a:endParaRPr>
          </a:p>
        </p:txBody>
      </p:sp>
      <p:sp>
        <p:nvSpPr>
          <p:cNvPr id="59397" name="Rectangle 2"/>
          <p:cNvSpPr txBox="1">
            <a:spLocks noChangeArrowheads="1"/>
          </p:cNvSpPr>
          <p:nvPr/>
        </p:nvSpPr>
        <p:spPr bwMode="auto">
          <a:xfrm>
            <a:off x="488901" y="2519883"/>
            <a:ext cx="10008344" cy="1584325"/>
          </a:xfrm>
          <a:prstGeom prst="rect">
            <a:avLst/>
          </a:prstGeom>
          <a:noFill/>
          <a:ln w="9525">
            <a:noFill/>
            <a:miter lim="800000"/>
            <a:headEnd/>
            <a:tailEnd/>
          </a:ln>
        </p:spPr>
        <p:txBody>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张贴充电服务互联互通标识，便于充电用户识别。</a:t>
            </a:r>
          </a:p>
        </p:txBody>
      </p:sp>
      <p:sp>
        <p:nvSpPr>
          <p:cNvPr id="13"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31</a:t>
            </a:fld>
            <a:endParaRPr lang="en-US" altLang="zh-CN" sz="2000" b="1" dirty="0"/>
          </a:p>
        </p:txBody>
      </p:sp>
      <p:sp>
        <p:nvSpPr>
          <p:cNvPr id="14"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5" name="矩形 14"/>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extLst>
      <p:ext uri="{BB962C8B-B14F-4D97-AF65-F5344CB8AC3E}">
        <p14:creationId xmlns:p14="http://schemas.microsoft.com/office/powerpoint/2010/main" val="17886820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矩形 2"/>
          <p:cNvSpPr>
            <a:spLocks noChangeArrowheads="1"/>
          </p:cNvSpPr>
          <p:nvPr/>
        </p:nvSpPr>
        <p:spPr bwMode="auto">
          <a:xfrm>
            <a:off x="878285" y="1338593"/>
            <a:ext cx="5002212" cy="461665"/>
          </a:xfrm>
          <a:prstGeom prst="rect">
            <a:avLst/>
          </a:prstGeom>
          <a:noFill/>
          <a:ln w="9525">
            <a:noFill/>
            <a:miter lim="800000"/>
            <a:headEnd/>
            <a:tailEnd/>
          </a:ln>
        </p:spPr>
        <p:txBody>
          <a:bodyPr>
            <a:spAutoFit/>
          </a:bodyPr>
          <a:lstStyle/>
          <a:p>
            <a:pPr algn="just"/>
            <a:r>
              <a:rPr lang="zh-CN" altLang="en-US" sz="2400" b="1" dirty="0">
                <a:latin typeface="微软雅黑" panose="020B0503020204020204" pitchFamily="34" charset="-122"/>
                <a:ea typeface="微软雅黑" panose="020B0503020204020204" pitchFamily="34" charset="-122"/>
              </a:rPr>
              <a:t>开展充电慢游认证</a:t>
            </a:r>
            <a:r>
              <a:rPr lang="zh-CN" altLang="zh-CN" sz="2400" dirty="0"/>
              <a:t> </a:t>
            </a:r>
            <a:endParaRPr lang="zh-CN" altLang="en-US" sz="2400" dirty="0">
              <a:latin typeface="微软雅黑" panose="020B0503020204020204" pitchFamily="34" charset="-122"/>
              <a:ea typeface="微软雅黑" panose="020B0503020204020204" pitchFamily="34" charset="-122"/>
            </a:endParaRPr>
          </a:p>
        </p:txBody>
      </p:sp>
      <p:sp>
        <p:nvSpPr>
          <p:cNvPr id="59397" name="Rectangle 2"/>
          <p:cNvSpPr txBox="1">
            <a:spLocks noChangeArrowheads="1"/>
          </p:cNvSpPr>
          <p:nvPr/>
        </p:nvSpPr>
        <p:spPr bwMode="auto">
          <a:xfrm>
            <a:off x="488901" y="2519883"/>
            <a:ext cx="10008344" cy="1584325"/>
          </a:xfrm>
          <a:prstGeom prst="rect">
            <a:avLst/>
          </a:prstGeom>
          <a:noFill/>
          <a:ln w="9525">
            <a:noFill/>
            <a:miter lim="800000"/>
            <a:headEnd/>
            <a:tailEnd/>
          </a:ln>
        </p:spPr>
        <p:txBody>
          <a:bodyPr/>
          <a:lstStyle/>
          <a:p>
            <a:pPr algn="just"/>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zh-CN" sz="2400" dirty="0"/>
              <a:t>为保证互联互通对接后，运营商互联互通后的业务稳定，</a:t>
            </a:r>
            <a:r>
              <a:rPr lang="zh-CN" altLang="en-US" sz="2400" dirty="0"/>
              <a:t>需要</a:t>
            </a:r>
            <a:r>
              <a:rPr lang="zh-CN" altLang="zh-CN" sz="2400" dirty="0"/>
              <a:t>对运营商充换电服务信息系统及</a:t>
            </a:r>
            <a:r>
              <a:rPr lang="en-US" altLang="zh-CN" sz="2400" dirty="0"/>
              <a:t>APP</a:t>
            </a:r>
            <a:r>
              <a:rPr lang="zh-CN" altLang="zh-CN" sz="2400" dirty="0"/>
              <a:t>的互联互通能力进行全面认证，认证工作包括：</a:t>
            </a:r>
            <a:r>
              <a:rPr lang="en-US" altLang="zh-CN" sz="2400" dirty="0"/>
              <a:t>APP</a:t>
            </a:r>
            <a:r>
              <a:rPr lang="zh-CN" altLang="zh-CN" sz="2400" dirty="0"/>
              <a:t>页面效果审查、接口功能验证、压力测试、系统试运行 </a:t>
            </a:r>
            <a:endParaRPr lang="zh-CN" altLang="en-US" sz="2400" dirty="0">
              <a:latin typeface="微软雅黑" panose="020B0503020204020204" pitchFamily="34" charset="-122"/>
              <a:ea typeface="微软雅黑" panose="020B0503020204020204" pitchFamily="34" charset="-122"/>
            </a:endParaRPr>
          </a:p>
        </p:txBody>
      </p:sp>
      <p:sp>
        <p:nvSpPr>
          <p:cNvPr id="13"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32</a:t>
            </a:fld>
            <a:endParaRPr lang="en-US" altLang="zh-CN" sz="2000" b="1" dirty="0"/>
          </a:p>
        </p:txBody>
      </p:sp>
      <p:sp>
        <p:nvSpPr>
          <p:cNvPr id="14"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5" name="矩形 14"/>
          <p:cNvSpPr/>
          <p:nvPr/>
        </p:nvSpPr>
        <p:spPr>
          <a:xfrm>
            <a:off x="619661" y="189979"/>
            <a:ext cx="4288353" cy="789960"/>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充电设施互联互通实施</a:t>
            </a:r>
          </a:p>
        </p:txBody>
      </p:sp>
    </p:spTree>
    <p:extLst>
      <p:ext uri="{BB962C8B-B14F-4D97-AF65-F5344CB8AC3E}">
        <p14:creationId xmlns:p14="http://schemas.microsoft.com/office/powerpoint/2010/main" val="31875751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233317" y="1367755"/>
            <a:ext cx="3671887" cy="1200329"/>
          </a:xfrm>
          <a:prstGeom prst="rect">
            <a:avLst/>
          </a:prstGeom>
          <a:noFill/>
          <a:ln w="9525">
            <a:noFill/>
            <a:miter lim="800000"/>
          </a:ln>
          <a:effectLst>
            <a:prstShdw prst="shdw18" dist="17961" dir="13500000">
              <a:schemeClr val="accent1">
                <a:gamma/>
                <a:shade val="60000"/>
                <a:invGamma/>
              </a:schemeClr>
            </a:prstShdw>
          </a:effectLst>
        </p:spPr>
        <p:txBody>
          <a:bodyPr>
            <a:spAutoFit/>
          </a:bodyPr>
          <a:lstStyle/>
          <a:p>
            <a:pPr algn="ctr">
              <a:spcBef>
                <a:spcPct val="50000"/>
              </a:spcBef>
              <a:defRPr/>
            </a:pPr>
            <a:r>
              <a:rPr lang="zh-CN" altLang="en-US" sz="7200" dirty="0">
                <a:latin typeface="黑体" panose="02010600030101010101" pitchFamily="49" charset="-122"/>
                <a:ea typeface="黑体" panose="02010600030101010101" pitchFamily="49" charset="-122"/>
              </a:rPr>
              <a:t>谢 谢！</a:t>
            </a:r>
          </a:p>
        </p:txBody>
      </p:sp>
      <p:sp>
        <p:nvSpPr>
          <p:cNvPr id="4099" name="Text Box 3"/>
          <p:cNvSpPr txBox="1">
            <a:spLocks noChangeArrowheads="1"/>
          </p:cNvSpPr>
          <p:nvPr/>
        </p:nvSpPr>
        <p:spPr bwMode="auto">
          <a:xfrm>
            <a:off x="4953000" y="4198939"/>
            <a:ext cx="5113338" cy="2062103"/>
          </a:xfrm>
          <a:prstGeom prst="rect">
            <a:avLst/>
          </a:prstGeom>
          <a:noFill/>
          <a:ln w="9525" algn="ctr">
            <a:noFill/>
            <a:miter lim="800000"/>
          </a:ln>
        </p:spPr>
        <p:txBody>
          <a:bodyPr>
            <a:spAutoFit/>
          </a:bodyPr>
          <a:lstStyle/>
          <a:p>
            <a:pPr latinLnBrk="1">
              <a:spcBef>
                <a:spcPct val="50000"/>
              </a:spcBef>
            </a:pPr>
            <a:r>
              <a:rPr kumimoji="1" lang="zh-CN" altLang="en-US" sz="1600" b="1" dirty="0">
                <a:solidFill>
                  <a:srgbClr val="002957"/>
                </a:solidFill>
                <a:latin typeface="微软雅黑" panose="020B0503020204020204" pitchFamily="34" charset="-122"/>
                <a:ea typeface="微软雅黑" panose="020B0503020204020204" pitchFamily="34" charset="-122"/>
              </a:rPr>
              <a:t>中国电力企业联合会</a:t>
            </a:r>
            <a:br>
              <a:rPr kumimoji="1" lang="zh-CN" altLang="en-US" sz="1600" b="1" dirty="0">
                <a:solidFill>
                  <a:srgbClr val="002957"/>
                </a:solidFill>
                <a:latin typeface="微软雅黑" panose="020B0503020204020204" pitchFamily="34" charset="-122"/>
                <a:ea typeface="微软雅黑" panose="020B0503020204020204" pitchFamily="34" charset="-122"/>
              </a:rPr>
            </a:br>
            <a:br>
              <a:rPr kumimoji="1" lang="zh-CN" altLang="en-US" sz="1600" b="1" dirty="0">
                <a:solidFill>
                  <a:srgbClr val="002957"/>
                </a:solidFill>
                <a:latin typeface="微软雅黑" panose="020B0503020204020204" pitchFamily="34" charset="-122"/>
                <a:ea typeface="微软雅黑" panose="020B0503020204020204" pitchFamily="34" charset="-122"/>
              </a:rPr>
            </a:br>
            <a:r>
              <a:rPr kumimoji="1" lang="zh-CN" altLang="en-US" sz="1600" b="1" dirty="0">
                <a:solidFill>
                  <a:srgbClr val="002957"/>
                </a:solidFill>
                <a:latin typeface="微软雅黑" panose="020B0503020204020204" pitchFamily="34" charset="-122"/>
                <a:ea typeface="微软雅黑" panose="020B0503020204020204" pitchFamily="34" charset="-122"/>
              </a:rPr>
              <a:t>通信地址：北京市西城区白广路二条一号</a:t>
            </a:r>
            <a:br>
              <a:rPr kumimoji="1" lang="zh-CN" altLang="en-US" sz="1600" b="1" dirty="0">
                <a:solidFill>
                  <a:srgbClr val="002957"/>
                </a:solidFill>
                <a:latin typeface="微软雅黑" panose="020B0503020204020204" pitchFamily="34" charset="-122"/>
                <a:ea typeface="微软雅黑" panose="020B0503020204020204" pitchFamily="34" charset="-122"/>
              </a:rPr>
            </a:br>
            <a:br>
              <a:rPr kumimoji="1" lang="zh-CN" altLang="en-US" sz="1600" b="1" dirty="0">
                <a:solidFill>
                  <a:srgbClr val="002957"/>
                </a:solidFill>
                <a:latin typeface="微软雅黑" panose="020B0503020204020204" pitchFamily="34" charset="-122"/>
                <a:ea typeface="微软雅黑" panose="020B0503020204020204" pitchFamily="34" charset="-122"/>
              </a:rPr>
            </a:br>
            <a:r>
              <a:rPr kumimoji="1" lang="zh-CN" altLang="en-US" sz="1600" b="1" dirty="0">
                <a:solidFill>
                  <a:srgbClr val="002957"/>
                </a:solidFill>
                <a:latin typeface="微软雅黑" panose="020B0503020204020204" pitchFamily="34" charset="-122"/>
                <a:ea typeface="微软雅黑" panose="020B0503020204020204" pitchFamily="34" charset="-122"/>
              </a:rPr>
              <a:t>邮编：</a:t>
            </a:r>
            <a:r>
              <a:rPr kumimoji="1" lang="en-US" altLang="zh-CN" sz="1600" b="1" dirty="0">
                <a:solidFill>
                  <a:srgbClr val="002957"/>
                </a:solidFill>
                <a:latin typeface="微软雅黑" panose="020B0503020204020204" pitchFamily="34" charset="-122"/>
                <a:ea typeface="微软雅黑" panose="020B0503020204020204" pitchFamily="34" charset="-122"/>
              </a:rPr>
              <a:t>100761</a:t>
            </a:r>
            <a:br>
              <a:rPr kumimoji="1" lang="en-US" altLang="zh-CN" sz="1600" b="1" dirty="0">
                <a:solidFill>
                  <a:srgbClr val="002957"/>
                </a:solidFill>
                <a:latin typeface="微软雅黑" panose="020B0503020204020204" pitchFamily="34" charset="-122"/>
                <a:ea typeface="微软雅黑" panose="020B0503020204020204" pitchFamily="34" charset="-122"/>
              </a:rPr>
            </a:br>
            <a:br>
              <a:rPr kumimoji="1" lang="en-US" altLang="zh-CN" sz="1600" b="1" dirty="0">
                <a:solidFill>
                  <a:srgbClr val="002957"/>
                </a:solidFill>
                <a:latin typeface="微软雅黑" panose="020B0503020204020204" pitchFamily="34" charset="-122"/>
                <a:ea typeface="微软雅黑" panose="020B0503020204020204" pitchFamily="34" charset="-122"/>
              </a:rPr>
            </a:br>
            <a:r>
              <a:rPr kumimoji="1" lang="zh-CN" altLang="en-US" sz="1600" b="1" dirty="0">
                <a:solidFill>
                  <a:srgbClr val="002957"/>
                </a:solidFill>
                <a:latin typeface="微软雅黑" panose="020B0503020204020204" pitchFamily="34" charset="-122"/>
                <a:ea typeface="微软雅黑" panose="020B0503020204020204" pitchFamily="34" charset="-122"/>
              </a:rPr>
              <a:t>邮箱：</a:t>
            </a:r>
            <a:r>
              <a:rPr kumimoji="1" lang="en-US" altLang="zh-CN" sz="1600" b="1" dirty="0">
                <a:solidFill>
                  <a:srgbClr val="002957"/>
                </a:solidFill>
                <a:latin typeface="微软雅黑" panose="020B0503020204020204" pitchFamily="34" charset="-122"/>
                <a:ea typeface="微软雅黑" panose="020B0503020204020204" pitchFamily="34" charset="-122"/>
              </a:rPr>
              <a:t>liuyongdong@cec.org.cn </a:t>
            </a:r>
            <a:br>
              <a:rPr kumimoji="1" lang="en-US" altLang="zh-CN" sz="1600" b="1" dirty="0">
                <a:solidFill>
                  <a:srgbClr val="002957"/>
                </a:solidFill>
                <a:latin typeface="微软雅黑" panose="020B0503020204020204" pitchFamily="34" charset="-122"/>
                <a:ea typeface="微软雅黑" panose="020B0503020204020204" pitchFamily="34" charset="-122"/>
              </a:rPr>
            </a:br>
            <a:endParaRPr kumimoji="1" lang="en-US" altLang="zh-CN" sz="1600" b="1" dirty="0">
              <a:solidFill>
                <a:srgbClr val="002957"/>
              </a:solidFill>
              <a:latin typeface="微软雅黑" panose="020B0503020204020204" pitchFamily="34" charset="-122"/>
              <a:ea typeface="微软雅黑" panose="020B0503020204020204" pitchFamily="34" charset="-122"/>
            </a:endParaRPr>
          </a:p>
        </p:txBody>
      </p:sp>
      <p:sp>
        <p:nvSpPr>
          <p:cNvPr id="52228" name="Line 4"/>
          <p:cNvSpPr>
            <a:spLocks noChangeShapeType="1"/>
          </p:cNvSpPr>
          <p:nvPr/>
        </p:nvSpPr>
        <p:spPr bwMode="auto">
          <a:xfrm>
            <a:off x="4953000" y="4248150"/>
            <a:ext cx="0" cy="1439862"/>
          </a:xfrm>
          <a:prstGeom prst="line">
            <a:avLst/>
          </a:prstGeom>
          <a:noFill/>
          <a:ln w="3175" cap="rnd">
            <a:solidFill>
              <a:schemeClr val="bg2"/>
            </a:solidFill>
            <a:prstDash val="sysDot"/>
            <a:round/>
          </a:ln>
          <a:effectLst>
            <a:prstShdw prst="shdw18" dist="17961" dir="13500000">
              <a:schemeClr val="bg2">
                <a:gamma/>
                <a:shade val="60000"/>
                <a:invGamma/>
              </a:schemeClr>
            </a:prstShdw>
          </a:effectLst>
        </p:spPr>
        <p:txBody>
          <a:bodyPr/>
          <a:lstStyle/>
          <a:p>
            <a:pPr>
              <a:defRPr/>
            </a:pPr>
            <a:endParaRPr lang="zh-CN" altLang="en-US" sz="2400"/>
          </a:p>
        </p:txBody>
      </p:sp>
      <p:pic>
        <p:nvPicPr>
          <p:cNvPr id="1026" name="Picture 2" descr="C:\Users\GM\Desktop\PPT模板\logo\qrcode_for_gh_33d7e5ae885a_430.jpg"/>
          <p:cNvPicPr>
            <a:picLocks noChangeAspect="1" noChangeArrowheads="1"/>
          </p:cNvPicPr>
          <p:nvPr/>
        </p:nvPicPr>
        <p:blipFill>
          <a:blip r:embed="rId3" cstate="print"/>
          <a:srcRect/>
          <a:stretch>
            <a:fillRect/>
          </a:stretch>
        </p:blipFill>
        <p:spPr bwMode="auto">
          <a:xfrm>
            <a:off x="2937173" y="4392091"/>
            <a:ext cx="1440156" cy="144015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52226"/>
                                        </p:tgtEl>
                                      </p:cBhvr>
                                    </p:animEffect>
                                    <p:animScale>
                                      <p:cBhvr>
                                        <p:cTn id="7" dur="250" autoRev="1" fill="hold"/>
                                        <p:tgtEl>
                                          <p:spTgt spid="522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4</a:t>
            </a:fld>
            <a:endParaRPr lang="en-US" altLang="zh-CN" sz="2000" b="1" dirty="0"/>
          </a:p>
        </p:txBody>
      </p:sp>
      <p:sp>
        <p:nvSpPr>
          <p:cNvPr id="12"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3" name="矩形 33"/>
          <p:cNvSpPr>
            <a:spLocks noChangeArrowheads="1"/>
          </p:cNvSpPr>
          <p:nvPr/>
        </p:nvSpPr>
        <p:spPr bwMode="auto">
          <a:xfrm>
            <a:off x="2145085" y="2159843"/>
            <a:ext cx="7344816" cy="2308324"/>
          </a:xfrm>
          <a:prstGeom prst="rect">
            <a:avLst/>
          </a:prstGeom>
          <a:noFill/>
          <a:ln w="9525">
            <a:noFill/>
            <a:miter lim="800000"/>
            <a:headEnd/>
            <a:tailEnd/>
          </a:ln>
        </p:spPr>
        <p:txBody>
          <a:bodyPr wrap="square">
            <a:spAutoFit/>
          </a:bodyPr>
          <a:lstStyle/>
          <a:p>
            <a:pPr>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安装众多充电设施应用</a:t>
            </a:r>
            <a:r>
              <a:rPr lang="en-US" altLang="zh-CN" sz="2400" dirty="0">
                <a:latin typeface="微软雅黑" panose="020B0503020204020204" pitchFamily="34" charset="-122"/>
                <a:ea typeface="微软雅黑" panose="020B0503020204020204" pitchFamily="34" charset="-122"/>
              </a:rPr>
              <a:t>APP</a:t>
            </a:r>
          </a:p>
          <a:p>
            <a:pPr>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不知道要去的充电设施是否适用电动汽车</a:t>
            </a:r>
            <a:endParaRPr lang="en-US" altLang="zh-CN" sz="2400"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多头注册成为会员，带上众多充电卡</a:t>
            </a:r>
            <a:endParaRPr lang="en-US" altLang="zh-CN" sz="2400" dirty="0">
              <a:latin typeface="微软雅黑" panose="020B0503020204020204" pitchFamily="34" charset="-122"/>
              <a:ea typeface="微软雅黑" panose="020B0503020204020204" pitchFamily="34" charset="-122"/>
            </a:endParaRPr>
          </a:p>
        </p:txBody>
      </p:sp>
      <p:sp>
        <p:nvSpPr>
          <p:cNvPr id="14" name="Rectangle 3"/>
          <p:cNvSpPr>
            <a:spLocks noGrp="1" noChangeArrowheads="1"/>
          </p:cNvSpPr>
          <p:nvPr>
            <p:ph idx="1"/>
          </p:nvPr>
        </p:nvSpPr>
        <p:spPr>
          <a:xfrm>
            <a:off x="416893" y="1151731"/>
            <a:ext cx="10945212" cy="1008112"/>
          </a:xfrm>
        </p:spPr>
        <p:txBody>
          <a:bodyPr>
            <a:normAutofit/>
          </a:body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消费者痛点</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15" name="矩形 14"/>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矩形 33"/>
          <p:cNvSpPr>
            <a:spLocks noChangeArrowheads="1"/>
          </p:cNvSpPr>
          <p:nvPr/>
        </p:nvSpPr>
        <p:spPr bwMode="auto">
          <a:xfrm>
            <a:off x="3009181" y="2291538"/>
            <a:ext cx="8001000" cy="2862322"/>
          </a:xfrm>
          <a:prstGeom prst="rect">
            <a:avLst/>
          </a:prstGeom>
          <a:noFill/>
          <a:ln w="9525">
            <a:noFill/>
            <a:miter lim="800000"/>
            <a:headEnd/>
            <a:tailEnd/>
          </a:ln>
        </p:spPr>
        <p:txBody>
          <a:bodyPr>
            <a:spAutoFit/>
          </a:bodyPr>
          <a:lstStyle/>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客户在哪里？如何提供优质服务？</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充电设施的利用率如何提高？</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商业模式探索？</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pPr>
            <a:endParaRPr lang="zh-CN" altLang="en-US" dirty="0">
              <a:latin typeface="微软雅黑" pitchFamily="34" charset="-122"/>
              <a:ea typeface="微软雅黑" pitchFamily="34" charset="-122"/>
            </a:endParaRPr>
          </a:p>
        </p:txBody>
      </p:sp>
      <p:sp>
        <p:nvSpPr>
          <p:cNvPr id="11"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5</a:t>
            </a:fld>
            <a:endParaRPr lang="en-US" altLang="zh-CN" sz="2000" b="1" dirty="0"/>
          </a:p>
        </p:txBody>
      </p:sp>
      <p:sp>
        <p:nvSpPr>
          <p:cNvPr id="12"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3" name="Rectangle 3"/>
          <p:cNvSpPr>
            <a:spLocks noGrp="1" noChangeArrowheads="1"/>
          </p:cNvSpPr>
          <p:nvPr>
            <p:ph idx="1"/>
          </p:nvPr>
        </p:nvSpPr>
        <p:spPr>
          <a:xfrm>
            <a:off x="416893" y="1151731"/>
            <a:ext cx="10945212" cy="1008112"/>
          </a:xfrm>
        </p:spPr>
        <p:txBody>
          <a:bodyPr>
            <a:normAutofit/>
          </a:body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运营商疑点</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14" name="矩形 13"/>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矩形 33"/>
          <p:cNvSpPr>
            <a:spLocks noChangeArrowheads="1"/>
          </p:cNvSpPr>
          <p:nvPr/>
        </p:nvSpPr>
        <p:spPr bwMode="auto">
          <a:xfrm>
            <a:off x="2649141" y="2095121"/>
            <a:ext cx="8001000" cy="3600986"/>
          </a:xfrm>
          <a:prstGeom prst="rect">
            <a:avLst/>
          </a:prstGeom>
          <a:noFill/>
          <a:ln w="9525">
            <a:noFill/>
            <a:miter lim="800000"/>
            <a:headEnd/>
            <a:tailEnd/>
          </a:ln>
        </p:spPr>
        <p:txBody>
          <a:bodyPr>
            <a:spAutoFit/>
          </a:bodyPr>
          <a:lstStyle/>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充电设施的数量？分布？</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充电设施安全可靠运行监管？</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充电电量统计？充电补贴？</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电动汽车电能替代的效果？</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pPr>
            <a:endParaRPr lang="zh-CN" altLang="en-US" dirty="0">
              <a:latin typeface="微软雅黑" pitchFamily="34" charset="-122"/>
              <a:ea typeface="微软雅黑" pitchFamily="34" charset="-122"/>
            </a:endParaRPr>
          </a:p>
        </p:txBody>
      </p:sp>
      <p:sp>
        <p:nvSpPr>
          <p:cNvPr id="11"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6</a:t>
            </a:fld>
            <a:endParaRPr lang="en-US" altLang="zh-CN" sz="2000" b="1" dirty="0"/>
          </a:p>
        </p:txBody>
      </p:sp>
      <p:sp>
        <p:nvSpPr>
          <p:cNvPr id="12"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3" name="Rectangle 3"/>
          <p:cNvSpPr>
            <a:spLocks noGrp="1" noChangeArrowheads="1"/>
          </p:cNvSpPr>
          <p:nvPr>
            <p:ph idx="1"/>
          </p:nvPr>
        </p:nvSpPr>
        <p:spPr>
          <a:xfrm>
            <a:off x="416893" y="1151731"/>
            <a:ext cx="10945212" cy="1008112"/>
          </a:xfrm>
        </p:spPr>
        <p:txBody>
          <a:bodyPr>
            <a:normAutofit/>
          </a:body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政府监管难点</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14" name="矩形 13"/>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矩形 33"/>
          <p:cNvSpPr>
            <a:spLocks noChangeArrowheads="1"/>
          </p:cNvSpPr>
          <p:nvPr/>
        </p:nvSpPr>
        <p:spPr bwMode="auto">
          <a:xfrm>
            <a:off x="3081189" y="1943819"/>
            <a:ext cx="8001000" cy="5032147"/>
          </a:xfrm>
          <a:prstGeom prst="rect">
            <a:avLst/>
          </a:prstGeom>
          <a:noFill/>
          <a:ln w="9525">
            <a:noFill/>
            <a:miter lim="800000"/>
            <a:headEnd/>
            <a:tailEnd/>
          </a:ln>
        </p:spPr>
        <p:txBody>
          <a:bodyPr>
            <a:spAutoFit/>
          </a:bodyPr>
          <a:lstStyle/>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车及车主信息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充电设施信息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运营商信息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充电服务平台信息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充电过程及账单信息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buFont typeface="Wingdings" pitchFamily="2" charset="2"/>
              <a:buChar char="Ø"/>
            </a:pPr>
            <a:r>
              <a:rPr lang="zh-CN" altLang="en-US" sz="2400" dirty="0">
                <a:latin typeface="微软雅黑" panose="020B0503020204020204" pitchFamily="34" charset="-122"/>
                <a:ea typeface="微软雅黑" panose="020B0503020204020204" pitchFamily="34" charset="-122"/>
              </a:rPr>
              <a:t>电网负荷信息</a:t>
            </a:r>
            <a:endParaRPr lang="en-US" altLang="zh-CN" sz="2400" dirty="0">
              <a:latin typeface="微软雅黑" panose="020B0503020204020204" pitchFamily="34" charset="-122"/>
              <a:ea typeface="微软雅黑" panose="020B0503020204020204" pitchFamily="34" charset="-122"/>
            </a:endParaRPr>
          </a:p>
          <a:p>
            <a:pPr eaLnBrk="1" hangingPunct="1">
              <a:lnSpc>
                <a:spcPct val="200000"/>
              </a:lnSpc>
            </a:pPr>
            <a:endParaRPr lang="zh-CN" altLang="en-US" dirty="0">
              <a:latin typeface="微软雅黑" pitchFamily="34" charset="-122"/>
              <a:ea typeface="微软雅黑" pitchFamily="34" charset="-122"/>
            </a:endParaRPr>
          </a:p>
        </p:txBody>
      </p:sp>
      <p:sp>
        <p:nvSpPr>
          <p:cNvPr id="1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7</a:t>
            </a:fld>
            <a:endParaRPr lang="en-US" altLang="zh-CN" sz="2000" b="1" dirty="0"/>
          </a:p>
        </p:txBody>
      </p:sp>
      <p:sp>
        <p:nvSpPr>
          <p:cNvPr id="11"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13" name="Rectangle 3"/>
          <p:cNvSpPr txBox="1">
            <a:spLocks noChangeArrowheads="1"/>
          </p:cNvSpPr>
          <p:nvPr/>
        </p:nvSpPr>
        <p:spPr>
          <a:xfrm>
            <a:off x="416893" y="1151731"/>
            <a:ext cx="10945212" cy="1008112"/>
          </a:xfrm>
          <a:prstGeom prst="rect">
            <a:avLst/>
          </a:prstGeom>
        </p:spPr>
        <p:txBody>
          <a:bodyPr vert="horz" lIns="91440" tIns="45720" rIns="91440" bIns="45720" rtlCol="0">
            <a:normAutofit/>
          </a:bodyPr>
          <a:lstStyle>
            <a:lvl1pPr marL="228966" indent="-228966" algn="l" defTabSz="915863" rtl="0" eaLnBrk="1" latinLnBrk="0" hangingPunct="1">
              <a:lnSpc>
                <a:spcPts val="2200"/>
              </a:lnSpc>
              <a:spcBef>
                <a:spcPts val="1002"/>
              </a:spcBef>
              <a:buFont typeface="Arial" panose="020B0604020202020204" pitchFamily="34" charset="0"/>
              <a:buChar char="•"/>
              <a:defRPr sz="2804" kern="1200">
                <a:solidFill>
                  <a:schemeClr val="tx1"/>
                </a:solidFill>
                <a:latin typeface="+mn-lt"/>
                <a:ea typeface="+mn-ea"/>
                <a:cs typeface="+mn-cs"/>
              </a:defRPr>
            </a:lvl1pPr>
            <a:lvl2pPr marL="0" indent="0" algn="l" defTabSz="915863" rtl="0" eaLnBrk="1" latinLnBrk="0" hangingPunct="1">
              <a:lnSpc>
                <a:spcPts val="2200"/>
              </a:lnSpc>
              <a:spcBef>
                <a:spcPts val="501"/>
              </a:spcBef>
              <a:buFont typeface="Arial" panose="020B0604020202020204" pitchFamily="34" charset="0"/>
              <a:buNone/>
              <a:defRPr lang="en-US" sz="1600" kern="1200" dirty="0" smtClean="0">
                <a:gradFill>
                  <a:gsLst>
                    <a:gs pos="0">
                      <a:schemeClr val="tx2"/>
                    </a:gs>
                    <a:gs pos="86000">
                      <a:schemeClr val="tx2"/>
                    </a:gs>
                  </a:gsLst>
                  <a:lin ang="5400000" scaled="0"/>
                </a:gradFill>
                <a:latin typeface="+mn-lt"/>
                <a:ea typeface="+mn-ea"/>
                <a:cs typeface="+mn-cs"/>
              </a:defRPr>
            </a:lvl2pPr>
            <a:lvl3pPr marL="228609" indent="-228609" algn="l" defTabSz="915863" rtl="0" eaLnBrk="1" latinLnBrk="0" hangingPunct="1">
              <a:lnSpc>
                <a:spcPts val="2200"/>
              </a:lnSpc>
              <a:spcBef>
                <a:spcPts val="501"/>
              </a:spcBef>
              <a:buFont typeface="Arial" panose="020B0604020202020204" pitchFamily="34" charset="0"/>
              <a:buChar char="•"/>
              <a:defRPr lang="en-US" sz="1600" kern="1200" dirty="0" smtClean="0">
                <a:gradFill>
                  <a:gsLst>
                    <a:gs pos="0">
                      <a:schemeClr val="tx2"/>
                    </a:gs>
                    <a:gs pos="86000">
                      <a:schemeClr val="tx2"/>
                    </a:gs>
                  </a:gsLst>
                  <a:lin ang="5400000" scaled="0"/>
                </a:gradFill>
                <a:latin typeface="+mn-lt"/>
                <a:ea typeface="+mn-ea"/>
                <a:cs typeface="+mn-cs"/>
              </a:defRPr>
            </a:lvl3pPr>
            <a:lvl4pPr marL="457218" indent="-228609"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4pPr>
            <a:lvl5pPr marL="2060692" indent="-228966" algn="l" defTabSz="915863" rtl="0" eaLnBrk="1" latinLnBrk="0" hangingPunct="1">
              <a:lnSpc>
                <a:spcPts val="2200"/>
              </a:lnSpc>
              <a:spcBef>
                <a:spcPts val="501"/>
              </a:spcBef>
              <a:buFont typeface="Arial" panose="020B0604020202020204" pitchFamily="34" charset="0"/>
              <a:buChar char="•"/>
              <a:defRPr sz="1600" kern="1200">
                <a:solidFill>
                  <a:schemeClr val="tx1"/>
                </a:solidFill>
                <a:latin typeface="+mn-lt"/>
                <a:ea typeface="+mn-ea"/>
                <a:cs typeface="+mn-cs"/>
              </a:defRPr>
            </a:lvl5pPr>
            <a:lvl6pPr marL="2518623"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6pPr>
            <a:lvl7pPr marL="2976555"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7pPr>
            <a:lvl8pPr marL="3434486"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8pPr>
            <a:lvl9pPr marL="3892418" indent="-228966" algn="l" defTabSz="915863" rtl="0" eaLnBrk="1" latinLnBrk="0" hangingPunct="1">
              <a:lnSpc>
                <a:spcPct val="90000"/>
              </a:lnSpc>
              <a:spcBef>
                <a:spcPts val="501"/>
              </a:spcBef>
              <a:buFont typeface="Arial" panose="020B0604020202020204" pitchFamily="34" charset="0"/>
              <a:buChar char="•"/>
              <a:defRPr sz="1803" kern="1200">
                <a:solidFill>
                  <a:schemeClr val="tx1"/>
                </a:solidFill>
                <a:latin typeface="+mn-lt"/>
                <a:ea typeface="+mn-ea"/>
                <a:cs typeface="+mn-cs"/>
              </a:defRPr>
            </a:lvl9pPr>
          </a:lstStyle>
          <a:p>
            <a:pPr>
              <a:lnSpc>
                <a:spcPct val="150000"/>
              </a:lnSpc>
              <a:buFontTx/>
              <a:buNone/>
              <a:defRPr/>
            </a:pPr>
            <a:r>
              <a:rPr lang="zh-CN" altLang="en-US" sz="3600" b="1" dirty="0">
                <a:solidFill>
                  <a:srgbClr val="FF3300"/>
                </a:solidFill>
                <a:latin typeface="微软雅黑" panose="020B0503020204020204" pitchFamily="34" charset="-122"/>
                <a:ea typeface="微软雅黑" panose="020B0503020204020204" pitchFamily="34" charset="-122"/>
              </a:rPr>
              <a:t>解决各环节的信息及交互</a:t>
            </a:r>
            <a:endParaRPr lang="en-US" altLang="zh-CN" sz="3600" b="1" dirty="0">
              <a:solidFill>
                <a:srgbClr val="FF3300"/>
              </a:solidFill>
              <a:latin typeface="微软雅黑" panose="020B0503020204020204" pitchFamily="34" charset="-122"/>
              <a:ea typeface="微软雅黑" panose="020B0503020204020204" pitchFamily="34" charset="-122"/>
            </a:endParaRPr>
          </a:p>
        </p:txBody>
      </p:sp>
      <p:sp>
        <p:nvSpPr>
          <p:cNvPr id="14" name="矩形 13"/>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0" name="Picture 2" descr="D:\桌面-2015\Pictures\u=1638114532,3331598066&amp;fm=23&amp;gp=0.jpg"/>
          <p:cNvPicPr>
            <a:picLocks noChangeAspect="1" noChangeArrowheads="1"/>
          </p:cNvPicPr>
          <p:nvPr/>
        </p:nvPicPr>
        <p:blipFill>
          <a:blip r:embed="rId3" cstate="print"/>
          <a:srcRect b="10548"/>
          <a:stretch>
            <a:fillRect/>
          </a:stretch>
        </p:blipFill>
        <p:spPr bwMode="auto">
          <a:xfrm>
            <a:off x="2144717" y="1511301"/>
            <a:ext cx="1914525" cy="1128712"/>
          </a:xfrm>
          <a:prstGeom prst="rect">
            <a:avLst/>
          </a:prstGeom>
          <a:noFill/>
          <a:ln w="9525">
            <a:solidFill>
              <a:schemeClr val="accent1"/>
            </a:solidFill>
            <a:miter lim="800000"/>
            <a:headEnd/>
            <a:tailEnd/>
          </a:ln>
        </p:spPr>
      </p:pic>
      <p:pic>
        <p:nvPicPr>
          <p:cNvPr id="47111" name="Picture 6" descr="C:\Users\zhang\Documents\Tencent Files\605709262\Image\C2C\P[M(IBCPLV5I3UQCF8SW~VC.jpg"/>
          <p:cNvPicPr>
            <a:picLocks noChangeAspect="1" noChangeArrowheads="1"/>
          </p:cNvPicPr>
          <p:nvPr/>
        </p:nvPicPr>
        <p:blipFill>
          <a:blip r:embed="rId4" cstate="print"/>
          <a:srcRect b="59862"/>
          <a:stretch>
            <a:fillRect/>
          </a:stretch>
        </p:blipFill>
        <p:spPr bwMode="auto">
          <a:xfrm>
            <a:off x="2144717" y="2735262"/>
            <a:ext cx="1914525" cy="1130300"/>
          </a:xfrm>
          <a:prstGeom prst="rect">
            <a:avLst/>
          </a:prstGeom>
          <a:noFill/>
          <a:ln w="9525">
            <a:noFill/>
            <a:miter lim="800000"/>
            <a:headEnd/>
            <a:tailEnd/>
          </a:ln>
        </p:spPr>
      </p:pic>
      <p:pic>
        <p:nvPicPr>
          <p:cNvPr id="47112" name="图片 2"/>
          <p:cNvPicPr>
            <a:picLocks noChangeAspect="1"/>
          </p:cNvPicPr>
          <p:nvPr/>
        </p:nvPicPr>
        <p:blipFill>
          <a:blip r:embed="rId5" cstate="print"/>
          <a:srcRect/>
          <a:stretch>
            <a:fillRect/>
          </a:stretch>
        </p:blipFill>
        <p:spPr bwMode="auto">
          <a:xfrm>
            <a:off x="2073279" y="3887788"/>
            <a:ext cx="2087563" cy="1314450"/>
          </a:xfrm>
          <a:prstGeom prst="rect">
            <a:avLst/>
          </a:prstGeom>
          <a:noFill/>
          <a:ln w="9525">
            <a:noFill/>
            <a:miter lim="800000"/>
            <a:headEnd/>
            <a:tailEnd/>
          </a:ln>
        </p:spPr>
      </p:pic>
      <p:sp>
        <p:nvSpPr>
          <p:cNvPr id="4" name="矩形 3"/>
          <p:cNvSpPr/>
          <p:nvPr/>
        </p:nvSpPr>
        <p:spPr>
          <a:xfrm>
            <a:off x="4161309" y="1511301"/>
            <a:ext cx="6149975" cy="112871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4160839" y="2735262"/>
            <a:ext cx="6151562" cy="11303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4160839" y="4032251"/>
            <a:ext cx="6151562" cy="112871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微软雅黑" panose="020B0503020204020204" pitchFamily="34" charset="-122"/>
              <a:ea typeface="微软雅黑" panose="020B0503020204020204" pitchFamily="34" charset="-122"/>
            </a:endParaRPr>
          </a:p>
        </p:txBody>
      </p:sp>
      <p:sp>
        <p:nvSpPr>
          <p:cNvPr id="47116" name="矩形 5"/>
          <p:cNvSpPr>
            <a:spLocks noChangeArrowheads="1"/>
          </p:cNvSpPr>
          <p:nvPr/>
        </p:nvSpPr>
        <p:spPr bwMode="auto">
          <a:xfrm>
            <a:off x="4160838" y="1584329"/>
            <a:ext cx="5905500" cy="923925"/>
          </a:xfrm>
          <a:prstGeom prst="rect">
            <a:avLst/>
          </a:prstGeom>
          <a:noFill/>
          <a:ln w="9525">
            <a:noFill/>
            <a:miter lim="800000"/>
            <a:headEnd/>
            <a:tailEnd/>
          </a:ln>
        </p:spPr>
        <p:txBody>
          <a:bodyPr>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（一）充电物理接口及通信协议互联互通</a:t>
            </a:r>
            <a:r>
              <a:rPr lang="zh-CN" altLang="en-US" dirty="0">
                <a:latin typeface="微软雅黑" panose="020B0503020204020204" pitchFamily="34" charset="-122"/>
                <a:ea typeface="微软雅黑" panose="020B0503020204020204" pitchFamily="34" charset="-122"/>
              </a:rPr>
              <a:t>，即充电硬件的互联互通，实现不同电动汽车与不同充电设施间能够连得上，充上电。   </a:t>
            </a:r>
            <a:r>
              <a:rPr lang="zh-CN" altLang="en-US" dirty="0">
                <a:solidFill>
                  <a:srgbClr val="FF0000"/>
                </a:solidFill>
                <a:latin typeface="微软雅黑" panose="020B0503020204020204" pitchFamily="34" charset="-122"/>
                <a:ea typeface="微软雅黑" panose="020B0503020204020204" pitchFamily="34" charset="-122"/>
              </a:rPr>
              <a:t>“车桩不匹配，不兼容的问题”</a:t>
            </a:r>
          </a:p>
        </p:txBody>
      </p:sp>
      <p:sp>
        <p:nvSpPr>
          <p:cNvPr id="47117" name="矩形 24"/>
          <p:cNvSpPr>
            <a:spLocks noChangeArrowheads="1"/>
          </p:cNvSpPr>
          <p:nvPr/>
        </p:nvSpPr>
        <p:spPr bwMode="auto">
          <a:xfrm>
            <a:off x="4233863" y="2808291"/>
            <a:ext cx="5903912" cy="1200329"/>
          </a:xfrm>
          <a:prstGeom prst="rect">
            <a:avLst/>
          </a:prstGeom>
          <a:noFill/>
          <a:ln w="9525">
            <a:noFill/>
            <a:miter lim="800000"/>
            <a:headEnd/>
            <a:tailEnd/>
          </a:ln>
        </p:spPr>
        <p:txBody>
          <a:bodyPr>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（二）充电服务的信息互联互通</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实现充电设施的位置、状态、充电参数、运营商信息等信息跨平台共享，便于电动汽车用户查询和使用。</a:t>
            </a:r>
            <a:r>
              <a:rPr lang="zh-CN" altLang="en-US" dirty="0">
                <a:solidFill>
                  <a:srgbClr val="FF0000"/>
                </a:solidFill>
                <a:latin typeface="微软雅黑" panose="020B0503020204020204" pitchFamily="34" charset="-122"/>
                <a:ea typeface="微软雅黑" panose="020B0503020204020204" pitchFamily="34" charset="-122"/>
              </a:rPr>
              <a:t>“桩信息不全不准，装许多</a:t>
            </a:r>
            <a:r>
              <a:rPr lang="en-US" altLang="zh-CN" dirty="0">
                <a:solidFill>
                  <a:srgbClr val="FF0000"/>
                </a:solidFill>
                <a:latin typeface="微软雅黑" panose="020B0503020204020204" pitchFamily="34" charset="-122"/>
                <a:ea typeface="微软雅黑" panose="020B0503020204020204" pitchFamily="34" charset="-122"/>
              </a:rPr>
              <a:t>APP</a:t>
            </a:r>
            <a:r>
              <a:rPr lang="zh-CN" altLang="en-US" dirty="0">
                <a:solidFill>
                  <a:srgbClr val="FF0000"/>
                </a:solidFill>
                <a:latin typeface="微软雅黑" panose="020B0503020204020204" pitchFamily="34" charset="-122"/>
                <a:ea typeface="微软雅黑" panose="020B0503020204020204" pitchFamily="34" charset="-122"/>
              </a:rPr>
              <a:t>问题”</a:t>
            </a:r>
          </a:p>
        </p:txBody>
      </p:sp>
      <p:sp>
        <p:nvSpPr>
          <p:cNvPr id="47118" name="矩形 25"/>
          <p:cNvSpPr>
            <a:spLocks noChangeArrowheads="1"/>
          </p:cNvSpPr>
          <p:nvPr/>
        </p:nvSpPr>
        <p:spPr bwMode="auto">
          <a:xfrm>
            <a:off x="4233863" y="4319590"/>
            <a:ext cx="5903912" cy="923330"/>
          </a:xfrm>
          <a:prstGeom prst="rect">
            <a:avLst/>
          </a:prstGeom>
          <a:noFill/>
          <a:ln w="9525">
            <a:noFill/>
            <a:miter lim="800000"/>
            <a:headEnd/>
            <a:tailEnd/>
          </a:ln>
        </p:spPr>
        <p:txBody>
          <a:bodyPr>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（三）充电服务的支付互联互通</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实现跨交易平台、跨运营商的充电支付无障碍。  </a:t>
            </a:r>
            <a:r>
              <a:rPr lang="zh-CN" altLang="en-US" dirty="0">
                <a:solidFill>
                  <a:srgbClr val="FF0000"/>
                </a:solidFill>
                <a:latin typeface="微软雅黑" pitchFamily="34" charset="-122"/>
                <a:ea typeface="微软雅黑" pitchFamily="34" charset="-122"/>
              </a:rPr>
              <a:t>“众多充电卡，交易不方便的问题”</a:t>
            </a:r>
          </a:p>
        </p:txBody>
      </p:sp>
      <p:sp>
        <p:nvSpPr>
          <p:cNvPr id="13" name="TextBox 12"/>
          <p:cNvSpPr txBox="1"/>
          <p:nvPr/>
        </p:nvSpPr>
        <p:spPr>
          <a:xfrm>
            <a:off x="2144717" y="5224464"/>
            <a:ext cx="8064896" cy="369332"/>
          </a:xfrm>
          <a:prstGeom prst="rect">
            <a:avLst/>
          </a:prstGeom>
          <a:noFill/>
        </p:spPr>
        <p:txBody>
          <a:bodyPr wrap="square" lIns="0" tIns="0" rIns="0" bIns="0">
            <a:spAutoFit/>
          </a:bodyPr>
          <a:lstStyle/>
          <a:p>
            <a:pPr algn="ctr">
              <a:defRPr/>
            </a:pPr>
            <a:r>
              <a:rPr lang="zh-CN" altLang="en-US" sz="2400" b="1" dirty="0">
                <a:gradFill>
                  <a:gsLst>
                    <a:gs pos="0">
                      <a:schemeClr val="tx2"/>
                    </a:gs>
                    <a:gs pos="86000">
                      <a:schemeClr val="tx2"/>
                    </a:gs>
                  </a:gsLst>
                  <a:lin ang="5400000" scaled="0"/>
                </a:gradFill>
                <a:latin typeface="仿宋_GB2312" pitchFamily="49" charset="-122"/>
                <a:ea typeface="仿宋_GB2312" pitchFamily="49" charset="-122"/>
              </a:rPr>
              <a:t>避免现在存在的找不着桩、充不了电、交不了钱的问题</a:t>
            </a:r>
          </a:p>
        </p:txBody>
      </p:sp>
      <p:sp>
        <p:nvSpPr>
          <p:cNvPr id="14" name="TextBox 13"/>
          <p:cNvSpPr txBox="1"/>
          <p:nvPr/>
        </p:nvSpPr>
        <p:spPr>
          <a:xfrm>
            <a:off x="3081189" y="5601676"/>
            <a:ext cx="6283117" cy="369332"/>
          </a:xfrm>
          <a:prstGeom prst="rect">
            <a:avLst/>
          </a:prstGeom>
          <a:noFill/>
        </p:spPr>
        <p:txBody>
          <a:bodyPr wrap="square" lIns="0" tIns="0" rIns="0" bIns="0">
            <a:spAutoFit/>
          </a:bodyPr>
          <a:lstStyle/>
          <a:p>
            <a:pPr algn="ctr">
              <a:defRPr/>
            </a:pPr>
            <a:r>
              <a:rPr lang="zh-CN" altLang="en-US" sz="2400" b="1" dirty="0">
                <a:gradFill>
                  <a:gsLst>
                    <a:gs pos="0">
                      <a:schemeClr val="tx2"/>
                    </a:gs>
                    <a:gs pos="86000">
                      <a:schemeClr val="tx2"/>
                    </a:gs>
                  </a:gsLst>
                  <a:lin ang="5400000" scaled="0"/>
                </a:gradFill>
                <a:latin typeface="仿宋_GB2312" pitchFamily="49" charset="-122"/>
                <a:ea typeface="仿宋_GB2312" pitchFamily="49" charset="-122"/>
              </a:rPr>
              <a:t>统一市场建设的问题</a:t>
            </a:r>
          </a:p>
        </p:txBody>
      </p:sp>
      <p:sp>
        <p:nvSpPr>
          <p:cNvPr id="18"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pPr algn="r"/>
            <a:fld id="{EE1F716B-61A5-480C-966E-5AE8B7CBD9AC}" type="slidenum">
              <a:rPr lang="en-US" altLang="zh-CN" sz="2000" b="1" smtClean="0"/>
              <a:pPr algn="r"/>
              <a:t>8</a:t>
            </a:fld>
            <a:endParaRPr lang="en-US" altLang="zh-CN" sz="2000" b="1" dirty="0"/>
          </a:p>
        </p:txBody>
      </p:sp>
      <p:sp>
        <p:nvSpPr>
          <p:cNvPr id="1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
        <p:nvSpPr>
          <p:cNvPr id="20" name="矩形 19"/>
          <p:cNvSpPr/>
          <p:nvPr/>
        </p:nvSpPr>
        <p:spPr>
          <a:xfrm>
            <a:off x="619661" y="212966"/>
            <a:ext cx="4288353" cy="743986"/>
          </a:xfrm>
          <a:prstGeom prst="rect">
            <a:avLst/>
          </a:prstGeom>
        </p:spPr>
        <p:txBody>
          <a:bodyPr wrap="none" anchor="ctr">
            <a:spAutoFit/>
          </a:bodyPr>
          <a:lstStyle/>
          <a:p>
            <a:pPr lvl="0">
              <a:lnSpc>
                <a:spcPct val="150000"/>
              </a:lnSpc>
            </a:pPr>
            <a:r>
              <a:rPr lang="zh-CN" altLang="en-US" sz="3200" b="1" dirty="0">
                <a:solidFill>
                  <a:srgbClr val="FF0000"/>
                </a:solidFill>
                <a:latin typeface="微软雅黑" panose="020B0503020204020204" pitchFamily="34" charset="-122"/>
                <a:ea typeface="微软雅黑" panose="020B0503020204020204" pitchFamily="34" charset="-122"/>
              </a:rPr>
              <a:t>充电设施互联互通分析</a:t>
            </a:r>
          </a:p>
        </p:txBody>
      </p:sp>
      <p:sp>
        <p:nvSpPr>
          <p:cNvPr id="2" name="文本框 1"/>
          <p:cNvSpPr txBox="1"/>
          <p:nvPr/>
        </p:nvSpPr>
        <p:spPr>
          <a:xfrm>
            <a:off x="920949" y="2519883"/>
            <a:ext cx="738664" cy="2088232"/>
          </a:xfrm>
          <a:prstGeom prst="rect">
            <a:avLst/>
          </a:prstGeom>
          <a:noFill/>
        </p:spPr>
        <p:txBody>
          <a:bodyPr vert="eaVert" wrap="square" rtlCol="0">
            <a:spAutoFit/>
          </a:bodyPr>
          <a:lstStyle/>
          <a:p>
            <a:r>
              <a:rPr kumimoji="1" lang="zh-CN" altLang="en-US" sz="3600" dirty="0">
                <a:solidFill>
                  <a:srgbClr val="FF0000"/>
                </a:solidFill>
              </a:rPr>
              <a:t>充电慢游</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989" y="1408067"/>
            <a:ext cx="8232775" cy="609398"/>
          </a:xfrm>
        </p:spPr>
        <p:txBody>
          <a:bodyPr>
            <a:normAutofit fontScale="90000"/>
          </a:bodyPr>
          <a:lstStyle/>
          <a:p>
            <a:pPr defTabSz="914398" fontAlgn="auto">
              <a:spcAft>
                <a:spcPts val="0"/>
              </a:spcAft>
              <a:defRPr/>
            </a:pPr>
            <a:r>
              <a:rPr lang="zh-CN" altLang="en-US" sz="4400" dirty="0">
                <a:solidFill>
                  <a:srgbClr val="FF0000"/>
                </a:solidFill>
              </a:rPr>
              <a:t>主要内容</a:t>
            </a:r>
            <a:endParaRPr sz="4400" dirty="0">
              <a:solidFill>
                <a:srgbClr val="FF0000"/>
              </a:solidFill>
            </a:endParaRPr>
          </a:p>
        </p:txBody>
      </p:sp>
      <p:sp>
        <p:nvSpPr>
          <p:cNvPr id="8" name="内容占位符 7"/>
          <p:cNvSpPr>
            <a:spLocks noGrp="1"/>
          </p:cNvSpPr>
          <p:nvPr>
            <p:ph idx="1"/>
          </p:nvPr>
        </p:nvSpPr>
        <p:spPr>
          <a:xfrm>
            <a:off x="3009181" y="2207854"/>
            <a:ext cx="8363938" cy="1486561"/>
          </a:xfrm>
        </p:spPr>
        <p:txBody>
          <a:bodyPr>
            <a:noAutofit/>
          </a:bodyPr>
          <a:lstStyle/>
          <a:p>
            <a:pPr lvl="0">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充电设施互联互通分析</a:t>
            </a:r>
            <a:endParaRPr lang="en-US" altLang="zh-CN" sz="2800" b="1" dirty="0">
              <a:latin typeface="微软雅黑" panose="020B0503020204020204" pitchFamily="34" charset="-122"/>
              <a:ea typeface="微软雅黑" panose="020B0503020204020204" pitchFamily="34" charset="-122"/>
            </a:endParaRPr>
          </a:p>
          <a:p>
            <a:pPr>
              <a:lnSpc>
                <a:spcPct val="200000"/>
              </a:lnSpc>
              <a:buFont typeface="Wingdings"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充电设施互联互通标准体系</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0">
              <a:lnSpc>
                <a:spcPct val="200000"/>
              </a:lnSpc>
              <a:buFont typeface="Wingdings" pitchFamily="2" charset="2"/>
              <a:buChar char="n"/>
            </a:pPr>
            <a:r>
              <a:rPr lang="zh-CN" altLang="en-US" sz="2800" b="1" dirty="0">
                <a:latin typeface="微软雅黑" panose="020B0503020204020204" pitchFamily="34" charset="-122"/>
                <a:ea typeface="微软雅黑" panose="020B0503020204020204" pitchFamily="34" charset="-122"/>
              </a:rPr>
              <a:t>充电设施互联互通实施</a:t>
            </a:r>
          </a:p>
          <a:p>
            <a:endParaRPr lang="zh-CN" altLang="en-US" sz="2800" dirty="0">
              <a:latin typeface="微软雅黑" panose="020B0503020204020204" pitchFamily="34" charset="-122"/>
              <a:ea typeface="微软雅黑" panose="020B0503020204020204" pitchFamily="34" charset="-122"/>
            </a:endParaRPr>
          </a:p>
        </p:txBody>
      </p:sp>
      <p:sp>
        <p:nvSpPr>
          <p:cNvPr id="45060" name="Slide Number Placeholder 3"/>
          <p:cNvSpPr>
            <a:spLocks noGrp="1"/>
          </p:cNvSpPr>
          <p:nvPr>
            <p:ph type="sldNum" sz="quarter" idx="10"/>
          </p:nvPr>
        </p:nvSpPr>
        <p:spPr bwMode="auto">
          <a:xfrm>
            <a:off x="8769821" y="6437152"/>
            <a:ext cx="2747486" cy="367999"/>
          </a:xfrm>
          <a:noFill/>
          <a:ln>
            <a:miter lim="800000"/>
            <a:headEnd/>
            <a:tailEnd/>
          </a:ln>
        </p:spPr>
        <p:txBody>
          <a:bodyPr/>
          <a:lstStyle/>
          <a:p>
            <a:fld id="{EE1F716B-61A5-480C-966E-5AE8B7CBD9AC}" type="slidenum">
              <a:rPr lang="en-US" altLang="zh-CN" sz="2000" b="1" smtClean="0"/>
              <a:pPr/>
              <a:t>9</a:t>
            </a:fld>
            <a:endParaRPr lang="en-US" altLang="zh-CN" sz="2000" b="1" dirty="0"/>
          </a:p>
        </p:txBody>
      </p:sp>
      <p:sp>
        <p:nvSpPr>
          <p:cNvPr id="9" name="Footer Placeholder 4"/>
          <p:cNvSpPr>
            <a:spLocks noGrp="1"/>
          </p:cNvSpPr>
          <p:nvPr>
            <p:ph type="ftr" sz="quarter" idx="11"/>
          </p:nvPr>
        </p:nvSpPr>
        <p:spPr bwMode="auto">
          <a:xfrm>
            <a:off x="3504791" y="6414435"/>
            <a:ext cx="4121229" cy="367999"/>
          </a:xfrm>
          <a:noFill/>
          <a:ln>
            <a:miter lim="800000"/>
            <a:headEnd/>
            <a:tailEnd/>
          </a:ln>
        </p:spPr>
        <p:txBody>
          <a:bodyPr/>
          <a:lstStyle/>
          <a:p>
            <a:r>
              <a:rPr lang="zh-CN" altLang="en-US" sz="2000" b="1" dirty="0"/>
              <a:t>中国电力企业联合会</a:t>
            </a:r>
            <a:endParaRPr lang="en-US" altLang="zh-CN" sz="2000" b="1" dirty="0"/>
          </a:p>
        </p:txBody>
      </p:sp>
    </p:spTree>
    <p:extLst>
      <p:ext uri="{BB962C8B-B14F-4D97-AF65-F5344CB8AC3E}">
        <p14:creationId xmlns:p14="http://schemas.microsoft.com/office/powerpoint/2010/main" val="3266649326"/>
      </p:ext>
    </p:extLst>
  </p:cSld>
  <p:clrMapOvr>
    <a:masterClrMapping/>
  </p:clrMapOvr>
  <p:transition>
    <p:fade/>
  </p:transition>
</p:sld>
</file>

<file path=ppt/theme/theme1.xml><?xml version="1.0" encoding="utf-8"?>
<a:theme xmlns:a="http://schemas.openxmlformats.org/drawingml/2006/main" name="中电联PPT模板02">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409</TotalTime>
  <Words>2070</Words>
  <Application>Microsoft Office PowerPoint</Application>
  <PresentationFormat>自定义</PresentationFormat>
  <Paragraphs>317</Paragraphs>
  <Slides>33</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6" baseType="lpstr">
      <vt:lpstr>等线</vt:lpstr>
      <vt:lpstr>等线 Light</vt:lpstr>
      <vt:lpstr>仿宋_GB2312</vt:lpstr>
      <vt:lpstr>黑体</vt:lpstr>
      <vt:lpstr>华文中宋</vt:lpstr>
      <vt:lpstr>宋体</vt:lpstr>
      <vt:lpstr>微软雅黑</vt:lpstr>
      <vt:lpstr>Arial</vt:lpstr>
      <vt:lpstr>Calibri</vt:lpstr>
      <vt:lpstr>Calibri Light</vt:lpstr>
      <vt:lpstr>Wingdings</vt:lpstr>
      <vt:lpstr>中电联PPT模板02</vt:lpstr>
      <vt:lpstr>Visio</vt:lpstr>
      <vt:lpstr>中国电动汽车充电设施互联互通实现途径</vt:lpstr>
      <vt:lpstr>主要内容</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《电动汽车充换电服务信息交换》送审稿审查会</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标题:黑体43号字</dc:title>
  <dc:creator>GM</dc:creator>
  <cp:lastModifiedBy>yue li</cp:lastModifiedBy>
  <cp:revision>65</cp:revision>
  <dcterms:created xsi:type="dcterms:W3CDTF">2016-10-11T06:33:00Z</dcterms:created>
  <dcterms:modified xsi:type="dcterms:W3CDTF">2017-05-20T01:04:49Z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