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81" r:id="rId3"/>
    <p:sldId id="279" r:id="rId4"/>
    <p:sldId id="284" r:id="rId5"/>
    <p:sldId id="287" r:id="rId6"/>
    <p:sldId id="285" r:id="rId7"/>
    <p:sldId id="276" r:id="rId8"/>
    <p:sldId id="291" r:id="rId9"/>
    <p:sldId id="274" r:id="rId10"/>
    <p:sldId id="286" r:id="rId11"/>
    <p:sldId id="288" r:id="rId12"/>
    <p:sldId id="269" r:id="rId13"/>
    <p:sldId id="271" r:id="rId14"/>
    <p:sldId id="272" r:id="rId15"/>
    <p:sldId id="290" r:id="rId16"/>
    <p:sldId id="292" r:id="rId17"/>
    <p:sldId id="293" r:id="rId18"/>
    <p:sldId id="294" r:id="rId19"/>
    <p:sldId id="289" r:id="rId20"/>
    <p:sldId id="270" r:id="rId21"/>
    <p:sldId id="295" r:id="rId22"/>
    <p:sldId id="297" r:id="rId23"/>
    <p:sldId id="296" r:id="rId24"/>
    <p:sldId id="298" r:id="rId25"/>
    <p:sldId id="29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5"/>
    <a:srgbClr val="FF8800"/>
    <a:srgbClr val="F1F2F2"/>
    <a:srgbClr val="FFFFFF"/>
    <a:srgbClr val="EB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84201" autoAdjust="0"/>
  </p:normalViewPr>
  <p:slideViewPr>
    <p:cSldViewPr>
      <p:cViewPr varScale="1">
        <p:scale>
          <a:sx n="60" d="100"/>
          <a:sy n="60" d="100"/>
        </p:scale>
        <p:origin x="1734" y="78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4773E-BD8C-4A20-A9E4-90AD365E36C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E22D-9B8B-40D2-8686-BC41748C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5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9E22D-9B8B-40D2-8686-BC41748C08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5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多充的情况；充电鉴权逻辑复杂；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9E22D-9B8B-40D2-8686-BC41748C08B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9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9E22D-9B8B-40D2-8686-BC41748C08B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6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9E22D-9B8B-40D2-8686-BC41748C08B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6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9144000" cy="1872208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新账户系统业务说明</a:t>
            </a:r>
          </a:p>
        </p:txBody>
      </p:sp>
    </p:spTree>
    <p:extLst>
      <p:ext uri="{BB962C8B-B14F-4D97-AF65-F5344CB8AC3E}">
        <p14:creationId xmlns:p14="http://schemas.microsoft.com/office/powerpoint/2010/main" val="257845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4704" y="44624"/>
            <a:ext cx="357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消费者如何支付，如何结算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1" y="99864"/>
            <a:ext cx="304800" cy="304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98072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消费者的渠道属性，决定了消费者支付方式和结算方式。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支付方式及结算方式针对渠道进行设置和管理的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7704" y="2924944"/>
            <a:ext cx="5345832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例如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zh-CN" altLang="en-US" dirty="0"/>
              <a:t>爱充渠道的消费者，使用个人余额进行支付，每笔订单完成后立即结算。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zh-CN" altLang="en-US" dirty="0"/>
              <a:t>北京出行分时租赁的消费者，使用大账户余额进行支付，每笔订单完成后立即结算。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72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9144000" cy="1872208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合作公司</a:t>
            </a:r>
          </a:p>
        </p:txBody>
      </p:sp>
    </p:spTree>
    <p:extLst>
      <p:ext uri="{BB962C8B-B14F-4D97-AF65-F5344CB8AC3E}">
        <p14:creationId xmlns:p14="http://schemas.microsoft.com/office/powerpoint/2010/main" val="207912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0809" y="4832491"/>
            <a:ext cx="1600944" cy="457200"/>
            <a:chOff x="1450504" y="2773288"/>
            <a:chExt cx="1600944" cy="457200"/>
          </a:xfrm>
        </p:grpSpPr>
        <p:sp>
          <p:nvSpPr>
            <p:cNvPr id="7" name="文本框 6"/>
            <p:cNvSpPr txBox="1"/>
            <p:nvPr/>
          </p:nvSpPr>
          <p:spPr>
            <a:xfrm>
              <a:off x="1907704" y="2817222"/>
              <a:ext cx="114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物业公司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504" y="2773288"/>
              <a:ext cx="457200" cy="45720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7504" y="3068960"/>
            <a:ext cx="1600944" cy="457200"/>
            <a:chOff x="1450504" y="3763888"/>
            <a:chExt cx="1600944" cy="457200"/>
          </a:xfrm>
        </p:grpSpPr>
        <p:sp>
          <p:nvSpPr>
            <p:cNvPr id="8" name="文本框 7"/>
            <p:cNvSpPr txBox="1"/>
            <p:nvPr/>
          </p:nvSpPr>
          <p:spPr>
            <a:xfrm>
              <a:off x="1907704" y="3789040"/>
              <a:ext cx="114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桩主公司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504" y="3763888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1258" y="1601291"/>
            <a:ext cx="1628785" cy="457200"/>
            <a:chOff x="1438687" y="1880165"/>
            <a:chExt cx="1628785" cy="457200"/>
          </a:xfrm>
        </p:grpSpPr>
        <p:sp>
          <p:nvSpPr>
            <p:cNvPr id="6" name="文本框 5"/>
            <p:cNvSpPr txBox="1"/>
            <p:nvPr/>
          </p:nvSpPr>
          <p:spPr>
            <a:xfrm>
              <a:off x="1915344" y="196803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渠道公司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687" y="1880165"/>
              <a:ext cx="457200" cy="457200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236686" y="1232182"/>
            <a:ext cx="658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作为渠道，每个消费者都归属某个渠道公司。管理员需要为渠道公司设置基本资料，充电范围，充电费率，等级，付费方式。</a:t>
            </a:r>
            <a:endParaRPr lang="en-US" altLang="zh-CN" sz="1600" dirty="0"/>
          </a:p>
          <a:p>
            <a:r>
              <a:rPr lang="zh-CN" altLang="en-US" sz="1600" dirty="0"/>
              <a:t>渠道公司有一个账号，账号可以登录合作伙伴服务平台，执行权限范围内的操作。渠道公司的数据范围，以渠道的用户为维度的。即渠道消费者，及消费者产生的数据。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31752" y="4797152"/>
            <a:ext cx="6588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作为场地的所有公司，物业公司有一个账号。物业公司账号可以登录合作伙伴服务平台，查看场地内充电桩的数据。物业公司可以可以参与分成。管理员在系统内，设置物业公司和桩的对应关系。设置分成方式和比率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95736" y="2924944"/>
            <a:ext cx="658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作为桩产权归属公司。桩主公司有一个账号，账号可以登录合作伙伴服务平台，执行权限范围内的操作。桩主公司的数据方位，以桩体为维度。即归属于桩主公司的充电桩，产生的数据。如桩主将桩体开放出来，开放用户在这些桩上的充电消费，会与桩主公司分成。管理员为桩主公司维护哪些桩归属于它，设置分成方式比率等。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896" y="53670"/>
            <a:ext cx="123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合作公司</a:t>
            </a:r>
          </a:p>
        </p:txBody>
      </p:sp>
    </p:spTree>
    <p:extLst>
      <p:ext uri="{BB962C8B-B14F-4D97-AF65-F5344CB8AC3E}">
        <p14:creationId xmlns:p14="http://schemas.microsoft.com/office/powerpoint/2010/main" val="406018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520" y="5532"/>
            <a:ext cx="1628785" cy="457200"/>
            <a:chOff x="1438687" y="1880165"/>
            <a:chExt cx="1628785" cy="457200"/>
          </a:xfrm>
        </p:grpSpPr>
        <p:sp>
          <p:nvSpPr>
            <p:cNvPr id="8" name="文本框 7"/>
            <p:cNvSpPr txBox="1"/>
            <p:nvPr/>
          </p:nvSpPr>
          <p:spPr>
            <a:xfrm>
              <a:off x="1915344" y="196803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渠道公司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687" y="1880165"/>
              <a:ext cx="457200" cy="457200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1880305" y="1340768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基本资料</a:t>
            </a:r>
          </a:p>
        </p:txBody>
      </p:sp>
      <p:sp>
        <p:nvSpPr>
          <p:cNvPr id="13" name="矩形 12"/>
          <p:cNvSpPr/>
          <p:nvPr/>
        </p:nvSpPr>
        <p:spPr>
          <a:xfrm>
            <a:off x="3940357" y="4120812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充电范围</a:t>
            </a:r>
          </a:p>
        </p:txBody>
      </p:sp>
      <p:sp>
        <p:nvSpPr>
          <p:cNvPr id="14" name="矩形 13"/>
          <p:cNvSpPr/>
          <p:nvPr/>
        </p:nvSpPr>
        <p:spPr>
          <a:xfrm>
            <a:off x="788435" y="4171795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等级</a:t>
            </a:r>
          </a:p>
        </p:txBody>
      </p:sp>
      <p:sp>
        <p:nvSpPr>
          <p:cNvPr id="15" name="矩形 14"/>
          <p:cNvSpPr/>
          <p:nvPr/>
        </p:nvSpPr>
        <p:spPr>
          <a:xfrm>
            <a:off x="7092279" y="4016994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充电费率</a:t>
            </a:r>
          </a:p>
        </p:txBody>
      </p:sp>
      <p:sp>
        <p:nvSpPr>
          <p:cNvPr id="16" name="矩形 15"/>
          <p:cNvSpPr/>
          <p:nvPr/>
        </p:nvSpPr>
        <p:spPr>
          <a:xfrm>
            <a:off x="6187619" y="1339607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账号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032" y="2207208"/>
            <a:ext cx="326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渠道公司名称，公司编号（标识），归属公司（合作公司归属一家投资公司），母公司（合作公司之间的上下级关系），地区，联系方式，状态（是否冻结）。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0547" y="5095954"/>
            <a:ext cx="2815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合作公司的消费者等级。通过不同等级配置不同的费率，实现同一个合作公司，不同的消费者类群不同费率。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97887" y="5311978"/>
            <a:ext cx="237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选择充电桩的范围，合作公司可以在这个范围内充电。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31188" y="5204256"/>
            <a:ext cx="2507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通过配置，实现同一个公司下，不同等级的消费，在不同的桩上，执行不同的费率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19661" y="2199952"/>
            <a:ext cx="3718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zh-CN" altLang="en-US" sz="1400" dirty="0"/>
              <a:t>渠道公司的账号，即服务平台账户。如果付款方式是大账户支付的，有一个资金账户。账户可以看到的内容，是合作公司渠道带来的消费者，产生的订单及消费数据。</a:t>
            </a:r>
          </a:p>
        </p:txBody>
      </p:sp>
    </p:spTree>
    <p:extLst>
      <p:ext uri="{BB962C8B-B14F-4D97-AF65-F5344CB8AC3E}">
        <p14:creationId xmlns:p14="http://schemas.microsoft.com/office/powerpoint/2010/main" val="110387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4704" y="44624"/>
            <a:ext cx="19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桩主公司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472"/>
            <a:ext cx="457200" cy="457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54529" y="1197324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基本资料</a:t>
            </a:r>
          </a:p>
        </p:txBody>
      </p:sp>
      <p:sp>
        <p:nvSpPr>
          <p:cNvPr id="13" name="矩形 12"/>
          <p:cNvSpPr/>
          <p:nvPr/>
        </p:nvSpPr>
        <p:spPr>
          <a:xfrm>
            <a:off x="1854529" y="4151647"/>
            <a:ext cx="1152128" cy="38277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账户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4173" y="1921729"/>
            <a:ext cx="3159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桩主公司名称，公司编号（标识），母公司（桩主公司之间的上下级关系），地区，联系方式，地址，状态（是否冻结）。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364317" y="3935623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账户权限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4871" y="4992112"/>
            <a:ext cx="347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</a:t>
            </a:r>
            <a:r>
              <a:rPr lang="zh-CN" altLang="en-US" sz="1600" dirty="0"/>
              <a:t>桩主公司的账户，即服务平台账户。账户查看管理数据的权限，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59841" y="4797152"/>
            <a:ext cx="347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桩主公司作为桩体资产的所有者，对桩有管理及操作权限。包括以桩体为维度订单及消费的统计。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208606" y="1160901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64088" y="2111611"/>
            <a:ext cx="3152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充电桩导入系统时，配置对应的第三方桩主公司编号。第三方桩主公司成为充电桩的资产归属。</a:t>
            </a:r>
          </a:p>
        </p:txBody>
      </p:sp>
    </p:spTree>
    <p:extLst>
      <p:ext uri="{BB962C8B-B14F-4D97-AF65-F5344CB8AC3E}">
        <p14:creationId xmlns:p14="http://schemas.microsoft.com/office/powerpoint/2010/main" val="63063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54529" y="1197324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基本资料</a:t>
            </a:r>
          </a:p>
        </p:txBody>
      </p:sp>
      <p:sp>
        <p:nvSpPr>
          <p:cNvPr id="13" name="矩形 12"/>
          <p:cNvSpPr/>
          <p:nvPr/>
        </p:nvSpPr>
        <p:spPr>
          <a:xfrm>
            <a:off x="1854529" y="4151647"/>
            <a:ext cx="1152128" cy="38277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账户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4173" y="1921729"/>
            <a:ext cx="3159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业主公司名称，公司编号（标识），母公司（桩主公司之间的上下级关系），地区，联系方式，地址，状态（是否冻结）。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364317" y="3935623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账户权限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4871" y="4992112"/>
            <a:ext cx="347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</a:t>
            </a:r>
            <a:r>
              <a:rPr lang="zh-CN" altLang="en-US" sz="1600" dirty="0"/>
              <a:t>业主公司的账号，即登录服务平台账户。账户查看管理数据的权限，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59841" y="4797152"/>
            <a:ext cx="347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业主公司对于自己场地上的桩体有数据查看权限。查看自己桩体产生的订单数据。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208606" y="1160901"/>
            <a:ext cx="1152128" cy="43204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64088" y="2111611"/>
            <a:ext cx="315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设置业主公司的桩。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79512" y="6400"/>
            <a:ext cx="1600944" cy="457200"/>
            <a:chOff x="1450504" y="2773288"/>
            <a:chExt cx="1600944" cy="457200"/>
          </a:xfrm>
        </p:grpSpPr>
        <p:sp>
          <p:nvSpPr>
            <p:cNvPr id="21" name="文本框 20"/>
            <p:cNvSpPr txBox="1"/>
            <p:nvPr/>
          </p:nvSpPr>
          <p:spPr>
            <a:xfrm>
              <a:off x="1907704" y="2817222"/>
              <a:ext cx="114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业主公司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504" y="277328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81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45116"/>
              </p:ext>
            </p:extLst>
          </p:nvPr>
        </p:nvGraphicFramePr>
        <p:xfrm>
          <a:off x="539552" y="1412776"/>
          <a:ext cx="8352925" cy="441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75282928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93676001"/>
                    </a:ext>
                  </a:extLst>
                </a:gridCol>
                <a:gridCol w="2131435">
                  <a:extLst>
                    <a:ext uri="{9D8B030D-6E8A-4147-A177-3AD203B41FA5}">
                      <a16:colId xmlns:a16="http://schemas.microsoft.com/office/drawing/2014/main" val="3194839767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870012846"/>
                    </a:ext>
                  </a:extLst>
                </a:gridCol>
                <a:gridCol w="1670585">
                  <a:extLst>
                    <a:ext uri="{9D8B030D-6E8A-4147-A177-3AD203B41FA5}">
                      <a16:colId xmlns:a16="http://schemas.microsoft.com/office/drawing/2014/main" val="1826983859"/>
                    </a:ext>
                  </a:extLst>
                </a:gridCol>
              </a:tblGrid>
              <a:tr h="8500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充电范围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资金账户及结算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费率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数据权限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36765"/>
                  </a:ext>
                </a:extLst>
              </a:tr>
              <a:tr h="8500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渠道公司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配置充电范围，及充电策略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大账户，大账户有余额或者信用额度，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管理员为其定制费率，配置指定的桩上特定的费率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渠道消费者的数据，包括订单，消费记录，及衍生统计报表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34469"/>
                  </a:ext>
                </a:extLst>
              </a:tr>
              <a:tr h="8500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桩主公司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参与分成，财务结算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自主配置开放的费率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归属的桩的数据，包括订单，消费记录等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80495"/>
                  </a:ext>
                </a:extLst>
              </a:tr>
              <a:tr h="8500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业主公司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参与分成，财务结算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归属的桩的数据，包括订单，消费记录等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254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8896" y="53670"/>
            <a:ext cx="123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合作公司</a:t>
            </a:r>
          </a:p>
        </p:txBody>
      </p:sp>
    </p:spTree>
    <p:extLst>
      <p:ext uri="{BB962C8B-B14F-4D97-AF65-F5344CB8AC3E}">
        <p14:creationId xmlns:p14="http://schemas.microsoft.com/office/powerpoint/2010/main" val="291177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409" y="2421459"/>
            <a:ext cx="9144000" cy="1872208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充电桩</a:t>
            </a:r>
          </a:p>
        </p:txBody>
      </p:sp>
    </p:spTree>
    <p:extLst>
      <p:ext uri="{BB962C8B-B14F-4D97-AF65-F5344CB8AC3E}">
        <p14:creationId xmlns:p14="http://schemas.microsoft.com/office/powerpoint/2010/main" val="55511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9512" y="19472"/>
            <a:ext cx="1336501" cy="457200"/>
            <a:chOff x="4997574" y="3861048"/>
            <a:chExt cx="1336501" cy="4572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574" y="3861048"/>
              <a:ext cx="457200" cy="4572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458197" y="3902571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充电桩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56664" y="2492896"/>
            <a:ext cx="6887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/>
              <a:t>充电桩，包含充电桩的基本信息，充电桩有一个默认的费率。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zh-CN" altLang="en-US" dirty="0"/>
              <a:t>当消费者使用充电桩，没有匹配的费率时，执行充电桩的默认费率。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zh-CN" altLang="en-US" dirty="0"/>
              <a:t>当充电桩离线时，临时执行充电桩默认费率。</a:t>
            </a:r>
          </a:p>
        </p:txBody>
      </p:sp>
    </p:spTree>
    <p:extLst>
      <p:ext uri="{BB962C8B-B14F-4D97-AF65-F5344CB8AC3E}">
        <p14:creationId xmlns:p14="http://schemas.microsoft.com/office/powerpoint/2010/main" val="236499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9144000" cy="1872208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管理员</a:t>
            </a:r>
          </a:p>
        </p:txBody>
      </p:sp>
    </p:spTree>
    <p:extLst>
      <p:ext uri="{BB962C8B-B14F-4D97-AF65-F5344CB8AC3E}">
        <p14:creationId xmlns:p14="http://schemas.microsoft.com/office/powerpoint/2010/main" val="12677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9752" y="2452826"/>
            <a:ext cx="444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某个消费者在某个桩上能不能充电？</a:t>
            </a:r>
          </a:p>
        </p:txBody>
      </p:sp>
      <p:sp>
        <p:nvSpPr>
          <p:cNvPr id="5" name="文本框 20"/>
          <p:cNvSpPr txBox="1"/>
          <p:nvPr/>
        </p:nvSpPr>
        <p:spPr>
          <a:xfrm>
            <a:off x="2699792" y="324491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消费者充电时执行什么费率？</a:t>
            </a:r>
          </a:p>
        </p:txBody>
      </p:sp>
      <p:sp>
        <p:nvSpPr>
          <p:cNvPr id="6" name="文本框 20"/>
          <p:cNvSpPr txBox="1"/>
          <p:nvPr/>
        </p:nvSpPr>
        <p:spPr>
          <a:xfrm>
            <a:off x="2339752" y="407707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登录后台的有哪些账号，有什么权限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9912" y="7647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核心问题</a:t>
            </a:r>
          </a:p>
        </p:txBody>
      </p:sp>
    </p:spTree>
    <p:extLst>
      <p:ext uri="{BB962C8B-B14F-4D97-AF65-F5344CB8AC3E}">
        <p14:creationId xmlns:p14="http://schemas.microsoft.com/office/powerpoint/2010/main" val="31690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6712" y="5033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管理员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472"/>
            <a:ext cx="457200" cy="45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99892" y="8274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3560" y="1916832"/>
            <a:ext cx="1944216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系统管理员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72000" y="1916832"/>
            <a:ext cx="1944216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业务管理员</a:t>
            </a:r>
          </a:p>
        </p:txBody>
      </p:sp>
      <p:cxnSp>
        <p:nvCxnSpPr>
          <p:cNvPr id="5" name="连接符: 肘形 4"/>
          <p:cNvCxnSpPr>
            <a:stCxn id="2" idx="2"/>
            <a:endCxn id="16" idx="0"/>
          </p:cNvCxnSpPr>
          <p:nvPr/>
        </p:nvCxnSpPr>
        <p:spPr>
          <a:xfrm rot="5400000">
            <a:off x="2463794" y="-191374"/>
            <a:ext cx="720080" cy="3496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/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4698014" y="1070738"/>
            <a:ext cx="720080" cy="972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572000" y="2980155"/>
            <a:ext cx="1944216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子业务管理员</a:t>
            </a:r>
          </a:p>
        </p:txBody>
      </p:sp>
      <p:cxnSp>
        <p:nvCxnSpPr>
          <p:cNvPr id="18" name="直接箭头连接符 17"/>
          <p:cNvCxnSpPr>
            <a:cxnSpLocks/>
            <a:stCxn id="17" idx="2"/>
            <a:endCxn id="25" idx="0"/>
          </p:cNvCxnSpPr>
          <p:nvPr/>
        </p:nvCxnSpPr>
        <p:spPr>
          <a:xfrm>
            <a:off x="5544108" y="2286164"/>
            <a:ext cx="0" cy="69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95736" y="2999988"/>
            <a:ext cx="1944216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子业务管理员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024216" y="2980155"/>
            <a:ext cx="1944216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子业务管理员</a:t>
            </a:r>
          </a:p>
        </p:txBody>
      </p:sp>
      <p:cxnSp>
        <p:nvCxnSpPr>
          <p:cNvPr id="22" name="连接符: 肘形 21"/>
          <p:cNvCxnSpPr>
            <a:stCxn id="17" idx="2"/>
            <a:endCxn id="33" idx="0"/>
          </p:cNvCxnSpPr>
          <p:nvPr/>
        </p:nvCxnSpPr>
        <p:spPr>
          <a:xfrm rot="5400000">
            <a:off x="3999064" y="1454944"/>
            <a:ext cx="713824" cy="2376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17" idx="2"/>
            <a:endCxn id="34" idx="0"/>
          </p:cNvCxnSpPr>
          <p:nvPr/>
        </p:nvCxnSpPr>
        <p:spPr>
          <a:xfrm rot="16200000" flipH="1">
            <a:off x="6423221" y="1407051"/>
            <a:ext cx="693991" cy="2452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400506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业务管理员可以分多层级，上级业务管理员管理下级。数据权限从上向下逐层覆盖。</a:t>
            </a:r>
            <a:endParaRPr lang="en-US" altLang="zh-CN" dirty="0"/>
          </a:p>
          <a:p>
            <a:r>
              <a:rPr lang="zh-CN" altLang="en-US" dirty="0"/>
              <a:t>业务管理员（城市公司），可以创建并管理合作工作，包括渠道公司，桩主公司，业主公司。</a:t>
            </a:r>
            <a:endParaRPr lang="en-US" altLang="zh-CN" dirty="0"/>
          </a:p>
          <a:p>
            <a:r>
              <a:rPr lang="zh-CN" altLang="en-US" dirty="0"/>
              <a:t>子业务管理员，可以数据管理权限由</a:t>
            </a:r>
            <a:r>
              <a:rPr lang="en-US" altLang="zh-CN" dirty="0"/>
              <a:t>3</a:t>
            </a:r>
            <a:r>
              <a:rPr lang="zh-CN" altLang="en-US" dirty="0"/>
              <a:t>部分组成：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，业务管理员管理的合作公司，对应的消费者数据权限；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，业务管理员管理的桩体，包括自有及桩主公司的桩，数据权限；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，业务管理员管理的子管理员的数据权限；</a:t>
            </a:r>
          </a:p>
        </p:txBody>
      </p:sp>
    </p:spTree>
    <p:extLst>
      <p:ext uri="{BB962C8B-B14F-4D97-AF65-F5344CB8AC3E}">
        <p14:creationId xmlns:p14="http://schemas.microsoft.com/office/powerpoint/2010/main" val="19113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9936" y="-450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8917" y="139625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唯一</a:t>
            </a:r>
            <a:r>
              <a:rPr lang="en-US" altLang="zh-CN" b="1" dirty="0"/>
              <a:t>ID;</a:t>
            </a:r>
          </a:p>
          <a:p>
            <a:r>
              <a:rPr lang="zh-CN" altLang="en-US" b="1" dirty="0"/>
              <a:t>账号</a:t>
            </a:r>
            <a:r>
              <a:rPr lang="zh-CN" altLang="en-US" dirty="0"/>
              <a:t>：卡号，手机号，身份证，司机编号，</a:t>
            </a:r>
            <a:r>
              <a:rPr lang="en-US" altLang="zh-CN" dirty="0"/>
              <a:t>VIN</a:t>
            </a:r>
            <a:r>
              <a:rPr lang="zh-CN" altLang="en-US" dirty="0"/>
              <a:t>码号，微信</a:t>
            </a:r>
            <a:r>
              <a:rPr lang="en-US" altLang="zh-CN" dirty="0" err="1"/>
              <a:t>openid</a:t>
            </a:r>
            <a:r>
              <a:rPr lang="en-US" altLang="zh-CN" dirty="0"/>
              <a:t>,</a:t>
            </a:r>
            <a:r>
              <a:rPr lang="zh-CN" altLang="en-US" dirty="0"/>
              <a:t>其他第三方约定的编号等；</a:t>
            </a:r>
            <a:endParaRPr lang="en-US" altLang="zh-CN" dirty="0"/>
          </a:p>
          <a:p>
            <a:r>
              <a:rPr lang="zh-CN" altLang="en-US" b="1" dirty="0"/>
              <a:t>渠道</a:t>
            </a:r>
            <a:r>
              <a:rPr lang="en-US" altLang="zh-CN" b="1" dirty="0"/>
              <a:t>ID</a:t>
            </a:r>
            <a:r>
              <a:rPr lang="en-US" altLang="zh-CN" dirty="0"/>
              <a:t>; </a:t>
            </a:r>
            <a:r>
              <a:rPr lang="zh-CN" altLang="en-US" dirty="0"/>
              <a:t>就是公司</a:t>
            </a:r>
            <a:endParaRPr lang="en-US" altLang="zh-CN" dirty="0"/>
          </a:p>
          <a:p>
            <a:r>
              <a:rPr lang="zh-CN" altLang="en-US" b="1" dirty="0"/>
              <a:t>信用级别：</a:t>
            </a:r>
            <a:endParaRPr lang="en-US" altLang="zh-CN" b="1" dirty="0"/>
          </a:p>
          <a:p>
            <a:r>
              <a:rPr lang="zh-CN" altLang="en-US" b="1" dirty="0"/>
              <a:t>属性</a:t>
            </a:r>
            <a:r>
              <a:rPr lang="zh-CN" altLang="en-US" dirty="0"/>
              <a:t>：姓名，性别，手机号，车牌号，车架号，身份证号等等</a:t>
            </a:r>
            <a:endParaRPr lang="en-US" altLang="zh-CN" dirty="0"/>
          </a:p>
          <a:p>
            <a:r>
              <a:rPr lang="zh-CN" altLang="en-US" b="1" dirty="0"/>
              <a:t>账户</a:t>
            </a:r>
            <a:r>
              <a:rPr lang="zh-CN" altLang="en-US" dirty="0"/>
              <a:t>：个人账户，渠道账户，微信账户等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33055" y="359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50500" y="113525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唯一</a:t>
            </a:r>
            <a:r>
              <a:rPr lang="en-US" altLang="zh-CN" b="1" dirty="0"/>
              <a:t>ID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/>
              <a:t>卡号；</a:t>
            </a:r>
            <a:endParaRPr lang="en-US" altLang="zh-CN" b="1" dirty="0"/>
          </a:p>
          <a:p>
            <a:r>
              <a:rPr lang="zh-CN" altLang="en-US" b="1" dirty="0"/>
              <a:t>卡类型：</a:t>
            </a:r>
            <a:r>
              <a:rPr lang="en-US" altLang="zh-CN" dirty="0"/>
              <a:t>12,13,14,15,16</a:t>
            </a:r>
          </a:p>
          <a:p>
            <a:r>
              <a:rPr lang="zh-CN" altLang="en-US" b="1" dirty="0"/>
              <a:t>其他属性：</a:t>
            </a:r>
            <a:r>
              <a:rPr lang="zh-CN" altLang="en-US" dirty="0"/>
              <a:t>内卡号，</a:t>
            </a:r>
            <a:endParaRPr lang="en-US" altLang="zh-CN" dirty="0"/>
          </a:p>
          <a:p>
            <a:r>
              <a:rPr lang="zh-CN" altLang="en-US" b="1" dirty="0"/>
              <a:t>状态</a:t>
            </a:r>
            <a:endParaRPr lang="en-US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380312" y="404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43761" y="287527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唯一</a:t>
            </a:r>
            <a:r>
              <a:rPr lang="en-US" altLang="zh-CN" b="1" dirty="0"/>
              <a:t>ID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/>
              <a:t>账户号</a:t>
            </a:r>
            <a:endParaRPr lang="en-US" altLang="zh-CN" b="1" dirty="0"/>
          </a:p>
          <a:p>
            <a:r>
              <a:rPr lang="zh-CN" altLang="en-US" b="1" dirty="0"/>
              <a:t>余额</a:t>
            </a:r>
            <a:endParaRPr lang="en-US" altLang="zh-CN" b="1" dirty="0"/>
          </a:p>
          <a:p>
            <a:r>
              <a:rPr lang="zh-CN" altLang="en-US" b="1" dirty="0"/>
              <a:t>结算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763688" y="34197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5780" y="3856805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唯一</a:t>
            </a:r>
            <a:r>
              <a:rPr lang="en-US" altLang="zh-CN" b="1" dirty="0"/>
              <a:t>ID;</a:t>
            </a:r>
          </a:p>
          <a:p>
            <a:r>
              <a:rPr lang="zh-CN" altLang="en-US" b="1" dirty="0"/>
              <a:t>属性</a:t>
            </a:r>
            <a:r>
              <a:rPr lang="zh-CN" altLang="en-US" dirty="0"/>
              <a:t>：名称，地址，地区，简介等</a:t>
            </a:r>
            <a:endParaRPr lang="en-US" altLang="zh-CN" dirty="0"/>
          </a:p>
          <a:p>
            <a:r>
              <a:rPr lang="zh-CN" altLang="en-US" b="1" dirty="0"/>
              <a:t>父公司：</a:t>
            </a:r>
            <a:r>
              <a:rPr lang="zh-CN" altLang="en-US" dirty="0"/>
              <a:t>维护父子关系</a:t>
            </a:r>
            <a:endParaRPr lang="en-US" altLang="zh-CN" dirty="0"/>
          </a:p>
          <a:p>
            <a:r>
              <a:rPr lang="zh-CN" altLang="en-US" b="1" dirty="0"/>
              <a:t>归属：</a:t>
            </a:r>
            <a:r>
              <a:rPr lang="zh-CN" altLang="en-US" dirty="0"/>
              <a:t>维护从属关系</a:t>
            </a:r>
            <a:endParaRPr lang="en-US" altLang="zh-CN" dirty="0"/>
          </a:p>
          <a:p>
            <a:r>
              <a:rPr lang="zh-CN" altLang="en-US" b="1" dirty="0"/>
              <a:t>级别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级，</a:t>
            </a:r>
            <a:r>
              <a:rPr lang="en-US" altLang="zh-CN" dirty="0"/>
              <a:t>2</a:t>
            </a:r>
            <a:r>
              <a:rPr lang="zh-CN" altLang="en-US" dirty="0"/>
              <a:t>级，</a:t>
            </a:r>
            <a:r>
              <a:rPr lang="en-US" altLang="zh-CN" dirty="0"/>
              <a:t>3</a:t>
            </a:r>
            <a:r>
              <a:rPr lang="zh-CN" altLang="en-US" dirty="0"/>
              <a:t>级</a:t>
            </a:r>
            <a:endParaRPr lang="en-US" altLang="zh-CN" dirty="0"/>
          </a:p>
          <a:p>
            <a:r>
              <a:rPr lang="zh-CN" altLang="en-US" b="1" dirty="0"/>
              <a:t>类型：</a:t>
            </a:r>
            <a:r>
              <a:rPr lang="zh-CN" altLang="en-US" dirty="0"/>
              <a:t>渠道，桩主，业主</a:t>
            </a:r>
            <a:endParaRPr lang="en-US" altLang="zh-CN" dirty="0"/>
          </a:p>
          <a:p>
            <a:r>
              <a:rPr lang="zh-CN" altLang="en-US" b="1" dirty="0"/>
              <a:t>账户</a:t>
            </a:r>
            <a:r>
              <a:rPr lang="zh-CN" altLang="en-US" dirty="0"/>
              <a:t>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44016" y="0"/>
            <a:ext cx="3707904" cy="32950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32115" y="172816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桩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67944" y="219929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唯一</a:t>
            </a:r>
            <a:r>
              <a:rPr lang="en-US" altLang="zh-CN" b="1" dirty="0"/>
              <a:t>ID;</a:t>
            </a:r>
          </a:p>
          <a:p>
            <a:r>
              <a:rPr lang="zh-CN" altLang="en-US" b="1" dirty="0"/>
              <a:t>属性</a:t>
            </a:r>
            <a:r>
              <a:rPr lang="zh-CN" altLang="en-US" dirty="0"/>
              <a:t>：名称，编号，</a:t>
            </a:r>
            <a:endParaRPr lang="en-US" altLang="zh-CN" dirty="0"/>
          </a:p>
          <a:p>
            <a:r>
              <a:rPr lang="zh-CN" altLang="en-US" b="1" dirty="0"/>
              <a:t>默认费率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1581" y="3390833"/>
            <a:ext cx="118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关系维护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60032" y="383391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公司</a:t>
            </a:r>
            <a:r>
              <a:rPr lang="en-US" altLang="zh-CN" b="1" dirty="0"/>
              <a:t>ID</a:t>
            </a:r>
            <a:r>
              <a:rPr lang="zh-CN" altLang="en-US" b="1" dirty="0"/>
              <a:t>，级别</a:t>
            </a:r>
            <a:r>
              <a:rPr lang="en-US" altLang="zh-CN" b="1" dirty="0"/>
              <a:t>ID, </a:t>
            </a:r>
            <a:r>
              <a:rPr lang="zh-CN" altLang="en-US" b="1" dirty="0"/>
              <a:t>桩</a:t>
            </a:r>
            <a:r>
              <a:rPr lang="en-US" altLang="zh-CN" b="1" dirty="0"/>
              <a:t>ID</a:t>
            </a:r>
            <a:r>
              <a:rPr lang="zh-CN" altLang="en-US" b="1" dirty="0"/>
              <a:t>，确认唯一的费率</a:t>
            </a:r>
            <a:r>
              <a:rPr lang="en-US" altLang="zh-CN" b="1" dirty="0"/>
              <a:t>ID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44016" y="3401673"/>
            <a:ext cx="3707904" cy="3070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85997" y="28440"/>
            <a:ext cx="2430220" cy="1537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67944" y="1666354"/>
            <a:ext cx="2448273" cy="1537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85997" y="3321699"/>
            <a:ext cx="5058003" cy="1537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78283" y="36226"/>
            <a:ext cx="2430220" cy="1537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56176" y="5027721"/>
            <a:ext cx="118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权限维护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88024" y="547080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渠道和桩的对应关系，包含的权限；</a:t>
            </a:r>
            <a:endParaRPr lang="en-US" altLang="zh-CN" dirty="0"/>
          </a:p>
          <a:p>
            <a:r>
              <a:rPr lang="zh-CN" altLang="en-US" dirty="0"/>
              <a:t>充电，查看，无；</a:t>
            </a:r>
          </a:p>
        </p:txBody>
      </p:sp>
      <p:sp>
        <p:nvSpPr>
          <p:cNvPr id="25" name="矩形 24"/>
          <p:cNvSpPr/>
          <p:nvPr/>
        </p:nvSpPr>
        <p:spPr>
          <a:xfrm>
            <a:off x="4085997" y="4958587"/>
            <a:ext cx="5058003" cy="1537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60230" y="1690405"/>
            <a:ext cx="2448273" cy="1537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244813" y="16900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订单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62241" y="1735248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唯一</a:t>
            </a:r>
            <a:r>
              <a:rPr lang="en-US" altLang="zh-CN" b="1" dirty="0"/>
              <a:t>ID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/>
              <a:t>消费者</a:t>
            </a:r>
            <a:r>
              <a:rPr lang="en-US" altLang="zh-CN" b="1" dirty="0"/>
              <a:t>ID</a:t>
            </a:r>
          </a:p>
          <a:p>
            <a:r>
              <a:rPr lang="zh-CN" altLang="en-US" b="1" dirty="0"/>
              <a:t>渠道</a:t>
            </a:r>
            <a:r>
              <a:rPr lang="en-US" altLang="zh-CN" b="1" dirty="0"/>
              <a:t>ID</a:t>
            </a:r>
          </a:p>
          <a:p>
            <a:r>
              <a:rPr lang="zh-CN" altLang="en-US" b="1" dirty="0"/>
              <a:t>桩</a:t>
            </a:r>
            <a:r>
              <a:rPr lang="en-US" altLang="zh-CN" b="1" dirty="0"/>
              <a:t>ID;</a:t>
            </a:r>
            <a:r>
              <a:rPr lang="zh-CN" altLang="en-US" b="1" dirty="0"/>
              <a:t>账户</a:t>
            </a:r>
            <a:r>
              <a:rPr lang="en-US" altLang="zh-CN" b="1" dirty="0"/>
              <a:t>ID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dirty="0"/>
              <a:t>其他属性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2799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9144000" cy="1872208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业务场景</a:t>
            </a:r>
          </a:p>
        </p:txBody>
      </p:sp>
    </p:spTree>
    <p:extLst>
      <p:ext uri="{BB962C8B-B14F-4D97-AF65-F5344CB8AC3E}">
        <p14:creationId xmlns:p14="http://schemas.microsoft.com/office/powerpoint/2010/main" val="320889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04" y="50334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业务场景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21564" y="2208"/>
            <a:ext cx="322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刷爱充卡开始充电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206019"/>
            <a:ext cx="6174100" cy="685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003848" y="908720"/>
            <a:ext cx="2837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通过卡号，获取用户</a:t>
            </a:r>
            <a:r>
              <a:rPr lang="en-US" altLang="zh-CN" dirty="0"/>
              <a:t>ID;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通过用户</a:t>
            </a:r>
            <a:r>
              <a:rPr lang="en-US" altLang="zh-CN" dirty="0"/>
              <a:t>ID,</a:t>
            </a:r>
            <a:r>
              <a:rPr lang="zh-CN" altLang="en-US" dirty="0"/>
              <a:t>找到渠道</a:t>
            </a:r>
            <a:r>
              <a:rPr lang="en-US" altLang="zh-CN" dirty="0"/>
              <a:t>ID;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渠道</a:t>
            </a:r>
            <a:r>
              <a:rPr lang="en-US" altLang="zh-CN" dirty="0"/>
              <a:t>ID, </a:t>
            </a:r>
            <a:r>
              <a:rPr lang="zh-CN" altLang="en-US" dirty="0"/>
              <a:t>桩</a:t>
            </a:r>
            <a:r>
              <a:rPr lang="en-US" altLang="zh-CN" dirty="0"/>
              <a:t>ID</a:t>
            </a:r>
            <a:r>
              <a:rPr lang="zh-CN" altLang="en-US" dirty="0"/>
              <a:t>，判断是否有充电权限；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003848" y="3429000"/>
            <a:ext cx="3017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通过渠道</a:t>
            </a:r>
            <a:r>
              <a:rPr lang="en-US" altLang="zh-CN" dirty="0"/>
              <a:t>ID</a:t>
            </a:r>
            <a:r>
              <a:rPr lang="zh-CN" altLang="en-US" dirty="0"/>
              <a:t>，等级，桩体</a:t>
            </a:r>
            <a:r>
              <a:rPr lang="en-US" altLang="zh-CN" dirty="0"/>
              <a:t>ID,</a:t>
            </a:r>
            <a:r>
              <a:rPr lang="zh-CN" altLang="en-US" dirty="0"/>
              <a:t>判断是否有定制化费率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执行定制化费率或者桩默认费率</a:t>
            </a:r>
          </a:p>
        </p:txBody>
      </p:sp>
    </p:spTree>
    <p:extLst>
      <p:ext uri="{BB962C8B-B14F-4D97-AF65-F5344CB8AC3E}">
        <p14:creationId xmlns:p14="http://schemas.microsoft.com/office/powerpoint/2010/main" val="268820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04" y="50334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业务场景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26632" y="220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爱充</a:t>
            </a:r>
            <a:r>
              <a:rPr lang="en-US" altLang="zh-CN" sz="2800" dirty="0"/>
              <a:t>APP</a:t>
            </a:r>
            <a:r>
              <a:rPr lang="zh-CN" altLang="en-US" sz="2800" dirty="0"/>
              <a:t>开始充电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00"/>
            <a:ext cx="5535837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96226" y="760776"/>
            <a:ext cx="2837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通过手机号，获取用户</a:t>
            </a:r>
            <a:r>
              <a:rPr lang="en-US" altLang="zh-CN" dirty="0"/>
              <a:t>ID;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通过用户</a:t>
            </a:r>
            <a:r>
              <a:rPr lang="en-US" altLang="zh-CN" dirty="0"/>
              <a:t>ID,</a:t>
            </a:r>
            <a:r>
              <a:rPr lang="zh-CN" altLang="en-US" dirty="0"/>
              <a:t>找到渠道</a:t>
            </a:r>
            <a:r>
              <a:rPr lang="en-US" altLang="zh-CN" dirty="0"/>
              <a:t>ID;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渠道</a:t>
            </a:r>
            <a:r>
              <a:rPr lang="en-US" altLang="zh-CN" dirty="0"/>
              <a:t>ID, </a:t>
            </a:r>
            <a:r>
              <a:rPr lang="zh-CN" altLang="en-US" dirty="0"/>
              <a:t>桩</a:t>
            </a:r>
            <a:r>
              <a:rPr lang="en-US" altLang="zh-CN" dirty="0"/>
              <a:t>ID</a:t>
            </a:r>
            <a:r>
              <a:rPr lang="zh-CN" altLang="en-US" dirty="0"/>
              <a:t>，判断是否有充电权限；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6226" y="3935276"/>
            <a:ext cx="3017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通过渠道</a:t>
            </a:r>
            <a:r>
              <a:rPr lang="en-US" altLang="zh-CN" dirty="0"/>
              <a:t>ID</a:t>
            </a:r>
            <a:r>
              <a:rPr lang="zh-CN" altLang="en-US" dirty="0"/>
              <a:t>，等级，桩体</a:t>
            </a:r>
            <a:r>
              <a:rPr lang="en-US" altLang="zh-CN" dirty="0"/>
              <a:t>ID,</a:t>
            </a:r>
            <a:r>
              <a:rPr lang="zh-CN" altLang="en-US" dirty="0"/>
              <a:t>判断是否有定制化费率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执行定制化费率或者桩默认费率</a:t>
            </a:r>
          </a:p>
        </p:txBody>
      </p:sp>
    </p:spTree>
    <p:extLst>
      <p:ext uri="{BB962C8B-B14F-4D97-AF65-F5344CB8AC3E}">
        <p14:creationId xmlns:p14="http://schemas.microsoft.com/office/powerpoint/2010/main" val="97349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504" y="50334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业务场景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6632" y="220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对外</a:t>
            </a:r>
            <a:r>
              <a:rPr lang="en-US" altLang="zh-CN" sz="2800" dirty="0"/>
              <a:t>API</a:t>
            </a:r>
            <a:r>
              <a:rPr lang="zh-CN" altLang="en-US" sz="2800" dirty="0"/>
              <a:t>开始充电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61"/>
            <a:ext cx="5531201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088" y="764239"/>
            <a:ext cx="3779912" cy="333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对外接口被调用，获取桩</a:t>
            </a:r>
            <a:r>
              <a:rPr lang="en-US" altLang="zh-CN" dirty="0"/>
              <a:t>/</a:t>
            </a:r>
            <a:r>
              <a:rPr lang="zh-CN" altLang="en-US" dirty="0"/>
              <a:t>枪 编号，消费者编号，渠道编号数据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消费者表查询用户是否存在，不存在，新增消费者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渠道</a:t>
            </a:r>
            <a:r>
              <a:rPr lang="en-US" altLang="zh-CN" dirty="0"/>
              <a:t>ID, </a:t>
            </a:r>
            <a:r>
              <a:rPr lang="zh-CN" altLang="en-US" dirty="0"/>
              <a:t>桩</a:t>
            </a:r>
            <a:r>
              <a:rPr lang="en-US" altLang="zh-CN" dirty="0"/>
              <a:t>ID</a:t>
            </a:r>
            <a:r>
              <a:rPr lang="zh-CN" altLang="en-US" dirty="0"/>
              <a:t>，判断是否有充电权限；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25244" y="4697356"/>
            <a:ext cx="38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通过渠道</a:t>
            </a:r>
            <a:r>
              <a:rPr lang="en-US" altLang="zh-CN" dirty="0"/>
              <a:t>ID</a:t>
            </a:r>
            <a:r>
              <a:rPr lang="zh-CN" altLang="en-US" dirty="0"/>
              <a:t>，等级，桩体</a:t>
            </a:r>
            <a:r>
              <a:rPr lang="en-US" altLang="zh-CN" dirty="0"/>
              <a:t>ID,</a:t>
            </a:r>
            <a:r>
              <a:rPr lang="zh-CN" altLang="en-US" dirty="0"/>
              <a:t>判断是否有定制化费率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执行定制化费率或者桩默认费率</a:t>
            </a:r>
          </a:p>
        </p:txBody>
      </p:sp>
    </p:spTree>
    <p:extLst>
      <p:ext uri="{BB962C8B-B14F-4D97-AF65-F5344CB8AC3E}">
        <p14:creationId xmlns:p14="http://schemas.microsoft.com/office/powerpoint/2010/main" val="160870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14972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2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896" y="53670"/>
            <a:ext cx="16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概念实体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84029" y="2577480"/>
            <a:ext cx="1152128" cy="457200"/>
            <a:chOff x="1835696" y="2348880"/>
            <a:chExt cx="1152128" cy="457200"/>
          </a:xfrm>
        </p:grpSpPr>
        <p:sp>
          <p:nvSpPr>
            <p:cNvPr id="7" name="文本框 6"/>
            <p:cNvSpPr txBox="1"/>
            <p:nvPr/>
          </p:nvSpPr>
          <p:spPr>
            <a:xfrm>
              <a:off x="2312353" y="2436748"/>
              <a:ext cx="67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公司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48880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5076056" y="2577480"/>
            <a:ext cx="1368152" cy="457200"/>
            <a:chOff x="4788024" y="2348880"/>
            <a:chExt cx="1368152" cy="4572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348880"/>
              <a:ext cx="457200" cy="45720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280298" y="2436748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消费者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06874" y="3979912"/>
            <a:ext cx="1333078" cy="457200"/>
            <a:chOff x="2032670" y="3861048"/>
            <a:chExt cx="1333078" cy="4572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70" y="3861048"/>
              <a:ext cx="457200" cy="4572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489870" y="3923020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管理员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07707" y="3933056"/>
            <a:ext cx="1336501" cy="457200"/>
            <a:chOff x="4997574" y="3861048"/>
            <a:chExt cx="1336501" cy="4572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574" y="3861048"/>
              <a:ext cx="457200" cy="4572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458197" y="3902571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充电桩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49354" y="1174250"/>
            <a:ext cx="2278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合作公司分为：渠道公司，桩主公司，业主公司。合作伙伴服务平台为公司提供服务。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56176" y="1124183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消费者主要解决充电及计费的问题。消费者归属的渠道，是消费者最重要的属性之一。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5763" y="4758243"/>
            <a:ext cx="2551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管理员分系统管理员，业务管理员。业务管理员即投资公司个城市公司的个业务人员。管理员登入爱充运营管理平台。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61240" y="4775674"/>
            <a:ext cx="2212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充电桩除了基础资料之外，维护充电桩与合作公司，与桩主公司，业主公司的关系。</a:t>
            </a:r>
          </a:p>
        </p:txBody>
      </p:sp>
    </p:spTree>
    <p:extLst>
      <p:ext uri="{BB962C8B-B14F-4D97-AF65-F5344CB8AC3E}">
        <p14:creationId xmlns:p14="http://schemas.microsoft.com/office/powerpoint/2010/main" val="100991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75151" y="1268760"/>
            <a:ext cx="1368152" cy="457200"/>
            <a:chOff x="4788024" y="2348880"/>
            <a:chExt cx="1368152" cy="4572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348880"/>
              <a:ext cx="457200" cy="4572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280298" y="2436748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消费者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896" y="53670"/>
            <a:ext cx="16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概念实体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9512" y="236165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通过爱充卡，</a:t>
            </a:r>
            <a:r>
              <a:rPr lang="en-US" altLang="zh-CN" dirty="0"/>
              <a:t>APP</a:t>
            </a:r>
            <a:r>
              <a:rPr lang="zh-CN" altLang="en-US" dirty="0"/>
              <a:t>，第三方</a:t>
            </a:r>
            <a:r>
              <a:rPr lang="en-US" altLang="zh-CN" dirty="0"/>
              <a:t>APP</a:t>
            </a:r>
            <a:r>
              <a:rPr lang="zh-CN" altLang="en-US" dirty="0"/>
              <a:t>进行充电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4259" y="3829447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消费者，通过不同渠道，不同的等级，不同的电桩，获得一个唯一的费率</a:t>
            </a:r>
            <a:r>
              <a:rPr lang="en-US" altLang="zh-CN" dirty="0"/>
              <a:t>ID.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7572" y="558377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821733" y="1361273"/>
            <a:ext cx="1152128" cy="457200"/>
            <a:chOff x="1835696" y="2348880"/>
            <a:chExt cx="1152128" cy="457200"/>
          </a:xfrm>
        </p:grpSpPr>
        <p:sp>
          <p:nvSpPr>
            <p:cNvPr id="14" name="文本框 13"/>
            <p:cNvSpPr txBox="1"/>
            <p:nvPr/>
          </p:nvSpPr>
          <p:spPr>
            <a:xfrm>
              <a:off x="2312353" y="2436748"/>
              <a:ext cx="67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公司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48880"/>
              <a:ext cx="457200" cy="4572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616932" y="236165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通过合作伙伴服务平台为公司提供服务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99743" y="3829447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查看订单，统计报表，监控界面，桩属性设置，消费者黑白名单设置等。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524328" y="1276676"/>
            <a:ext cx="1333078" cy="457200"/>
            <a:chOff x="2032670" y="3861048"/>
            <a:chExt cx="1333078" cy="45720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70" y="3861048"/>
              <a:ext cx="457200" cy="45720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489870" y="3923020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管理员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143107" y="238389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dirty="0"/>
              <a:t>管理员登入爱充运营管理平台，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162154" y="3749495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消费者，充电桩，合作公司的增删改查。定制费率，定制等级，维护各实体之间的关系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084430" y="1361273"/>
            <a:ext cx="1336501" cy="457200"/>
            <a:chOff x="4997574" y="3861048"/>
            <a:chExt cx="1336501" cy="45720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574" y="3861048"/>
              <a:ext cx="457200" cy="45720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5458197" y="3902571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充电桩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704141" y="2383891"/>
            <a:ext cx="200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dirty="0"/>
              <a:t>充电桩与合作公司，与桩主公司，业主公司的关系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22753" y="3743855"/>
            <a:ext cx="200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dirty="0"/>
              <a:t>充电桩的资产归属，物业归属关系维护</a:t>
            </a:r>
          </a:p>
        </p:txBody>
      </p:sp>
    </p:spTree>
    <p:extLst>
      <p:ext uri="{BB962C8B-B14F-4D97-AF65-F5344CB8AC3E}">
        <p14:creationId xmlns:p14="http://schemas.microsoft.com/office/powerpoint/2010/main" val="364475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9144000" cy="1872208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消费者</a:t>
            </a:r>
          </a:p>
        </p:txBody>
      </p:sp>
    </p:spTree>
    <p:extLst>
      <p:ext uri="{BB962C8B-B14F-4D97-AF65-F5344CB8AC3E}">
        <p14:creationId xmlns:p14="http://schemas.microsoft.com/office/powerpoint/2010/main" val="357814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7504" y="19472"/>
            <a:ext cx="1368152" cy="457200"/>
            <a:chOff x="4788024" y="2348880"/>
            <a:chExt cx="1368152" cy="45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348880"/>
              <a:ext cx="457200" cy="4572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280298" y="2436748"/>
              <a:ext cx="87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消费者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97779" y="7194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消费者来源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3393" y="1542515"/>
            <a:ext cx="300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使用爱充</a:t>
            </a:r>
            <a:r>
              <a:rPr lang="en-US" altLang="zh-CN" dirty="0"/>
              <a:t>APP</a:t>
            </a:r>
            <a:r>
              <a:rPr lang="zh-CN" altLang="en-US" dirty="0"/>
              <a:t>注册。成为消费者。渠道属性：爱充，个人标识：手机号。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4622" y="4316903"/>
            <a:ext cx="320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使用第三方</a:t>
            </a:r>
            <a:r>
              <a:rPr lang="en-US" altLang="zh-CN" dirty="0"/>
              <a:t>APP</a:t>
            </a:r>
            <a:r>
              <a:rPr lang="zh-CN" altLang="en-US" dirty="0"/>
              <a:t>充电。通过</a:t>
            </a:r>
            <a:r>
              <a:rPr lang="en-US" altLang="zh-CN" dirty="0"/>
              <a:t>API</a:t>
            </a:r>
            <a:r>
              <a:rPr lang="zh-CN" altLang="en-US" dirty="0"/>
              <a:t>接入。渠道属性：渠道公司标识，通过接口参数传入。个人标识：与第三方协商确定。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71460" y="140511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使用爱充卡充电。爱充制作并发放卡。渠道属性：卡所归属渠道。个人标识：卡号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66394" y="4316903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使用第三方卡充电。渠道属性：卡所归属渠道。个人标识：与第三方协商确定。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893393" y="2636912"/>
            <a:ext cx="3002969" cy="100811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消费者表，新增消费者；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5294111" y="2636912"/>
            <a:ext cx="3002969" cy="100811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卡表，新增卡；</a:t>
            </a:r>
            <a:endParaRPr lang="en-US" altLang="zh-CN" dirty="0"/>
          </a:p>
          <a:p>
            <a:pPr algn="ctr"/>
            <a:r>
              <a:rPr lang="zh-CN" altLang="en-US" dirty="0"/>
              <a:t>消费者表，新增消费者；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964194" y="5685055"/>
            <a:ext cx="3002969" cy="100811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如果消费者不存在，</a:t>
            </a:r>
            <a:r>
              <a:rPr lang="zh-CN" altLang="en-US" dirty="0"/>
              <a:t>消费者表，新增消费者；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5260430" y="5627036"/>
            <a:ext cx="3382345" cy="100811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如果卡不存在，卡表，新增卡；</a:t>
            </a:r>
            <a:endParaRPr lang="en-US" altLang="zh-CN" dirty="0"/>
          </a:p>
          <a:p>
            <a:pPr algn="ctr"/>
            <a:r>
              <a:rPr lang="zh-CN" altLang="en-US" dirty="0"/>
              <a:t>如果消费者不存在，消费者表，新增消费者；</a:t>
            </a:r>
          </a:p>
        </p:txBody>
      </p:sp>
    </p:spTree>
    <p:extLst>
      <p:ext uri="{BB962C8B-B14F-4D97-AF65-F5344CB8AC3E}">
        <p14:creationId xmlns:p14="http://schemas.microsoft.com/office/powerpoint/2010/main" val="27765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4704" y="44624"/>
            <a:ext cx="357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消费者能否在这个桩充电？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1" y="99864"/>
            <a:ext cx="304800" cy="304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980728"/>
            <a:ext cx="3085714" cy="17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333109"/>
            <a:ext cx="2009524" cy="14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32066">
            <a:off x="3001510" y="1504284"/>
            <a:ext cx="858553" cy="97947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78" y="2033109"/>
            <a:ext cx="144016" cy="14401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27089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" y="29969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渠道</a:t>
            </a:r>
            <a:r>
              <a:rPr lang="en-US" altLang="zh-CN" dirty="0"/>
              <a:t>-</a:t>
            </a:r>
            <a:r>
              <a:rPr lang="zh-CN" altLang="en-US" dirty="0"/>
              <a:t>充电桩对应关系是否存在，判断消费者能否充电</a:t>
            </a:r>
          </a:p>
        </p:txBody>
      </p:sp>
      <p:sp>
        <p:nvSpPr>
          <p:cNvPr id="6" name="矩形 5"/>
          <p:cNvSpPr/>
          <p:nvPr/>
        </p:nvSpPr>
        <p:spPr>
          <a:xfrm>
            <a:off x="3283742" y="4397294"/>
            <a:ext cx="1213222" cy="126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647989" y="4406422"/>
            <a:ext cx="1213222" cy="126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58778" y="4376349"/>
            <a:ext cx="114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     渠道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渠道公司</a:t>
            </a:r>
            <a:r>
              <a:rPr lang="en-US" altLang="zh-CN" sz="1400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渠道公司</a:t>
            </a:r>
            <a:r>
              <a:rPr lang="en-US" altLang="zh-CN" sz="1400" dirty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渠道公司</a:t>
            </a:r>
            <a:r>
              <a:rPr lang="en-US" altLang="zh-CN" sz="1400" dirty="0"/>
              <a:t>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67838" y="4336944"/>
            <a:ext cx="114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     充电桩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充电桩</a:t>
            </a:r>
            <a:r>
              <a:rPr lang="en-US" altLang="zh-CN" sz="1400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充电桩</a:t>
            </a:r>
            <a:r>
              <a:rPr lang="en-US" altLang="zh-CN" sz="1400" dirty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充电桩</a:t>
            </a:r>
            <a:r>
              <a:rPr lang="en-US" altLang="zh-CN" sz="1400" dirty="0"/>
              <a:t>3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208136" y="4897248"/>
            <a:ext cx="579888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4208136" y="4961339"/>
            <a:ext cx="571504" cy="20764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 flipV="1">
            <a:off x="4214785" y="5233069"/>
            <a:ext cx="604056" cy="243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 flipV="1">
            <a:off x="4196450" y="5534920"/>
            <a:ext cx="604056" cy="243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4335728" y="5152037"/>
            <a:ext cx="469991" cy="40999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83469" y="4130823"/>
            <a:ext cx="1368152" cy="1011198"/>
            <a:chOff x="4788024" y="2348880"/>
            <a:chExt cx="1368152" cy="1011198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348880"/>
              <a:ext cx="457200" cy="45720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5280298" y="2436748"/>
              <a:ext cx="8758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消费者渠道信息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06660" y="5333434"/>
            <a:ext cx="1336501" cy="687854"/>
            <a:chOff x="4997574" y="3861048"/>
            <a:chExt cx="1336501" cy="687854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574" y="3861048"/>
              <a:ext cx="457200" cy="457200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5458197" y="3902571"/>
              <a:ext cx="875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充电桩</a:t>
              </a:r>
              <a:endParaRPr lang="en-US" altLang="zh-CN" dirty="0"/>
            </a:p>
            <a:p>
              <a:r>
                <a:rPr lang="zh-CN" altLang="en-US" dirty="0"/>
                <a:t>信息</a:t>
              </a:r>
            </a:p>
          </p:txBody>
        </p:sp>
      </p:grpSp>
      <p:cxnSp>
        <p:nvCxnSpPr>
          <p:cNvPr id="46" name="直接箭头连接符 45"/>
          <p:cNvCxnSpPr>
            <a:stCxn id="41" idx="3"/>
          </p:cNvCxnSpPr>
          <p:nvPr/>
        </p:nvCxnSpPr>
        <p:spPr>
          <a:xfrm>
            <a:off x="2351621" y="4680356"/>
            <a:ext cx="780219" cy="21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371470" y="5142021"/>
            <a:ext cx="764275" cy="39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713340" y="3974972"/>
            <a:ext cx="18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渠道</a:t>
            </a:r>
            <a:r>
              <a:rPr lang="en-US" altLang="zh-CN" dirty="0"/>
              <a:t>-</a:t>
            </a:r>
            <a:r>
              <a:rPr lang="zh-CN" altLang="en-US" dirty="0"/>
              <a:t>电桩关系</a:t>
            </a: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012160" y="4961339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829125" y="4297083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能充电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或者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不能充电</a:t>
            </a:r>
          </a:p>
        </p:txBody>
      </p:sp>
    </p:spTree>
    <p:extLst>
      <p:ext uri="{BB962C8B-B14F-4D97-AF65-F5344CB8AC3E}">
        <p14:creationId xmlns:p14="http://schemas.microsoft.com/office/powerpoint/2010/main" val="19908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4513222"/>
            <a:ext cx="1213222" cy="126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92031" y="4522350"/>
            <a:ext cx="1213222" cy="126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3448" y="4492277"/>
            <a:ext cx="1310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     渠道，等级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渠道公司</a:t>
            </a:r>
            <a:r>
              <a:rPr lang="en-US" altLang="zh-CN" sz="1400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渠道公司</a:t>
            </a:r>
            <a:r>
              <a:rPr lang="en-US" altLang="zh-CN" sz="1400" dirty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渠道公司</a:t>
            </a:r>
            <a:r>
              <a:rPr lang="en-US" altLang="zh-CN" sz="1400" dirty="0"/>
              <a:t>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11880" y="4452872"/>
            <a:ext cx="114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     充电桩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充电桩</a:t>
            </a:r>
            <a:r>
              <a:rPr lang="en-US" altLang="zh-CN" sz="1400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充电桩</a:t>
            </a:r>
            <a:r>
              <a:rPr lang="en-US" altLang="zh-CN" sz="1400" dirty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充电桩</a:t>
            </a:r>
            <a:r>
              <a:rPr lang="en-US" altLang="zh-CN" sz="1400" dirty="0"/>
              <a:t>3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552178" y="5013176"/>
            <a:ext cx="579888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3552178" y="5077267"/>
            <a:ext cx="571504" cy="20764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3558827" y="5348997"/>
            <a:ext cx="604056" cy="243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3540492" y="5650848"/>
            <a:ext cx="604056" cy="243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 flipV="1">
            <a:off x="3679770" y="5267965"/>
            <a:ext cx="469991" cy="40999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47864" y="3930089"/>
            <a:ext cx="24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渠道等级，电桩，费率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4704" y="44624"/>
            <a:ext cx="357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消费者执行什么费率？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1" y="99864"/>
            <a:ext cx="304800" cy="304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80728"/>
            <a:ext cx="3085714" cy="175238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333109"/>
            <a:ext cx="2009524" cy="140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2066">
            <a:off x="3001510" y="1504284"/>
            <a:ext cx="858553" cy="979476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0" y="27089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33663" y="4512641"/>
            <a:ext cx="1213222" cy="126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12962" y="4401651"/>
            <a:ext cx="114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     费率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费率</a:t>
            </a:r>
            <a:r>
              <a:rPr lang="en-US" altLang="zh-CN" sz="1400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费率</a:t>
            </a:r>
            <a:r>
              <a:rPr lang="en-US" altLang="zh-CN" sz="1400" dirty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费率</a:t>
            </a:r>
            <a:r>
              <a:rPr lang="en-US" altLang="zh-CN" sz="1400" dirty="0"/>
              <a:t>3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53775" y="4984209"/>
            <a:ext cx="579888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833074" y="5299545"/>
            <a:ext cx="579888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818564" y="5650848"/>
            <a:ext cx="579888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2622" y="2996952"/>
            <a:ext cx="845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渠道</a:t>
            </a:r>
            <a:r>
              <a:rPr lang="en-US" altLang="zh-CN" dirty="0"/>
              <a:t>-</a:t>
            </a:r>
            <a:r>
              <a:rPr lang="zh-CN" altLang="en-US" dirty="0"/>
              <a:t>公司等级</a:t>
            </a:r>
            <a:r>
              <a:rPr lang="en-US" altLang="zh-CN" dirty="0"/>
              <a:t>-</a:t>
            </a:r>
            <a:r>
              <a:rPr lang="zh-CN" altLang="en-US" dirty="0"/>
              <a:t>充电桩，确定唯一的用户费率，如果这个费率不存在，则执行电桩默认费率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23528" y="3933056"/>
            <a:ext cx="1368152" cy="734199"/>
            <a:chOff x="4788024" y="2348880"/>
            <a:chExt cx="1368152" cy="73419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348880"/>
              <a:ext cx="457200" cy="4572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280298" y="2436748"/>
              <a:ext cx="875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消费者渠道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5915" y="5786646"/>
            <a:ext cx="1312029" cy="646331"/>
            <a:chOff x="4968249" y="4379014"/>
            <a:chExt cx="1312029" cy="64633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249" y="4486572"/>
              <a:ext cx="457200" cy="45720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5404400" y="4379014"/>
              <a:ext cx="875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充电桩</a:t>
              </a:r>
              <a:endParaRPr lang="en-US" altLang="zh-CN" dirty="0"/>
            </a:p>
            <a:p>
              <a:r>
                <a:rPr lang="zh-CN" altLang="en-US" dirty="0"/>
                <a:t>信息</a:t>
              </a:r>
            </a:p>
          </p:txBody>
        </p:sp>
      </p:grpSp>
      <p:cxnSp>
        <p:nvCxnSpPr>
          <p:cNvPr id="34" name="直接箭头连接符 33"/>
          <p:cNvCxnSpPr>
            <a:stCxn id="30" idx="3"/>
          </p:cNvCxnSpPr>
          <p:nvPr/>
        </p:nvCxnSpPr>
        <p:spPr>
          <a:xfrm>
            <a:off x="1691680" y="4344090"/>
            <a:ext cx="780219" cy="35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773224" y="5641417"/>
            <a:ext cx="764275" cy="39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6" y="4941168"/>
            <a:ext cx="422208" cy="44883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917869" y="5022647"/>
            <a:ext cx="24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渠道等级</a:t>
            </a:r>
          </a:p>
        </p:txBody>
      </p:sp>
      <p:cxnSp>
        <p:nvCxnSpPr>
          <p:cNvPr id="38" name="直接箭头连接符 37"/>
          <p:cNvCxnSpPr>
            <a:cxnSpLocks/>
          </p:cNvCxnSpPr>
          <p:nvPr/>
        </p:nvCxnSpPr>
        <p:spPr>
          <a:xfrm>
            <a:off x="6153015" y="5062573"/>
            <a:ext cx="1080120" cy="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325116" y="4303924"/>
            <a:ext cx="129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找到唯一的费率</a:t>
            </a:r>
            <a:endParaRPr lang="en-US" altLang="zh-CN" dirty="0"/>
          </a:p>
          <a:p>
            <a:r>
              <a:rPr lang="zh-CN" altLang="en-US" dirty="0"/>
              <a:t>或者</a:t>
            </a:r>
            <a:endParaRPr lang="en-US" altLang="zh-CN" dirty="0"/>
          </a:p>
          <a:p>
            <a:r>
              <a:rPr lang="zh-CN" altLang="en-US" dirty="0"/>
              <a:t>没有找到，</a:t>
            </a:r>
            <a:endParaRPr lang="en-US" altLang="zh-CN" dirty="0"/>
          </a:p>
          <a:p>
            <a:r>
              <a:rPr lang="zh-CN" altLang="en-US" dirty="0"/>
              <a:t>执行默认费率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512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55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4704" y="44624"/>
            <a:ext cx="357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找到消费者对应费率的核心逻辑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1" y="99864"/>
            <a:ext cx="304800" cy="304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580" y="1477233"/>
            <a:ext cx="759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消费者，消费者所属公司，消费者所属的公司等级，消费者所在充电桩，确定了唯一的费率。匹配到的费率，优先执行。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7664" y="2636912"/>
            <a:ext cx="6336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/>
              <a:t>如果未能找到匹配的费率，有这几种可能：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匹配过程中，没有充电桩信息，该消费者不能在这个电桩充电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匹配过程中，公司，公司等级，电桩都有，找不到费率，该消费者可以充电，执行电桩默认费率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匹配过程中，公司，公司等级信息错误，非法的用户，不能充电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9203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2075</Words>
  <Application>Microsoft Office PowerPoint</Application>
  <PresentationFormat>全屏显示(4:3)</PresentationFormat>
  <Paragraphs>243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niuliren</dc:creator>
  <cp:lastModifiedBy>钮立仁</cp:lastModifiedBy>
  <cp:revision>177</cp:revision>
  <dcterms:created xsi:type="dcterms:W3CDTF">2016-12-12T03:06:59Z</dcterms:created>
  <dcterms:modified xsi:type="dcterms:W3CDTF">2017-03-22T02:03:38Z</dcterms:modified>
</cp:coreProperties>
</file>