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_rels/presentation.xml.rels" ContentType="application/vnd.openxmlformats-package.relationships+xml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7.png" ContentType="image/png"/>
  <Override PartName="/ppt/media/image4.png" ContentType="image/png"/>
  <Override PartName="/ppt/media/image8.png" ContentType="image/png"/>
  <Override PartName="/ppt/media/image29.png" ContentType="image/png"/>
  <Override PartName="/ppt/media/image6.png" ContentType="image/png"/>
  <Override PartName="/ppt/media/image31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13.png" ContentType="image/png"/>
  <Override PartName="/ppt/media/image9.png" ContentType="image/png"/>
  <Override PartName="/ppt/media/image30.png" ContentType="image/png"/>
  <Override PartName="/ppt/media/image5.png" ContentType="image/png"/>
  <Override PartName="/ppt/media/image28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1.jpeg" ContentType="image/jpeg"/>
  <Override PartName="/ppt/media/image10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slideLayouts/_rels/slideLayout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Relationship Id="rId9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85.xml"/><Relationship Id="rId6" Type="http://schemas.openxmlformats.org/officeDocument/2006/relationships/slideLayout" Target="../slideLayouts/slideLayout86.xml"/><Relationship Id="rId7" Type="http://schemas.openxmlformats.org/officeDocument/2006/relationships/slideLayout" Target="../slideLayouts/slideLayout87.xml"/><Relationship Id="rId8" Type="http://schemas.openxmlformats.org/officeDocument/2006/relationships/slideLayout" Target="../slideLayouts/slideLayout88.xml"/><Relationship Id="rId9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2.xml"/><Relationship Id="rId13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4.xml"/><Relationship Id="rId15" Type="http://schemas.openxmlformats.org/officeDocument/2006/relationships/slideLayout" Target="../slideLayouts/slideLayout95.xml"/><Relationship Id="rId16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678200" y="3786480"/>
            <a:ext cx="1330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678200" y="4070520"/>
            <a:ext cx="1330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Google Shape;11;p2" descr=""/>
          <p:cNvPicPr/>
          <p:nvPr/>
        </p:nvPicPr>
        <p:blipFill>
          <a:blip r:embed="rId3"/>
          <a:stretch/>
        </p:blipFill>
        <p:spPr>
          <a:xfrm>
            <a:off x="3684600" y="221400"/>
            <a:ext cx="1425960" cy="530640"/>
          </a:xfrm>
          <a:prstGeom prst="rect">
            <a:avLst/>
          </a:prstGeom>
          <a:ln>
            <a:noFill/>
          </a:ln>
        </p:spPr>
      </p:pic>
      <p:sp>
        <p:nvSpPr>
          <p:cNvPr id="3" name="CustomShape 3"/>
          <p:cNvSpPr/>
          <p:nvPr/>
        </p:nvSpPr>
        <p:spPr>
          <a:xfrm rot="20824200">
            <a:off x="3565440" y="3532680"/>
            <a:ext cx="877320" cy="910440"/>
          </a:xfrm>
          <a:prstGeom prst="flowChartConnector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2;p14" descr=""/>
          <p:cNvPicPr/>
          <p:nvPr/>
        </p:nvPicPr>
        <p:blipFill>
          <a:blip r:embed="rId2"/>
          <a:stretch/>
        </p:blipFill>
        <p:spPr>
          <a:xfrm>
            <a:off x="0" y="4694760"/>
            <a:ext cx="9141480" cy="446040"/>
          </a:xfrm>
          <a:prstGeom prst="rect">
            <a:avLst/>
          </a:prstGeom>
          <a:ln>
            <a:noFill/>
          </a:ln>
        </p:spPr>
      </p:pic>
      <p:pic>
        <p:nvPicPr>
          <p:cNvPr id="43" name="Google Shape;143;p14" descr=""/>
          <p:cNvPicPr/>
          <p:nvPr/>
        </p:nvPicPr>
        <p:blipFill>
          <a:blip r:embed="rId3"/>
          <a:stretch/>
        </p:blipFill>
        <p:spPr>
          <a:xfrm>
            <a:off x="8382240" y="4806000"/>
            <a:ext cx="578160" cy="21420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214200" y="561600"/>
            <a:ext cx="8165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5" name="Google Shape;147;p14" descr=""/>
          <p:cNvPicPr/>
          <p:nvPr/>
        </p:nvPicPr>
        <p:blipFill>
          <a:blip r:embed="rId4"/>
          <a:stretch/>
        </p:blipFill>
        <p:spPr>
          <a:xfrm>
            <a:off x="8811000" y="153000"/>
            <a:ext cx="161640" cy="104040"/>
          </a:xfrm>
          <a:prstGeom prst="rect">
            <a:avLst/>
          </a:prstGeom>
          <a:ln>
            <a:noFill/>
          </a:ln>
        </p:spPr>
      </p:pic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142;p14" descr=""/>
          <p:cNvPicPr/>
          <p:nvPr/>
        </p:nvPicPr>
        <p:blipFill>
          <a:blip r:embed="rId2"/>
          <a:stretch/>
        </p:blipFill>
        <p:spPr>
          <a:xfrm>
            <a:off x="0" y="4694760"/>
            <a:ext cx="9141480" cy="446040"/>
          </a:xfrm>
          <a:prstGeom prst="rect">
            <a:avLst/>
          </a:prstGeom>
          <a:ln>
            <a:noFill/>
          </a:ln>
        </p:spPr>
      </p:pic>
      <p:pic>
        <p:nvPicPr>
          <p:cNvPr id="85" name="Google Shape;143;p14" descr=""/>
          <p:cNvPicPr/>
          <p:nvPr/>
        </p:nvPicPr>
        <p:blipFill>
          <a:blip r:embed="rId3"/>
          <a:stretch/>
        </p:blipFill>
        <p:spPr>
          <a:xfrm>
            <a:off x="8382240" y="4806000"/>
            <a:ext cx="578160" cy="214200"/>
          </a:xfrm>
          <a:prstGeom prst="rect">
            <a:avLst/>
          </a:prstGeom>
          <a:ln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214200" y="561600"/>
            <a:ext cx="8165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Google Shape;147;p14" descr=""/>
          <p:cNvPicPr/>
          <p:nvPr/>
        </p:nvPicPr>
        <p:blipFill>
          <a:blip r:embed="rId4"/>
          <a:stretch/>
        </p:blipFill>
        <p:spPr>
          <a:xfrm>
            <a:off x="8811000" y="153000"/>
            <a:ext cx="161640" cy="104040"/>
          </a:xfrm>
          <a:prstGeom prst="rect">
            <a:avLst/>
          </a:prstGeom>
          <a:ln>
            <a:noFill/>
          </a:ln>
        </p:spPr>
      </p:pic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42;p14" descr=""/>
          <p:cNvPicPr/>
          <p:nvPr/>
        </p:nvPicPr>
        <p:blipFill>
          <a:blip r:embed="rId2"/>
          <a:stretch/>
        </p:blipFill>
        <p:spPr>
          <a:xfrm>
            <a:off x="0" y="4694760"/>
            <a:ext cx="9141480" cy="446040"/>
          </a:xfrm>
          <a:prstGeom prst="rect">
            <a:avLst/>
          </a:prstGeom>
          <a:ln>
            <a:noFill/>
          </a:ln>
        </p:spPr>
      </p:pic>
      <p:pic>
        <p:nvPicPr>
          <p:cNvPr id="127" name="Google Shape;143;p14" descr=""/>
          <p:cNvPicPr/>
          <p:nvPr/>
        </p:nvPicPr>
        <p:blipFill>
          <a:blip r:embed="rId3"/>
          <a:stretch/>
        </p:blipFill>
        <p:spPr>
          <a:xfrm>
            <a:off x="8382240" y="4806000"/>
            <a:ext cx="578160" cy="21420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214200" y="561600"/>
            <a:ext cx="8165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9" name="Google Shape;147;p14" descr=""/>
          <p:cNvPicPr/>
          <p:nvPr/>
        </p:nvPicPr>
        <p:blipFill>
          <a:blip r:embed="rId4"/>
          <a:stretch/>
        </p:blipFill>
        <p:spPr>
          <a:xfrm>
            <a:off x="8811000" y="153000"/>
            <a:ext cx="161640" cy="104040"/>
          </a:xfrm>
          <a:prstGeom prst="rect">
            <a:avLst/>
          </a:prstGeom>
          <a:ln>
            <a:noFill/>
          </a:ln>
        </p:spPr>
      </p:pic>
      <p:sp>
        <p:nvSpPr>
          <p:cNvPr id="13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02;p10" descr=""/>
          <p:cNvPicPr/>
          <p:nvPr/>
        </p:nvPicPr>
        <p:blipFill>
          <a:blip r:embed="rId2"/>
          <a:stretch/>
        </p:blipFill>
        <p:spPr>
          <a:xfrm>
            <a:off x="0" y="4694760"/>
            <a:ext cx="9141480" cy="446040"/>
          </a:xfrm>
          <a:prstGeom prst="rect">
            <a:avLst/>
          </a:prstGeom>
          <a:ln>
            <a:noFill/>
          </a:ln>
        </p:spPr>
      </p:pic>
      <p:pic>
        <p:nvPicPr>
          <p:cNvPr id="169" name="Google Shape;103;p10" descr=""/>
          <p:cNvPicPr/>
          <p:nvPr/>
        </p:nvPicPr>
        <p:blipFill>
          <a:blip r:embed="rId3"/>
          <a:stretch/>
        </p:blipFill>
        <p:spPr>
          <a:xfrm>
            <a:off x="8382240" y="4806000"/>
            <a:ext cx="578160" cy="214200"/>
          </a:xfrm>
          <a:prstGeom prst="rect">
            <a:avLst/>
          </a:prstGeom>
          <a:ln>
            <a:noFill/>
          </a:ln>
        </p:spPr>
      </p:pic>
      <p:sp>
        <p:nvSpPr>
          <p:cNvPr id="170" name="CustomShape 1"/>
          <p:cNvSpPr/>
          <p:nvPr/>
        </p:nvSpPr>
        <p:spPr>
          <a:xfrm>
            <a:off x="214200" y="561600"/>
            <a:ext cx="8165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2"/>
          <p:cNvSpPr/>
          <p:nvPr/>
        </p:nvSpPr>
        <p:spPr>
          <a:xfrm>
            <a:off x="246240" y="4060800"/>
            <a:ext cx="8053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55555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72" name="Google Shape;109;p10" descr=""/>
          <p:cNvPicPr/>
          <p:nvPr/>
        </p:nvPicPr>
        <p:blipFill>
          <a:blip r:embed="rId4"/>
          <a:stretch/>
        </p:blipFill>
        <p:spPr>
          <a:xfrm>
            <a:off x="8811000" y="153000"/>
            <a:ext cx="161640" cy="104040"/>
          </a:xfrm>
          <a:prstGeom prst="rect">
            <a:avLst/>
          </a:prstGeom>
          <a:ln>
            <a:noFill/>
          </a:ln>
        </p:spPr>
      </p:pic>
      <p:sp>
        <p:nvSpPr>
          <p:cNvPr id="17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102;p10" descr=""/>
          <p:cNvPicPr/>
          <p:nvPr/>
        </p:nvPicPr>
        <p:blipFill>
          <a:blip r:embed="rId2"/>
          <a:stretch/>
        </p:blipFill>
        <p:spPr>
          <a:xfrm>
            <a:off x="0" y="4694760"/>
            <a:ext cx="9141480" cy="446040"/>
          </a:xfrm>
          <a:prstGeom prst="rect">
            <a:avLst/>
          </a:prstGeom>
          <a:ln>
            <a:noFill/>
          </a:ln>
        </p:spPr>
      </p:pic>
      <p:pic>
        <p:nvPicPr>
          <p:cNvPr id="212" name="Google Shape;103;p10" descr=""/>
          <p:cNvPicPr/>
          <p:nvPr/>
        </p:nvPicPr>
        <p:blipFill>
          <a:blip r:embed="rId3"/>
          <a:stretch/>
        </p:blipFill>
        <p:spPr>
          <a:xfrm>
            <a:off x="8382240" y="4806000"/>
            <a:ext cx="578160" cy="214200"/>
          </a:xfrm>
          <a:prstGeom prst="rect">
            <a:avLst/>
          </a:prstGeom>
          <a:ln>
            <a:noFill/>
          </a:ln>
        </p:spPr>
      </p:pic>
      <p:sp>
        <p:nvSpPr>
          <p:cNvPr id="213" name="CustomShape 1"/>
          <p:cNvSpPr/>
          <p:nvPr/>
        </p:nvSpPr>
        <p:spPr>
          <a:xfrm>
            <a:off x="214200" y="561600"/>
            <a:ext cx="8165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2"/>
          <p:cNvSpPr/>
          <p:nvPr/>
        </p:nvSpPr>
        <p:spPr>
          <a:xfrm>
            <a:off x="246240" y="4060800"/>
            <a:ext cx="8053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555555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15" name="Google Shape;109;p10" descr=""/>
          <p:cNvPicPr/>
          <p:nvPr/>
        </p:nvPicPr>
        <p:blipFill>
          <a:blip r:embed="rId4"/>
          <a:stretch/>
        </p:blipFill>
        <p:spPr>
          <a:xfrm>
            <a:off x="8811000" y="153000"/>
            <a:ext cx="161640" cy="104040"/>
          </a:xfrm>
          <a:prstGeom prst="rect">
            <a:avLst/>
          </a:prstGeom>
          <a:ln>
            <a:noFill/>
          </a:ln>
        </p:spPr>
      </p:pic>
      <p:sp>
        <p:nvSpPr>
          <p:cNvPr id="216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142;p14" descr=""/>
          <p:cNvPicPr/>
          <p:nvPr/>
        </p:nvPicPr>
        <p:blipFill>
          <a:blip r:embed="rId2"/>
          <a:stretch/>
        </p:blipFill>
        <p:spPr>
          <a:xfrm>
            <a:off x="0" y="4694760"/>
            <a:ext cx="9141480" cy="446040"/>
          </a:xfrm>
          <a:prstGeom prst="rect">
            <a:avLst/>
          </a:prstGeom>
          <a:ln>
            <a:noFill/>
          </a:ln>
        </p:spPr>
      </p:pic>
      <p:pic>
        <p:nvPicPr>
          <p:cNvPr id="255" name="Google Shape;143;p14" descr=""/>
          <p:cNvPicPr/>
          <p:nvPr/>
        </p:nvPicPr>
        <p:blipFill>
          <a:blip r:embed="rId3"/>
          <a:stretch/>
        </p:blipFill>
        <p:spPr>
          <a:xfrm>
            <a:off x="8382240" y="4806000"/>
            <a:ext cx="578160" cy="214200"/>
          </a:xfrm>
          <a:prstGeom prst="rect">
            <a:avLst/>
          </a:prstGeom>
          <a:ln>
            <a:noFill/>
          </a:ln>
        </p:spPr>
      </p:pic>
      <p:sp>
        <p:nvSpPr>
          <p:cNvPr id="256" name="CustomShape 1"/>
          <p:cNvSpPr/>
          <p:nvPr/>
        </p:nvSpPr>
        <p:spPr>
          <a:xfrm>
            <a:off x="214200" y="561600"/>
            <a:ext cx="8165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57" name="Google Shape;147;p14" descr=""/>
          <p:cNvPicPr/>
          <p:nvPr/>
        </p:nvPicPr>
        <p:blipFill>
          <a:blip r:embed="rId4"/>
          <a:stretch/>
        </p:blipFill>
        <p:spPr>
          <a:xfrm>
            <a:off x="8811000" y="153000"/>
            <a:ext cx="161640" cy="104040"/>
          </a:xfrm>
          <a:prstGeom prst="rect">
            <a:avLst/>
          </a:prstGeom>
          <a:ln>
            <a:noFill/>
          </a:ln>
        </p:spPr>
      </p:pic>
      <p:sp>
        <p:nvSpPr>
          <p:cNvPr id="25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557640" y="4878360"/>
            <a:ext cx="7698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a2c4c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2"/>
          <p:cNvSpPr/>
          <p:nvPr/>
        </p:nvSpPr>
        <p:spPr>
          <a:xfrm>
            <a:off x="557640" y="1305000"/>
            <a:ext cx="8165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a2c4c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98" name="Google Shape;43;p4" descr=""/>
          <p:cNvPicPr/>
          <p:nvPr/>
        </p:nvPicPr>
        <p:blipFill>
          <a:blip r:embed="rId3"/>
          <a:stretch/>
        </p:blipFill>
        <p:spPr>
          <a:xfrm>
            <a:off x="8382240" y="4806000"/>
            <a:ext cx="578160" cy="214200"/>
          </a:xfrm>
          <a:prstGeom prst="rect">
            <a:avLst/>
          </a:prstGeom>
          <a:ln>
            <a:noFill/>
          </a:ln>
        </p:spPr>
      </p:pic>
      <p:pic>
        <p:nvPicPr>
          <p:cNvPr id="299" name="Google Shape;46;p4" descr=""/>
          <p:cNvPicPr/>
          <p:nvPr/>
        </p:nvPicPr>
        <p:blipFill>
          <a:blip r:embed="rId4"/>
          <a:stretch/>
        </p:blipFill>
        <p:spPr>
          <a:xfrm>
            <a:off x="8811000" y="153000"/>
            <a:ext cx="161640" cy="104040"/>
          </a:xfrm>
          <a:prstGeom prst="rect">
            <a:avLst/>
          </a:prstGeom>
          <a:ln>
            <a:noFill/>
          </a:ln>
        </p:spPr>
      </p:pic>
      <p:sp>
        <p:nvSpPr>
          <p:cNvPr id="300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7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152280" y="1673640"/>
            <a:ext cx="8836560" cy="12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200" spc="-1" strike="noStrike">
                <a:solidFill>
                  <a:srgbClr val="ffffff"/>
                </a:solidFill>
                <a:latin typeface="Work Sans Light"/>
                <a:ea typeface="Work Sans Light"/>
              </a:rPr>
              <a:t>slog</a:t>
            </a:r>
            <a:endParaRPr b="0" lang="en-US" sz="7200" spc="-1" strike="noStrike"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2687760" y="871200"/>
            <a:ext cx="376596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ffff00"/>
                </a:solidFill>
                <a:latin typeface="Roboto"/>
                <a:ea typeface="Roboto"/>
              </a:rPr>
              <a:t>Go AMS Meetup June ‘23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ffff00"/>
                </a:solidFill>
                <a:latin typeface="Roboto"/>
                <a:ea typeface="Roboto"/>
              </a:rPr>
              <a:t>Lightning talk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4480560" y="3468240"/>
            <a:ext cx="177012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ffffff"/>
                </a:solidFill>
                <a:latin typeface="Roboto"/>
                <a:ea typeface="Roboto"/>
              </a:rPr>
              <a:t>Arno Overgaauw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Roboto"/>
              </a:rPr>
              <a:t>github @ArnoSen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01"/>
              </a:spcBef>
              <a:spcAft>
                <a:spcPts val="901"/>
              </a:spcAft>
              <a:tabLst>
                <a:tab algn="l" pos="0"/>
              </a:tabLst>
            </a:pPr>
            <a:r>
              <a:rPr b="0" lang="en" sz="1200" spc="-1" strike="noStrike">
                <a:solidFill>
                  <a:srgbClr val="ffffff"/>
                </a:solidFill>
                <a:latin typeface="Roboto"/>
                <a:ea typeface="Roboto"/>
              </a:rPr>
              <a:t>me@km42.nl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1" name="CustomShape 4"/>
          <p:cNvSpPr/>
          <p:nvPr/>
        </p:nvSpPr>
        <p:spPr>
          <a:xfrm>
            <a:off x="3474720" y="3474720"/>
            <a:ext cx="1004040" cy="1004040"/>
          </a:xfrm>
          <a:prstGeom prst="rect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138240" y="73440"/>
            <a:ext cx="851796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add8"/>
                </a:solidFill>
                <a:latin typeface="Work Sans Medium"/>
                <a:ea typeface="Work Sans Medium"/>
              </a:rPr>
              <a:t>Log level parsing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182520" y="4742640"/>
            <a:ext cx="377748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9" name="" descr=""/>
          <p:cNvPicPr/>
          <p:nvPr/>
        </p:nvPicPr>
        <p:blipFill>
          <a:blip r:embed="rId1"/>
          <a:stretch/>
        </p:blipFill>
        <p:spPr>
          <a:xfrm>
            <a:off x="228960" y="640080"/>
            <a:ext cx="6261480" cy="3854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138240" y="73440"/>
            <a:ext cx="851796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add8"/>
                </a:solidFill>
                <a:latin typeface="Work Sans Medium"/>
                <a:ea typeface="Work Sans Medium"/>
              </a:rPr>
              <a:t>Change loglevel after logger instantion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182520" y="4742640"/>
            <a:ext cx="377748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72" name="" descr=""/>
          <p:cNvPicPr/>
          <p:nvPr/>
        </p:nvPicPr>
        <p:blipFill>
          <a:blip r:embed="rId1"/>
          <a:stretch/>
        </p:blipFill>
        <p:spPr>
          <a:xfrm>
            <a:off x="457200" y="640080"/>
            <a:ext cx="6751440" cy="3297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138240" y="73440"/>
            <a:ext cx="851796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add8"/>
                </a:solidFill>
                <a:latin typeface="Work Sans Medium"/>
                <a:ea typeface="Work Sans Medium"/>
              </a:rPr>
              <a:t>Add values to loggers (‘stateful’ loggers)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182520" y="4742640"/>
            <a:ext cx="377748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75" name="" descr=""/>
          <p:cNvPicPr/>
          <p:nvPr/>
        </p:nvPicPr>
        <p:blipFill>
          <a:blip r:embed="rId1"/>
          <a:stretch/>
        </p:blipFill>
        <p:spPr>
          <a:xfrm>
            <a:off x="182880" y="1429560"/>
            <a:ext cx="8691120" cy="1586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138240" y="73440"/>
            <a:ext cx="851796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add8"/>
                </a:solidFill>
                <a:latin typeface="Work Sans Medium"/>
                <a:ea typeface="Work Sans Medium"/>
              </a:rPr>
              <a:t>Customizations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182520" y="4742640"/>
            <a:ext cx="377748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3"/>
          <p:cNvSpPr/>
          <p:nvPr/>
        </p:nvSpPr>
        <p:spPr>
          <a:xfrm>
            <a:off x="246240" y="714240"/>
            <a:ext cx="8450280" cy="372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416520">
              <a:lnSpc>
                <a:spcPct val="100000"/>
              </a:lnSpc>
              <a:buClr>
                <a:srgbClr val="999999"/>
              </a:buClr>
              <a:buFont typeface="Roboto Medium"/>
              <a:buChar char="●"/>
            </a:pPr>
            <a:r>
              <a:rPr b="0" lang="en" sz="2000" spc="-1" strike="noStrike">
                <a:solidFill>
                  <a:srgbClr val="999999"/>
                </a:solidFill>
                <a:latin typeface="Roboto Medium"/>
                <a:ea typeface="Roboto Medium"/>
              </a:rPr>
              <a:t>LogLevels</a:t>
            </a:r>
            <a:endParaRPr b="0" lang="en-US" sz="2000" spc="-1" strike="noStrike">
              <a:latin typeface="Arial"/>
            </a:endParaRPr>
          </a:p>
          <a:p>
            <a:pPr marL="457200" indent="-416520">
              <a:lnSpc>
                <a:spcPct val="100000"/>
              </a:lnSpc>
              <a:buClr>
                <a:srgbClr val="999999"/>
              </a:buClr>
              <a:buFont typeface="Roboto Medium"/>
              <a:buChar char="●"/>
            </a:pPr>
            <a:r>
              <a:rPr b="0" lang="en" sz="2000" spc="-1" strike="noStrike">
                <a:solidFill>
                  <a:srgbClr val="999999"/>
                </a:solidFill>
                <a:latin typeface="Roboto Medium"/>
                <a:ea typeface="Roboto Medium"/>
              </a:rPr>
              <a:t>Handlers: handlers determine how a message is logged. See https://github.com/golang/go/wiki/Resources-for-slog for a list of 3d party availabe handlers (e.g. colored output)</a:t>
            </a:r>
            <a:endParaRPr b="0" lang="en-US" sz="2000" spc="-1" strike="noStrike">
              <a:latin typeface="Arial"/>
            </a:endParaRPr>
          </a:p>
          <a:p>
            <a:pPr marL="457200" indent="-416520">
              <a:lnSpc>
                <a:spcPct val="100000"/>
              </a:lnSpc>
              <a:buClr>
                <a:srgbClr val="999999"/>
              </a:buClr>
              <a:buFont typeface="Roboto Medium"/>
              <a:buChar char="●"/>
            </a:pPr>
            <a:r>
              <a:rPr b="0" lang="en" sz="2000" spc="-1" strike="noStrike">
                <a:solidFill>
                  <a:srgbClr val="999999"/>
                </a:solidFill>
                <a:latin typeface="Roboto Medium"/>
                <a:ea typeface="Roboto Medium"/>
              </a:rPr>
              <a:t>Values (e.g. slog.Error(“msg”, “key”, value &lt;any&gt;) ): implement slog.LogValuer to serialize your object. NB: supported ‘output’ types are: string, bool, (non-complex) numeric types (Uint64, Int64, or Float64), time or duration</a:t>
            </a:r>
            <a:endParaRPr b="0" lang="en-US" sz="2000" spc="-1" strike="noStrike">
              <a:latin typeface="Arial"/>
            </a:endParaRPr>
          </a:p>
          <a:p>
            <a:pPr marL="457200" indent="-416520">
              <a:lnSpc>
                <a:spcPct val="100000"/>
              </a:lnSpc>
              <a:buClr>
                <a:srgbClr val="999999"/>
              </a:buClr>
              <a:buFont typeface="Roboto Medium"/>
              <a:buChar char="●"/>
            </a:pPr>
            <a:r>
              <a:rPr b="0" lang="en" sz="2000" spc="-1" strike="noStrike">
                <a:solidFill>
                  <a:srgbClr val="999999"/>
                </a:solidFill>
                <a:latin typeface="Roboto Medium"/>
                <a:ea typeface="Roboto Medium"/>
              </a:rPr>
              <a:t>Default field names are 'time', 'level', 'source' and 'msg'. To override these, set a custom HandlerOptions.ReplaceAttr function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138240" y="73440"/>
            <a:ext cx="851796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add8"/>
                </a:solidFill>
                <a:latin typeface="Work Sans Medium"/>
                <a:ea typeface="Work Sans Medium"/>
              </a:rPr>
              <a:t>Recommendations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182520" y="4742640"/>
            <a:ext cx="377748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3"/>
          <p:cNvSpPr/>
          <p:nvPr/>
        </p:nvSpPr>
        <p:spPr>
          <a:xfrm>
            <a:off x="246240" y="714240"/>
            <a:ext cx="8450280" cy="372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416520">
              <a:lnSpc>
                <a:spcPct val="100000"/>
              </a:lnSpc>
              <a:buClr>
                <a:srgbClr val="999999"/>
              </a:buClr>
              <a:buFont typeface="Roboto Medium"/>
              <a:buChar char="●"/>
            </a:pPr>
            <a:r>
              <a:rPr b="0" lang="en" sz="2400" spc="-1" strike="noStrike">
                <a:solidFill>
                  <a:srgbClr val="999999"/>
                </a:solidFill>
                <a:latin typeface="Roboto Medium"/>
                <a:ea typeface="Roboto Medium"/>
              </a:rPr>
              <a:t>When a context is available, use: DebugCtx, InfoCtx, WarnCtx, ErrorCtx. Implement a custom Handler (method Handle(context.Context, Record) error ) to parse information from the context</a:t>
            </a:r>
            <a:r>
              <a:rPr b="0" lang="en" sz="1800" spc="-1" strike="noStrike">
                <a:solidFill>
                  <a:srgbClr val="999999"/>
                </a:solidFill>
                <a:latin typeface="Roboto Medium"/>
                <a:ea typeface="Roboto Medium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457200" indent="-416520">
              <a:lnSpc>
                <a:spcPct val="100000"/>
              </a:lnSpc>
              <a:buClr>
                <a:srgbClr val="999999"/>
              </a:buClr>
              <a:buFont typeface="Roboto Medium"/>
              <a:buChar char="●"/>
            </a:pPr>
            <a:r>
              <a:rPr b="0" lang="en" sz="2400" spc="-1" strike="noStrike">
                <a:solidFill>
                  <a:srgbClr val="999999"/>
                </a:solidFill>
                <a:latin typeface="Roboto Medium"/>
                <a:ea typeface="Roboto Medium"/>
              </a:rPr>
              <a:t>Performance: when a loglevel is not reached, it’s values are computed.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382" name="" descr=""/>
          <p:cNvPicPr/>
          <p:nvPr/>
        </p:nvPicPr>
        <p:blipFill>
          <a:blip r:embed="rId1"/>
          <a:stretch/>
        </p:blipFill>
        <p:spPr>
          <a:xfrm>
            <a:off x="548640" y="3657600"/>
            <a:ext cx="8018280" cy="46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138240" y="73440"/>
            <a:ext cx="851796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add8"/>
                </a:solidFill>
                <a:latin typeface="Work Sans Medium"/>
                <a:ea typeface="Work Sans Medium"/>
              </a:rPr>
              <a:t>Changes to the proposal in the past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182520" y="4742640"/>
            <a:ext cx="377748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3"/>
          <p:cNvSpPr/>
          <p:nvPr/>
        </p:nvSpPr>
        <p:spPr>
          <a:xfrm>
            <a:off x="246240" y="714240"/>
            <a:ext cx="8450280" cy="372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416520">
              <a:lnSpc>
                <a:spcPct val="100000"/>
              </a:lnSpc>
              <a:buClr>
                <a:srgbClr val="999999"/>
              </a:buClr>
              <a:buFont typeface="Roboto Medium"/>
              <a:buChar char="●"/>
            </a:pPr>
            <a:r>
              <a:rPr b="0" lang="en" sz="2000" spc="-1" strike="noStrike">
                <a:solidFill>
                  <a:srgbClr val="999999"/>
                </a:solidFill>
                <a:latin typeface="Roboto Medium"/>
                <a:ea typeface="Roboto Medium"/>
              </a:rPr>
              <a:t>You may find articles talking about a NewContext method</a:t>
            </a:r>
            <a:r>
              <a:rPr b="0" lang="en" sz="2400" spc="-1" strike="noStrike">
                <a:solidFill>
                  <a:srgbClr val="999999"/>
                </a:solidFill>
                <a:latin typeface="Roboto Medium"/>
                <a:ea typeface="Roboto Medium"/>
              </a:rPr>
              <a:t> “</a:t>
            </a:r>
            <a:r>
              <a:rPr b="0" lang="en" sz="1800" spc="-1" strike="noStrike">
                <a:solidFill>
                  <a:srgbClr val="999999"/>
                </a:solidFill>
                <a:latin typeface="Roboto Medium"/>
                <a:ea typeface="Roboto Medium"/>
              </a:rPr>
              <a:t>ctx := slog.NewContext(context.Background(), logger)</a:t>
            </a:r>
            <a:r>
              <a:rPr b="0" lang="en" sz="2400" spc="-1" strike="noStrike">
                <a:solidFill>
                  <a:srgbClr val="999999"/>
                </a:solidFill>
                <a:latin typeface="Roboto Medium"/>
                <a:ea typeface="Roboto Medium"/>
              </a:rPr>
              <a:t>”. </a:t>
            </a:r>
            <a:r>
              <a:rPr b="0" lang="en" sz="2000" spc="-1" strike="noStrike">
                <a:solidFill>
                  <a:srgbClr val="999999"/>
                </a:solidFill>
                <a:latin typeface="Roboto Medium"/>
                <a:ea typeface="Roboto Medium"/>
              </a:rPr>
              <a:t>After debate this was removed from the proposal.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138240" y="73440"/>
            <a:ext cx="851796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add8"/>
                </a:solidFill>
                <a:latin typeface="Work Sans Medium"/>
                <a:ea typeface="Work Sans Medium"/>
              </a:rPr>
              <a:t>Conclusion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182520" y="4742640"/>
            <a:ext cx="377748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3"/>
          <p:cNvSpPr/>
          <p:nvPr/>
        </p:nvSpPr>
        <p:spPr>
          <a:xfrm>
            <a:off x="246240" y="750240"/>
            <a:ext cx="8450280" cy="372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416520">
              <a:lnSpc>
                <a:spcPct val="100000"/>
              </a:lnSpc>
              <a:buClr>
                <a:srgbClr val="999999"/>
              </a:buClr>
              <a:buFont typeface="Roboto Medium"/>
              <a:buChar char="●"/>
            </a:pPr>
            <a:r>
              <a:rPr b="0" lang="en" sz="2000" spc="-1" strike="noStrike">
                <a:solidFill>
                  <a:srgbClr val="999999"/>
                </a:solidFill>
                <a:latin typeface="Roboto Medium"/>
                <a:ea typeface="Roboto Medium"/>
              </a:rPr>
              <a:t>Looks like a complete library</a:t>
            </a:r>
            <a:endParaRPr b="0" lang="en-US" sz="2000" spc="-1" strike="noStrike">
              <a:latin typeface="Arial"/>
            </a:endParaRPr>
          </a:p>
          <a:p>
            <a:pPr marL="457200" indent="-416520">
              <a:lnSpc>
                <a:spcPct val="100000"/>
              </a:lnSpc>
              <a:buClr>
                <a:srgbClr val="999999"/>
              </a:buClr>
              <a:buFont typeface="Roboto Medium"/>
              <a:buChar char="●"/>
            </a:pPr>
            <a:r>
              <a:rPr b="0" lang="en" sz="2000" spc="-1" strike="noStrike">
                <a:solidFill>
                  <a:srgbClr val="999999"/>
                </a:solidFill>
                <a:latin typeface="Roboto Medium"/>
                <a:ea typeface="Roboto Medium"/>
              </a:rPr>
              <a:t>Lots of customization options that should make it possible to do the same thing with slog as through third party libraries</a:t>
            </a:r>
            <a:endParaRPr b="0" lang="en-US" sz="2000" spc="-1" strike="noStrike">
              <a:latin typeface="Arial"/>
            </a:endParaRPr>
          </a:p>
          <a:p>
            <a:pPr marL="457200" indent="-416520">
              <a:lnSpc>
                <a:spcPct val="100000"/>
              </a:lnSpc>
              <a:buClr>
                <a:srgbClr val="999999"/>
              </a:buClr>
              <a:buFont typeface="Roboto Medium"/>
              <a:buChar char="●"/>
            </a:pPr>
            <a:r>
              <a:rPr b="0" lang="en" sz="2000" spc="-1" strike="noStrike">
                <a:solidFill>
                  <a:srgbClr val="999999"/>
                </a:solidFill>
                <a:latin typeface="Roboto Medium"/>
                <a:ea typeface="Roboto Medium"/>
              </a:rPr>
              <a:t>Maybe the loglevel should have been an interface so you can have custom level names instead of names like Debug+2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488160" y="1285920"/>
            <a:ext cx="8165160" cy="328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0" spc="-1" strike="noStrike">
                <a:solidFill>
                  <a:srgbClr val="ffffff"/>
                </a:solidFill>
                <a:latin typeface="Work Sans"/>
                <a:ea typeface="Work Sans"/>
              </a:rPr>
              <a:t>Questions?</a:t>
            </a:r>
            <a:endParaRPr b="0" lang="en-US" sz="9000" spc="-1" strike="noStrike"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504360" y="772560"/>
            <a:ext cx="390744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138240" y="73440"/>
            <a:ext cx="851796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add8"/>
                </a:solidFill>
                <a:latin typeface="Work Sans Medium"/>
                <a:ea typeface="Work Sans Medium"/>
              </a:rPr>
              <a:t>Who am I?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182520" y="4742640"/>
            <a:ext cx="377748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3"/>
          <p:cNvSpPr/>
          <p:nvPr/>
        </p:nvSpPr>
        <p:spPr>
          <a:xfrm>
            <a:off x="246240" y="714240"/>
            <a:ext cx="8450280" cy="372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416520">
              <a:lnSpc>
                <a:spcPct val="100000"/>
              </a:lnSpc>
              <a:buClr>
                <a:srgbClr val="999999"/>
              </a:buClr>
              <a:buFont typeface="Roboto Medium"/>
              <a:buChar char="●"/>
            </a:pPr>
            <a:r>
              <a:rPr b="0" lang="en" sz="3000" spc="-1" strike="noStrike">
                <a:solidFill>
                  <a:srgbClr val="999999"/>
                </a:solidFill>
                <a:latin typeface="Roboto Medium"/>
                <a:ea typeface="Roboto Medium"/>
              </a:rPr>
              <a:t>Working in IT for around 25 years.</a:t>
            </a:r>
            <a:endParaRPr b="0" lang="en-US" sz="3000" spc="-1" strike="noStrike">
              <a:latin typeface="Arial"/>
            </a:endParaRPr>
          </a:p>
          <a:p>
            <a:pPr marL="457200" indent="-416520">
              <a:lnSpc>
                <a:spcPct val="100000"/>
              </a:lnSpc>
              <a:buClr>
                <a:srgbClr val="999999"/>
              </a:buClr>
              <a:buFont typeface="Roboto Medium"/>
              <a:buChar char="●"/>
            </a:pPr>
            <a:r>
              <a:rPr b="0" lang="en" sz="3000" spc="-1" strike="noStrike">
                <a:solidFill>
                  <a:srgbClr val="999999"/>
                </a:solidFill>
                <a:latin typeface="Roboto Medium"/>
                <a:ea typeface="Roboto Medium"/>
              </a:rPr>
              <a:t>Golang developer for 5 years</a:t>
            </a:r>
            <a:endParaRPr b="0" lang="en-US" sz="3000" spc="-1" strike="noStrike">
              <a:latin typeface="Arial"/>
            </a:endParaRPr>
          </a:p>
          <a:p>
            <a:pPr marL="457200" indent="-416520">
              <a:lnSpc>
                <a:spcPct val="100000"/>
              </a:lnSpc>
              <a:buClr>
                <a:srgbClr val="999999"/>
              </a:buClr>
              <a:buFont typeface="Roboto Medium"/>
              <a:buChar char="●"/>
            </a:pPr>
            <a:r>
              <a:rPr b="0" lang="en" sz="3000" spc="-1" strike="noStrike">
                <a:solidFill>
                  <a:srgbClr val="999999"/>
                </a:solidFill>
                <a:latin typeface="Roboto Medium"/>
                <a:ea typeface="Roboto Medium"/>
              </a:rPr>
              <a:t>Working for Accenture (after acquisition of Sentia a managed service provider, in 2022)</a:t>
            </a:r>
            <a:endParaRPr b="0" lang="en-US" sz="3000" spc="-1" strike="noStrike">
              <a:latin typeface="Arial"/>
            </a:endParaRPr>
          </a:p>
          <a:p>
            <a:pPr marL="457200" indent="-416520">
              <a:lnSpc>
                <a:spcPct val="100000"/>
              </a:lnSpc>
              <a:buClr>
                <a:srgbClr val="999999"/>
              </a:buClr>
              <a:buFont typeface="Roboto Medium"/>
              <a:buChar char="●"/>
            </a:pPr>
            <a:r>
              <a:rPr b="0" lang="en" sz="3000" spc="-1" strike="noStrike">
                <a:solidFill>
                  <a:srgbClr val="999999"/>
                </a:solidFill>
                <a:latin typeface="Roboto Medium"/>
                <a:ea typeface="Roboto Medium"/>
              </a:rPr>
              <a:t>Hobbies: sailing + running (focus on marathons)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138240" y="73440"/>
            <a:ext cx="851796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add8"/>
                </a:solidFill>
                <a:latin typeface="Work Sans Medium"/>
                <a:ea typeface="Work Sans Medium"/>
              </a:rPr>
              <a:t>At the end of the session, you (hopefully)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182520" y="4742640"/>
            <a:ext cx="377748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3"/>
          <p:cNvSpPr/>
          <p:nvPr/>
        </p:nvSpPr>
        <p:spPr>
          <a:xfrm>
            <a:off x="246240" y="714240"/>
            <a:ext cx="8450280" cy="372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416520">
              <a:lnSpc>
                <a:spcPct val="100000"/>
              </a:lnSpc>
              <a:buClr>
                <a:srgbClr val="999999"/>
              </a:buClr>
              <a:buFont typeface="Roboto Medium"/>
              <a:buChar char="●"/>
            </a:pPr>
            <a:r>
              <a:rPr b="0" lang="en" sz="3000" spc="-1" strike="noStrike">
                <a:solidFill>
                  <a:srgbClr val="999999"/>
                </a:solidFill>
                <a:latin typeface="Roboto Medium"/>
                <a:ea typeface="Roboto Medium"/>
              </a:rPr>
              <a:t>Have an overview what slog can do</a:t>
            </a:r>
            <a:endParaRPr b="0" lang="en-US" sz="3000" spc="-1" strike="noStrike">
              <a:latin typeface="Arial"/>
            </a:endParaRPr>
          </a:p>
          <a:p>
            <a:pPr marL="457200" indent="-416520">
              <a:lnSpc>
                <a:spcPct val="100000"/>
              </a:lnSpc>
              <a:buClr>
                <a:srgbClr val="999999"/>
              </a:buClr>
              <a:buFont typeface="Roboto Medium"/>
              <a:buChar char="●"/>
            </a:pPr>
            <a:r>
              <a:rPr b="0" lang="en" sz="3000" spc="-1" strike="noStrike">
                <a:solidFill>
                  <a:srgbClr val="999999"/>
                </a:solidFill>
                <a:latin typeface="Roboto Medium"/>
                <a:ea typeface="Roboto Medium"/>
              </a:rPr>
              <a:t>Have an idea about the key objects in slog</a:t>
            </a:r>
            <a:endParaRPr b="0" lang="en-US" sz="3000" spc="-1" strike="noStrike">
              <a:latin typeface="Arial"/>
            </a:endParaRPr>
          </a:p>
          <a:p>
            <a:pPr marL="457200" indent="-416520">
              <a:lnSpc>
                <a:spcPct val="100000"/>
              </a:lnSpc>
              <a:buClr>
                <a:srgbClr val="999999"/>
              </a:buClr>
              <a:buFont typeface="Roboto Medium"/>
              <a:buChar char="●"/>
            </a:pPr>
            <a:r>
              <a:rPr b="0" lang="en" sz="3000" spc="-1" strike="noStrike">
                <a:solidFill>
                  <a:srgbClr val="999999"/>
                </a:solidFill>
                <a:latin typeface="Roboto Medium"/>
                <a:ea typeface="Roboto Medium"/>
              </a:rPr>
              <a:t>Got an awareness how to make slog do what you want it to do</a:t>
            </a:r>
            <a:endParaRPr b="0" lang="en-US" sz="3000" spc="-1" strike="noStrike">
              <a:latin typeface="Arial"/>
            </a:endParaRPr>
          </a:p>
          <a:p>
            <a:pPr marL="457200" indent="-416520">
              <a:lnSpc>
                <a:spcPct val="100000"/>
              </a:lnSpc>
              <a:buClr>
                <a:srgbClr val="999999"/>
              </a:buClr>
              <a:buFont typeface="Roboto Medium"/>
              <a:buChar char="●"/>
            </a:pPr>
            <a:r>
              <a:rPr b="0" lang="en" sz="3000" spc="-1" strike="noStrike">
                <a:solidFill>
                  <a:srgbClr val="999999"/>
                </a:solidFill>
                <a:latin typeface="Roboto Medium"/>
                <a:ea typeface="Roboto Medium"/>
              </a:rPr>
              <a:t>Are aware of recommendations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138240" y="73440"/>
            <a:ext cx="851796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add8"/>
                </a:solidFill>
                <a:latin typeface="Work Sans Medium"/>
                <a:ea typeface="Work Sans Medium"/>
              </a:rPr>
              <a:t>Why slog?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182520" y="4742640"/>
            <a:ext cx="377748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3"/>
          <p:cNvSpPr/>
          <p:nvPr/>
        </p:nvSpPr>
        <p:spPr>
          <a:xfrm>
            <a:off x="246240" y="714240"/>
            <a:ext cx="8450280" cy="372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457200" indent="-416520">
              <a:lnSpc>
                <a:spcPct val="100000"/>
              </a:lnSpc>
              <a:buClr>
                <a:srgbClr val="999999"/>
              </a:buClr>
              <a:buFont typeface="Roboto Medium"/>
              <a:buChar char="●"/>
            </a:pPr>
            <a:r>
              <a:rPr b="0" lang="en" sz="3000" spc="-1" strike="noStrike">
                <a:solidFill>
                  <a:srgbClr val="999999"/>
                </a:solidFill>
                <a:latin typeface="Roboto Medium"/>
                <a:ea typeface="Roboto Medium"/>
              </a:rPr>
              <a:t>Limited functionality and configuration options of the log package</a:t>
            </a:r>
            <a:endParaRPr b="0" lang="en-US" sz="3000" spc="-1" strike="noStrike">
              <a:latin typeface="Arial"/>
            </a:endParaRPr>
          </a:p>
          <a:p>
            <a:pPr marL="457200" indent="-416520">
              <a:lnSpc>
                <a:spcPct val="100000"/>
              </a:lnSpc>
              <a:buClr>
                <a:srgbClr val="999999"/>
              </a:buClr>
              <a:buFont typeface="Roboto Medium"/>
              <a:buChar char="●"/>
            </a:pPr>
            <a:r>
              <a:rPr b="0" lang="en" sz="3000" spc="-1" strike="noStrike">
                <a:solidFill>
                  <a:srgbClr val="999999"/>
                </a:solidFill>
                <a:latin typeface="Roboto Medium"/>
                <a:ea typeface="Roboto Medium"/>
              </a:rPr>
              <a:t>Lots of people use structured logging through third party libraries. The goal is to unify logging across Go with slog</a:t>
            </a:r>
            <a:endParaRPr b="0" lang="en-US" sz="3000" spc="-1" strike="noStrike">
              <a:latin typeface="Arial"/>
            </a:endParaRPr>
          </a:p>
          <a:p>
            <a:pPr marL="457200" indent="-416520">
              <a:lnSpc>
                <a:spcPct val="100000"/>
              </a:lnSpc>
              <a:buClr>
                <a:srgbClr val="999999"/>
              </a:buClr>
              <a:buFont typeface="Roboto Medium"/>
              <a:buChar char="●"/>
            </a:pPr>
            <a:r>
              <a:rPr b="0" lang="en" sz="3000" spc="-1" strike="noStrike">
                <a:solidFill>
                  <a:srgbClr val="999999"/>
                </a:solidFill>
                <a:latin typeface="Roboto Medium"/>
                <a:ea typeface="Roboto Medium"/>
              </a:rPr>
              <a:t>Structured logging exists to make it easer for machines to read logs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138240" y="73440"/>
            <a:ext cx="851796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add8"/>
                </a:solidFill>
                <a:latin typeface="Work Sans Medium"/>
                <a:ea typeface="Work Sans Medium"/>
              </a:rPr>
              <a:t>What can slog do for you?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182520" y="4742640"/>
            <a:ext cx="377748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3" name="" descr=""/>
          <p:cNvPicPr/>
          <p:nvPr/>
        </p:nvPicPr>
        <p:blipFill>
          <a:blip r:embed="rId1"/>
          <a:stretch/>
        </p:blipFill>
        <p:spPr>
          <a:xfrm>
            <a:off x="640080" y="818280"/>
            <a:ext cx="7587360" cy="2837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138240" y="73440"/>
            <a:ext cx="851796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add8"/>
                </a:solidFill>
                <a:latin typeface="Work Sans Medium"/>
                <a:ea typeface="Work Sans Medium"/>
              </a:rPr>
              <a:t>Handlers and log levels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182520" y="4742640"/>
            <a:ext cx="377748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6" name="" descr=""/>
          <p:cNvPicPr/>
          <p:nvPr/>
        </p:nvPicPr>
        <p:blipFill>
          <a:blip r:embed="rId1"/>
          <a:stretch/>
        </p:blipFill>
        <p:spPr>
          <a:xfrm>
            <a:off x="182880" y="593640"/>
            <a:ext cx="7039080" cy="3427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138240" y="73440"/>
            <a:ext cx="851796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add8"/>
                </a:solidFill>
                <a:latin typeface="Work Sans Medium"/>
                <a:ea typeface="Work Sans Medium"/>
              </a:rPr>
              <a:t>Values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182520" y="4742640"/>
            <a:ext cx="377748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9" name="" descr=""/>
          <p:cNvPicPr/>
          <p:nvPr/>
        </p:nvPicPr>
        <p:blipFill>
          <a:blip r:embed="rId1"/>
          <a:stretch/>
        </p:blipFill>
        <p:spPr>
          <a:xfrm>
            <a:off x="320040" y="1174320"/>
            <a:ext cx="8364960" cy="279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138240" y="73440"/>
            <a:ext cx="851796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add8"/>
                </a:solidFill>
                <a:latin typeface="Work Sans Medium"/>
                <a:ea typeface="Work Sans Medium"/>
              </a:rPr>
              <a:t>Groups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182520" y="4742640"/>
            <a:ext cx="377748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2" name="" descr=""/>
          <p:cNvPicPr/>
          <p:nvPr/>
        </p:nvPicPr>
        <p:blipFill>
          <a:blip r:embed="rId1"/>
          <a:stretch/>
        </p:blipFill>
        <p:spPr>
          <a:xfrm>
            <a:off x="106560" y="883440"/>
            <a:ext cx="8670960" cy="268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138240" y="73440"/>
            <a:ext cx="851796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add8"/>
                </a:solidFill>
                <a:latin typeface="Work Sans Medium"/>
                <a:ea typeface="Work Sans Medium"/>
              </a:rPr>
              <a:t>Levels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182520" y="4742640"/>
            <a:ext cx="3777480" cy="4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3"/>
          <p:cNvSpPr/>
          <p:nvPr/>
        </p:nvSpPr>
        <p:spPr>
          <a:xfrm>
            <a:off x="246240" y="714240"/>
            <a:ext cx="8450280" cy="372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416520">
              <a:lnSpc>
                <a:spcPct val="100000"/>
              </a:lnSpc>
              <a:buClr>
                <a:srgbClr val="999999"/>
              </a:buClr>
              <a:buFont typeface="Roboto Medium"/>
              <a:buChar char="●"/>
            </a:pPr>
            <a:r>
              <a:rPr b="0" lang="en" sz="3000" spc="-1" strike="noStrike">
                <a:solidFill>
                  <a:srgbClr val="999999"/>
                </a:solidFill>
                <a:latin typeface="Roboto Medium"/>
                <a:ea typeface="Roboto Medium"/>
              </a:rPr>
              <a:t>4 built in levels: debug, warn, info, error</a:t>
            </a:r>
            <a:endParaRPr b="0" lang="en-US" sz="3000" spc="-1" strike="noStrike">
              <a:latin typeface="Arial"/>
            </a:endParaRPr>
          </a:p>
          <a:p>
            <a:pPr marL="457200" indent="-416520">
              <a:lnSpc>
                <a:spcPct val="100000"/>
              </a:lnSpc>
              <a:buClr>
                <a:srgbClr val="999999"/>
              </a:buClr>
              <a:buFont typeface="Roboto Medium"/>
              <a:buChar char="●"/>
            </a:pPr>
            <a:r>
              <a:rPr b="0" lang="en" sz="3000" spc="-1" strike="noStrike">
                <a:solidFill>
                  <a:srgbClr val="999999"/>
                </a:solidFill>
                <a:latin typeface="Roboto Medium"/>
                <a:ea typeface="Roboto Medium"/>
              </a:rPr>
              <a:t>Level is an int. debug=-4, error=8</a:t>
            </a:r>
            <a:endParaRPr b="0" lang="en-US" sz="3000" spc="-1" strike="noStrike">
              <a:latin typeface="Arial"/>
            </a:endParaRPr>
          </a:p>
          <a:p>
            <a:pPr marL="457200" indent="-416520">
              <a:lnSpc>
                <a:spcPct val="100000"/>
              </a:lnSpc>
              <a:buClr>
                <a:srgbClr val="999999"/>
              </a:buClr>
              <a:buFont typeface="Roboto Medium"/>
              <a:buChar char="●"/>
            </a:pPr>
            <a:r>
              <a:rPr b="0" lang="en" sz="3000" spc="-1" strike="noStrike">
                <a:solidFill>
                  <a:srgbClr val="999999"/>
                </a:solidFill>
                <a:latin typeface="Roboto Medium"/>
                <a:ea typeface="Roboto Medium"/>
              </a:rPr>
              <a:t>You can define your own levels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366" name="" descr=""/>
          <p:cNvPicPr/>
          <p:nvPr/>
        </p:nvPicPr>
        <p:blipFill>
          <a:blip r:embed="rId1"/>
          <a:stretch/>
        </p:blipFill>
        <p:spPr>
          <a:xfrm>
            <a:off x="731520" y="2377440"/>
            <a:ext cx="8123760" cy="1918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2023-06-20T15:50:41Z</dcterms:modified>
  <cp:revision>94</cp:revision>
  <dc:subject/>
  <dc:title/>
</cp:coreProperties>
</file>