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Roboto"/>
      <p:regular r:id="rId23"/>
      <p:bold r:id="rId24"/>
      <p:italic r:id="rId25"/>
      <p:boldItalic r:id="rId26"/>
    </p:embeddedFon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08">
          <p15:clr>
            <a:srgbClr val="A4A3A4"/>
          </p15:clr>
        </p15:guide>
        <p15:guide id="2" pos="3840">
          <p15:clr>
            <a:srgbClr val="A4A3A4"/>
          </p15:clr>
        </p15:guide>
        <p15:guide id="3" orient="horz" pos="576">
          <p15:clr>
            <a:srgbClr val="A4A3A4"/>
          </p15:clr>
        </p15:guide>
        <p15:guide id="4" orient="horz" pos="2232">
          <p15:clr>
            <a:srgbClr val="A4A3A4"/>
          </p15:clr>
        </p15:guide>
      </p15:sldGuideLst>
    </p:ext>
    <p:ext uri="http://customooxmlschemas.google.com/">
      <go:slidesCustomData xmlns:go="http://customooxmlschemas.google.com/" r:id="rId31" roundtripDataSignature="AMtx7mjn+SyUgBLq/8uBn6I2NvIhOnhU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008" orient="horz"/>
        <p:guide pos="3840"/>
        <p:guide pos="576" orient="horz"/>
        <p:guide pos="223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c2cf1a1c1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6c2cf1a1c1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c2cf1a1c1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6c2cf1a1c1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c2cf1a1c1_1_2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b="1" sz="1500">
              <a:latin typeface="Roboto"/>
              <a:ea typeface="Roboto"/>
              <a:cs typeface="Roboto"/>
              <a:sym typeface="Roboto"/>
            </a:endParaRPr>
          </a:p>
          <a:p>
            <a:pPr indent="0" lvl="0" marL="0" rtl="0" algn="l">
              <a:spcBef>
                <a:spcPts val="0"/>
              </a:spcBef>
              <a:spcAft>
                <a:spcPts val="0"/>
              </a:spcAft>
              <a:buNone/>
            </a:pPr>
            <a:r>
              <a:t/>
            </a:r>
            <a:endParaRPr/>
          </a:p>
        </p:txBody>
      </p:sp>
      <p:sp>
        <p:nvSpPr>
          <p:cNvPr id="455" name="Google Shape;455;g6c2cf1a1c1_1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6c2cf1a1c1_1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6c2cf1a1c1_1_3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g6c2cf1a1c1_1_3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6c2cf1a1c1_5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c2cf1a1c1_5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g6c2cf1a1c1_5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6c2cf1a1c1_1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6c2cf1a1c1_1_3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6c2cf1a1c1_1_3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6c2cf1a1c1_1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c2cf1a1c1_1_3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g6c2cf1a1c1_1_3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After we got the clusters from the k-means, we do the variable analysis  for each cluster with box plots similar shown here.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c2cf1a1c1_1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Then by summarizing all the variables for each clusters, we formed the cluster analysis. </a:t>
            </a:r>
            <a:endParaRPr/>
          </a:p>
        </p:txBody>
      </p:sp>
      <p:sp>
        <p:nvSpPr>
          <p:cNvPr id="186" name="Google Shape;186;g6c2cf1a1c1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c2cf1a1c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6c2cf1a1c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c2cf1a1c1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spends moderately</a:t>
            </a:r>
            <a:endParaRPr/>
          </a:p>
        </p:txBody>
      </p:sp>
      <p:sp>
        <p:nvSpPr>
          <p:cNvPr id="330" name="Google Shape;330;g6c2cf1a1c1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6c2cf1a1c1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222222"/>
                </a:solidFill>
                <a:highlight>
                  <a:srgbClr val="FFFFFF"/>
                </a:highlight>
                <a:latin typeface="Arial"/>
                <a:ea typeface="Arial"/>
                <a:cs typeface="Arial"/>
                <a:sym typeface="Arial"/>
              </a:rPr>
              <a:t>need to first introduce the term “cash advance”. Cash advance is a service provided by credit card issuers that allows cardholders to withdraw cash up to a certain limit. </a:t>
            </a:r>
            <a:endParaRPr sz="10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US" sz="1050">
                <a:solidFill>
                  <a:srgbClr val="222222"/>
                </a:solidFill>
                <a:highlight>
                  <a:srgbClr val="FFFFFF"/>
                </a:highlight>
                <a:latin typeface="Arial"/>
                <a:ea typeface="Arial"/>
                <a:cs typeface="Arial"/>
                <a:sym typeface="Arial"/>
              </a:rPr>
              <a:t>cluster 4 like to do cash advance a lot. </a:t>
            </a:r>
            <a:endParaRPr sz="10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US" sz="1050">
                <a:solidFill>
                  <a:srgbClr val="222222"/>
                </a:solidFill>
                <a:highlight>
                  <a:srgbClr val="FFFFFF"/>
                </a:highlight>
                <a:latin typeface="Arial"/>
                <a:ea typeface="Arial"/>
                <a:cs typeface="Arial"/>
                <a:sym typeface="Arial"/>
              </a:rPr>
              <a:t>Besides, they have other extreme characteristics: that means they use their cards to do many transactions for just cash advance for many years. </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latin typeface="Georgia"/>
                <a:ea typeface="Georgia"/>
                <a:cs typeface="Georgia"/>
                <a:sym typeface="Georgia"/>
              </a:rPr>
              <a:t>“cash borrowers”. They always need money but they do not have money at the same time, so they use cash advance on credit card as a way to make loan. </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latin typeface="Georgia"/>
                <a:ea typeface="Georgia"/>
                <a:cs typeface="Georgia"/>
                <a:sym typeface="Georgia"/>
              </a:rPr>
              <a:t>pay more attention on these users because they can potentially make huge profits and risks at the same time. On one hand, most of these users can pay back on time, so issuers can make profits from charging high interests and fees. </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latin typeface="Georgia"/>
                <a:ea typeface="Georgia"/>
                <a:cs typeface="Georgia"/>
                <a:sym typeface="Georgia"/>
              </a:rPr>
              <a:t>On the other hand, taking the risks of losing principals. Although there are only few payments that cannot be repaid, one non-repaid payment could cause big loss to issuers. </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latin typeface="Georgia"/>
                <a:ea typeface="Georgia"/>
                <a:cs typeface="Georgia"/>
                <a:sym typeface="Georgia"/>
              </a:rPr>
              <a:t>plan: charging a higher interest rate and setting a maximum credit limit. With this strategy, users can still increase the credit limit with strong repayment ability, but if they do cash advance for many times, the credit limit will not be raised once it reaches the maximum credit limit. </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latin typeface="Georgia"/>
                <a:ea typeface="Georgia"/>
                <a:cs typeface="Georgia"/>
                <a:sym typeface="Georgia"/>
              </a:rPr>
              <a:t>Credit card issuers can gain profits from cash advance with less risks in this way.</a:t>
            </a:r>
            <a:endParaRPr>
              <a:latin typeface="Georgia"/>
              <a:ea typeface="Georgia"/>
              <a:cs typeface="Georgia"/>
              <a:sym typeface="Georgia"/>
            </a:endParaRPr>
          </a:p>
          <a:p>
            <a:pPr indent="0" lvl="0" marL="0" rtl="0" algn="l">
              <a:spcBef>
                <a:spcPts val="0"/>
              </a:spcBef>
              <a:spcAft>
                <a:spcPts val="0"/>
              </a:spcAft>
              <a:buNone/>
            </a:pPr>
            <a:r>
              <a:t/>
            </a:r>
            <a:endParaRPr/>
          </a:p>
        </p:txBody>
      </p:sp>
      <p:sp>
        <p:nvSpPr>
          <p:cNvPr id="362" name="Google Shape;362;g6c2cf1a1c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22.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pic>
        <p:nvPicPr>
          <p:cNvPr descr="A close up of a device&#10;&#10;Description automatically generated" id="88" name="Google Shape;88;p1"/>
          <p:cNvPicPr preferRelativeResize="0"/>
          <p:nvPr/>
        </p:nvPicPr>
        <p:blipFill rotWithShape="1">
          <a:blip r:embed="rId3">
            <a:alphaModFix amt="43000"/>
          </a:blip>
          <a:srcRect b="12230" l="0" r="0" t="3393"/>
          <a:stretch/>
        </p:blipFill>
        <p:spPr>
          <a:xfrm>
            <a:off x="-14068" y="14067"/>
            <a:ext cx="12206067" cy="6853083"/>
          </a:xfrm>
          <a:prstGeom prst="rect">
            <a:avLst/>
          </a:prstGeom>
          <a:noFill/>
          <a:ln>
            <a:noFill/>
          </a:ln>
        </p:spPr>
      </p:pic>
      <p:sp>
        <p:nvSpPr>
          <p:cNvPr id="89" name="Google Shape;89;p1"/>
          <p:cNvSpPr/>
          <p:nvPr/>
        </p:nvSpPr>
        <p:spPr>
          <a:xfrm>
            <a:off x="-14068" y="2315613"/>
            <a:ext cx="12206068" cy="2720630"/>
          </a:xfrm>
          <a:prstGeom prst="rect">
            <a:avLst/>
          </a:prstGeom>
          <a:solidFill>
            <a:srgbClr val="3F3F3F">
              <a:alpha val="78823"/>
            </a:srgbClr>
          </a:solidFill>
          <a:ln>
            <a:noFill/>
          </a:ln>
          <a:effectLst>
            <a:outerShdw blurRad="1270000" sx="97000" rotWithShape="0" algn="ctr" dir="5400000" dist="50800" sy="97000">
              <a:srgbClr val="44969F">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flipH="1" rot="-5400000">
            <a:off x="6234558" y="-4919"/>
            <a:ext cx="5957441" cy="5957441"/>
          </a:xfrm>
          <a:prstGeom prst="rtTriangle">
            <a:avLst/>
          </a:prstGeom>
          <a:solidFill>
            <a:srgbClr val="8AC6CC"/>
          </a:solidFill>
          <a:ln>
            <a:noFill/>
          </a:ln>
          <a:effectLst>
            <a:outerShdw blurRad="1270000" sx="37000" rotWithShape="0" algn="ctr" dir="5400000" dist="50800" sy="37000">
              <a:schemeClr val="dk1">
                <a:alpha val="7372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flipH="1" rot="5400000">
            <a:off x="48358" y="5147896"/>
            <a:ext cx="1675814" cy="1800665"/>
          </a:xfrm>
          <a:prstGeom prst="rtTriangle">
            <a:avLst/>
          </a:prstGeom>
          <a:solidFill>
            <a:srgbClr val="E65E6F"/>
          </a:solidFill>
          <a:ln>
            <a:noFill/>
          </a:ln>
          <a:effectLst>
            <a:outerShdw blurRad="622300" sx="85000" rotWithShape="0" algn="ctr" dir="5400000" dist="50800" sy="8500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txBox="1"/>
          <p:nvPr/>
        </p:nvSpPr>
        <p:spPr>
          <a:xfrm>
            <a:off x="137850" y="2315625"/>
            <a:ext cx="10665900" cy="2639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Quattrocento Sans"/>
                <a:ea typeface="Quattrocento Sans"/>
                <a:cs typeface="Quattrocento Sans"/>
                <a:sym typeface="Quattrocento Sans"/>
              </a:rPr>
              <a:t>Credit Card Segmentation</a:t>
            </a:r>
            <a:r>
              <a:rPr b="1" lang="en-US" sz="5400">
                <a:solidFill>
                  <a:schemeClr val="lt1"/>
                </a:solidFill>
                <a:latin typeface="Quattrocento Sans"/>
                <a:ea typeface="Quattrocento Sans"/>
                <a:cs typeface="Quattrocento Sans"/>
                <a:sym typeface="Quattrocento Sans"/>
              </a:rPr>
              <a:t> </a:t>
            </a:r>
            <a:r>
              <a:rPr b="1" lang="en-US" sz="5400">
                <a:solidFill>
                  <a:schemeClr val="lt1"/>
                </a:solidFill>
                <a:latin typeface="Quattrocento Sans"/>
                <a:ea typeface="Quattrocento Sans"/>
                <a:cs typeface="Quattrocento Sans"/>
                <a:sym typeface="Quattrocento Sans"/>
              </a:rPr>
              <a:t>: Tapping Unmet Consumer Needs</a:t>
            </a:r>
            <a:endParaRPr sz="5400">
              <a:solidFill>
                <a:schemeClr val="lt1"/>
              </a:solidFill>
              <a:latin typeface="Quattrocento Sans"/>
              <a:ea typeface="Quattrocento Sans"/>
              <a:cs typeface="Quattrocento Sans"/>
              <a:sym typeface="Quattrocento Sans"/>
            </a:endParaRPr>
          </a:p>
        </p:txBody>
      </p:sp>
      <p:sp>
        <p:nvSpPr>
          <p:cNvPr id="93" name="Google Shape;93;p1"/>
          <p:cNvSpPr/>
          <p:nvPr/>
        </p:nvSpPr>
        <p:spPr>
          <a:xfrm>
            <a:off x="7368896" y="731521"/>
            <a:ext cx="4823103" cy="984738"/>
          </a:xfrm>
          <a:prstGeom prst="rect">
            <a:avLst/>
          </a:prstGeom>
          <a:solidFill>
            <a:schemeClr val="lt1">
              <a:alpha val="69803"/>
            </a:schemeClr>
          </a:solidFill>
          <a:ln>
            <a:noFill/>
          </a:ln>
          <a:effectLst>
            <a:outerShdw blurRad="88900" rotWithShape="0" algn="tr" dir="8100000" dist="38100">
              <a:schemeClr val="dk1">
                <a:alpha val="4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rgbClr val="3C8C92"/>
                </a:solidFill>
                <a:latin typeface="Quattrocento Sans"/>
                <a:ea typeface="Quattrocento Sans"/>
                <a:cs typeface="Quattrocento Sans"/>
                <a:sym typeface="Quattrocento Sans"/>
              </a:rPr>
              <a:t>Xiaoqi Hu, Fernanda Lin, Haolan Ma, </a:t>
            </a:r>
            <a:br>
              <a:rPr lang="en-US" sz="2200">
                <a:solidFill>
                  <a:srgbClr val="3C8C92"/>
                </a:solidFill>
                <a:latin typeface="Quattrocento Sans"/>
                <a:ea typeface="Quattrocento Sans"/>
                <a:cs typeface="Quattrocento Sans"/>
                <a:sym typeface="Quattrocento Sans"/>
              </a:rPr>
            </a:br>
            <a:r>
              <a:rPr lang="en-US" sz="2200">
                <a:solidFill>
                  <a:srgbClr val="3C8C92"/>
                </a:solidFill>
                <a:latin typeface="Quattrocento Sans"/>
                <a:ea typeface="Quattrocento Sans"/>
                <a:cs typeface="Quattrocento Sans"/>
                <a:sym typeface="Quattrocento Sans"/>
              </a:rPr>
              <a:t>Chenhang Niu, Yi Yu</a:t>
            </a:r>
            <a:endParaRPr sz="2200">
              <a:solidFill>
                <a:srgbClr val="3C8C92"/>
              </a:solidFill>
              <a:latin typeface="Quattrocento Sans"/>
              <a:ea typeface="Quattrocento Sans"/>
              <a:cs typeface="Quattrocento Sans"/>
              <a:sym typeface="Quattrocento Sans"/>
            </a:endParaRPr>
          </a:p>
        </p:txBody>
      </p:sp>
      <p:sp>
        <p:nvSpPr>
          <p:cNvPr id="94" name="Google Shape;94;p1"/>
          <p:cNvSpPr/>
          <p:nvPr/>
        </p:nvSpPr>
        <p:spPr>
          <a:xfrm>
            <a:off x="4886175" y="731521"/>
            <a:ext cx="2468653" cy="998806"/>
          </a:xfrm>
          <a:prstGeom prst="rect">
            <a:avLst/>
          </a:prstGeom>
          <a:solidFill>
            <a:srgbClr val="E65E6F"/>
          </a:solidFill>
          <a:ln>
            <a:noFill/>
          </a:ln>
          <a:effectLst>
            <a:outerShdw blurRad="50800" rotWithShape="0" algn="tr" dir="8100000" dist="38100">
              <a:schemeClr val="dk1">
                <a:alpha val="40000"/>
              </a:schemeClr>
            </a:outerShdw>
          </a:effectLst>
        </p:spPr>
        <p:txBody>
          <a:bodyPr anchorCtr="1" anchor="ctr" bIns="45700" lIns="91425" spcFirstLastPara="1" rIns="91425" wrap="square" tIns="45700">
            <a:noAutofit/>
          </a:bodyPr>
          <a:lstStyle/>
          <a:p>
            <a:pPr indent="0" lvl="0" marL="0" marR="0" rtl="0" algn="ctr">
              <a:lnSpc>
                <a:spcPct val="58636"/>
              </a:lnSpc>
              <a:spcBef>
                <a:spcPts val="0"/>
              </a:spcBef>
              <a:spcAft>
                <a:spcPts val="0"/>
              </a:spcAft>
              <a:buNone/>
            </a:pPr>
            <a:r>
              <a:rPr lang="en-US" sz="4400">
                <a:solidFill>
                  <a:schemeClr val="lt1"/>
                </a:solidFill>
                <a:latin typeface="Arial"/>
                <a:ea typeface="Arial"/>
                <a:cs typeface="Arial"/>
                <a:sym typeface="Arial"/>
              </a:rPr>
              <a:t> </a:t>
            </a:r>
            <a:r>
              <a:rPr b="1" lang="en-US" sz="3200">
                <a:solidFill>
                  <a:schemeClr val="lt1"/>
                </a:solidFill>
                <a:latin typeface="Quattrocento Sans"/>
                <a:ea typeface="Quattrocento Sans"/>
                <a:cs typeface="Quattrocento Sans"/>
                <a:sym typeface="Quattrocento Sans"/>
              </a:rPr>
              <a:t>BA820</a:t>
            </a:r>
            <a:endParaRPr b="1">
              <a:latin typeface="Quattrocento Sans"/>
              <a:ea typeface="Quattrocento Sans"/>
              <a:cs typeface="Quattrocento Sans"/>
              <a:sym typeface="Quattrocento Sans"/>
            </a:endParaRPr>
          </a:p>
          <a:p>
            <a:pPr indent="0" lvl="0" marL="0" marR="0" rtl="0" algn="ctr">
              <a:lnSpc>
                <a:spcPct val="80625"/>
              </a:lnSpc>
              <a:spcBef>
                <a:spcPts val="0"/>
              </a:spcBef>
              <a:spcAft>
                <a:spcPts val="0"/>
              </a:spcAft>
              <a:buNone/>
            </a:pPr>
            <a:r>
              <a:rPr b="1" lang="en-US" sz="3200">
                <a:solidFill>
                  <a:schemeClr val="lt1"/>
                </a:solidFill>
                <a:latin typeface="Quattrocento Sans"/>
                <a:ea typeface="Quattrocento Sans"/>
                <a:cs typeface="Quattrocento Sans"/>
                <a:sym typeface="Quattrocento Sans"/>
              </a:rPr>
              <a:t>Team 6</a:t>
            </a:r>
            <a:endParaRPr b="1">
              <a:latin typeface="Quattrocento Sans"/>
              <a:ea typeface="Quattrocento Sans"/>
              <a:cs typeface="Quattrocento Sans"/>
              <a:sym typeface="Quattrocento Sans"/>
            </a:endParaRPr>
          </a:p>
        </p:txBody>
      </p:sp>
      <p:sp>
        <p:nvSpPr>
          <p:cNvPr id="95" name="Google Shape;95;p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96" name="Google Shape;96;p1"/>
          <p:cNvPicPr preferRelativeResize="0"/>
          <p:nvPr/>
        </p:nvPicPr>
        <p:blipFill>
          <a:blip r:embed="rId4">
            <a:alphaModFix/>
          </a:blip>
          <a:stretch>
            <a:fillRect/>
          </a:stretch>
        </p:blipFill>
        <p:spPr>
          <a:xfrm>
            <a:off x="254875" y="4830175"/>
            <a:ext cx="3166950" cy="243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alpha val="14900"/>
          </a:schemeClr>
        </a:solidFill>
      </p:bgPr>
    </p:bg>
    <p:spTree>
      <p:nvGrpSpPr>
        <p:cNvPr id="394" name="Shape 394"/>
        <p:cNvGrpSpPr/>
        <p:nvPr/>
      </p:nvGrpSpPr>
      <p:grpSpPr>
        <a:xfrm>
          <a:off x="0" y="0"/>
          <a:ext cx="0" cy="0"/>
          <a:chOff x="0" y="0"/>
          <a:chExt cx="0" cy="0"/>
        </a:xfrm>
      </p:grpSpPr>
      <p:sp>
        <p:nvSpPr>
          <p:cNvPr id="395" name="Google Shape;395;g6c2cf1a1c1_0_11"/>
          <p:cNvSpPr/>
          <p:nvPr/>
        </p:nvSpPr>
        <p:spPr>
          <a:xfrm>
            <a:off x="1210277" y="0"/>
            <a:ext cx="9771446" cy="6858000"/>
          </a:xfrm>
          <a:custGeom>
            <a:rect b="b" l="l" r="r" t="t"/>
            <a:pathLst>
              <a:path extrusionOk="0" h="6858000" w="9771446">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rgbClr val="D8D8D8">
              <a:alpha val="6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g6c2cf1a1c1_0_11"/>
          <p:cNvSpPr/>
          <p:nvPr/>
        </p:nvSpPr>
        <p:spPr>
          <a:xfrm>
            <a:off x="0" y="0"/>
            <a:ext cx="12192000" cy="6858000"/>
          </a:xfrm>
          <a:prstGeom prst="rect">
            <a:avLst/>
          </a:prstGeom>
          <a:solidFill>
            <a:schemeClr val="lt1"/>
          </a:solidFill>
          <a:ln cap="flat" cmpd="sng" w="12700">
            <a:solidFill>
              <a:srgbClr val="88A3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g6c2cf1a1c1_0_11"/>
          <p:cNvSpPr/>
          <p:nvPr/>
        </p:nvSpPr>
        <p:spPr>
          <a:xfrm>
            <a:off x="-2151524" y="-159682"/>
            <a:ext cx="7177500" cy="7177500"/>
          </a:xfrm>
          <a:prstGeom prst="ellipse">
            <a:avLst/>
          </a:prstGeom>
          <a:solidFill>
            <a:srgbClr val="BADDE1">
              <a:alpha val="5373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g6c2cf1a1c1_0_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99" name="Google Shape;399;g6c2cf1a1c1_0_11"/>
          <p:cNvGrpSpPr/>
          <p:nvPr/>
        </p:nvGrpSpPr>
        <p:grpSpPr>
          <a:xfrm>
            <a:off x="4643753" y="318425"/>
            <a:ext cx="7765382" cy="5957600"/>
            <a:chOff x="4643975" y="318425"/>
            <a:chExt cx="7686975" cy="5957600"/>
          </a:xfrm>
        </p:grpSpPr>
        <p:pic>
          <p:nvPicPr>
            <p:cNvPr id="400" name="Google Shape;400;g6c2cf1a1c1_0_11"/>
            <p:cNvPicPr preferRelativeResize="0"/>
            <p:nvPr/>
          </p:nvPicPr>
          <p:blipFill rotWithShape="1">
            <a:blip r:embed="rId3">
              <a:alphaModFix/>
            </a:blip>
            <a:srcRect b="15932" l="26479" r="24221" t="15216"/>
            <a:stretch/>
          </p:blipFill>
          <p:spPr>
            <a:xfrm>
              <a:off x="5942425" y="740325"/>
              <a:ext cx="5411400" cy="5388600"/>
            </a:xfrm>
            <a:prstGeom prst="ellipse">
              <a:avLst/>
            </a:prstGeom>
            <a:noFill/>
            <a:ln>
              <a:noFill/>
            </a:ln>
          </p:spPr>
        </p:pic>
        <p:sp>
          <p:nvSpPr>
            <p:cNvPr id="401" name="Google Shape;401;g6c2cf1a1c1_0_11"/>
            <p:cNvSpPr txBox="1"/>
            <p:nvPr/>
          </p:nvSpPr>
          <p:spPr>
            <a:xfrm>
              <a:off x="8100750" y="318425"/>
              <a:ext cx="1005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balance</a:t>
              </a:r>
              <a:endParaRPr b="1" sz="1700">
                <a:solidFill>
                  <a:srgbClr val="3C8C92"/>
                </a:solidFill>
                <a:latin typeface="Calibri"/>
                <a:ea typeface="Calibri"/>
                <a:cs typeface="Calibri"/>
                <a:sym typeface="Calibri"/>
              </a:endParaRPr>
            </a:p>
          </p:txBody>
        </p:sp>
        <p:sp>
          <p:nvSpPr>
            <p:cNvPr id="402" name="Google Shape;402;g6c2cf1a1c1_0_11"/>
            <p:cNvSpPr txBox="1"/>
            <p:nvPr/>
          </p:nvSpPr>
          <p:spPr>
            <a:xfrm>
              <a:off x="10289675" y="1052275"/>
              <a:ext cx="1894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prc_full_payment</a:t>
              </a:r>
              <a:endParaRPr b="1" sz="1700">
                <a:solidFill>
                  <a:srgbClr val="3C8C92"/>
                </a:solidFill>
                <a:latin typeface="Calibri"/>
                <a:ea typeface="Calibri"/>
                <a:cs typeface="Calibri"/>
                <a:sym typeface="Calibri"/>
              </a:endParaRPr>
            </a:p>
          </p:txBody>
        </p:sp>
        <p:sp>
          <p:nvSpPr>
            <p:cNvPr id="403" name="Google Shape;403;g6c2cf1a1c1_0_11"/>
            <p:cNvSpPr txBox="1"/>
            <p:nvPr/>
          </p:nvSpPr>
          <p:spPr>
            <a:xfrm>
              <a:off x="9360875" y="587175"/>
              <a:ext cx="1005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tenure</a:t>
              </a:r>
              <a:endParaRPr b="1" sz="1700">
                <a:solidFill>
                  <a:srgbClr val="3C8C92"/>
                </a:solidFill>
                <a:latin typeface="Calibri"/>
                <a:ea typeface="Calibri"/>
                <a:cs typeface="Calibri"/>
                <a:sym typeface="Calibri"/>
              </a:endParaRPr>
            </a:p>
          </p:txBody>
        </p:sp>
        <p:sp>
          <p:nvSpPr>
            <p:cNvPr id="404" name="Google Shape;404;g6c2cf1a1c1_0_11"/>
            <p:cNvSpPr txBox="1"/>
            <p:nvPr/>
          </p:nvSpPr>
          <p:spPr>
            <a:xfrm>
              <a:off x="10946450" y="1795975"/>
              <a:ext cx="1223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minimum_</a:t>
              </a:r>
              <a:endParaRPr b="1" sz="1700">
                <a:solidFill>
                  <a:srgbClr val="3C8C92"/>
                </a:solidFill>
                <a:latin typeface="Calibri"/>
                <a:ea typeface="Calibri"/>
                <a:cs typeface="Calibri"/>
                <a:sym typeface="Calibri"/>
              </a:endParaRPr>
            </a:p>
            <a:p>
              <a:pPr indent="0" lvl="0" marL="0" rtl="0" algn="l">
                <a:spcBef>
                  <a:spcPts val="0"/>
                </a:spcBef>
                <a:spcAft>
                  <a:spcPts val="0"/>
                </a:spcAft>
                <a:buNone/>
              </a:pPr>
              <a:r>
                <a:rPr b="1" lang="en-US" sz="1700">
                  <a:solidFill>
                    <a:srgbClr val="3C8C92"/>
                  </a:solidFill>
                  <a:latin typeface="Calibri"/>
                  <a:ea typeface="Calibri"/>
                  <a:cs typeface="Calibri"/>
                  <a:sym typeface="Calibri"/>
                </a:rPr>
                <a:t>payments</a:t>
              </a:r>
              <a:endParaRPr b="1" sz="1700">
                <a:solidFill>
                  <a:srgbClr val="3C8C92"/>
                </a:solidFill>
                <a:latin typeface="Calibri"/>
                <a:ea typeface="Calibri"/>
                <a:cs typeface="Calibri"/>
                <a:sym typeface="Calibri"/>
              </a:endParaRPr>
            </a:p>
          </p:txBody>
        </p:sp>
        <p:sp>
          <p:nvSpPr>
            <p:cNvPr id="405" name="Google Shape;405;g6c2cf1a1c1_0_11"/>
            <p:cNvSpPr txBox="1"/>
            <p:nvPr/>
          </p:nvSpPr>
          <p:spPr>
            <a:xfrm>
              <a:off x="11165300" y="3847563"/>
              <a:ext cx="1005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credit_limit</a:t>
              </a:r>
              <a:endParaRPr b="1" sz="1700">
                <a:solidFill>
                  <a:srgbClr val="3C8C92"/>
                </a:solidFill>
                <a:latin typeface="Calibri"/>
                <a:ea typeface="Calibri"/>
                <a:cs typeface="Calibri"/>
                <a:sym typeface="Calibri"/>
              </a:endParaRPr>
            </a:p>
          </p:txBody>
        </p:sp>
        <p:sp>
          <p:nvSpPr>
            <p:cNvPr id="406" name="Google Shape;406;g6c2cf1a1c1_0_11"/>
            <p:cNvSpPr txBox="1"/>
            <p:nvPr/>
          </p:nvSpPr>
          <p:spPr>
            <a:xfrm>
              <a:off x="11175050" y="2894125"/>
              <a:ext cx="1155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payments</a:t>
              </a:r>
              <a:endParaRPr b="1" sz="1700">
                <a:solidFill>
                  <a:srgbClr val="3C8C92"/>
                </a:solidFill>
                <a:latin typeface="Calibri"/>
                <a:ea typeface="Calibri"/>
                <a:cs typeface="Calibri"/>
                <a:sym typeface="Calibri"/>
              </a:endParaRPr>
            </a:p>
          </p:txBody>
        </p:sp>
        <p:sp>
          <p:nvSpPr>
            <p:cNvPr id="407" name="Google Shape;407;g6c2cf1a1c1_0_11"/>
            <p:cNvSpPr txBox="1"/>
            <p:nvPr/>
          </p:nvSpPr>
          <p:spPr>
            <a:xfrm>
              <a:off x="5895675" y="587175"/>
              <a:ext cx="2287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balance_frequency</a:t>
              </a:r>
              <a:endParaRPr b="1" sz="1700">
                <a:solidFill>
                  <a:srgbClr val="3C8C92"/>
                </a:solidFill>
                <a:latin typeface="Calibri"/>
                <a:ea typeface="Calibri"/>
                <a:cs typeface="Calibri"/>
                <a:sym typeface="Calibri"/>
              </a:endParaRPr>
            </a:p>
          </p:txBody>
        </p:sp>
        <p:sp>
          <p:nvSpPr>
            <p:cNvPr id="408" name="Google Shape;408;g6c2cf1a1c1_0_11"/>
            <p:cNvSpPr txBox="1"/>
            <p:nvPr/>
          </p:nvSpPr>
          <p:spPr>
            <a:xfrm>
              <a:off x="5797775" y="1128475"/>
              <a:ext cx="1223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purchases</a:t>
              </a:r>
              <a:endParaRPr b="1" sz="1700">
                <a:solidFill>
                  <a:srgbClr val="3C8C92"/>
                </a:solidFill>
                <a:latin typeface="Calibri"/>
                <a:ea typeface="Calibri"/>
                <a:cs typeface="Calibri"/>
                <a:sym typeface="Calibri"/>
              </a:endParaRPr>
            </a:p>
          </p:txBody>
        </p:sp>
        <p:sp>
          <p:nvSpPr>
            <p:cNvPr id="409" name="Google Shape;409;g6c2cf1a1c1_0_11"/>
            <p:cNvSpPr txBox="1"/>
            <p:nvPr/>
          </p:nvSpPr>
          <p:spPr>
            <a:xfrm>
              <a:off x="4643975" y="1800175"/>
              <a:ext cx="1788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oneoff_purchases</a:t>
              </a:r>
              <a:endParaRPr b="1" sz="1700">
                <a:solidFill>
                  <a:srgbClr val="3C8C92"/>
                </a:solidFill>
                <a:latin typeface="Calibri"/>
                <a:ea typeface="Calibri"/>
                <a:cs typeface="Calibri"/>
                <a:sym typeface="Calibri"/>
              </a:endParaRPr>
            </a:p>
          </p:txBody>
        </p:sp>
        <p:sp>
          <p:nvSpPr>
            <p:cNvPr id="410" name="Google Shape;410;g6c2cf1a1c1_0_11"/>
            <p:cNvSpPr txBox="1"/>
            <p:nvPr/>
          </p:nvSpPr>
          <p:spPr>
            <a:xfrm>
              <a:off x="10604700" y="4861463"/>
              <a:ext cx="1663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purchases_trx</a:t>
              </a:r>
              <a:endParaRPr b="1" sz="1700">
                <a:solidFill>
                  <a:srgbClr val="3C8C92"/>
                </a:solidFill>
                <a:latin typeface="Calibri"/>
                <a:ea typeface="Calibri"/>
                <a:cs typeface="Calibri"/>
                <a:sym typeface="Calibri"/>
              </a:endParaRPr>
            </a:p>
          </p:txBody>
        </p:sp>
        <p:sp>
          <p:nvSpPr>
            <p:cNvPr id="411" name="Google Shape;411;g6c2cf1a1c1_0_11"/>
            <p:cNvSpPr txBox="1"/>
            <p:nvPr/>
          </p:nvSpPr>
          <p:spPr>
            <a:xfrm>
              <a:off x="4826375" y="2800575"/>
              <a:ext cx="12684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installemt_purchases</a:t>
              </a:r>
              <a:endParaRPr b="1" sz="1700">
                <a:solidFill>
                  <a:srgbClr val="3C8C92"/>
                </a:solidFill>
                <a:latin typeface="Calibri"/>
                <a:ea typeface="Calibri"/>
                <a:cs typeface="Calibri"/>
                <a:sym typeface="Calibri"/>
              </a:endParaRPr>
            </a:p>
          </p:txBody>
        </p:sp>
        <p:sp>
          <p:nvSpPr>
            <p:cNvPr id="412" name="Google Shape;412;g6c2cf1a1c1_0_11"/>
            <p:cNvSpPr txBox="1"/>
            <p:nvPr/>
          </p:nvSpPr>
          <p:spPr>
            <a:xfrm>
              <a:off x="9882800" y="5430213"/>
              <a:ext cx="2287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accent3"/>
                  </a:solidFill>
                  <a:latin typeface="Calibri"/>
                  <a:ea typeface="Calibri"/>
                  <a:cs typeface="Calibri"/>
                  <a:sym typeface="Calibri"/>
                </a:rPr>
                <a:t>cash_advance_trx</a:t>
              </a:r>
              <a:endParaRPr b="1" sz="1700">
                <a:solidFill>
                  <a:schemeClr val="accent3"/>
                </a:solidFill>
                <a:latin typeface="Calibri"/>
                <a:ea typeface="Calibri"/>
                <a:cs typeface="Calibri"/>
                <a:sym typeface="Calibri"/>
              </a:endParaRPr>
            </a:p>
          </p:txBody>
        </p:sp>
        <p:sp>
          <p:nvSpPr>
            <p:cNvPr id="413" name="Google Shape;413;g6c2cf1a1c1_0_11"/>
            <p:cNvSpPr txBox="1"/>
            <p:nvPr/>
          </p:nvSpPr>
          <p:spPr>
            <a:xfrm>
              <a:off x="9012150" y="5875350"/>
              <a:ext cx="3284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accent3"/>
                  </a:solidFill>
                  <a:latin typeface="Calibri"/>
                  <a:ea typeface="Calibri"/>
                  <a:cs typeface="Calibri"/>
                  <a:sym typeface="Calibri"/>
                </a:rPr>
                <a:t>cash_advance _frequency</a:t>
              </a:r>
              <a:endParaRPr b="1" sz="1700">
                <a:solidFill>
                  <a:schemeClr val="accent3"/>
                </a:solidFill>
                <a:latin typeface="Calibri"/>
                <a:ea typeface="Calibri"/>
                <a:cs typeface="Calibri"/>
                <a:sym typeface="Calibri"/>
              </a:endParaRPr>
            </a:p>
          </p:txBody>
        </p:sp>
        <p:sp>
          <p:nvSpPr>
            <p:cNvPr id="414" name="Google Shape;414;g6c2cf1a1c1_0_11"/>
            <p:cNvSpPr txBox="1"/>
            <p:nvPr/>
          </p:nvSpPr>
          <p:spPr>
            <a:xfrm>
              <a:off x="6850200" y="5910925"/>
              <a:ext cx="3284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puchases_installments_</a:t>
              </a:r>
              <a:br>
                <a:rPr b="1" lang="en-US" sz="1700">
                  <a:solidFill>
                    <a:srgbClr val="3C8C92"/>
                  </a:solidFill>
                  <a:latin typeface="Calibri"/>
                  <a:ea typeface="Calibri"/>
                  <a:cs typeface="Calibri"/>
                  <a:sym typeface="Calibri"/>
                </a:rPr>
              </a:br>
              <a:r>
                <a:rPr b="1" lang="en-US" sz="1700">
                  <a:solidFill>
                    <a:srgbClr val="3C8C92"/>
                  </a:solidFill>
                  <a:latin typeface="Calibri"/>
                  <a:ea typeface="Calibri"/>
                  <a:cs typeface="Calibri"/>
                  <a:sym typeface="Calibri"/>
                </a:rPr>
                <a:t>frequency</a:t>
              </a:r>
              <a:endParaRPr b="1" sz="1700">
                <a:solidFill>
                  <a:srgbClr val="3C8C92"/>
                </a:solidFill>
                <a:latin typeface="Calibri"/>
                <a:ea typeface="Calibri"/>
                <a:cs typeface="Calibri"/>
                <a:sym typeface="Calibri"/>
              </a:endParaRPr>
            </a:p>
          </p:txBody>
        </p:sp>
        <p:sp>
          <p:nvSpPr>
            <p:cNvPr id="415" name="Google Shape;415;g6c2cf1a1c1_0_11"/>
            <p:cNvSpPr txBox="1"/>
            <p:nvPr/>
          </p:nvSpPr>
          <p:spPr>
            <a:xfrm>
              <a:off x="4751700" y="3916400"/>
              <a:ext cx="1649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accent3"/>
                  </a:solidFill>
                  <a:latin typeface="Calibri"/>
                  <a:ea typeface="Calibri"/>
                  <a:cs typeface="Calibri"/>
                  <a:sym typeface="Calibri"/>
                </a:rPr>
                <a:t>cash_advance</a:t>
              </a:r>
              <a:endParaRPr b="1" sz="1700">
                <a:solidFill>
                  <a:schemeClr val="accent3"/>
                </a:solidFill>
                <a:latin typeface="Calibri"/>
                <a:ea typeface="Calibri"/>
                <a:cs typeface="Calibri"/>
                <a:sym typeface="Calibri"/>
              </a:endParaRPr>
            </a:p>
          </p:txBody>
        </p:sp>
        <p:sp>
          <p:nvSpPr>
            <p:cNvPr id="416" name="Google Shape;416;g6c2cf1a1c1_0_11"/>
            <p:cNvSpPr txBox="1"/>
            <p:nvPr/>
          </p:nvSpPr>
          <p:spPr>
            <a:xfrm>
              <a:off x="5574900" y="5462225"/>
              <a:ext cx="1955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oneoff_purchases_</a:t>
              </a:r>
              <a:endParaRPr b="1" sz="1700">
                <a:solidFill>
                  <a:srgbClr val="3C8C92"/>
                </a:solidFill>
                <a:latin typeface="Calibri"/>
                <a:ea typeface="Calibri"/>
                <a:cs typeface="Calibri"/>
                <a:sym typeface="Calibri"/>
              </a:endParaRPr>
            </a:p>
            <a:p>
              <a:pPr indent="0" lvl="0" marL="0" rtl="0" algn="l">
                <a:spcBef>
                  <a:spcPts val="0"/>
                </a:spcBef>
                <a:spcAft>
                  <a:spcPts val="0"/>
                </a:spcAft>
                <a:buNone/>
              </a:pPr>
              <a:r>
                <a:rPr b="1" lang="en-US" sz="1700">
                  <a:solidFill>
                    <a:srgbClr val="3C8C92"/>
                  </a:solidFill>
                  <a:latin typeface="Calibri"/>
                  <a:ea typeface="Calibri"/>
                  <a:cs typeface="Calibri"/>
                  <a:sym typeface="Calibri"/>
                </a:rPr>
                <a:t>frequency</a:t>
              </a:r>
              <a:endParaRPr b="1" sz="1700">
                <a:solidFill>
                  <a:srgbClr val="3C8C92"/>
                </a:solidFill>
                <a:latin typeface="Calibri"/>
                <a:ea typeface="Calibri"/>
                <a:cs typeface="Calibri"/>
                <a:sym typeface="Calibri"/>
              </a:endParaRPr>
            </a:p>
          </p:txBody>
        </p:sp>
        <p:sp>
          <p:nvSpPr>
            <p:cNvPr id="417" name="Google Shape;417;g6c2cf1a1c1_0_11"/>
            <p:cNvSpPr txBox="1"/>
            <p:nvPr/>
          </p:nvSpPr>
          <p:spPr>
            <a:xfrm>
              <a:off x="5283575" y="4799725"/>
              <a:ext cx="12237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3C8C92"/>
                  </a:solidFill>
                  <a:latin typeface="Calibri"/>
                  <a:ea typeface="Calibri"/>
                  <a:cs typeface="Calibri"/>
                  <a:sym typeface="Calibri"/>
                </a:rPr>
                <a:t>purchases_</a:t>
              </a:r>
              <a:endParaRPr b="1" sz="1700">
                <a:solidFill>
                  <a:srgbClr val="3C8C92"/>
                </a:solidFill>
                <a:latin typeface="Calibri"/>
                <a:ea typeface="Calibri"/>
                <a:cs typeface="Calibri"/>
                <a:sym typeface="Calibri"/>
              </a:endParaRPr>
            </a:p>
            <a:p>
              <a:pPr indent="0" lvl="0" marL="0" rtl="0" algn="l">
                <a:spcBef>
                  <a:spcPts val="0"/>
                </a:spcBef>
                <a:spcAft>
                  <a:spcPts val="0"/>
                </a:spcAft>
                <a:buNone/>
              </a:pPr>
              <a:r>
                <a:rPr b="1" lang="en-US" sz="1700">
                  <a:solidFill>
                    <a:srgbClr val="3C8C92"/>
                  </a:solidFill>
                  <a:latin typeface="Calibri"/>
                  <a:ea typeface="Calibri"/>
                  <a:cs typeface="Calibri"/>
                  <a:sym typeface="Calibri"/>
                </a:rPr>
                <a:t>frequency</a:t>
              </a:r>
              <a:endParaRPr b="1" sz="1700">
                <a:solidFill>
                  <a:srgbClr val="3C8C92"/>
                </a:solidFill>
                <a:latin typeface="Calibri"/>
                <a:ea typeface="Calibri"/>
                <a:cs typeface="Calibri"/>
                <a:sym typeface="Calibri"/>
              </a:endParaRPr>
            </a:p>
          </p:txBody>
        </p:sp>
      </p:grpSp>
      <p:sp>
        <p:nvSpPr>
          <p:cNvPr id="418" name="Google Shape;418;g6c2cf1a1c1_0_11"/>
          <p:cNvSpPr txBox="1"/>
          <p:nvPr/>
        </p:nvSpPr>
        <p:spPr>
          <a:xfrm>
            <a:off x="50075" y="1730925"/>
            <a:ext cx="4337400" cy="3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500">
              <a:solidFill>
                <a:srgbClr val="3C8C92"/>
              </a:solidFill>
              <a:latin typeface="Quattrocento Sans"/>
              <a:ea typeface="Quattrocento Sans"/>
              <a:cs typeface="Quattrocento Sans"/>
              <a:sym typeface="Quattrocento Sans"/>
            </a:endParaRPr>
          </a:p>
          <a:p>
            <a:pPr indent="-419100" lvl="0" marL="45720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Differentiate Services (personal tailored),</a:t>
            </a:r>
            <a:endParaRPr b="1" sz="3000">
              <a:solidFill>
                <a:srgbClr val="434343"/>
              </a:solidFill>
              <a:latin typeface="Quattrocento Sans"/>
              <a:ea typeface="Quattrocento Sans"/>
              <a:cs typeface="Quattrocento Sans"/>
              <a:sym typeface="Quattrocento Sans"/>
            </a:endParaRPr>
          </a:p>
          <a:p>
            <a:pPr indent="-419100" lvl="0" marL="45720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Cancel service fee (Annual fee),</a:t>
            </a:r>
            <a:endParaRPr b="1" sz="3000">
              <a:solidFill>
                <a:srgbClr val="434343"/>
              </a:solidFill>
              <a:latin typeface="Quattrocento Sans"/>
              <a:ea typeface="Quattrocento Sans"/>
              <a:cs typeface="Quattrocento Sans"/>
              <a:sym typeface="Quattrocento Sans"/>
            </a:endParaRPr>
          </a:p>
          <a:p>
            <a:pPr indent="-419100" lvl="0" marL="45720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Lower interest rate. </a:t>
            </a:r>
            <a:endParaRPr b="1" sz="30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2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2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pic>
        <p:nvPicPr>
          <p:cNvPr id="419" name="Google Shape;419;g6c2cf1a1c1_0_11"/>
          <p:cNvPicPr preferRelativeResize="0"/>
          <p:nvPr/>
        </p:nvPicPr>
        <p:blipFill>
          <a:blip r:embed="rId4">
            <a:alphaModFix/>
          </a:blip>
          <a:stretch>
            <a:fillRect/>
          </a:stretch>
        </p:blipFill>
        <p:spPr>
          <a:xfrm>
            <a:off x="-1230562" y="254525"/>
            <a:ext cx="6467825" cy="1106900"/>
          </a:xfrm>
          <a:prstGeom prst="rect">
            <a:avLst/>
          </a:prstGeom>
          <a:noFill/>
          <a:ln>
            <a:noFill/>
          </a:ln>
        </p:spPr>
      </p:pic>
      <p:sp>
        <p:nvSpPr>
          <p:cNvPr id="420" name="Google Shape;420;g6c2cf1a1c1_0_11"/>
          <p:cNvSpPr txBox="1"/>
          <p:nvPr/>
        </p:nvSpPr>
        <p:spPr>
          <a:xfrm>
            <a:off x="201863" y="285150"/>
            <a:ext cx="4033800" cy="1258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rgbClr val="3C8C92"/>
                </a:solidFill>
                <a:latin typeface="Quattrocento Sans"/>
                <a:ea typeface="Quattrocento Sans"/>
                <a:cs typeface="Quattrocento Sans"/>
                <a:sym typeface="Quattrocento Sans"/>
              </a:rPr>
              <a:t>Cluster 5: </a:t>
            </a:r>
            <a:endParaRPr sz="3600">
              <a:solidFill>
                <a:srgbClr val="3C8C92"/>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3600">
                <a:solidFill>
                  <a:srgbClr val="3C8C92"/>
                </a:solidFill>
                <a:latin typeface="Quattrocento Sans"/>
                <a:ea typeface="Quattrocento Sans"/>
                <a:cs typeface="Quattrocento Sans"/>
                <a:sym typeface="Quattrocento Sans"/>
              </a:rPr>
              <a:t>Big Spenders</a:t>
            </a:r>
            <a:endParaRPr/>
          </a:p>
        </p:txBody>
      </p:sp>
      <p:pic>
        <p:nvPicPr>
          <p:cNvPr id="421" name="Google Shape;421;g6c2cf1a1c1_0_11"/>
          <p:cNvPicPr preferRelativeResize="0"/>
          <p:nvPr/>
        </p:nvPicPr>
        <p:blipFill>
          <a:blip r:embed="rId5">
            <a:alphaModFix/>
          </a:blip>
          <a:stretch>
            <a:fillRect/>
          </a:stretch>
        </p:blipFill>
        <p:spPr>
          <a:xfrm>
            <a:off x="71675" y="5762100"/>
            <a:ext cx="3989400" cy="104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alpha val="14900"/>
          </a:schemeClr>
        </a:solidFill>
      </p:bgPr>
    </p:bg>
    <p:spTree>
      <p:nvGrpSpPr>
        <p:cNvPr id="425" name="Shape 425"/>
        <p:cNvGrpSpPr/>
        <p:nvPr/>
      </p:nvGrpSpPr>
      <p:grpSpPr>
        <a:xfrm>
          <a:off x="0" y="0"/>
          <a:ext cx="0" cy="0"/>
          <a:chOff x="0" y="0"/>
          <a:chExt cx="0" cy="0"/>
        </a:xfrm>
      </p:grpSpPr>
      <p:sp>
        <p:nvSpPr>
          <p:cNvPr id="426" name="Google Shape;426;g6c2cf1a1c1_0_4"/>
          <p:cNvSpPr/>
          <p:nvPr/>
        </p:nvSpPr>
        <p:spPr>
          <a:xfrm>
            <a:off x="1210277" y="0"/>
            <a:ext cx="9771446" cy="6858000"/>
          </a:xfrm>
          <a:custGeom>
            <a:rect b="b" l="l" r="r" t="t"/>
            <a:pathLst>
              <a:path extrusionOk="0" h="6858000" w="9771446">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rgbClr val="D8D8D8">
              <a:alpha val="6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g6c2cf1a1c1_0_4"/>
          <p:cNvSpPr/>
          <p:nvPr/>
        </p:nvSpPr>
        <p:spPr>
          <a:xfrm>
            <a:off x="0" y="0"/>
            <a:ext cx="12192000" cy="6858000"/>
          </a:xfrm>
          <a:prstGeom prst="rect">
            <a:avLst/>
          </a:prstGeom>
          <a:solidFill>
            <a:schemeClr val="lt1"/>
          </a:solidFill>
          <a:ln cap="flat" cmpd="sng" w="12700">
            <a:solidFill>
              <a:srgbClr val="88A3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g6c2cf1a1c1_0_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9" name="Google Shape;429;g6c2cf1a1c1_0_4"/>
          <p:cNvSpPr/>
          <p:nvPr/>
        </p:nvSpPr>
        <p:spPr>
          <a:xfrm>
            <a:off x="-2151524" y="-159682"/>
            <a:ext cx="7177500" cy="7177500"/>
          </a:xfrm>
          <a:prstGeom prst="ellipse">
            <a:avLst/>
          </a:prstGeom>
          <a:solidFill>
            <a:srgbClr val="BADDE1">
              <a:alpha val="5373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0" name="Google Shape;430;g6c2cf1a1c1_0_4"/>
          <p:cNvPicPr preferRelativeResize="0"/>
          <p:nvPr/>
        </p:nvPicPr>
        <p:blipFill rotWithShape="1">
          <a:blip r:embed="rId3">
            <a:alphaModFix/>
          </a:blip>
          <a:srcRect b="16136" l="25799" r="24122" t="14099"/>
          <a:stretch/>
        </p:blipFill>
        <p:spPr>
          <a:xfrm>
            <a:off x="5425531" y="588229"/>
            <a:ext cx="5693229" cy="5760853"/>
          </a:xfrm>
          <a:prstGeom prst="ellipse">
            <a:avLst/>
          </a:prstGeom>
          <a:noFill/>
          <a:ln>
            <a:noFill/>
          </a:ln>
        </p:spPr>
      </p:pic>
      <p:grpSp>
        <p:nvGrpSpPr>
          <p:cNvPr id="431" name="Google Shape;431;g6c2cf1a1c1_0_4"/>
          <p:cNvGrpSpPr/>
          <p:nvPr/>
        </p:nvGrpSpPr>
        <p:grpSpPr>
          <a:xfrm>
            <a:off x="4362964" y="55150"/>
            <a:ext cx="7814085" cy="6402977"/>
            <a:chOff x="4185125" y="71675"/>
            <a:chExt cx="7762850" cy="6244979"/>
          </a:xfrm>
        </p:grpSpPr>
        <p:sp>
          <p:nvSpPr>
            <p:cNvPr id="432" name="Google Shape;432;g6c2cf1a1c1_0_4"/>
            <p:cNvSpPr txBox="1"/>
            <p:nvPr/>
          </p:nvSpPr>
          <p:spPr>
            <a:xfrm>
              <a:off x="7643450" y="71675"/>
              <a:ext cx="10050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balance</a:t>
              </a:r>
              <a:endParaRPr b="1" sz="1800">
                <a:solidFill>
                  <a:schemeClr val="accent3"/>
                </a:solidFill>
                <a:latin typeface="Calibri"/>
                <a:ea typeface="Calibri"/>
                <a:cs typeface="Calibri"/>
                <a:sym typeface="Calibri"/>
              </a:endParaRPr>
            </a:p>
          </p:txBody>
        </p:sp>
        <p:sp>
          <p:nvSpPr>
            <p:cNvPr id="433" name="Google Shape;433;g6c2cf1a1c1_0_4"/>
            <p:cNvSpPr txBox="1"/>
            <p:nvPr/>
          </p:nvSpPr>
          <p:spPr>
            <a:xfrm>
              <a:off x="9828525" y="833175"/>
              <a:ext cx="1894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prc_full_payment</a:t>
              </a:r>
              <a:endParaRPr b="1" sz="1800">
                <a:solidFill>
                  <a:srgbClr val="3C8C92"/>
                </a:solidFill>
                <a:latin typeface="Calibri"/>
                <a:ea typeface="Calibri"/>
                <a:cs typeface="Calibri"/>
                <a:sym typeface="Calibri"/>
              </a:endParaRPr>
            </a:p>
          </p:txBody>
        </p:sp>
        <p:sp>
          <p:nvSpPr>
            <p:cNvPr id="434" name="Google Shape;434;g6c2cf1a1c1_0_4"/>
            <p:cNvSpPr txBox="1"/>
            <p:nvPr/>
          </p:nvSpPr>
          <p:spPr>
            <a:xfrm>
              <a:off x="9022500" y="368250"/>
              <a:ext cx="1005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tenure</a:t>
              </a:r>
              <a:endParaRPr b="1" sz="1800">
                <a:solidFill>
                  <a:schemeClr val="accent3"/>
                </a:solidFill>
                <a:latin typeface="Calibri"/>
                <a:ea typeface="Calibri"/>
                <a:cs typeface="Calibri"/>
                <a:sym typeface="Calibri"/>
              </a:endParaRPr>
            </a:p>
          </p:txBody>
        </p:sp>
        <p:sp>
          <p:nvSpPr>
            <p:cNvPr id="435" name="Google Shape;435;g6c2cf1a1c1_0_4"/>
            <p:cNvSpPr txBox="1"/>
            <p:nvPr/>
          </p:nvSpPr>
          <p:spPr>
            <a:xfrm>
              <a:off x="10429675" y="1657275"/>
              <a:ext cx="13368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minimum_</a:t>
              </a:r>
              <a:endParaRPr b="1" sz="1800">
                <a:solidFill>
                  <a:srgbClr val="3C8C92"/>
                </a:solidFill>
                <a:latin typeface="Calibri"/>
                <a:ea typeface="Calibri"/>
                <a:cs typeface="Calibri"/>
                <a:sym typeface="Calibri"/>
              </a:endParaRPr>
            </a:p>
            <a:p>
              <a:pPr indent="0" lvl="0" marL="0" rtl="0" algn="l">
                <a:spcBef>
                  <a:spcPts val="0"/>
                </a:spcBef>
                <a:spcAft>
                  <a:spcPts val="0"/>
                </a:spcAft>
                <a:buNone/>
              </a:pPr>
              <a:r>
                <a:rPr b="1" lang="en-US" sz="1800">
                  <a:solidFill>
                    <a:srgbClr val="3C8C92"/>
                  </a:solidFill>
                  <a:latin typeface="Calibri"/>
                  <a:ea typeface="Calibri"/>
                  <a:cs typeface="Calibri"/>
                  <a:sym typeface="Calibri"/>
                </a:rPr>
                <a:t>payments</a:t>
              </a:r>
              <a:endParaRPr b="1" sz="1800">
                <a:solidFill>
                  <a:srgbClr val="3C8C92"/>
                </a:solidFill>
                <a:latin typeface="Calibri"/>
                <a:ea typeface="Calibri"/>
                <a:cs typeface="Calibri"/>
                <a:sym typeface="Calibri"/>
              </a:endParaRPr>
            </a:p>
          </p:txBody>
        </p:sp>
        <p:sp>
          <p:nvSpPr>
            <p:cNvPr id="436" name="Google Shape;436;g6c2cf1a1c1_0_4"/>
            <p:cNvSpPr txBox="1"/>
            <p:nvPr/>
          </p:nvSpPr>
          <p:spPr>
            <a:xfrm>
              <a:off x="10582600" y="4036400"/>
              <a:ext cx="13368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credit_limit</a:t>
              </a:r>
              <a:endParaRPr b="1" sz="1800">
                <a:solidFill>
                  <a:srgbClr val="3C8C92"/>
                </a:solidFill>
                <a:latin typeface="Calibri"/>
                <a:ea typeface="Calibri"/>
                <a:cs typeface="Calibri"/>
                <a:sym typeface="Calibri"/>
              </a:endParaRPr>
            </a:p>
          </p:txBody>
        </p:sp>
        <p:sp>
          <p:nvSpPr>
            <p:cNvPr id="437" name="Google Shape;437;g6c2cf1a1c1_0_4"/>
            <p:cNvSpPr txBox="1"/>
            <p:nvPr/>
          </p:nvSpPr>
          <p:spPr>
            <a:xfrm>
              <a:off x="10769575" y="2958500"/>
              <a:ext cx="1178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payments</a:t>
              </a:r>
              <a:endParaRPr b="1" sz="1800">
                <a:solidFill>
                  <a:srgbClr val="3C8C92"/>
                </a:solidFill>
                <a:latin typeface="Calibri"/>
                <a:ea typeface="Calibri"/>
                <a:cs typeface="Calibri"/>
                <a:sym typeface="Calibri"/>
              </a:endParaRPr>
            </a:p>
          </p:txBody>
        </p:sp>
        <p:sp>
          <p:nvSpPr>
            <p:cNvPr id="438" name="Google Shape;438;g6c2cf1a1c1_0_4"/>
            <p:cNvSpPr txBox="1"/>
            <p:nvPr/>
          </p:nvSpPr>
          <p:spPr>
            <a:xfrm>
              <a:off x="5400325" y="444275"/>
              <a:ext cx="2016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balance_frequency</a:t>
              </a:r>
              <a:endParaRPr b="1" sz="1800">
                <a:solidFill>
                  <a:srgbClr val="3C8C92"/>
                </a:solidFill>
                <a:latin typeface="Calibri"/>
                <a:ea typeface="Calibri"/>
                <a:cs typeface="Calibri"/>
                <a:sym typeface="Calibri"/>
              </a:endParaRPr>
            </a:p>
          </p:txBody>
        </p:sp>
        <p:sp>
          <p:nvSpPr>
            <p:cNvPr id="439" name="Google Shape;439;g6c2cf1a1c1_0_4"/>
            <p:cNvSpPr txBox="1"/>
            <p:nvPr/>
          </p:nvSpPr>
          <p:spPr>
            <a:xfrm>
              <a:off x="5260425" y="1061775"/>
              <a:ext cx="1223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440" name="Google Shape;440;g6c2cf1a1c1_0_4"/>
            <p:cNvSpPr txBox="1"/>
            <p:nvPr/>
          </p:nvSpPr>
          <p:spPr>
            <a:xfrm>
              <a:off x="4525950" y="1783525"/>
              <a:ext cx="1223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oneoff_</a:t>
              </a:r>
              <a:endParaRPr b="1" sz="1800">
                <a:solidFill>
                  <a:srgbClr val="3C8C92"/>
                </a:solidFill>
                <a:latin typeface="Calibri"/>
                <a:ea typeface="Calibri"/>
                <a:cs typeface="Calibri"/>
                <a:sym typeface="Calibri"/>
              </a:endParaRPr>
            </a:p>
            <a:p>
              <a:pPr indent="0" lvl="0" marL="0" rtl="0" algn="l">
                <a:spcBef>
                  <a:spcPts val="0"/>
                </a:spcBef>
                <a:spcAft>
                  <a:spcPts val="0"/>
                </a:spcAft>
                <a:buNone/>
              </a:pP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441" name="Google Shape;441;g6c2cf1a1c1_0_4"/>
            <p:cNvSpPr txBox="1"/>
            <p:nvPr/>
          </p:nvSpPr>
          <p:spPr>
            <a:xfrm>
              <a:off x="10096400" y="4940538"/>
              <a:ext cx="1688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purchases_trx</a:t>
              </a:r>
              <a:endParaRPr b="1" sz="1800">
                <a:solidFill>
                  <a:srgbClr val="3C8C92"/>
                </a:solidFill>
                <a:latin typeface="Calibri"/>
                <a:ea typeface="Calibri"/>
                <a:cs typeface="Calibri"/>
                <a:sym typeface="Calibri"/>
              </a:endParaRPr>
            </a:p>
          </p:txBody>
        </p:sp>
        <p:sp>
          <p:nvSpPr>
            <p:cNvPr id="442" name="Google Shape;442;g6c2cf1a1c1_0_4"/>
            <p:cNvSpPr txBox="1"/>
            <p:nvPr/>
          </p:nvSpPr>
          <p:spPr>
            <a:xfrm>
              <a:off x="4185125" y="2886275"/>
              <a:ext cx="1336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installemt_</a:t>
              </a:r>
              <a:endParaRPr b="1" sz="1800">
                <a:solidFill>
                  <a:srgbClr val="3C8C92"/>
                </a:solidFill>
                <a:latin typeface="Calibri"/>
                <a:ea typeface="Calibri"/>
                <a:cs typeface="Calibri"/>
                <a:sym typeface="Calibri"/>
              </a:endParaRPr>
            </a:p>
            <a:p>
              <a:pPr indent="0" lvl="0" marL="0" rtl="0" algn="l">
                <a:spcBef>
                  <a:spcPts val="0"/>
                </a:spcBef>
                <a:spcAft>
                  <a:spcPts val="0"/>
                </a:spcAft>
                <a:buNone/>
              </a:pP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443" name="Google Shape;443;g6c2cf1a1c1_0_4"/>
            <p:cNvSpPr txBox="1"/>
            <p:nvPr/>
          </p:nvSpPr>
          <p:spPr>
            <a:xfrm>
              <a:off x="9441900" y="5549225"/>
              <a:ext cx="2287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cash_advance_trx</a:t>
              </a:r>
              <a:endParaRPr b="1" sz="1800">
                <a:solidFill>
                  <a:srgbClr val="3C8C92"/>
                </a:solidFill>
                <a:latin typeface="Calibri"/>
                <a:ea typeface="Calibri"/>
                <a:cs typeface="Calibri"/>
                <a:sym typeface="Calibri"/>
              </a:endParaRPr>
            </a:p>
          </p:txBody>
        </p:sp>
        <p:sp>
          <p:nvSpPr>
            <p:cNvPr id="444" name="Google Shape;444;g6c2cf1a1c1_0_4"/>
            <p:cNvSpPr txBox="1"/>
            <p:nvPr/>
          </p:nvSpPr>
          <p:spPr>
            <a:xfrm>
              <a:off x="8458200" y="5951550"/>
              <a:ext cx="1894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cash_advance _frequency</a:t>
              </a:r>
              <a:endParaRPr b="1" sz="1800">
                <a:solidFill>
                  <a:srgbClr val="3C8C92"/>
                </a:solidFill>
                <a:latin typeface="Calibri"/>
                <a:ea typeface="Calibri"/>
                <a:cs typeface="Calibri"/>
                <a:sym typeface="Calibri"/>
              </a:endParaRPr>
            </a:p>
          </p:txBody>
        </p:sp>
        <p:sp>
          <p:nvSpPr>
            <p:cNvPr id="445" name="Google Shape;445;g6c2cf1a1c1_0_4"/>
            <p:cNvSpPr txBox="1"/>
            <p:nvPr/>
          </p:nvSpPr>
          <p:spPr>
            <a:xfrm>
              <a:off x="6640200" y="5951554"/>
              <a:ext cx="1894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puchases_installments_frequency</a:t>
              </a:r>
              <a:endParaRPr b="1" sz="1800">
                <a:solidFill>
                  <a:srgbClr val="3C8C92"/>
                </a:solidFill>
                <a:latin typeface="Calibri"/>
                <a:ea typeface="Calibri"/>
                <a:cs typeface="Calibri"/>
                <a:sym typeface="Calibri"/>
              </a:endParaRPr>
            </a:p>
          </p:txBody>
        </p:sp>
        <p:sp>
          <p:nvSpPr>
            <p:cNvPr id="446" name="Google Shape;446;g6c2cf1a1c1_0_4"/>
            <p:cNvSpPr txBox="1"/>
            <p:nvPr/>
          </p:nvSpPr>
          <p:spPr>
            <a:xfrm>
              <a:off x="4821750" y="3898950"/>
              <a:ext cx="1005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t>
              </a:r>
              <a:endParaRPr b="1" sz="1800">
                <a:solidFill>
                  <a:srgbClr val="3C8C92"/>
                </a:solidFill>
                <a:latin typeface="Calibri"/>
                <a:ea typeface="Calibri"/>
                <a:cs typeface="Calibri"/>
                <a:sym typeface="Calibri"/>
              </a:endParaRPr>
            </a:p>
            <a:p>
              <a:pPr indent="0" lvl="0" marL="0" rtl="0" algn="l">
                <a:spcBef>
                  <a:spcPts val="0"/>
                </a:spcBef>
                <a:spcAft>
                  <a:spcPts val="0"/>
                </a:spcAft>
                <a:buNone/>
              </a:pPr>
              <a:r>
                <a:rPr b="1" lang="en-US" sz="1800">
                  <a:solidFill>
                    <a:srgbClr val="3C8C92"/>
                  </a:solidFill>
                  <a:latin typeface="Calibri"/>
                  <a:ea typeface="Calibri"/>
                  <a:cs typeface="Calibri"/>
                  <a:sym typeface="Calibri"/>
                </a:rPr>
                <a:t>advance</a:t>
              </a:r>
              <a:endParaRPr b="1" sz="1800">
                <a:solidFill>
                  <a:srgbClr val="3C8C92"/>
                </a:solidFill>
                <a:latin typeface="Calibri"/>
                <a:ea typeface="Calibri"/>
                <a:cs typeface="Calibri"/>
                <a:sym typeface="Calibri"/>
              </a:endParaRPr>
            </a:p>
          </p:txBody>
        </p:sp>
        <p:sp>
          <p:nvSpPr>
            <p:cNvPr id="447" name="Google Shape;447;g6c2cf1a1c1_0_4"/>
            <p:cNvSpPr txBox="1"/>
            <p:nvPr/>
          </p:nvSpPr>
          <p:spPr>
            <a:xfrm>
              <a:off x="4765650" y="5535875"/>
              <a:ext cx="2016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oneoff_purchases_frequency</a:t>
              </a:r>
              <a:endParaRPr b="1" sz="1800">
                <a:solidFill>
                  <a:schemeClr val="accent3"/>
                </a:solidFill>
                <a:latin typeface="Calibri"/>
                <a:ea typeface="Calibri"/>
                <a:cs typeface="Calibri"/>
                <a:sym typeface="Calibri"/>
              </a:endParaRPr>
            </a:p>
          </p:txBody>
        </p:sp>
        <p:sp>
          <p:nvSpPr>
            <p:cNvPr id="448" name="Google Shape;448;g6c2cf1a1c1_0_4"/>
            <p:cNvSpPr txBox="1"/>
            <p:nvPr/>
          </p:nvSpPr>
          <p:spPr>
            <a:xfrm>
              <a:off x="4762200" y="4864350"/>
              <a:ext cx="1336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purchases_</a:t>
              </a:r>
              <a:endParaRPr b="1" sz="1800">
                <a:solidFill>
                  <a:schemeClr val="accent3"/>
                </a:solidFill>
                <a:latin typeface="Calibri"/>
                <a:ea typeface="Calibri"/>
                <a:cs typeface="Calibri"/>
                <a:sym typeface="Calibri"/>
              </a:endParaRPr>
            </a:p>
            <a:p>
              <a:pPr indent="0" lvl="0" marL="0" rtl="0" algn="l">
                <a:spcBef>
                  <a:spcPts val="0"/>
                </a:spcBef>
                <a:spcAft>
                  <a:spcPts val="0"/>
                </a:spcAft>
                <a:buNone/>
              </a:pPr>
              <a:r>
                <a:rPr b="1" lang="en-US" sz="1800">
                  <a:solidFill>
                    <a:schemeClr val="accent3"/>
                  </a:solidFill>
                  <a:latin typeface="Calibri"/>
                  <a:ea typeface="Calibri"/>
                  <a:cs typeface="Calibri"/>
                  <a:sym typeface="Calibri"/>
                </a:rPr>
                <a:t>frequency</a:t>
              </a:r>
              <a:endParaRPr b="1" sz="1800">
                <a:solidFill>
                  <a:schemeClr val="accent3"/>
                </a:solidFill>
                <a:latin typeface="Calibri"/>
                <a:ea typeface="Calibri"/>
                <a:cs typeface="Calibri"/>
                <a:sym typeface="Calibri"/>
              </a:endParaRPr>
            </a:p>
          </p:txBody>
        </p:sp>
      </p:grpSp>
      <p:pic>
        <p:nvPicPr>
          <p:cNvPr id="449" name="Google Shape;449;g6c2cf1a1c1_0_4"/>
          <p:cNvPicPr preferRelativeResize="0"/>
          <p:nvPr/>
        </p:nvPicPr>
        <p:blipFill>
          <a:blip r:embed="rId4">
            <a:alphaModFix/>
          </a:blip>
          <a:stretch>
            <a:fillRect/>
          </a:stretch>
        </p:blipFill>
        <p:spPr>
          <a:xfrm>
            <a:off x="-1230562" y="254525"/>
            <a:ext cx="6467825" cy="1106900"/>
          </a:xfrm>
          <a:prstGeom prst="rect">
            <a:avLst/>
          </a:prstGeom>
          <a:noFill/>
          <a:ln>
            <a:noFill/>
          </a:ln>
        </p:spPr>
      </p:pic>
      <p:sp>
        <p:nvSpPr>
          <p:cNvPr id="450" name="Google Shape;450;g6c2cf1a1c1_0_4"/>
          <p:cNvSpPr txBox="1"/>
          <p:nvPr/>
        </p:nvSpPr>
        <p:spPr>
          <a:xfrm>
            <a:off x="192125" y="263925"/>
            <a:ext cx="4399200" cy="1088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rgbClr val="3C8C92"/>
                </a:solidFill>
                <a:latin typeface="Quattrocento Sans"/>
                <a:ea typeface="Quattrocento Sans"/>
                <a:cs typeface="Quattrocento Sans"/>
                <a:sym typeface="Quattrocento Sans"/>
              </a:rPr>
              <a:t>Cluster 6: </a:t>
            </a:r>
            <a:endParaRPr sz="3600">
              <a:solidFill>
                <a:srgbClr val="3C8C92"/>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US" sz="3600">
                <a:solidFill>
                  <a:srgbClr val="3C8C92"/>
                </a:solidFill>
                <a:latin typeface="Quattrocento Sans"/>
                <a:ea typeface="Quattrocento Sans"/>
                <a:cs typeface="Quattrocento Sans"/>
                <a:sym typeface="Quattrocento Sans"/>
              </a:rPr>
              <a:t>The </a:t>
            </a:r>
            <a:r>
              <a:rPr b="1" lang="en-US" sz="3600">
                <a:solidFill>
                  <a:srgbClr val="3C8C92"/>
                </a:solidFill>
                <a:latin typeface="Quattrocento Sans"/>
                <a:ea typeface="Quattrocento Sans"/>
                <a:cs typeface="Quattrocento Sans"/>
                <a:sym typeface="Quattrocento Sans"/>
              </a:rPr>
              <a:t>Platinum</a:t>
            </a:r>
            <a:r>
              <a:rPr b="1" lang="en-US" sz="3600">
                <a:solidFill>
                  <a:srgbClr val="3C8C92"/>
                </a:solidFill>
                <a:latin typeface="Quattrocento Sans"/>
                <a:ea typeface="Quattrocento Sans"/>
                <a:cs typeface="Quattrocento Sans"/>
                <a:sym typeface="Quattrocento Sans"/>
              </a:rPr>
              <a:t> Class</a:t>
            </a:r>
            <a:endParaRPr b="1">
              <a:solidFill>
                <a:srgbClr val="3C8C92"/>
              </a:solidFill>
            </a:endParaRPr>
          </a:p>
        </p:txBody>
      </p:sp>
      <p:pic>
        <p:nvPicPr>
          <p:cNvPr id="451" name="Google Shape;451;g6c2cf1a1c1_0_4"/>
          <p:cNvPicPr preferRelativeResize="0"/>
          <p:nvPr/>
        </p:nvPicPr>
        <p:blipFill>
          <a:blip r:embed="rId5">
            <a:alphaModFix/>
          </a:blip>
          <a:stretch>
            <a:fillRect/>
          </a:stretch>
        </p:blipFill>
        <p:spPr>
          <a:xfrm>
            <a:off x="192124" y="5592800"/>
            <a:ext cx="3195125" cy="1265200"/>
          </a:xfrm>
          <a:prstGeom prst="rect">
            <a:avLst/>
          </a:prstGeom>
          <a:noFill/>
          <a:ln>
            <a:noFill/>
          </a:ln>
        </p:spPr>
      </p:pic>
      <p:sp>
        <p:nvSpPr>
          <p:cNvPr id="452" name="Google Shape;452;g6c2cf1a1c1_0_4"/>
          <p:cNvSpPr/>
          <p:nvPr/>
        </p:nvSpPr>
        <p:spPr>
          <a:xfrm>
            <a:off x="292150" y="2498650"/>
            <a:ext cx="4399200" cy="175080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419100" lvl="0" marL="457200" marR="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Raise credit limit </a:t>
            </a:r>
            <a:endParaRPr b="1" sz="3000">
              <a:solidFill>
                <a:srgbClr val="434343"/>
              </a:solidFill>
              <a:latin typeface="Quattrocento Sans"/>
              <a:ea typeface="Quattrocento Sans"/>
              <a:cs typeface="Quattrocento Sans"/>
              <a:sym typeface="Quattrocento Sans"/>
            </a:endParaRPr>
          </a:p>
          <a:p>
            <a:pPr indent="-419100" lvl="0" marL="457200" marR="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Promot platinum card</a:t>
            </a:r>
            <a:endParaRPr b="1" sz="3000">
              <a:solidFill>
                <a:srgbClr val="434343"/>
              </a:solidFill>
              <a:latin typeface="Quattrocento Sans"/>
              <a:ea typeface="Quattrocento Sans"/>
              <a:cs typeface="Quattrocento Sans"/>
              <a:sym typeface="Quattrocento Sans"/>
            </a:endParaRPr>
          </a:p>
          <a:p>
            <a:pPr indent="-419100" lvl="0" marL="457200" marR="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Reward program</a:t>
            </a:r>
            <a:endParaRPr b="1" sz="3000">
              <a:solidFill>
                <a:srgbClr val="434343"/>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5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6" name="Shape 456"/>
        <p:cNvGrpSpPr/>
        <p:nvPr/>
      </p:nvGrpSpPr>
      <p:grpSpPr>
        <a:xfrm>
          <a:off x="0" y="0"/>
          <a:ext cx="0" cy="0"/>
          <a:chOff x="0" y="0"/>
          <a:chExt cx="0" cy="0"/>
        </a:xfrm>
      </p:grpSpPr>
      <p:sp>
        <p:nvSpPr>
          <p:cNvPr id="457" name="Google Shape;457;g6c2cf1a1c1_1_246"/>
          <p:cNvSpPr/>
          <p:nvPr/>
        </p:nvSpPr>
        <p:spPr>
          <a:xfrm>
            <a:off x="0" y="824000"/>
            <a:ext cx="5999100" cy="1131900"/>
          </a:xfrm>
          <a:prstGeom prst="rect">
            <a:avLst/>
          </a:prstGeom>
          <a:solidFill>
            <a:srgbClr val="44969F"/>
          </a:solidFill>
          <a:ln>
            <a:noFill/>
          </a:ln>
          <a:effectLst>
            <a:outerShdw blurRad="3302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Google Shape;458;g6c2cf1a1c1_1_246"/>
          <p:cNvSpPr/>
          <p:nvPr/>
        </p:nvSpPr>
        <p:spPr>
          <a:xfrm flipH="1" rot="5400000">
            <a:off x="0" y="5372100"/>
            <a:ext cx="1485900" cy="14859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g6c2cf1a1c1_1_246"/>
          <p:cNvSpPr/>
          <p:nvPr/>
        </p:nvSpPr>
        <p:spPr>
          <a:xfrm>
            <a:off x="10058400" y="97712"/>
            <a:ext cx="2133600" cy="177900"/>
          </a:xfrm>
          <a:prstGeom prst="rect">
            <a:avLst/>
          </a:prstGeom>
          <a:solidFill>
            <a:srgbClr val="E65E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g6c2cf1a1c1_1_2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1" name="Google Shape;461;g6c2cf1a1c1_1_246"/>
          <p:cNvSpPr txBox="1"/>
          <p:nvPr/>
        </p:nvSpPr>
        <p:spPr>
          <a:xfrm>
            <a:off x="706582" y="949376"/>
            <a:ext cx="5111700" cy="831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4800">
                <a:solidFill>
                  <a:schemeClr val="lt1"/>
                </a:solidFill>
                <a:latin typeface="Quattrocento Sans"/>
                <a:ea typeface="Quattrocento Sans"/>
                <a:cs typeface="Quattrocento Sans"/>
                <a:sym typeface="Quattrocento Sans"/>
              </a:rPr>
              <a:t>Conclusion</a:t>
            </a:r>
            <a:endParaRPr>
              <a:latin typeface="Quattrocento Sans"/>
              <a:ea typeface="Quattrocento Sans"/>
              <a:cs typeface="Quattrocento Sans"/>
              <a:sym typeface="Quattrocento Sans"/>
            </a:endParaRPr>
          </a:p>
        </p:txBody>
      </p:sp>
      <p:grpSp>
        <p:nvGrpSpPr>
          <p:cNvPr id="462" name="Google Shape;462;g6c2cf1a1c1_1_246"/>
          <p:cNvGrpSpPr/>
          <p:nvPr/>
        </p:nvGrpSpPr>
        <p:grpSpPr>
          <a:xfrm>
            <a:off x="7799105" y="2445363"/>
            <a:ext cx="336244" cy="347679"/>
            <a:chOff x="3181350" y="1920875"/>
            <a:chExt cx="277888" cy="287338"/>
          </a:xfrm>
        </p:grpSpPr>
        <p:sp>
          <p:nvSpPr>
            <p:cNvPr id="463" name="Google Shape;463;g6c2cf1a1c1_1_246"/>
            <p:cNvSpPr/>
            <p:nvPr/>
          </p:nvSpPr>
          <p:spPr>
            <a:xfrm>
              <a:off x="3373438" y="2065338"/>
              <a:ext cx="85800" cy="18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g6c2cf1a1c1_1_246"/>
            <p:cNvSpPr/>
            <p:nvPr/>
          </p:nvSpPr>
          <p:spPr>
            <a:xfrm>
              <a:off x="3373438" y="2132013"/>
              <a:ext cx="85800" cy="18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g6c2cf1a1c1_1_246"/>
            <p:cNvSpPr/>
            <p:nvPr/>
          </p:nvSpPr>
          <p:spPr>
            <a:xfrm>
              <a:off x="3373438" y="2160588"/>
              <a:ext cx="85725" cy="47625"/>
            </a:xfrm>
            <a:custGeom>
              <a:rect b="b" l="l" r="r" t="t"/>
              <a:pathLst>
                <a:path extrusionOk="0" h="152" w="271">
                  <a:moveTo>
                    <a:pt x="0" y="77"/>
                  </a:moveTo>
                  <a:lnTo>
                    <a:pt x="0" y="84"/>
                  </a:lnTo>
                  <a:lnTo>
                    <a:pt x="1" y="92"/>
                  </a:lnTo>
                  <a:lnTo>
                    <a:pt x="4" y="99"/>
                  </a:lnTo>
                  <a:lnTo>
                    <a:pt x="6" y="105"/>
                  </a:lnTo>
                  <a:lnTo>
                    <a:pt x="9" y="112"/>
                  </a:lnTo>
                  <a:lnTo>
                    <a:pt x="13" y="118"/>
                  </a:lnTo>
                  <a:lnTo>
                    <a:pt x="17" y="124"/>
                  </a:lnTo>
                  <a:lnTo>
                    <a:pt x="22" y="129"/>
                  </a:lnTo>
                  <a:lnTo>
                    <a:pt x="27" y="134"/>
                  </a:lnTo>
                  <a:lnTo>
                    <a:pt x="32" y="139"/>
                  </a:lnTo>
                  <a:lnTo>
                    <a:pt x="39" y="142"/>
                  </a:lnTo>
                  <a:lnTo>
                    <a:pt x="45" y="145"/>
                  </a:lnTo>
                  <a:lnTo>
                    <a:pt x="53" y="148"/>
                  </a:lnTo>
                  <a:lnTo>
                    <a:pt x="60" y="149"/>
                  </a:lnTo>
                  <a:lnTo>
                    <a:pt x="68" y="152"/>
                  </a:lnTo>
                  <a:lnTo>
                    <a:pt x="75" y="152"/>
                  </a:lnTo>
                  <a:lnTo>
                    <a:pt x="195" y="152"/>
                  </a:lnTo>
                  <a:lnTo>
                    <a:pt x="203" y="152"/>
                  </a:lnTo>
                  <a:lnTo>
                    <a:pt x="211" y="149"/>
                  </a:lnTo>
                  <a:lnTo>
                    <a:pt x="218" y="148"/>
                  </a:lnTo>
                  <a:lnTo>
                    <a:pt x="224" y="145"/>
                  </a:lnTo>
                  <a:lnTo>
                    <a:pt x="231" y="142"/>
                  </a:lnTo>
                  <a:lnTo>
                    <a:pt x="237" y="139"/>
                  </a:lnTo>
                  <a:lnTo>
                    <a:pt x="244" y="134"/>
                  </a:lnTo>
                  <a:lnTo>
                    <a:pt x="249" y="129"/>
                  </a:lnTo>
                  <a:lnTo>
                    <a:pt x="253" y="124"/>
                  </a:lnTo>
                  <a:lnTo>
                    <a:pt x="258" y="118"/>
                  </a:lnTo>
                  <a:lnTo>
                    <a:pt x="262" y="112"/>
                  </a:lnTo>
                  <a:lnTo>
                    <a:pt x="265" y="105"/>
                  </a:lnTo>
                  <a:lnTo>
                    <a:pt x="267" y="99"/>
                  </a:lnTo>
                  <a:lnTo>
                    <a:pt x="269" y="92"/>
                  </a:lnTo>
                  <a:lnTo>
                    <a:pt x="271" y="84"/>
                  </a:lnTo>
                  <a:lnTo>
                    <a:pt x="271" y="77"/>
                  </a:lnTo>
                  <a:lnTo>
                    <a:pt x="271" y="0"/>
                  </a:lnTo>
                  <a:lnTo>
                    <a:pt x="0" y="0"/>
                  </a:lnTo>
                  <a:lnTo>
                    <a:pt x="0" y="7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g6c2cf1a1c1_1_246"/>
            <p:cNvSpPr/>
            <p:nvPr/>
          </p:nvSpPr>
          <p:spPr>
            <a:xfrm>
              <a:off x="3373438" y="2093913"/>
              <a:ext cx="85800" cy="28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g6c2cf1a1c1_1_246"/>
            <p:cNvSpPr/>
            <p:nvPr/>
          </p:nvSpPr>
          <p:spPr>
            <a:xfrm>
              <a:off x="3373438" y="1920875"/>
              <a:ext cx="85725" cy="134938"/>
            </a:xfrm>
            <a:custGeom>
              <a:rect b="b" l="l" r="r" t="t"/>
              <a:pathLst>
                <a:path extrusionOk="0" h="422" w="271">
                  <a:moveTo>
                    <a:pt x="256" y="0"/>
                  </a:moveTo>
                  <a:lnTo>
                    <a:pt x="252" y="0"/>
                  </a:lnTo>
                  <a:lnTo>
                    <a:pt x="250" y="2"/>
                  </a:lnTo>
                  <a:lnTo>
                    <a:pt x="247" y="3"/>
                  </a:lnTo>
                  <a:lnTo>
                    <a:pt x="245" y="5"/>
                  </a:lnTo>
                  <a:lnTo>
                    <a:pt x="243" y="7"/>
                  </a:lnTo>
                  <a:lnTo>
                    <a:pt x="242" y="9"/>
                  </a:lnTo>
                  <a:lnTo>
                    <a:pt x="241" y="12"/>
                  </a:lnTo>
                  <a:lnTo>
                    <a:pt x="241" y="15"/>
                  </a:lnTo>
                  <a:lnTo>
                    <a:pt x="241" y="226"/>
                  </a:lnTo>
                  <a:lnTo>
                    <a:pt x="239" y="235"/>
                  </a:lnTo>
                  <a:lnTo>
                    <a:pt x="237" y="244"/>
                  </a:lnTo>
                  <a:lnTo>
                    <a:pt x="233" y="251"/>
                  </a:lnTo>
                  <a:lnTo>
                    <a:pt x="228" y="258"/>
                  </a:lnTo>
                  <a:lnTo>
                    <a:pt x="220" y="263"/>
                  </a:lnTo>
                  <a:lnTo>
                    <a:pt x="213" y="268"/>
                  </a:lnTo>
                  <a:lnTo>
                    <a:pt x="204" y="271"/>
                  </a:lnTo>
                  <a:lnTo>
                    <a:pt x="195" y="271"/>
                  </a:lnTo>
                  <a:lnTo>
                    <a:pt x="75" y="271"/>
                  </a:lnTo>
                  <a:lnTo>
                    <a:pt x="66" y="271"/>
                  </a:lnTo>
                  <a:lnTo>
                    <a:pt x="57" y="268"/>
                  </a:lnTo>
                  <a:lnTo>
                    <a:pt x="50" y="263"/>
                  </a:lnTo>
                  <a:lnTo>
                    <a:pt x="43" y="258"/>
                  </a:lnTo>
                  <a:lnTo>
                    <a:pt x="38" y="251"/>
                  </a:lnTo>
                  <a:lnTo>
                    <a:pt x="34" y="244"/>
                  </a:lnTo>
                  <a:lnTo>
                    <a:pt x="30" y="235"/>
                  </a:lnTo>
                  <a:lnTo>
                    <a:pt x="30" y="226"/>
                  </a:lnTo>
                  <a:lnTo>
                    <a:pt x="30" y="15"/>
                  </a:lnTo>
                  <a:lnTo>
                    <a:pt x="29" y="12"/>
                  </a:lnTo>
                  <a:lnTo>
                    <a:pt x="28" y="9"/>
                  </a:lnTo>
                  <a:lnTo>
                    <a:pt x="27" y="7"/>
                  </a:lnTo>
                  <a:lnTo>
                    <a:pt x="25" y="5"/>
                  </a:lnTo>
                  <a:lnTo>
                    <a:pt x="23" y="3"/>
                  </a:lnTo>
                  <a:lnTo>
                    <a:pt x="21" y="2"/>
                  </a:lnTo>
                  <a:lnTo>
                    <a:pt x="17" y="0"/>
                  </a:lnTo>
                  <a:lnTo>
                    <a:pt x="15" y="0"/>
                  </a:lnTo>
                  <a:lnTo>
                    <a:pt x="12" y="0"/>
                  </a:lnTo>
                  <a:lnTo>
                    <a:pt x="9" y="2"/>
                  </a:lnTo>
                  <a:lnTo>
                    <a:pt x="7" y="3"/>
                  </a:lnTo>
                  <a:lnTo>
                    <a:pt x="5" y="5"/>
                  </a:lnTo>
                  <a:lnTo>
                    <a:pt x="2" y="7"/>
                  </a:lnTo>
                  <a:lnTo>
                    <a:pt x="1" y="9"/>
                  </a:lnTo>
                  <a:lnTo>
                    <a:pt x="0" y="12"/>
                  </a:lnTo>
                  <a:lnTo>
                    <a:pt x="0" y="15"/>
                  </a:lnTo>
                  <a:lnTo>
                    <a:pt x="0" y="226"/>
                  </a:lnTo>
                  <a:lnTo>
                    <a:pt x="0" y="231"/>
                  </a:lnTo>
                  <a:lnTo>
                    <a:pt x="0" y="236"/>
                  </a:lnTo>
                  <a:lnTo>
                    <a:pt x="0" y="239"/>
                  </a:lnTo>
                  <a:lnTo>
                    <a:pt x="0" y="241"/>
                  </a:lnTo>
                  <a:lnTo>
                    <a:pt x="0" y="422"/>
                  </a:lnTo>
                  <a:lnTo>
                    <a:pt x="271" y="422"/>
                  </a:lnTo>
                  <a:lnTo>
                    <a:pt x="271" y="226"/>
                  </a:lnTo>
                  <a:lnTo>
                    <a:pt x="271" y="15"/>
                  </a:lnTo>
                  <a:lnTo>
                    <a:pt x="271" y="12"/>
                  </a:lnTo>
                  <a:lnTo>
                    <a:pt x="269" y="9"/>
                  </a:lnTo>
                  <a:lnTo>
                    <a:pt x="268" y="7"/>
                  </a:lnTo>
                  <a:lnTo>
                    <a:pt x="266" y="5"/>
                  </a:lnTo>
                  <a:lnTo>
                    <a:pt x="264" y="3"/>
                  </a:lnTo>
                  <a:lnTo>
                    <a:pt x="262" y="2"/>
                  </a:lnTo>
                  <a:lnTo>
                    <a:pt x="259" y="0"/>
                  </a:lnTo>
                  <a:lnTo>
                    <a:pt x="25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g6c2cf1a1c1_1_246"/>
            <p:cNvSpPr/>
            <p:nvPr/>
          </p:nvSpPr>
          <p:spPr>
            <a:xfrm>
              <a:off x="3402013" y="1930400"/>
              <a:ext cx="9525" cy="57150"/>
            </a:xfrm>
            <a:custGeom>
              <a:rect b="b" l="l" r="r" t="t"/>
              <a:pathLst>
                <a:path extrusionOk="0" h="181" w="30">
                  <a:moveTo>
                    <a:pt x="15" y="181"/>
                  </a:moveTo>
                  <a:lnTo>
                    <a:pt x="19" y="181"/>
                  </a:lnTo>
                  <a:lnTo>
                    <a:pt x="21" y="180"/>
                  </a:lnTo>
                  <a:lnTo>
                    <a:pt x="24" y="179"/>
                  </a:lnTo>
                  <a:lnTo>
                    <a:pt x="26" y="176"/>
                  </a:lnTo>
                  <a:lnTo>
                    <a:pt x="27" y="174"/>
                  </a:lnTo>
                  <a:lnTo>
                    <a:pt x="29" y="172"/>
                  </a:lnTo>
                  <a:lnTo>
                    <a:pt x="30" y="169"/>
                  </a:lnTo>
                  <a:lnTo>
                    <a:pt x="30" y="166"/>
                  </a:lnTo>
                  <a:lnTo>
                    <a:pt x="30" y="16"/>
                  </a:lnTo>
                  <a:lnTo>
                    <a:pt x="30" y="12"/>
                  </a:lnTo>
                  <a:lnTo>
                    <a:pt x="29" y="9"/>
                  </a:lnTo>
                  <a:lnTo>
                    <a:pt x="27" y="7"/>
                  </a:lnTo>
                  <a:lnTo>
                    <a:pt x="26" y="5"/>
                  </a:lnTo>
                  <a:lnTo>
                    <a:pt x="24" y="3"/>
                  </a:lnTo>
                  <a:lnTo>
                    <a:pt x="21" y="2"/>
                  </a:lnTo>
                  <a:lnTo>
                    <a:pt x="19" y="0"/>
                  </a:lnTo>
                  <a:lnTo>
                    <a:pt x="15" y="0"/>
                  </a:lnTo>
                  <a:lnTo>
                    <a:pt x="12" y="0"/>
                  </a:lnTo>
                  <a:lnTo>
                    <a:pt x="9" y="2"/>
                  </a:lnTo>
                  <a:lnTo>
                    <a:pt x="7" y="3"/>
                  </a:lnTo>
                  <a:lnTo>
                    <a:pt x="5" y="5"/>
                  </a:lnTo>
                  <a:lnTo>
                    <a:pt x="3" y="7"/>
                  </a:lnTo>
                  <a:lnTo>
                    <a:pt x="1" y="9"/>
                  </a:lnTo>
                  <a:lnTo>
                    <a:pt x="0" y="12"/>
                  </a:lnTo>
                  <a:lnTo>
                    <a:pt x="0" y="16"/>
                  </a:lnTo>
                  <a:lnTo>
                    <a:pt x="0" y="166"/>
                  </a:lnTo>
                  <a:lnTo>
                    <a:pt x="0" y="169"/>
                  </a:lnTo>
                  <a:lnTo>
                    <a:pt x="1" y="172"/>
                  </a:lnTo>
                  <a:lnTo>
                    <a:pt x="3" y="174"/>
                  </a:lnTo>
                  <a:lnTo>
                    <a:pt x="5" y="176"/>
                  </a:lnTo>
                  <a:lnTo>
                    <a:pt x="7" y="179"/>
                  </a:lnTo>
                  <a:lnTo>
                    <a:pt x="9" y="180"/>
                  </a:lnTo>
                  <a:lnTo>
                    <a:pt x="12" y="181"/>
                  </a:lnTo>
                  <a:lnTo>
                    <a:pt x="15" y="1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g6c2cf1a1c1_1_246"/>
            <p:cNvSpPr/>
            <p:nvPr/>
          </p:nvSpPr>
          <p:spPr>
            <a:xfrm>
              <a:off x="3421063" y="1930400"/>
              <a:ext cx="9525" cy="57150"/>
            </a:xfrm>
            <a:custGeom>
              <a:rect b="b" l="l" r="r" t="t"/>
              <a:pathLst>
                <a:path extrusionOk="0" h="181" w="30">
                  <a:moveTo>
                    <a:pt x="15" y="181"/>
                  </a:moveTo>
                  <a:lnTo>
                    <a:pt x="19"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6"/>
                  </a:lnTo>
                  <a:lnTo>
                    <a:pt x="0" y="166"/>
                  </a:lnTo>
                  <a:lnTo>
                    <a:pt x="0" y="169"/>
                  </a:lnTo>
                  <a:lnTo>
                    <a:pt x="2" y="172"/>
                  </a:lnTo>
                  <a:lnTo>
                    <a:pt x="3" y="174"/>
                  </a:lnTo>
                  <a:lnTo>
                    <a:pt x="5" y="176"/>
                  </a:lnTo>
                  <a:lnTo>
                    <a:pt x="7" y="179"/>
                  </a:lnTo>
                  <a:lnTo>
                    <a:pt x="9" y="180"/>
                  </a:lnTo>
                  <a:lnTo>
                    <a:pt x="12" y="181"/>
                  </a:lnTo>
                  <a:lnTo>
                    <a:pt x="15" y="181"/>
                  </a:lnTo>
                  <a:lnTo>
                    <a:pt x="15" y="1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g6c2cf1a1c1_1_246"/>
            <p:cNvSpPr/>
            <p:nvPr/>
          </p:nvSpPr>
          <p:spPr>
            <a:xfrm>
              <a:off x="3278188" y="2093913"/>
              <a:ext cx="85800" cy="28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g6c2cf1a1c1_1_246"/>
            <p:cNvSpPr/>
            <p:nvPr/>
          </p:nvSpPr>
          <p:spPr>
            <a:xfrm>
              <a:off x="3278188" y="2132013"/>
              <a:ext cx="85800" cy="18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g6c2cf1a1c1_1_246"/>
            <p:cNvSpPr/>
            <p:nvPr/>
          </p:nvSpPr>
          <p:spPr>
            <a:xfrm>
              <a:off x="3278188" y="2065338"/>
              <a:ext cx="85800" cy="18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g6c2cf1a1c1_1_246"/>
            <p:cNvSpPr/>
            <p:nvPr/>
          </p:nvSpPr>
          <p:spPr>
            <a:xfrm>
              <a:off x="3278188" y="2160588"/>
              <a:ext cx="85725" cy="47625"/>
            </a:xfrm>
            <a:custGeom>
              <a:rect b="b" l="l" r="r" t="t"/>
              <a:pathLst>
                <a:path extrusionOk="0" h="152" w="270">
                  <a:moveTo>
                    <a:pt x="0" y="77"/>
                  </a:moveTo>
                  <a:lnTo>
                    <a:pt x="0" y="84"/>
                  </a:lnTo>
                  <a:lnTo>
                    <a:pt x="1" y="92"/>
                  </a:lnTo>
                  <a:lnTo>
                    <a:pt x="3" y="99"/>
                  </a:lnTo>
                  <a:lnTo>
                    <a:pt x="5" y="105"/>
                  </a:lnTo>
                  <a:lnTo>
                    <a:pt x="9" y="112"/>
                  </a:lnTo>
                  <a:lnTo>
                    <a:pt x="13" y="118"/>
                  </a:lnTo>
                  <a:lnTo>
                    <a:pt x="17" y="124"/>
                  </a:lnTo>
                  <a:lnTo>
                    <a:pt x="21" y="129"/>
                  </a:lnTo>
                  <a:lnTo>
                    <a:pt x="27" y="134"/>
                  </a:lnTo>
                  <a:lnTo>
                    <a:pt x="33" y="139"/>
                  </a:lnTo>
                  <a:lnTo>
                    <a:pt x="40" y="142"/>
                  </a:lnTo>
                  <a:lnTo>
                    <a:pt x="46" y="145"/>
                  </a:lnTo>
                  <a:lnTo>
                    <a:pt x="52" y="148"/>
                  </a:lnTo>
                  <a:lnTo>
                    <a:pt x="60" y="149"/>
                  </a:lnTo>
                  <a:lnTo>
                    <a:pt x="67" y="152"/>
                  </a:lnTo>
                  <a:lnTo>
                    <a:pt x="75" y="152"/>
                  </a:lnTo>
                  <a:lnTo>
                    <a:pt x="195" y="152"/>
                  </a:lnTo>
                  <a:lnTo>
                    <a:pt x="203" y="152"/>
                  </a:lnTo>
                  <a:lnTo>
                    <a:pt x="210" y="149"/>
                  </a:lnTo>
                  <a:lnTo>
                    <a:pt x="218" y="148"/>
                  </a:lnTo>
                  <a:lnTo>
                    <a:pt x="225" y="145"/>
                  </a:lnTo>
                  <a:lnTo>
                    <a:pt x="232" y="142"/>
                  </a:lnTo>
                  <a:lnTo>
                    <a:pt x="238" y="139"/>
                  </a:lnTo>
                  <a:lnTo>
                    <a:pt x="243" y="134"/>
                  </a:lnTo>
                  <a:lnTo>
                    <a:pt x="249" y="129"/>
                  </a:lnTo>
                  <a:lnTo>
                    <a:pt x="253" y="124"/>
                  </a:lnTo>
                  <a:lnTo>
                    <a:pt x="257" y="118"/>
                  </a:lnTo>
                  <a:lnTo>
                    <a:pt x="262" y="112"/>
                  </a:lnTo>
                  <a:lnTo>
                    <a:pt x="265" y="105"/>
                  </a:lnTo>
                  <a:lnTo>
                    <a:pt x="267" y="99"/>
                  </a:lnTo>
                  <a:lnTo>
                    <a:pt x="269" y="92"/>
                  </a:lnTo>
                  <a:lnTo>
                    <a:pt x="270" y="84"/>
                  </a:lnTo>
                  <a:lnTo>
                    <a:pt x="270" y="77"/>
                  </a:lnTo>
                  <a:lnTo>
                    <a:pt x="270" y="0"/>
                  </a:lnTo>
                  <a:lnTo>
                    <a:pt x="0" y="0"/>
                  </a:lnTo>
                  <a:lnTo>
                    <a:pt x="0" y="7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g6c2cf1a1c1_1_246"/>
            <p:cNvSpPr/>
            <p:nvPr/>
          </p:nvSpPr>
          <p:spPr>
            <a:xfrm>
              <a:off x="3278188" y="1920875"/>
              <a:ext cx="85725" cy="134938"/>
            </a:xfrm>
            <a:custGeom>
              <a:rect b="b" l="l" r="r" t="t"/>
              <a:pathLst>
                <a:path extrusionOk="0" h="422" w="270">
                  <a:moveTo>
                    <a:pt x="255" y="0"/>
                  </a:moveTo>
                  <a:lnTo>
                    <a:pt x="253" y="0"/>
                  </a:lnTo>
                  <a:lnTo>
                    <a:pt x="250" y="2"/>
                  </a:lnTo>
                  <a:lnTo>
                    <a:pt x="248" y="3"/>
                  </a:lnTo>
                  <a:lnTo>
                    <a:pt x="246" y="5"/>
                  </a:lnTo>
                  <a:lnTo>
                    <a:pt x="243" y="7"/>
                  </a:lnTo>
                  <a:lnTo>
                    <a:pt x="241" y="9"/>
                  </a:lnTo>
                  <a:lnTo>
                    <a:pt x="241" y="12"/>
                  </a:lnTo>
                  <a:lnTo>
                    <a:pt x="240" y="15"/>
                  </a:lnTo>
                  <a:lnTo>
                    <a:pt x="240" y="226"/>
                  </a:lnTo>
                  <a:lnTo>
                    <a:pt x="240" y="235"/>
                  </a:lnTo>
                  <a:lnTo>
                    <a:pt x="237" y="244"/>
                  </a:lnTo>
                  <a:lnTo>
                    <a:pt x="233" y="251"/>
                  </a:lnTo>
                  <a:lnTo>
                    <a:pt x="227" y="258"/>
                  </a:lnTo>
                  <a:lnTo>
                    <a:pt x="221" y="263"/>
                  </a:lnTo>
                  <a:lnTo>
                    <a:pt x="213" y="268"/>
                  </a:lnTo>
                  <a:lnTo>
                    <a:pt x="205" y="271"/>
                  </a:lnTo>
                  <a:lnTo>
                    <a:pt x="195" y="271"/>
                  </a:lnTo>
                  <a:lnTo>
                    <a:pt x="75" y="271"/>
                  </a:lnTo>
                  <a:lnTo>
                    <a:pt x="66" y="271"/>
                  </a:lnTo>
                  <a:lnTo>
                    <a:pt x="58" y="268"/>
                  </a:lnTo>
                  <a:lnTo>
                    <a:pt x="49" y="263"/>
                  </a:lnTo>
                  <a:lnTo>
                    <a:pt x="43" y="258"/>
                  </a:lnTo>
                  <a:lnTo>
                    <a:pt x="37" y="251"/>
                  </a:lnTo>
                  <a:lnTo>
                    <a:pt x="33" y="244"/>
                  </a:lnTo>
                  <a:lnTo>
                    <a:pt x="31" y="235"/>
                  </a:lnTo>
                  <a:lnTo>
                    <a:pt x="30" y="226"/>
                  </a:lnTo>
                  <a:lnTo>
                    <a:pt x="30" y="15"/>
                  </a:lnTo>
                  <a:lnTo>
                    <a:pt x="30" y="12"/>
                  </a:lnTo>
                  <a:lnTo>
                    <a:pt x="29" y="9"/>
                  </a:lnTo>
                  <a:lnTo>
                    <a:pt x="27"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26"/>
                  </a:lnTo>
                  <a:lnTo>
                    <a:pt x="0" y="231"/>
                  </a:lnTo>
                  <a:lnTo>
                    <a:pt x="1" y="236"/>
                  </a:lnTo>
                  <a:lnTo>
                    <a:pt x="0" y="239"/>
                  </a:lnTo>
                  <a:lnTo>
                    <a:pt x="0" y="241"/>
                  </a:lnTo>
                  <a:lnTo>
                    <a:pt x="0" y="422"/>
                  </a:lnTo>
                  <a:lnTo>
                    <a:pt x="270" y="422"/>
                  </a:lnTo>
                  <a:lnTo>
                    <a:pt x="270" y="226"/>
                  </a:lnTo>
                  <a:lnTo>
                    <a:pt x="270" y="15"/>
                  </a:lnTo>
                  <a:lnTo>
                    <a:pt x="270" y="12"/>
                  </a:lnTo>
                  <a:lnTo>
                    <a:pt x="269" y="9"/>
                  </a:lnTo>
                  <a:lnTo>
                    <a:pt x="268" y="7"/>
                  </a:lnTo>
                  <a:lnTo>
                    <a:pt x="266" y="5"/>
                  </a:lnTo>
                  <a:lnTo>
                    <a:pt x="264" y="3"/>
                  </a:lnTo>
                  <a:lnTo>
                    <a:pt x="262" y="2"/>
                  </a:lnTo>
                  <a:lnTo>
                    <a:pt x="258" y="0"/>
                  </a:lnTo>
                  <a:lnTo>
                    <a:pt x="25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g6c2cf1a1c1_1_246"/>
            <p:cNvSpPr/>
            <p:nvPr/>
          </p:nvSpPr>
          <p:spPr>
            <a:xfrm>
              <a:off x="3306763" y="1930400"/>
              <a:ext cx="9525" cy="57150"/>
            </a:xfrm>
            <a:custGeom>
              <a:rect b="b" l="l" r="r" t="t"/>
              <a:pathLst>
                <a:path extrusionOk="0" h="181" w="30">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lnTo>
                    <a:pt x="15" y="1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g6c2cf1a1c1_1_246"/>
            <p:cNvSpPr/>
            <p:nvPr/>
          </p:nvSpPr>
          <p:spPr>
            <a:xfrm>
              <a:off x="3325813" y="1930400"/>
              <a:ext cx="9525" cy="57150"/>
            </a:xfrm>
            <a:custGeom>
              <a:rect b="b" l="l" r="r" t="t"/>
              <a:pathLst>
                <a:path extrusionOk="0" h="181" w="30">
                  <a:moveTo>
                    <a:pt x="15" y="181"/>
                  </a:moveTo>
                  <a:lnTo>
                    <a:pt x="18" y="181"/>
                  </a:lnTo>
                  <a:lnTo>
                    <a:pt x="22"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2" y="2"/>
                  </a:lnTo>
                  <a:lnTo>
                    <a:pt x="18" y="0"/>
                  </a:lnTo>
                  <a:lnTo>
                    <a:pt x="15" y="0"/>
                  </a:lnTo>
                  <a:lnTo>
                    <a:pt x="12" y="0"/>
                  </a:lnTo>
                  <a:lnTo>
                    <a:pt x="10" y="2"/>
                  </a:lnTo>
                  <a:lnTo>
                    <a:pt x="7" y="3"/>
                  </a:lnTo>
                  <a:lnTo>
                    <a:pt x="4" y="5"/>
                  </a:lnTo>
                  <a:lnTo>
                    <a:pt x="3" y="7"/>
                  </a:lnTo>
                  <a:lnTo>
                    <a:pt x="1" y="9"/>
                  </a:lnTo>
                  <a:lnTo>
                    <a:pt x="0" y="12"/>
                  </a:lnTo>
                  <a:lnTo>
                    <a:pt x="0" y="16"/>
                  </a:lnTo>
                  <a:lnTo>
                    <a:pt x="0" y="166"/>
                  </a:lnTo>
                  <a:lnTo>
                    <a:pt x="0" y="169"/>
                  </a:lnTo>
                  <a:lnTo>
                    <a:pt x="1" y="172"/>
                  </a:lnTo>
                  <a:lnTo>
                    <a:pt x="3" y="174"/>
                  </a:lnTo>
                  <a:lnTo>
                    <a:pt x="4" y="176"/>
                  </a:lnTo>
                  <a:lnTo>
                    <a:pt x="7" y="179"/>
                  </a:lnTo>
                  <a:lnTo>
                    <a:pt x="10" y="180"/>
                  </a:lnTo>
                  <a:lnTo>
                    <a:pt x="12" y="181"/>
                  </a:lnTo>
                  <a:lnTo>
                    <a:pt x="15" y="1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g6c2cf1a1c1_1_246"/>
            <p:cNvSpPr/>
            <p:nvPr/>
          </p:nvSpPr>
          <p:spPr>
            <a:xfrm>
              <a:off x="3181350" y="2160588"/>
              <a:ext cx="87313" cy="47625"/>
            </a:xfrm>
            <a:custGeom>
              <a:rect b="b" l="l" r="r" t="t"/>
              <a:pathLst>
                <a:path extrusionOk="0" h="152" w="271">
                  <a:moveTo>
                    <a:pt x="0" y="77"/>
                  </a:moveTo>
                  <a:lnTo>
                    <a:pt x="0" y="84"/>
                  </a:lnTo>
                  <a:lnTo>
                    <a:pt x="2" y="92"/>
                  </a:lnTo>
                  <a:lnTo>
                    <a:pt x="3" y="99"/>
                  </a:lnTo>
                  <a:lnTo>
                    <a:pt x="6" y="105"/>
                  </a:lnTo>
                  <a:lnTo>
                    <a:pt x="9" y="112"/>
                  </a:lnTo>
                  <a:lnTo>
                    <a:pt x="12" y="118"/>
                  </a:lnTo>
                  <a:lnTo>
                    <a:pt x="17" y="124"/>
                  </a:lnTo>
                  <a:lnTo>
                    <a:pt x="22" y="129"/>
                  </a:lnTo>
                  <a:lnTo>
                    <a:pt x="27" y="134"/>
                  </a:lnTo>
                  <a:lnTo>
                    <a:pt x="33" y="139"/>
                  </a:lnTo>
                  <a:lnTo>
                    <a:pt x="39" y="142"/>
                  </a:lnTo>
                  <a:lnTo>
                    <a:pt x="46" y="145"/>
                  </a:lnTo>
                  <a:lnTo>
                    <a:pt x="52" y="148"/>
                  </a:lnTo>
                  <a:lnTo>
                    <a:pt x="60" y="149"/>
                  </a:lnTo>
                  <a:lnTo>
                    <a:pt x="67" y="152"/>
                  </a:lnTo>
                  <a:lnTo>
                    <a:pt x="75" y="152"/>
                  </a:lnTo>
                  <a:lnTo>
                    <a:pt x="196" y="152"/>
                  </a:lnTo>
                  <a:lnTo>
                    <a:pt x="203" y="152"/>
                  </a:lnTo>
                  <a:lnTo>
                    <a:pt x="211" y="149"/>
                  </a:lnTo>
                  <a:lnTo>
                    <a:pt x="217" y="148"/>
                  </a:lnTo>
                  <a:lnTo>
                    <a:pt x="225" y="145"/>
                  </a:lnTo>
                  <a:lnTo>
                    <a:pt x="231" y="142"/>
                  </a:lnTo>
                  <a:lnTo>
                    <a:pt x="238" y="139"/>
                  </a:lnTo>
                  <a:lnTo>
                    <a:pt x="243" y="134"/>
                  </a:lnTo>
                  <a:lnTo>
                    <a:pt x="248" y="129"/>
                  </a:lnTo>
                  <a:lnTo>
                    <a:pt x="254" y="124"/>
                  </a:lnTo>
                  <a:lnTo>
                    <a:pt x="258" y="118"/>
                  </a:lnTo>
                  <a:lnTo>
                    <a:pt x="261" y="112"/>
                  </a:lnTo>
                  <a:lnTo>
                    <a:pt x="264" y="105"/>
                  </a:lnTo>
                  <a:lnTo>
                    <a:pt x="268" y="99"/>
                  </a:lnTo>
                  <a:lnTo>
                    <a:pt x="269" y="92"/>
                  </a:lnTo>
                  <a:lnTo>
                    <a:pt x="270" y="84"/>
                  </a:lnTo>
                  <a:lnTo>
                    <a:pt x="271" y="77"/>
                  </a:lnTo>
                  <a:lnTo>
                    <a:pt x="271" y="0"/>
                  </a:lnTo>
                  <a:lnTo>
                    <a:pt x="0" y="0"/>
                  </a:lnTo>
                  <a:lnTo>
                    <a:pt x="0" y="7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g6c2cf1a1c1_1_246"/>
            <p:cNvSpPr/>
            <p:nvPr/>
          </p:nvSpPr>
          <p:spPr>
            <a:xfrm>
              <a:off x="3181350" y="1920875"/>
              <a:ext cx="87313" cy="134938"/>
            </a:xfrm>
            <a:custGeom>
              <a:rect b="b" l="l" r="r" t="t"/>
              <a:pathLst>
                <a:path extrusionOk="0" h="422" w="271">
                  <a:moveTo>
                    <a:pt x="256" y="0"/>
                  </a:moveTo>
                  <a:lnTo>
                    <a:pt x="253" y="0"/>
                  </a:lnTo>
                  <a:lnTo>
                    <a:pt x="249" y="2"/>
                  </a:lnTo>
                  <a:lnTo>
                    <a:pt x="247" y="3"/>
                  </a:lnTo>
                  <a:lnTo>
                    <a:pt x="245" y="5"/>
                  </a:lnTo>
                  <a:lnTo>
                    <a:pt x="243" y="7"/>
                  </a:lnTo>
                  <a:lnTo>
                    <a:pt x="242" y="9"/>
                  </a:lnTo>
                  <a:lnTo>
                    <a:pt x="241" y="12"/>
                  </a:lnTo>
                  <a:lnTo>
                    <a:pt x="241" y="15"/>
                  </a:lnTo>
                  <a:lnTo>
                    <a:pt x="241" y="226"/>
                  </a:lnTo>
                  <a:lnTo>
                    <a:pt x="240" y="235"/>
                  </a:lnTo>
                  <a:lnTo>
                    <a:pt x="237" y="244"/>
                  </a:lnTo>
                  <a:lnTo>
                    <a:pt x="232" y="251"/>
                  </a:lnTo>
                  <a:lnTo>
                    <a:pt x="227" y="258"/>
                  </a:lnTo>
                  <a:lnTo>
                    <a:pt x="220" y="263"/>
                  </a:lnTo>
                  <a:lnTo>
                    <a:pt x="213" y="268"/>
                  </a:lnTo>
                  <a:lnTo>
                    <a:pt x="204" y="271"/>
                  </a:lnTo>
                  <a:lnTo>
                    <a:pt x="196" y="271"/>
                  </a:lnTo>
                  <a:lnTo>
                    <a:pt x="75" y="271"/>
                  </a:lnTo>
                  <a:lnTo>
                    <a:pt x="66" y="271"/>
                  </a:lnTo>
                  <a:lnTo>
                    <a:pt x="57" y="268"/>
                  </a:lnTo>
                  <a:lnTo>
                    <a:pt x="50" y="263"/>
                  </a:lnTo>
                  <a:lnTo>
                    <a:pt x="44" y="258"/>
                  </a:lnTo>
                  <a:lnTo>
                    <a:pt x="37" y="251"/>
                  </a:lnTo>
                  <a:lnTo>
                    <a:pt x="34" y="244"/>
                  </a:lnTo>
                  <a:lnTo>
                    <a:pt x="31" y="235"/>
                  </a:lnTo>
                  <a:lnTo>
                    <a:pt x="30" y="226"/>
                  </a:lnTo>
                  <a:lnTo>
                    <a:pt x="30" y="15"/>
                  </a:lnTo>
                  <a:lnTo>
                    <a:pt x="30" y="12"/>
                  </a:lnTo>
                  <a:lnTo>
                    <a:pt x="29" y="9"/>
                  </a:lnTo>
                  <a:lnTo>
                    <a:pt x="27" y="7"/>
                  </a:lnTo>
                  <a:lnTo>
                    <a:pt x="25" y="5"/>
                  </a:lnTo>
                  <a:lnTo>
                    <a:pt x="23" y="3"/>
                  </a:lnTo>
                  <a:lnTo>
                    <a:pt x="21" y="2"/>
                  </a:lnTo>
                  <a:lnTo>
                    <a:pt x="18" y="0"/>
                  </a:lnTo>
                  <a:lnTo>
                    <a:pt x="15" y="0"/>
                  </a:lnTo>
                  <a:lnTo>
                    <a:pt x="11" y="0"/>
                  </a:lnTo>
                  <a:lnTo>
                    <a:pt x="9" y="2"/>
                  </a:lnTo>
                  <a:lnTo>
                    <a:pt x="6" y="3"/>
                  </a:lnTo>
                  <a:lnTo>
                    <a:pt x="4" y="5"/>
                  </a:lnTo>
                  <a:lnTo>
                    <a:pt x="3" y="7"/>
                  </a:lnTo>
                  <a:lnTo>
                    <a:pt x="1" y="9"/>
                  </a:lnTo>
                  <a:lnTo>
                    <a:pt x="0" y="12"/>
                  </a:lnTo>
                  <a:lnTo>
                    <a:pt x="0" y="15"/>
                  </a:lnTo>
                  <a:lnTo>
                    <a:pt x="0" y="226"/>
                  </a:lnTo>
                  <a:lnTo>
                    <a:pt x="0" y="231"/>
                  </a:lnTo>
                  <a:lnTo>
                    <a:pt x="1" y="236"/>
                  </a:lnTo>
                  <a:lnTo>
                    <a:pt x="0" y="239"/>
                  </a:lnTo>
                  <a:lnTo>
                    <a:pt x="0" y="241"/>
                  </a:lnTo>
                  <a:lnTo>
                    <a:pt x="0" y="422"/>
                  </a:lnTo>
                  <a:lnTo>
                    <a:pt x="271" y="422"/>
                  </a:lnTo>
                  <a:lnTo>
                    <a:pt x="271" y="226"/>
                  </a:lnTo>
                  <a:lnTo>
                    <a:pt x="271" y="15"/>
                  </a:lnTo>
                  <a:lnTo>
                    <a:pt x="270" y="12"/>
                  </a:lnTo>
                  <a:lnTo>
                    <a:pt x="270" y="9"/>
                  </a:lnTo>
                  <a:lnTo>
                    <a:pt x="268" y="7"/>
                  </a:lnTo>
                  <a:lnTo>
                    <a:pt x="267" y="5"/>
                  </a:lnTo>
                  <a:lnTo>
                    <a:pt x="264" y="3"/>
                  </a:lnTo>
                  <a:lnTo>
                    <a:pt x="261" y="2"/>
                  </a:lnTo>
                  <a:lnTo>
                    <a:pt x="259" y="0"/>
                  </a:lnTo>
                  <a:lnTo>
                    <a:pt x="25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g6c2cf1a1c1_1_246"/>
            <p:cNvSpPr/>
            <p:nvPr/>
          </p:nvSpPr>
          <p:spPr>
            <a:xfrm>
              <a:off x="3181350" y="2093913"/>
              <a:ext cx="87300" cy="28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g6c2cf1a1c1_1_246"/>
            <p:cNvSpPr/>
            <p:nvPr/>
          </p:nvSpPr>
          <p:spPr>
            <a:xfrm>
              <a:off x="3181350" y="2065338"/>
              <a:ext cx="87300" cy="18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g6c2cf1a1c1_1_246"/>
            <p:cNvSpPr/>
            <p:nvPr/>
          </p:nvSpPr>
          <p:spPr>
            <a:xfrm>
              <a:off x="3181350" y="2132013"/>
              <a:ext cx="87300" cy="18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g6c2cf1a1c1_1_246"/>
            <p:cNvSpPr/>
            <p:nvPr/>
          </p:nvSpPr>
          <p:spPr>
            <a:xfrm>
              <a:off x="3209925" y="1930400"/>
              <a:ext cx="9525" cy="57150"/>
            </a:xfrm>
            <a:custGeom>
              <a:rect b="b" l="l" r="r" t="t"/>
              <a:pathLst>
                <a:path extrusionOk="0" h="181" w="30">
                  <a:moveTo>
                    <a:pt x="15" y="181"/>
                  </a:moveTo>
                  <a:lnTo>
                    <a:pt x="18" y="181"/>
                  </a:lnTo>
                  <a:lnTo>
                    <a:pt x="21" y="180"/>
                  </a:lnTo>
                  <a:lnTo>
                    <a:pt x="23" y="179"/>
                  </a:lnTo>
                  <a:lnTo>
                    <a:pt x="25" y="176"/>
                  </a:lnTo>
                  <a:lnTo>
                    <a:pt x="28" y="174"/>
                  </a:lnTo>
                  <a:lnTo>
                    <a:pt x="29" y="172"/>
                  </a:lnTo>
                  <a:lnTo>
                    <a:pt x="30" y="169"/>
                  </a:lnTo>
                  <a:lnTo>
                    <a:pt x="30" y="166"/>
                  </a:lnTo>
                  <a:lnTo>
                    <a:pt x="30" y="16"/>
                  </a:lnTo>
                  <a:lnTo>
                    <a:pt x="30" y="12"/>
                  </a:lnTo>
                  <a:lnTo>
                    <a:pt x="29" y="9"/>
                  </a:lnTo>
                  <a:lnTo>
                    <a:pt x="28" y="7"/>
                  </a:lnTo>
                  <a:lnTo>
                    <a:pt x="25" y="5"/>
                  </a:lnTo>
                  <a:lnTo>
                    <a:pt x="23" y="3"/>
                  </a:lnTo>
                  <a:lnTo>
                    <a:pt x="21" y="2"/>
                  </a:lnTo>
                  <a:lnTo>
                    <a:pt x="18" y="0"/>
                  </a:lnTo>
                  <a:lnTo>
                    <a:pt x="15" y="0"/>
                  </a:lnTo>
                  <a:lnTo>
                    <a:pt x="13" y="0"/>
                  </a:lnTo>
                  <a:lnTo>
                    <a:pt x="9" y="2"/>
                  </a:lnTo>
                  <a:lnTo>
                    <a:pt x="7" y="3"/>
                  </a:lnTo>
                  <a:lnTo>
                    <a:pt x="4" y="5"/>
                  </a:lnTo>
                  <a:lnTo>
                    <a:pt x="3" y="7"/>
                  </a:lnTo>
                  <a:lnTo>
                    <a:pt x="1" y="9"/>
                  </a:lnTo>
                  <a:lnTo>
                    <a:pt x="1" y="12"/>
                  </a:lnTo>
                  <a:lnTo>
                    <a:pt x="0" y="16"/>
                  </a:lnTo>
                  <a:lnTo>
                    <a:pt x="0" y="166"/>
                  </a:lnTo>
                  <a:lnTo>
                    <a:pt x="1" y="169"/>
                  </a:lnTo>
                  <a:lnTo>
                    <a:pt x="1" y="172"/>
                  </a:lnTo>
                  <a:lnTo>
                    <a:pt x="3" y="174"/>
                  </a:lnTo>
                  <a:lnTo>
                    <a:pt x="4" y="176"/>
                  </a:lnTo>
                  <a:lnTo>
                    <a:pt x="7" y="179"/>
                  </a:lnTo>
                  <a:lnTo>
                    <a:pt x="9" y="180"/>
                  </a:lnTo>
                  <a:lnTo>
                    <a:pt x="13" y="181"/>
                  </a:lnTo>
                  <a:lnTo>
                    <a:pt x="15" y="181"/>
                  </a:lnTo>
                  <a:lnTo>
                    <a:pt x="15" y="1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g6c2cf1a1c1_1_246"/>
            <p:cNvSpPr/>
            <p:nvPr/>
          </p:nvSpPr>
          <p:spPr>
            <a:xfrm>
              <a:off x="3228975" y="1930400"/>
              <a:ext cx="11113" cy="57150"/>
            </a:xfrm>
            <a:custGeom>
              <a:rect b="b" l="l" r="r" t="t"/>
              <a:pathLst>
                <a:path extrusionOk="0" h="181" w="31">
                  <a:moveTo>
                    <a:pt x="16" y="181"/>
                  </a:moveTo>
                  <a:lnTo>
                    <a:pt x="18" y="181"/>
                  </a:lnTo>
                  <a:lnTo>
                    <a:pt x="21" y="180"/>
                  </a:lnTo>
                  <a:lnTo>
                    <a:pt x="23" y="179"/>
                  </a:lnTo>
                  <a:lnTo>
                    <a:pt x="25" y="176"/>
                  </a:lnTo>
                  <a:lnTo>
                    <a:pt x="28" y="174"/>
                  </a:lnTo>
                  <a:lnTo>
                    <a:pt x="29" y="172"/>
                  </a:lnTo>
                  <a:lnTo>
                    <a:pt x="30" y="169"/>
                  </a:lnTo>
                  <a:lnTo>
                    <a:pt x="31" y="166"/>
                  </a:lnTo>
                  <a:lnTo>
                    <a:pt x="31" y="16"/>
                  </a:lnTo>
                  <a:lnTo>
                    <a:pt x="30" y="12"/>
                  </a:lnTo>
                  <a:lnTo>
                    <a:pt x="29" y="9"/>
                  </a:lnTo>
                  <a:lnTo>
                    <a:pt x="28" y="7"/>
                  </a:lnTo>
                  <a:lnTo>
                    <a:pt x="25" y="5"/>
                  </a:lnTo>
                  <a:lnTo>
                    <a:pt x="23" y="3"/>
                  </a:lnTo>
                  <a:lnTo>
                    <a:pt x="21" y="2"/>
                  </a:lnTo>
                  <a:lnTo>
                    <a:pt x="18" y="0"/>
                  </a:lnTo>
                  <a:lnTo>
                    <a:pt x="16" y="0"/>
                  </a:lnTo>
                  <a:lnTo>
                    <a:pt x="13" y="0"/>
                  </a:lnTo>
                  <a:lnTo>
                    <a:pt x="9" y="2"/>
                  </a:lnTo>
                  <a:lnTo>
                    <a:pt x="7" y="3"/>
                  </a:lnTo>
                  <a:lnTo>
                    <a:pt x="5" y="5"/>
                  </a:lnTo>
                  <a:lnTo>
                    <a:pt x="3" y="7"/>
                  </a:lnTo>
                  <a:lnTo>
                    <a:pt x="2" y="9"/>
                  </a:lnTo>
                  <a:lnTo>
                    <a:pt x="1" y="12"/>
                  </a:lnTo>
                  <a:lnTo>
                    <a:pt x="0" y="16"/>
                  </a:lnTo>
                  <a:lnTo>
                    <a:pt x="0" y="166"/>
                  </a:lnTo>
                  <a:lnTo>
                    <a:pt x="1" y="169"/>
                  </a:lnTo>
                  <a:lnTo>
                    <a:pt x="2" y="172"/>
                  </a:lnTo>
                  <a:lnTo>
                    <a:pt x="3" y="174"/>
                  </a:lnTo>
                  <a:lnTo>
                    <a:pt x="5" y="176"/>
                  </a:lnTo>
                  <a:lnTo>
                    <a:pt x="7" y="179"/>
                  </a:lnTo>
                  <a:lnTo>
                    <a:pt x="9" y="180"/>
                  </a:lnTo>
                  <a:lnTo>
                    <a:pt x="13" y="181"/>
                  </a:lnTo>
                  <a:lnTo>
                    <a:pt x="16" y="1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Gauge" id="484" name="Google Shape;484;g6c2cf1a1c1_1_246"/>
          <p:cNvPicPr preferRelativeResize="0"/>
          <p:nvPr/>
        </p:nvPicPr>
        <p:blipFill rotWithShape="1">
          <a:blip r:embed="rId3">
            <a:alphaModFix/>
          </a:blip>
          <a:srcRect b="0" l="0" r="0" t="0"/>
          <a:stretch/>
        </p:blipFill>
        <p:spPr>
          <a:xfrm>
            <a:off x="6502559" y="4907976"/>
            <a:ext cx="682961" cy="682961"/>
          </a:xfrm>
          <a:prstGeom prst="rect">
            <a:avLst/>
          </a:prstGeom>
          <a:noFill/>
          <a:ln>
            <a:noFill/>
          </a:ln>
        </p:spPr>
      </p:pic>
      <p:sp>
        <p:nvSpPr>
          <p:cNvPr id="485" name="Google Shape;485;g6c2cf1a1c1_1_246"/>
          <p:cNvSpPr/>
          <p:nvPr/>
        </p:nvSpPr>
        <p:spPr>
          <a:xfrm>
            <a:off x="8080317" y="4478530"/>
            <a:ext cx="512207" cy="615275"/>
          </a:xfrm>
          <a:custGeom>
            <a:rect b="b" l="l" r="r" t="t"/>
            <a:pathLst>
              <a:path extrusionOk="0" h="826" w="901">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486" name="Google Shape;486;g6c2cf1a1c1_1_246"/>
          <p:cNvGrpSpPr/>
          <p:nvPr/>
        </p:nvGrpSpPr>
        <p:grpSpPr>
          <a:xfrm>
            <a:off x="4215329" y="2761405"/>
            <a:ext cx="3053149" cy="2963248"/>
            <a:chOff x="3071457" y="2013875"/>
            <a:chExt cx="2190993" cy="1569600"/>
          </a:xfrm>
        </p:grpSpPr>
        <p:sp>
          <p:nvSpPr>
            <p:cNvPr id="487" name="Google Shape;487;g6c2cf1a1c1_1_246"/>
            <p:cNvSpPr/>
            <p:nvPr/>
          </p:nvSpPr>
          <p:spPr>
            <a:xfrm flipH="1" rot="10800000">
              <a:off x="3071457" y="2013875"/>
              <a:ext cx="1944600" cy="1569600"/>
            </a:xfrm>
            <a:prstGeom prst="round2DiagRect">
              <a:avLst>
                <a:gd fmla="val 0" name="adj1"/>
                <a:gd fmla="val 17764" name="adj2"/>
              </a:avLst>
            </a:prstGeom>
            <a:solidFill>
              <a:srgbClr val="71BEC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2000">
                <a:latin typeface="Quattrocento Sans"/>
                <a:ea typeface="Quattrocento Sans"/>
                <a:cs typeface="Quattrocento Sans"/>
                <a:sym typeface="Quattrocento Sans"/>
              </a:endParaRPr>
            </a:p>
          </p:txBody>
        </p:sp>
        <p:sp>
          <p:nvSpPr>
            <p:cNvPr id="488" name="Google Shape;488;g6c2cf1a1c1_1_246"/>
            <p:cNvSpPr txBox="1"/>
            <p:nvPr/>
          </p:nvSpPr>
          <p:spPr>
            <a:xfrm>
              <a:off x="3317852" y="2139099"/>
              <a:ext cx="1451700" cy="459900"/>
            </a:xfrm>
            <a:prstGeom prst="rect">
              <a:avLst/>
            </a:prstGeom>
            <a:solidFill>
              <a:srgbClr val="71BEC4"/>
            </a:solid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000">
                  <a:solidFill>
                    <a:srgbClr val="FFFFFF"/>
                  </a:solidFill>
                  <a:latin typeface="Quattrocento Sans"/>
                  <a:ea typeface="Quattrocento Sans"/>
                  <a:cs typeface="Quattrocento Sans"/>
                  <a:sym typeface="Quattrocento Sans"/>
                </a:rPr>
                <a:t>Revenue Leakage</a:t>
              </a:r>
              <a:endParaRPr b="1" sz="2000">
                <a:solidFill>
                  <a:srgbClr val="FFFFFF"/>
                </a:solidFill>
                <a:latin typeface="Quattrocento Sans"/>
                <a:ea typeface="Quattrocento Sans"/>
                <a:cs typeface="Quattrocento Sans"/>
                <a:sym typeface="Quattrocento Sans"/>
              </a:endParaRPr>
            </a:p>
          </p:txBody>
        </p:sp>
        <p:sp>
          <p:nvSpPr>
            <p:cNvPr id="489" name="Google Shape;489;g6c2cf1a1c1_1_246"/>
            <p:cNvSpPr txBox="1"/>
            <p:nvPr/>
          </p:nvSpPr>
          <p:spPr>
            <a:xfrm>
              <a:off x="3317850" y="2644146"/>
              <a:ext cx="1944600" cy="512400"/>
            </a:xfrm>
            <a:prstGeom prst="rect">
              <a:avLst/>
            </a:prstGeom>
            <a:solidFill>
              <a:srgbClr val="71BEC4"/>
            </a:solid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2000">
                  <a:solidFill>
                    <a:srgbClr val="FFFFFF"/>
                  </a:solidFill>
                  <a:latin typeface="Quattrocento Sans"/>
                  <a:ea typeface="Quattrocento Sans"/>
                  <a:cs typeface="Quattrocento Sans"/>
                  <a:sym typeface="Quattrocento Sans"/>
                </a:rPr>
                <a:t>Optimize scoring efficiency</a:t>
              </a:r>
              <a:endParaRPr sz="2000">
                <a:solidFill>
                  <a:srgbClr val="FFFFFF"/>
                </a:solidFill>
                <a:latin typeface="Quattrocento Sans"/>
                <a:ea typeface="Quattrocento Sans"/>
                <a:cs typeface="Quattrocento Sans"/>
                <a:sym typeface="Quattrocento Sans"/>
              </a:endParaRPr>
            </a:p>
          </p:txBody>
        </p:sp>
      </p:grpSp>
      <p:grpSp>
        <p:nvGrpSpPr>
          <p:cNvPr id="490" name="Google Shape;490;g6c2cf1a1c1_1_246"/>
          <p:cNvGrpSpPr/>
          <p:nvPr/>
        </p:nvGrpSpPr>
        <p:grpSpPr>
          <a:xfrm>
            <a:off x="1508855" y="2761405"/>
            <a:ext cx="2709800" cy="2963248"/>
            <a:chOff x="1126863" y="2013875"/>
            <a:chExt cx="1944600" cy="1569600"/>
          </a:xfrm>
        </p:grpSpPr>
        <p:sp>
          <p:nvSpPr>
            <p:cNvPr id="491" name="Google Shape;491;g6c2cf1a1c1_1_246"/>
            <p:cNvSpPr/>
            <p:nvPr/>
          </p:nvSpPr>
          <p:spPr>
            <a:xfrm>
              <a:off x="1126863" y="2013875"/>
              <a:ext cx="1944600" cy="1569600"/>
            </a:xfrm>
            <a:prstGeom prst="round2DiagRect">
              <a:avLst>
                <a:gd fmla="val 0" name="adj1"/>
                <a:gd fmla="val 17764" name="adj2"/>
              </a:avLst>
            </a:prstGeom>
            <a:solidFill>
              <a:srgbClr val="44969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2000">
                <a:latin typeface="Quattrocento Sans"/>
                <a:ea typeface="Quattrocento Sans"/>
                <a:cs typeface="Quattrocento Sans"/>
                <a:sym typeface="Quattrocento Sans"/>
              </a:endParaRPr>
            </a:p>
          </p:txBody>
        </p:sp>
        <p:sp>
          <p:nvSpPr>
            <p:cNvPr id="492" name="Google Shape;492;g6c2cf1a1c1_1_246"/>
            <p:cNvSpPr txBox="1"/>
            <p:nvPr/>
          </p:nvSpPr>
          <p:spPr>
            <a:xfrm>
              <a:off x="1373308" y="2137543"/>
              <a:ext cx="1451700" cy="459900"/>
            </a:xfrm>
            <a:prstGeom prst="rect">
              <a:avLst/>
            </a:prstGeom>
            <a:solidFill>
              <a:srgbClr val="44969F"/>
            </a:solid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000">
                  <a:solidFill>
                    <a:srgbClr val="FFFFFF"/>
                  </a:solidFill>
                  <a:latin typeface="Quattrocento Sans"/>
                  <a:ea typeface="Quattrocento Sans"/>
                  <a:cs typeface="Quattrocento Sans"/>
                  <a:sym typeface="Quattrocento Sans"/>
                </a:rPr>
                <a:t>Drive Revenues and Growth</a:t>
              </a:r>
              <a:endParaRPr b="1" sz="2000">
                <a:solidFill>
                  <a:srgbClr val="FFFFFF"/>
                </a:solidFill>
                <a:latin typeface="Quattrocento Sans"/>
                <a:ea typeface="Quattrocento Sans"/>
                <a:cs typeface="Quattrocento Sans"/>
                <a:sym typeface="Quattrocento Sans"/>
              </a:endParaRPr>
            </a:p>
          </p:txBody>
        </p:sp>
        <p:sp>
          <p:nvSpPr>
            <p:cNvPr id="493" name="Google Shape;493;g6c2cf1a1c1_1_246"/>
            <p:cNvSpPr txBox="1"/>
            <p:nvPr/>
          </p:nvSpPr>
          <p:spPr>
            <a:xfrm>
              <a:off x="1331756" y="2541019"/>
              <a:ext cx="1739700" cy="708300"/>
            </a:xfrm>
            <a:prstGeom prst="rect">
              <a:avLst/>
            </a:prstGeom>
            <a:solidFill>
              <a:srgbClr val="44969F"/>
            </a:solid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2000">
                  <a:solidFill>
                    <a:srgbClr val="FFFFFF"/>
                  </a:solidFill>
                  <a:latin typeface="Quattrocento Sans"/>
                  <a:ea typeface="Quattrocento Sans"/>
                  <a:cs typeface="Quattrocento Sans"/>
                  <a:sym typeface="Quattrocento Sans"/>
                </a:rPr>
                <a:t>Needs-based segment,  differentiated service attract new customer &amp; service</a:t>
              </a:r>
              <a:endParaRPr sz="2000">
                <a:solidFill>
                  <a:srgbClr val="FFFFFF"/>
                </a:solidFill>
                <a:latin typeface="Quattrocento Sans"/>
                <a:ea typeface="Quattrocento Sans"/>
                <a:cs typeface="Quattrocento Sans"/>
                <a:sym typeface="Quattrocento Sans"/>
              </a:endParaRPr>
            </a:p>
            <a:p>
              <a:pPr indent="0" lvl="0" marL="0" rtl="0" algn="l">
                <a:lnSpc>
                  <a:spcPct val="115000"/>
                </a:lnSpc>
                <a:spcBef>
                  <a:spcPts val="2100"/>
                </a:spcBef>
                <a:spcAft>
                  <a:spcPts val="2100"/>
                </a:spcAft>
                <a:buNone/>
              </a:pPr>
              <a:r>
                <a:t/>
              </a:r>
              <a:endParaRPr sz="2000">
                <a:solidFill>
                  <a:srgbClr val="FFFFFF"/>
                </a:solidFill>
                <a:latin typeface="Quattrocento Sans"/>
                <a:ea typeface="Quattrocento Sans"/>
                <a:cs typeface="Quattrocento Sans"/>
                <a:sym typeface="Quattrocento Sans"/>
              </a:endParaRPr>
            </a:p>
          </p:txBody>
        </p:sp>
      </p:grpSp>
      <p:grpSp>
        <p:nvGrpSpPr>
          <p:cNvPr id="494" name="Google Shape;494;g6c2cf1a1c1_1_246"/>
          <p:cNvGrpSpPr/>
          <p:nvPr/>
        </p:nvGrpSpPr>
        <p:grpSpPr>
          <a:xfrm>
            <a:off x="6921645" y="2761405"/>
            <a:ext cx="4182172" cy="2963248"/>
            <a:chOff x="5015938" y="2013875"/>
            <a:chExt cx="3001200" cy="1569600"/>
          </a:xfrm>
        </p:grpSpPr>
        <p:sp>
          <p:nvSpPr>
            <p:cNvPr id="495" name="Google Shape;495;g6c2cf1a1c1_1_246"/>
            <p:cNvSpPr/>
            <p:nvPr/>
          </p:nvSpPr>
          <p:spPr>
            <a:xfrm>
              <a:off x="5015938" y="2013875"/>
              <a:ext cx="3001200" cy="1569600"/>
            </a:xfrm>
            <a:prstGeom prst="round2DiagRect">
              <a:avLst>
                <a:gd fmla="val 0" name="adj1"/>
                <a:gd fmla="val 17764" name="adj2"/>
              </a:avLst>
            </a:prstGeom>
            <a:solidFill>
              <a:srgbClr val="44969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2000">
                <a:latin typeface="Quattrocento Sans"/>
                <a:ea typeface="Quattrocento Sans"/>
                <a:cs typeface="Quattrocento Sans"/>
                <a:sym typeface="Quattrocento Sans"/>
              </a:endParaRPr>
            </a:p>
            <a:p>
              <a:pPr indent="0" lvl="0" marL="0" rtl="0" algn="l">
                <a:spcBef>
                  <a:spcPts val="0"/>
                </a:spcBef>
                <a:spcAft>
                  <a:spcPts val="0"/>
                </a:spcAft>
                <a:buNone/>
              </a:pPr>
              <a:r>
                <a:t/>
              </a:r>
              <a:endParaRPr sz="2000">
                <a:latin typeface="Quattrocento Sans"/>
                <a:ea typeface="Quattrocento Sans"/>
                <a:cs typeface="Quattrocento Sans"/>
                <a:sym typeface="Quattrocento Sans"/>
              </a:endParaRPr>
            </a:p>
            <a:p>
              <a:pPr indent="0" lvl="0" marL="0" rtl="0" algn="l">
                <a:spcBef>
                  <a:spcPts val="0"/>
                </a:spcBef>
                <a:spcAft>
                  <a:spcPts val="0"/>
                </a:spcAft>
                <a:buNone/>
              </a:pPr>
              <a:r>
                <a:t/>
              </a:r>
              <a:endParaRPr sz="2000">
                <a:latin typeface="Quattrocento Sans"/>
                <a:ea typeface="Quattrocento Sans"/>
                <a:cs typeface="Quattrocento Sans"/>
                <a:sym typeface="Quattrocento Sans"/>
              </a:endParaRPr>
            </a:p>
            <a:p>
              <a:pPr indent="0" lvl="0" marL="0" rtl="0" algn="l">
                <a:spcBef>
                  <a:spcPts val="0"/>
                </a:spcBef>
                <a:spcAft>
                  <a:spcPts val="0"/>
                </a:spcAft>
                <a:buNone/>
              </a:pPr>
              <a:r>
                <a:t/>
              </a:r>
              <a:endParaRPr sz="2000">
                <a:latin typeface="Quattrocento Sans"/>
                <a:ea typeface="Quattrocento Sans"/>
                <a:cs typeface="Quattrocento Sans"/>
                <a:sym typeface="Quattrocento Sans"/>
              </a:endParaRPr>
            </a:p>
          </p:txBody>
        </p:sp>
        <p:sp>
          <p:nvSpPr>
            <p:cNvPr id="496" name="Google Shape;496;g6c2cf1a1c1_1_246"/>
            <p:cNvSpPr txBox="1"/>
            <p:nvPr/>
          </p:nvSpPr>
          <p:spPr>
            <a:xfrm>
              <a:off x="5360217" y="2143550"/>
              <a:ext cx="2417100" cy="459900"/>
            </a:xfrm>
            <a:prstGeom prst="rect">
              <a:avLst/>
            </a:prstGeom>
            <a:solidFill>
              <a:srgbClr val="44969F"/>
            </a:solid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000">
                  <a:solidFill>
                    <a:srgbClr val="FFFFFF"/>
                  </a:solidFill>
                  <a:latin typeface="Quattrocento Sans"/>
                  <a:ea typeface="Quattrocento Sans"/>
                  <a:cs typeface="Quattrocento Sans"/>
                  <a:sym typeface="Quattrocento Sans"/>
                </a:rPr>
                <a:t>Business Objectives</a:t>
              </a:r>
              <a:endParaRPr b="1" sz="2000">
                <a:solidFill>
                  <a:srgbClr val="FFFFFF"/>
                </a:solidFill>
                <a:latin typeface="Quattrocento Sans"/>
                <a:ea typeface="Quattrocento Sans"/>
                <a:cs typeface="Quattrocento Sans"/>
                <a:sym typeface="Quattrocento Sans"/>
              </a:endParaRPr>
            </a:p>
          </p:txBody>
        </p:sp>
        <p:sp>
          <p:nvSpPr>
            <p:cNvPr id="497" name="Google Shape;497;g6c2cf1a1c1_1_246"/>
            <p:cNvSpPr txBox="1"/>
            <p:nvPr/>
          </p:nvSpPr>
          <p:spPr>
            <a:xfrm>
              <a:off x="5360225" y="2644064"/>
              <a:ext cx="2417100" cy="512400"/>
            </a:xfrm>
            <a:prstGeom prst="rect">
              <a:avLst/>
            </a:prstGeom>
            <a:solidFill>
              <a:srgbClr val="44969F"/>
            </a:solid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2000">
                  <a:solidFill>
                    <a:srgbClr val="FFFFFF"/>
                  </a:solidFill>
                  <a:latin typeface="Quattrocento Sans"/>
                  <a:ea typeface="Quattrocento Sans"/>
                  <a:cs typeface="Quattrocento Sans"/>
                  <a:sym typeface="Quattrocento Sans"/>
                </a:rPr>
                <a:t>Clarify positioning and promotions</a:t>
              </a:r>
              <a:endParaRPr sz="2000">
                <a:solidFill>
                  <a:srgbClr val="FFFFFF"/>
                </a:solidFill>
                <a:latin typeface="Quattrocento Sans"/>
                <a:ea typeface="Quattrocento Sans"/>
                <a:cs typeface="Quattrocento Sans"/>
                <a:sym typeface="Quattrocento Sans"/>
              </a:endParaRPr>
            </a:p>
          </p:txBody>
        </p:sp>
      </p:grpSp>
      <p:grpSp>
        <p:nvGrpSpPr>
          <p:cNvPr id="498" name="Google Shape;498;g6c2cf1a1c1_1_246"/>
          <p:cNvGrpSpPr/>
          <p:nvPr/>
        </p:nvGrpSpPr>
        <p:grpSpPr>
          <a:xfrm>
            <a:off x="6739521" y="3951143"/>
            <a:ext cx="364477" cy="491557"/>
            <a:chOff x="4858109" y="2631368"/>
            <a:chExt cx="316442" cy="315000"/>
          </a:xfrm>
        </p:grpSpPr>
        <p:sp>
          <p:nvSpPr>
            <p:cNvPr id="499" name="Google Shape;499;g6c2cf1a1c1_1_246"/>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2000">
                <a:latin typeface="Quattrocento Sans"/>
                <a:ea typeface="Quattrocento Sans"/>
                <a:cs typeface="Quattrocento Sans"/>
                <a:sym typeface="Quattrocento Sans"/>
              </a:endParaRPr>
            </a:p>
          </p:txBody>
        </p:sp>
        <p:sp>
          <p:nvSpPr>
            <p:cNvPr id="500" name="Google Shape;500;g6c2cf1a1c1_1_246"/>
            <p:cNvSpPr/>
            <p:nvPr/>
          </p:nvSpPr>
          <p:spPr>
            <a:xfrm>
              <a:off x="4858109" y="2739300"/>
              <a:ext cx="239100" cy="99000"/>
            </a:xfrm>
            <a:prstGeom prst="rightArrow">
              <a:avLst>
                <a:gd fmla="val 32020" name="adj1"/>
                <a:gd fmla="val 66970" name="adj2"/>
              </a:avLst>
            </a:prstGeom>
            <a:solidFill>
              <a:srgbClr val="3C8C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br>
                <a:rPr lang="en-US" sz="2000">
                  <a:latin typeface="Quattrocento Sans"/>
                  <a:ea typeface="Quattrocento Sans"/>
                  <a:cs typeface="Quattrocento Sans"/>
                  <a:sym typeface="Quattrocento Sans"/>
                </a:rPr>
              </a:br>
              <a:endParaRPr sz="2000">
                <a:latin typeface="Quattrocento Sans"/>
                <a:ea typeface="Quattrocento Sans"/>
                <a:cs typeface="Quattrocento Sans"/>
                <a:sym typeface="Quattrocento Sans"/>
              </a:endParaRPr>
            </a:p>
          </p:txBody>
        </p:sp>
      </p:grpSp>
      <p:grpSp>
        <p:nvGrpSpPr>
          <p:cNvPr id="501" name="Google Shape;501;g6c2cf1a1c1_1_246"/>
          <p:cNvGrpSpPr/>
          <p:nvPr/>
        </p:nvGrpSpPr>
        <p:grpSpPr>
          <a:xfrm>
            <a:off x="4040339" y="3951288"/>
            <a:ext cx="362820" cy="491568"/>
            <a:chOff x="3157188" y="909150"/>
            <a:chExt cx="470400" cy="470400"/>
          </a:xfrm>
        </p:grpSpPr>
        <p:sp>
          <p:nvSpPr>
            <p:cNvPr id="502" name="Google Shape;502;g6c2cf1a1c1_1_246"/>
            <p:cNvSpPr/>
            <p:nvPr/>
          </p:nvSpPr>
          <p:spPr>
            <a:xfrm>
              <a:off x="3157188" y="909150"/>
              <a:ext cx="470400" cy="4704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2000">
                <a:latin typeface="Quattrocento Sans"/>
                <a:ea typeface="Quattrocento Sans"/>
                <a:cs typeface="Quattrocento Sans"/>
                <a:sym typeface="Quattrocento Sans"/>
              </a:endParaRPr>
            </a:p>
          </p:txBody>
        </p:sp>
        <p:sp>
          <p:nvSpPr>
            <p:cNvPr id="503" name="Google Shape;503;g6c2cf1a1c1_1_246"/>
            <p:cNvSpPr/>
            <p:nvPr/>
          </p:nvSpPr>
          <p:spPr>
            <a:xfrm>
              <a:off x="3243138" y="995100"/>
              <a:ext cx="298500" cy="298500"/>
            </a:xfrm>
            <a:prstGeom prst="mathPlus">
              <a:avLst>
                <a:gd fmla="val 9900" name="adj1"/>
              </a:avLst>
            </a:prstGeom>
            <a:solidFill>
              <a:srgbClr val="3C8C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2000">
                <a:latin typeface="Quattrocento Sans"/>
                <a:ea typeface="Quattrocento Sans"/>
                <a:cs typeface="Quattrocento Sans"/>
                <a:sym typeface="Quattrocento Sans"/>
              </a:endParaRPr>
            </a:p>
          </p:txBody>
        </p:sp>
      </p:grpSp>
      <p:sp>
        <p:nvSpPr>
          <p:cNvPr id="504" name="Google Shape;504;g6c2cf1a1c1_1_246"/>
          <p:cNvSpPr/>
          <p:nvPr/>
        </p:nvSpPr>
        <p:spPr>
          <a:xfrm flipH="1" rot="5400000">
            <a:off x="0" y="5372100"/>
            <a:ext cx="1485900" cy="1485900"/>
          </a:xfrm>
          <a:prstGeom prst="rtTriangle">
            <a:avLst/>
          </a:prstGeom>
          <a:solidFill>
            <a:srgbClr val="E65E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8" name="Shape 508"/>
        <p:cNvGrpSpPr/>
        <p:nvPr/>
      </p:nvGrpSpPr>
      <p:grpSpPr>
        <a:xfrm>
          <a:off x="0" y="0"/>
          <a:ext cx="0" cy="0"/>
          <a:chOff x="0" y="0"/>
          <a:chExt cx="0" cy="0"/>
        </a:xfrm>
      </p:grpSpPr>
      <p:sp>
        <p:nvSpPr>
          <p:cNvPr id="509" name="Google Shape;509;p11"/>
          <p:cNvSpPr/>
          <p:nvPr/>
        </p:nvSpPr>
        <p:spPr>
          <a:xfrm flipH="1" rot="-5400000">
            <a:off x="5338916" y="-1"/>
            <a:ext cx="6853083" cy="6853083"/>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Google Shape;510;p11"/>
          <p:cNvSpPr/>
          <p:nvPr/>
        </p:nvSpPr>
        <p:spPr>
          <a:xfrm flipH="1" rot="5400000">
            <a:off x="0" y="5372100"/>
            <a:ext cx="1485900" cy="1485900"/>
          </a:xfrm>
          <a:prstGeom prst="rtTriangle">
            <a:avLst/>
          </a:prstGeom>
          <a:solidFill>
            <a:srgbClr val="E65E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11" name="Google Shape;511;p11"/>
          <p:cNvGrpSpPr/>
          <p:nvPr/>
        </p:nvGrpSpPr>
        <p:grpSpPr>
          <a:xfrm>
            <a:off x="2497502" y="106843"/>
            <a:ext cx="7895171" cy="6588933"/>
            <a:chOff x="5905500" y="571500"/>
            <a:chExt cx="4546600" cy="4546600"/>
          </a:xfrm>
        </p:grpSpPr>
        <p:pic>
          <p:nvPicPr>
            <p:cNvPr id="512" name="Google Shape;512;p11"/>
            <p:cNvPicPr preferRelativeResize="0"/>
            <p:nvPr/>
          </p:nvPicPr>
          <p:blipFill rotWithShape="1">
            <a:blip r:embed="rId3">
              <a:alphaModFix/>
            </a:blip>
            <a:srcRect b="10444" l="29569" r="17737" t="10000"/>
            <a:stretch/>
          </p:blipFill>
          <p:spPr>
            <a:xfrm>
              <a:off x="5905500" y="571500"/>
              <a:ext cx="4546600" cy="4546600"/>
            </a:xfrm>
            <a:custGeom>
              <a:rect b="b" l="l" r="r" t="t"/>
              <a:pathLst>
                <a:path extrusionOk="0" h="4546600" w="4546600">
                  <a:moveTo>
                    <a:pt x="2273300" y="0"/>
                  </a:moveTo>
                  <a:lnTo>
                    <a:pt x="4546600" y="2273300"/>
                  </a:lnTo>
                  <a:lnTo>
                    <a:pt x="2273300" y="4546600"/>
                  </a:lnTo>
                  <a:lnTo>
                    <a:pt x="0" y="2273300"/>
                  </a:lnTo>
                  <a:close/>
                </a:path>
              </a:pathLst>
            </a:custGeom>
            <a:noFill/>
            <a:ln>
              <a:noFill/>
            </a:ln>
          </p:spPr>
        </p:pic>
        <p:sp>
          <p:nvSpPr>
            <p:cNvPr id="513" name="Google Shape;513;p11"/>
            <p:cNvSpPr/>
            <p:nvPr/>
          </p:nvSpPr>
          <p:spPr>
            <a:xfrm>
              <a:off x="6013450" y="679450"/>
              <a:ext cx="4330700" cy="4330700"/>
            </a:xfrm>
            <a:prstGeom prst="diamond">
              <a:avLst/>
            </a:prstGeom>
            <a:solidFill>
              <a:schemeClr val="dk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14" name="Google Shape;514;p11"/>
          <p:cNvSpPr txBox="1"/>
          <p:nvPr/>
        </p:nvSpPr>
        <p:spPr>
          <a:xfrm>
            <a:off x="1891550" y="2209150"/>
            <a:ext cx="9171000" cy="18930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rgbClr val="FFFFFF"/>
                </a:solidFill>
                <a:latin typeface="Quattrocento Sans"/>
                <a:ea typeface="Quattrocento Sans"/>
                <a:cs typeface="Quattrocento Sans"/>
                <a:sym typeface="Quattrocento Sans"/>
              </a:rPr>
              <a:t>THANK YOU!</a:t>
            </a:r>
            <a:endParaRPr b="1">
              <a:solidFill>
                <a:srgbClr val="FFFFFF"/>
              </a:solidFill>
              <a:latin typeface="Quattrocento Sans"/>
              <a:ea typeface="Quattrocento Sans"/>
              <a:cs typeface="Quattrocento Sans"/>
              <a:sym typeface="Quattrocento Sans"/>
            </a:endParaRPr>
          </a:p>
        </p:txBody>
      </p:sp>
      <p:sp>
        <p:nvSpPr>
          <p:cNvPr id="515" name="Google Shape;515;p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16" name="Google Shape;516;p11"/>
          <p:cNvPicPr preferRelativeResize="0"/>
          <p:nvPr/>
        </p:nvPicPr>
        <p:blipFill>
          <a:blip r:embed="rId4">
            <a:alphaModFix/>
          </a:blip>
          <a:stretch>
            <a:fillRect/>
          </a:stretch>
        </p:blipFill>
        <p:spPr>
          <a:xfrm>
            <a:off x="5075950" y="3649175"/>
            <a:ext cx="2899250" cy="223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21" name="Shape 521"/>
        <p:cNvGrpSpPr/>
        <p:nvPr/>
      </p:nvGrpSpPr>
      <p:grpSpPr>
        <a:xfrm>
          <a:off x="0" y="0"/>
          <a:ext cx="0" cy="0"/>
          <a:chOff x="0" y="0"/>
          <a:chExt cx="0" cy="0"/>
        </a:xfrm>
      </p:grpSpPr>
      <p:sp>
        <p:nvSpPr>
          <p:cNvPr id="522" name="Google Shape;522;g6c2cf1a1c1_1_30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23" name="Google Shape;523;g6c2cf1a1c1_1_301"/>
          <p:cNvPicPr preferRelativeResize="0"/>
          <p:nvPr/>
        </p:nvPicPr>
        <p:blipFill>
          <a:blip r:embed="rId3">
            <a:alphaModFix/>
          </a:blip>
          <a:stretch>
            <a:fillRect/>
          </a:stretch>
        </p:blipFill>
        <p:spPr>
          <a:xfrm>
            <a:off x="1524000" y="85725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28" name="Shape 528"/>
        <p:cNvGrpSpPr/>
        <p:nvPr/>
      </p:nvGrpSpPr>
      <p:grpSpPr>
        <a:xfrm>
          <a:off x="0" y="0"/>
          <a:ext cx="0" cy="0"/>
          <a:chOff x="0" y="0"/>
          <a:chExt cx="0" cy="0"/>
        </a:xfrm>
      </p:grpSpPr>
      <p:sp>
        <p:nvSpPr>
          <p:cNvPr id="529" name="Google Shape;529;g6c2cf1a1c1_5_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30" name="Google Shape;530;g6c2cf1a1c1_5_8"/>
          <p:cNvPicPr preferRelativeResize="0"/>
          <p:nvPr/>
        </p:nvPicPr>
        <p:blipFill>
          <a:blip r:embed="rId3">
            <a:alphaModFix/>
          </a:blip>
          <a:stretch>
            <a:fillRect/>
          </a:stretch>
        </p:blipFill>
        <p:spPr>
          <a:xfrm>
            <a:off x="1402225" y="299275"/>
            <a:ext cx="9007330" cy="6422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5" name="Shape 535"/>
        <p:cNvGrpSpPr/>
        <p:nvPr/>
      </p:nvGrpSpPr>
      <p:grpSpPr>
        <a:xfrm>
          <a:off x="0" y="0"/>
          <a:ext cx="0" cy="0"/>
          <a:chOff x="0" y="0"/>
          <a:chExt cx="0" cy="0"/>
        </a:xfrm>
      </p:grpSpPr>
      <p:sp>
        <p:nvSpPr>
          <p:cNvPr id="536" name="Google Shape;536;g6c2cf1a1c1_1_30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37" name="Google Shape;537;g6c2cf1a1c1_1_306"/>
          <p:cNvPicPr preferRelativeResize="0"/>
          <p:nvPr/>
        </p:nvPicPr>
        <p:blipFill>
          <a:blip r:embed="rId3">
            <a:alphaModFix/>
          </a:blip>
          <a:stretch>
            <a:fillRect/>
          </a:stretch>
        </p:blipFill>
        <p:spPr>
          <a:xfrm>
            <a:off x="1671275" y="0"/>
            <a:ext cx="8430925" cy="6858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42" name="Shape 542"/>
        <p:cNvGrpSpPr/>
        <p:nvPr/>
      </p:nvGrpSpPr>
      <p:grpSpPr>
        <a:xfrm>
          <a:off x="0" y="0"/>
          <a:ext cx="0" cy="0"/>
          <a:chOff x="0" y="0"/>
          <a:chExt cx="0" cy="0"/>
        </a:xfrm>
      </p:grpSpPr>
      <p:sp>
        <p:nvSpPr>
          <p:cNvPr id="543" name="Google Shape;543;g6c2cf1a1c1_1_3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44" name="Google Shape;544;g6c2cf1a1c1_1_311"/>
          <p:cNvPicPr preferRelativeResize="0"/>
          <p:nvPr/>
        </p:nvPicPr>
        <p:blipFill>
          <a:blip r:embed="rId3">
            <a:alphaModFix/>
          </a:blip>
          <a:stretch>
            <a:fillRect/>
          </a:stretch>
        </p:blipFill>
        <p:spPr>
          <a:xfrm>
            <a:off x="1064381" y="152800"/>
            <a:ext cx="9859170" cy="65686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p:nvPr/>
        </p:nvSpPr>
        <p:spPr>
          <a:xfrm>
            <a:off x="10058400" y="97712"/>
            <a:ext cx="2133600" cy="177800"/>
          </a:xfrm>
          <a:prstGeom prst="rect">
            <a:avLst/>
          </a:prstGeom>
          <a:solidFill>
            <a:srgbClr val="E65E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2" name="Google Shape;102;p2"/>
          <p:cNvGrpSpPr/>
          <p:nvPr/>
        </p:nvGrpSpPr>
        <p:grpSpPr>
          <a:xfrm>
            <a:off x="0" y="3948716"/>
            <a:ext cx="6110706" cy="1797939"/>
            <a:chOff x="-150141" y="3271327"/>
            <a:chExt cx="6110706" cy="1797939"/>
          </a:xfrm>
        </p:grpSpPr>
        <p:sp>
          <p:nvSpPr>
            <p:cNvPr id="103" name="Google Shape;103;p2"/>
            <p:cNvSpPr/>
            <p:nvPr/>
          </p:nvSpPr>
          <p:spPr>
            <a:xfrm>
              <a:off x="-150141" y="3427336"/>
              <a:ext cx="5195100" cy="1485900"/>
            </a:xfrm>
            <a:prstGeom prst="rect">
              <a:avLst/>
            </a:prstGeom>
            <a:solidFill>
              <a:srgbClr val="F7C8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
            <p:cNvSpPr/>
            <p:nvPr/>
          </p:nvSpPr>
          <p:spPr>
            <a:xfrm rot="5400000">
              <a:off x="4286622" y="3395323"/>
              <a:ext cx="1797939" cy="1549947"/>
            </a:xfrm>
            <a:prstGeom prst="hexagon">
              <a:avLst>
                <a:gd fmla="val 25000" name="adj"/>
                <a:gd fmla="val 115470" name="vf"/>
              </a:avLst>
            </a:prstGeom>
            <a:solidFill>
              <a:srgbClr val="EF92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txBox="1"/>
            <p:nvPr/>
          </p:nvSpPr>
          <p:spPr>
            <a:xfrm>
              <a:off x="4475781" y="3824961"/>
              <a:ext cx="1381125" cy="738664"/>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2000">
                  <a:solidFill>
                    <a:srgbClr val="3F3F3F"/>
                  </a:solidFill>
                  <a:latin typeface="Quattrocento Sans"/>
                  <a:ea typeface="Quattrocento Sans"/>
                  <a:cs typeface="Quattrocento Sans"/>
                  <a:sym typeface="Quattrocento Sans"/>
                </a:rPr>
                <a:t>MISSION: </a:t>
              </a:r>
              <a:r>
                <a:rPr lang="en-US" sz="2000">
                  <a:solidFill>
                    <a:srgbClr val="3F3F3F"/>
                  </a:solidFill>
                  <a:latin typeface="Quattrocento Sans"/>
                  <a:ea typeface="Quattrocento Sans"/>
                  <a:cs typeface="Quattrocento Sans"/>
                  <a:sym typeface="Quattrocento Sans"/>
                </a:rPr>
                <a:t>Increase Revenue</a:t>
              </a:r>
              <a:endParaRPr sz="2000">
                <a:latin typeface="Quattrocento Sans"/>
                <a:ea typeface="Quattrocento Sans"/>
                <a:cs typeface="Quattrocento Sans"/>
                <a:sym typeface="Quattrocento Sans"/>
              </a:endParaRPr>
            </a:p>
          </p:txBody>
        </p:sp>
      </p:grpSp>
      <p:grpSp>
        <p:nvGrpSpPr>
          <p:cNvPr id="106" name="Google Shape;106;p2"/>
          <p:cNvGrpSpPr/>
          <p:nvPr/>
        </p:nvGrpSpPr>
        <p:grpSpPr>
          <a:xfrm>
            <a:off x="6351452" y="3933344"/>
            <a:ext cx="5840550" cy="1797939"/>
            <a:chOff x="6133827" y="2982038"/>
            <a:chExt cx="5840550" cy="1797939"/>
          </a:xfrm>
        </p:grpSpPr>
        <p:sp>
          <p:nvSpPr>
            <p:cNvPr id="107" name="Google Shape;107;p2"/>
            <p:cNvSpPr/>
            <p:nvPr/>
          </p:nvSpPr>
          <p:spPr>
            <a:xfrm>
              <a:off x="6908798" y="3138056"/>
              <a:ext cx="5065579" cy="1485900"/>
            </a:xfrm>
            <a:prstGeom prst="rect">
              <a:avLst/>
            </a:prstGeom>
            <a:solidFill>
              <a:srgbClr val="9DD2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2"/>
            <p:cNvSpPr/>
            <p:nvPr/>
          </p:nvSpPr>
          <p:spPr>
            <a:xfrm rot="5400000">
              <a:off x="6009831" y="3106034"/>
              <a:ext cx="1797939" cy="1549947"/>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2"/>
            <p:cNvSpPr txBox="1"/>
            <p:nvPr/>
          </p:nvSpPr>
          <p:spPr>
            <a:xfrm>
              <a:off x="6218225" y="3511819"/>
              <a:ext cx="1381200" cy="7800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2000">
                  <a:solidFill>
                    <a:srgbClr val="3F3F3F"/>
                  </a:solidFill>
                  <a:latin typeface="Quattrocento Sans"/>
                  <a:ea typeface="Quattrocento Sans"/>
                  <a:cs typeface="Quattrocento Sans"/>
                  <a:sym typeface="Quattrocento Sans"/>
                </a:rPr>
                <a:t>RECOMMENDATIONS</a:t>
              </a:r>
              <a:endParaRPr sz="2000">
                <a:solidFill>
                  <a:srgbClr val="3F3F3F"/>
                </a:solidFill>
                <a:latin typeface="Quattrocento Sans"/>
                <a:ea typeface="Quattrocento Sans"/>
                <a:cs typeface="Quattrocento Sans"/>
                <a:sym typeface="Quattrocento Sans"/>
              </a:endParaRPr>
            </a:p>
          </p:txBody>
        </p:sp>
      </p:grpSp>
      <p:grpSp>
        <p:nvGrpSpPr>
          <p:cNvPr id="110" name="Google Shape;110;p2"/>
          <p:cNvGrpSpPr/>
          <p:nvPr/>
        </p:nvGrpSpPr>
        <p:grpSpPr>
          <a:xfrm>
            <a:off x="-76250" y="1501864"/>
            <a:ext cx="5916802" cy="1797939"/>
            <a:chOff x="596430" y="1530000"/>
            <a:chExt cx="5916802" cy="1797939"/>
          </a:xfrm>
        </p:grpSpPr>
        <p:sp>
          <p:nvSpPr>
            <p:cNvPr id="111" name="Google Shape;111;p2"/>
            <p:cNvSpPr/>
            <p:nvPr/>
          </p:nvSpPr>
          <p:spPr>
            <a:xfrm>
              <a:off x="596430" y="1686011"/>
              <a:ext cx="4959000" cy="1485900"/>
            </a:xfrm>
            <a:prstGeom prst="rect">
              <a:avLst/>
            </a:prstGeom>
            <a:solidFill>
              <a:srgbClr val="9DD2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2"/>
            <p:cNvSpPr/>
            <p:nvPr/>
          </p:nvSpPr>
          <p:spPr>
            <a:xfrm rot="5400000">
              <a:off x="4839289" y="1653996"/>
              <a:ext cx="1797939" cy="1549947"/>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2"/>
            <p:cNvSpPr txBox="1"/>
            <p:nvPr/>
          </p:nvSpPr>
          <p:spPr>
            <a:xfrm>
              <a:off x="5032540" y="2056198"/>
              <a:ext cx="1381125" cy="738664"/>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2000">
                  <a:solidFill>
                    <a:srgbClr val="3F3F3F"/>
                  </a:solidFill>
                  <a:latin typeface="Quattrocento Sans"/>
                  <a:ea typeface="Quattrocento Sans"/>
                  <a:cs typeface="Quattrocento Sans"/>
                  <a:sym typeface="Quattrocento Sans"/>
                </a:rPr>
                <a:t>DATASET:</a:t>
              </a:r>
              <a:r>
                <a:rPr lang="en-US" sz="2000">
                  <a:solidFill>
                    <a:srgbClr val="3F3F3F"/>
                  </a:solidFill>
                  <a:latin typeface="Quattrocento Sans"/>
                  <a:ea typeface="Quattrocento Sans"/>
                  <a:cs typeface="Quattrocento Sans"/>
                  <a:sym typeface="Quattrocento Sans"/>
                </a:rPr>
                <a:t> </a:t>
              </a:r>
              <a:br>
                <a:rPr lang="en-US" sz="2000">
                  <a:solidFill>
                    <a:srgbClr val="3F3F3F"/>
                  </a:solidFill>
                  <a:latin typeface="Quattrocento Sans"/>
                  <a:ea typeface="Quattrocento Sans"/>
                  <a:cs typeface="Quattrocento Sans"/>
                  <a:sym typeface="Quattrocento Sans"/>
                </a:rPr>
              </a:br>
              <a:r>
                <a:rPr lang="en-US" sz="2000">
                  <a:solidFill>
                    <a:srgbClr val="3F3F3F"/>
                  </a:solidFill>
                  <a:latin typeface="Quattrocento Sans"/>
                  <a:ea typeface="Quattrocento Sans"/>
                  <a:cs typeface="Quattrocento Sans"/>
                  <a:sym typeface="Quattrocento Sans"/>
                </a:rPr>
                <a:t>Credit Card data from Kaggle</a:t>
              </a:r>
              <a:endParaRPr b="1" sz="2000">
                <a:solidFill>
                  <a:srgbClr val="3F3F3F"/>
                </a:solidFill>
                <a:latin typeface="Quattrocento Sans"/>
                <a:ea typeface="Quattrocento Sans"/>
                <a:cs typeface="Quattrocento Sans"/>
                <a:sym typeface="Quattrocento Sans"/>
              </a:endParaRPr>
            </a:p>
          </p:txBody>
        </p:sp>
      </p:grpSp>
      <p:grpSp>
        <p:nvGrpSpPr>
          <p:cNvPr id="114" name="Google Shape;114;p2"/>
          <p:cNvGrpSpPr/>
          <p:nvPr/>
        </p:nvGrpSpPr>
        <p:grpSpPr>
          <a:xfrm>
            <a:off x="6548796" y="1501864"/>
            <a:ext cx="5698004" cy="1797939"/>
            <a:chOff x="7070890" y="1220291"/>
            <a:chExt cx="5698004" cy="1797939"/>
          </a:xfrm>
        </p:grpSpPr>
        <p:sp>
          <p:nvSpPr>
            <p:cNvPr id="115" name="Google Shape;115;p2"/>
            <p:cNvSpPr/>
            <p:nvPr/>
          </p:nvSpPr>
          <p:spPr>
            <a:xfrm>
              <a:off x="7823994" y="1376302"/>
              <a:ext cx="4944900" cy="1485900"/>
            </a:xfrm>
            <a:prstGeom prst="rect">
              <a:avLst/>
            </a:prstGeom>
            <a:solidFill>
              <a:srgbClr val="F7C8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2"/>
            <p:cNvSpPr/>
            <p:nvPr/>
          </p:nvSpPr>
          <p:spPr>
            <a:xfrm rot="5400000">
              <a:off x="6946894" y="1344287"/>
              <a:ext cx="1797939" cy="1549947"/>
            </a:xfrm>
            <a:prstGeom prst="hexagon">
              <a:avLst>
                <a:gd fmla="val 25000" name="adj"/>
                <a:gd fmla="val 115470" name="vf"/>
              </a:avLst>
            </a:prstGeom>
            <a:solidFill>
              <a:srgbClr val="EF92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2"/>
            <p:cNvSpPr txBox="1"/>
            <p:nvPr/>
          </p:nvSpPr>
          <p:spPr>
            <a:xfrm>
              <a:off x="7250667" y="1790627"/>
              <a:ext cx="1190400" cy="9234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700">
                  <a:solidFill>
                    <a:srgbClr val="3F3F3F"/>
                  </a:solidFill>
                  <a:latin typeface="Quattrocento Sans"/>
                  <a:ea typeface="Quattrocento Sans"/>
                  <a:cs typeface="Quattrocento Sans"/>
                  <a:sym typeface="Quattrocento Sans"/>
                </a:rPr>
                <a:t>METHODOLOGY</a:t>
              </a:r>
              <a:r>
                <a:rPr lang="en-US" sz="1700">
                  <a:solidFill>
                    <a:srgbClr val="3F3F3F"/>
                  </a:solidFill>
                  <a:latin typeface="Quattrocento Sans"/>
                  <a:ea typeface="Quattrocento Sans"/>
                  <a:cs typeface="Quattrocento Sans"/>
                  <a:sym typeface="Quattrocento Sans"/>
                </a:rPr>
                <a:t> AND ANALYSIS:</a:t>
              </a:r>
              <a:endParaRPr sz="1700">
                <a:latin typeface="Quattrocento Sans"/>
                <a:ea typeface="Quattrocento Sans"/>
                <a:cs typeface="Quattrocento Sans"/>
                <a:sym typeface="Quattrocento Sans"/>
              </a:endParaRPr>
            </a:p>
            <a:p>
              <a:pPr indent="0" lvl="0" marL="0" marR="0" rtl="0" algn="ctr">
                <a:spcBef>
                  <a:spcPts val="0"/>
                </a:spcBef>
                <a:spcAft>
                  <a:spcPts val="0"/>
                </a:spcAft>
                <a:buNone/>
              </a:pPr>
              <a:r>
                <a:rPr lang="en-US" sz="1700">
                  <a:solidFill>
                    <a:srgbClr val="3F3F3F"/>
                  </a:solidFill>
                  <a:latin typeface="Quattrocento Sans"/>
                  <a:ea typeface="Quattrocento Sans"/>
                  <a:cs typeface="Quattrocento Sans"/>
                  <a:sym typeface="Quattrocento Sans"/>
                </a:rPr>
                <a:t>UML Techniques</a:t>
              </a:r>
              <a:endParaRPr sz="1700">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700">
                <a:solidFill>
                  <a:srgbClr val="3F3F3F"/>
                </a:solidFill>
                <a:latin typeface="Quattrocento Sans"/>
                <a:ea typeface="Quattrocento Sans"/>
                <a:cs typeface="Quattrocento Sans"/>
                <a:sym typeface="Quattrocento Sans"/>
              </a:endParaRPr>
            </a:p>
          </p:txBody>
        </p:sp>
      </p:grpSp>
      <p:sp>
        <p:nvSpPr>
          <p:cNvPr id="118" name="Google Shape;118;p2"/>
          <p:cNvSpPr txBox="1"/>
          <p:nvPr/>
        </p:nvSpPr>
        <p:spPr>
          <a:xfrm>
            <a:off x="126609" y="1967306"/>
            <a:ext cx="3782192" cy="923330"/>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lang="en-US" sz="2200">
                <a:solidFill>
                  <a:srgbClr val="3F3F3F"/>
                </a:solidFill>
                <a:latin typeface="Quattrocento Sans"/>
                <a:ea typeface="Quattrocento Sans"/>
                <a:cs typeface="Quattrocento Sans"/>
                <a:sym typeface="Quattrocento Sans"/>
              </a:rPr>
              <a:t>8950 Customer’s data with 18 variables </a:t>
            </a:r>
            <a:br>
              <a:rPr b="1" lang="en-US" sz="2200">
                <a:solidFill>
                  <a:srgbClr val="3F3F3F"/>
                </a:solidFill>
                <a:latin typeface="Quattrocento Sans"/>
                <a:ea typeface="Quattrocento Sans"/>
                <a:cs typeface="Quattrocento Sans"/>
                <a:sym typeface="Quattrocento Sans"/>
              </a:rPr>
            </a:br>
            <a:r>
              <a:rPr b="1" lang="en-US" sz="2200">
                <a:solidFill>
                  <a:srgbClr val="3F3F3F"/>
                </a:solidFill>
                <a:latin typeface="Quattrocento Sans"/>
                <a:ea typeface="Quattrocento Sans"/>
                <a:cs typeface="Quattrocento Sans"/>
                <a:sym typeface="Quattrocento Sans"/>
              </a:rPr>
              <a:t>within a 6-month period</a:t>
            </a:r>
            <a:endParaRPr b="1" sz="2200">
              <a:latin typeface="Quattrocento Sans"/>
              <a:ea typeface="Quattrocento Sans"/>
              <a:cs typeface="Quattrocento Sans"/>
              <a:sym typeface="Quattrocento Sans"/>
            </a:endParaRPr>
          </a:p>
          <a:p>
            <a:pPr indent="0" lvl="0" marL="0" marR="0" rtl="0" algn="r">
              <a:spcBef>
                <a:spcPts val="0"/>
              </a:spcBef>
              <a:spcAft>
                <a:spcPts val="0"/>
              </a:spcAft>
              <a:buNone/>
            </a:pPr>
            <a:r>
              <a:rPr b="1" lang="en-US" sz="2200">
                <a:solidFill>
                  <a:srgbClr val="3F3F3F"/>
                </a:solidFill>
                <a:latin typeface="Quattrocento Sans"/>
                <a:ea typeface="Quattrocento Sans"/>
                <a:cs typeface="Quattrocento Sans"/>
                <a:sym typeface="Quattrocento Sans"/>
              </a:rPr>
              <a:t>Contains account information</a:t>
            </a:r>
            <a:endParaRPr b="1" sz="2200">
              <a:latin typeface="Quattrocento Sans"/>
              <a:ea typeface="Quattrocento Sans"/>
              <a:cs typeface="Quattrocento Sans"/>
              <a:sym typeface="Quattrocento Sans"/>
            </a:endParaRPr>
          </a:p>
        </p:txBody>
      </p:sp>
      <p:sp>
        <p:nvSpPr>
          <p:cNvPr id="119" name="Google Shape;119;p2"/>
          <p:cNvSpPr txBox="1"/>
          <p:nvPr/>
        </p:nvSpPr>
        <p:spPr>
          <a:xfrm>
            <a:off x="265125" y="4368438"/>
            <a:ext cx="3782100" cy="923400"/>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lang="en-US" sz="2400">
                <a:solidFill>
                  <a:srgbClr val="3F3F3F"/>
                </a:solidFill>
                <a:latin typeface="Quattrocento Sans"/>
                <a:ea typeface="Quattrocento Sans"/>
                <a:cs typeface="Quattrocento Sans"/>
                <a:sym typeface="Quattrocento Sans"/>
              </a:rPr>
              <a:t>Develop strategies to target customers and increase credit card sales</a:t>
            </a:r>
            <a:endParaRPr b="1" sz="2400">
              <a:latin typeface="Quattrocento Sans"/>
              <a:ea typeface="Quattrocento Sans"/>
              <a:cs typeface="Quattrocento Sans"/>
              <a:sym typeface="Quattrocento Sans"/>
            </a:endParaRPr>
          </a:p>
        </p:txBody>
      </p:sp>
      <p:sp>
        <p:nvSpPr>
          <p:cNvPr id="120" name="Google Shape;120;p2"/>
          <p:cNvSpPr txBox="1"/>
          <p:nvPr/>
        </p:nvSpPr>
        <p:spPr>
          <a:xfrm>
            <a:off x="8382000" y="2154675"/>
            <a:ext cx="3507300" cy="4923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3F3F3F"/>
                </a:solidFill>
                <a:latin typeface="Quattrocento Sans"/>
                <a:ea typeface="Quattrocento Sans"/>
                <a:cs typeface="Quattrocento Sans"/>
                <a:sym typeface="Quattrocento Sans"/>
              </a:rPr>
              <a:t>Defined Clusters Using PCA and K-means. 5 Components, 6 Clusters</a:t>
            </a:r>
            <a:endParaRPr b="1" sz="2400">
              <a:latin typeface="Quattrocento Sans"/>
              <a:ea typeface="Quattrocento Sans"/>
              <a:cs typeface="Quattrocento Sans"/>
              <a:sym typeface="Quattrocento Sans"/>
            </a:endParaRPr>
          </a:p>
        </p:txBody>
      </p:sp>
      <p:sp>
        <p:nvSpPr>
          <p:cNvPr id="121" name="Google Shape;121;p2"/>
          <p:cNvSpPr txBox="1"/>
          <p:nvPr/>
        </p:nvSpPr>
        <p:spPr>
          <a:xfrm>
            <a:off x="8089946" y="4355238"/>
            <a:ext cx="4091400" cy="9849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3F3F3F"/>
                </a:solidFill>
                <a:latin typeface="Quattrocento Sans"/>
                <a:ea typeface="Quattrocento Sans"/>
                <a:cs typeface="Quattrocento Sans"/>
                <a:sym typeface="Quattrocento Sans"/>
              </a:rPr>
              <a:t>We will draw conclusions and make decisions based on their needs and trends.</a:t>
            </a:r>
            <a:endParaRPr b="1" sz="2400">
              <a:latin typeface="Quattrocento Sans"/>
              <a:ea typeface="Quattrocento Sans"/>
              <a:cs typeface="Quattrocento Sans"/>
              <a:sym typeface="Quattrocento Sans"/>
            </a:endParaRPr>
          </a:p>
        </p:txBody>
      </p:sp>
      <p:sp>
        <p:nvSpPr>
          <p:cNvPr id="122" name="Google Shape;122;p2"/>
          <p:cNvSpPr txBox="1"/>
          <p:nvPr/>
        </p:nvSpPr>
        <p:spPr>
          <a:xfrm>
            <a:off x="690563" y="314325"/>
            <a:ext cx="10808351"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3C8C92"/>
                </a:solidFill>
                <a:latin typeface="Quattrocento Sans"/>
                <a:ea typeface="Quattrocento Sans"/>
                <a:cs typeface="Quattrocento Sans"/>
                <a:sym typeface="Quattrocento Sans"/>
              </a:rPr>
              <a:t>OVERVIEW</a:t>
            </a:r>
            <a:endParaRPr b="1" sz="4800">
              <a:solidFill>
                <a:srgbClr val="3C8C92"/>
              </a:solidFill>
            </a:endParaRPr>
          </a:p>
        </p:txBody>
      </p:sp>
      <p:pic>
        <p:nvPicPr>
          <p:cNvPr id="123" name="Google Shape;123;p2"/>
          <p:cNvPicPr preferRelativeResize="0"/>
          <p:nvPr/>
        </p:nvPicPr>
        <p:blipFill>
          <a:blip r:embed="rId3">
            <a:alphaModFix/>
          </a:blip>
          <a:stretch>
            <a:fillRect/>
          </a:stretch>
        </p:blipFill>
        <p:spPr>
          <a:xfrm>
            <a:off x="3908800" y="97700"/>
            <a:ext cx="1474025" cy="113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pic>
        <p:nvPicPr>
          <p:cNvPr descr="A screenshot of text&#10;&#10;Description automatically generated" id="128" name="Google Shape;128;p3"/>
          <p:cNvPicPr preferRelativeResize="0"/>
          <p:nvPr/>
        </p:nvPicPr>
        <p:blipFill rotWithShape="1">
          <a:blip r:embed="rId3">
            <a:alphaModFix/>
          </a:blip>
          <a:srcRect b="0" l="0" r="13559" t="0"/>
          <a:stretch/>
        </p:blipFill>
        <p:spPr>
          <a:xfrm>
            <a:off x="5084792" y="559984"/>
            <a:ext cx="5794835" cy="5794303"/>
          </a:xfrm>
          <a:prstGeom prst="rect">
            <a:avLst/>
          </a:prstGeom>
          <a:noFill/>
          <a:ln>
            <a:noFill/>
          </a:ln>
        </p:spPr>
      </p:pic>
      <p:sp>
        <p:nvSpPr>
          <p:cNvPr id="129" name="Google Shape;129;p3"/>
          <p:cNvSpPr/>
          <p:nvPr/>
        </p:nvSpPr>
        <p:spPr>
          <a:xfrm flipH="1" rot="10800000">
            <a:off x="1510824" y="895900"/>
            <a:ext cx="6207900" cy="1103100"/>
          </a:xfrm>
          <a:prstGeom prst="homePlate">
            <a:avLst>
              <a:gd fmla="val 50000" name="adj"/>
            </a:avLst>
          </a:prstGeom>
          <a:solidFill>
            <a:srgbClr val="71BE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3"/>
          <p:cNvSpPr/>
          <p:nvPr/>
        </p:nvSpPr>
        <p:spPr>
          <a:xfrm flipH="1" rot="5400000">
            <a:off x="0" y="5372100"/>
            <a:ext cx="1485900" cy="14859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3"/>
          <p:cNvSpPr/>
          <p:nvPr/>
        </p:nvSpPr>
        <p:spPr>
          <a:xfrm>
            <a:off x="10058400" y="211828"/>
            <a:ext cx="2133600" cy="177800"/>
          </a:xfrm>
          <a:prstGeom prst="rect">
            <a:avLst/>
          </a:prstGeom>
          <a:solidFill>
            <a:srgbClr val="E65E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3"/>
          <p:cNvSpPr/>
          <p:nvPr/>
        </p:nvSpPr>
        <p:spPr>
          <a:xfrm>
            <a:off x="2227328" y="2140675"/>
            <a:ext cx="3264900" cy="3966600"/>
          </a:xfrm>
          <a:prstGeom prst="rect">
            <a:avLst/>
          </a:prstGeom>
          <a:noFill/>
          <a:ln>
            <a:noFill/>
          </a:ln>
        </p:spPr>
        <p:txBody>
          <a:bodyPr anchorCtr="0" anchor="ctr" bIns="45700" lIns="91425" spcFirstLastPara="1" rIns="91425" wrap="square" tIns="45700">
            <a:noAutofit/>
          </a:bodyPr>
          <a:lstStyle/>
          <a:p>
            <a:pPr indent="-381000" lvl="0" marL="342900" marR="0" rtl="0" algn="l">
              <a:spcBef>
                <a:spcPts val="0"/>
              </a:spcBef>
              <a:spcAft>
                <a:spcPts val="0"/>
              </a:spcAft>
              <a:buClr>
                <a:srgbClr val="44969F"/>
              </a:buClr>
              <a:buSzPts val="3000"/>
              <a:buFont typeface="Quattrocento Sans"/>
              <a:buChar char="•"/>
            </a:pPr>
            <a:r>
              <a:rPr lang="en-US" sz="3000">
                <a:solidFill>
                  <a:srgbClr val="595959"/>
                </a:solidFill>
                <a:latin typeface="Quattrocento Sans"/>
                <a:ea typeface="Quattrocento Sans"/>
                <a:cs typeface="Quattrocento Sans"/>
                <a:sym typeface="Quattrocento Sans"/>
              </a:rPr>
              <a:t>Balance</a:t>
            </a:r>
            <a:endParaRPr sz="3000">
              <a:latin typeface="Quattrocento Sans"/>
              <a:ea typeface="Quattrocento Sans"/>
              <a:cs typeface="Quattrocento Sans"/>
              <a:sym typeface="Quattrocento Sans"/>
            </a:endParaRPr>
          </a:p>
          <a:p>
            <a:pPr indent="-381000" lvl="0" marL="342900" marR="0" rtl="0" algn="l">
              <a:spcBef>
                <a:spcPts val="0"/>
              </a:spcBef>
              <a:spcAft>
                <a:spcPts val="0"/>
              </a:spcAft>
              <a:buClr>
                <a:srgbClr val="44969F"/>
              </a:buClr>
              <a:buSzPts val="3000"/>
              <a:buFont typeface="Quattrocento Sans"/>
              <a:buChar char="•"/>
            </a:pPr>
            <a:r>
              <a:rPr lang="en-US" sz="3000">
                <a:solidFill>
                  <a:srgbClr val="595959"/>
                </a:solidFill>
                <a:latin typeface="Quattrocento Sans"/>
                <a:ea typeface="Quattrocento Sans"/>
                <a:cs typeface="Quattrocento Sans"/>
                <a:sym typeface="Quattrocento Sans"/>
              </a:rPr>
              <a:t>Balance frequency           </a:t>
            </a:r>
            <a:endParaRPr sz="3000">
              <a:latin typeface="Quattrocento Sans"/>
              <a:ea typeface="Quattrocento Sans"/>
              <a:cs typeface="Quattrocento Sans"/>
              <a:sym typeface="Quattrocento Sans"/>
            </a:endParaRPr>
          </a:p>
          <a:p>
            <a:pPr indent="-381000" lvl="0" marL="342900" marR="0" rtl="0" algn="l">
              <a:spcBef>
                <a:spcPts val="0"/>
              </a:spcBef>
              <a:spcAft>
                <a:spcPts val="0"/>
              </a:spcAft>
              <a:buClr>
                <a:srgbClr val="44969F"/>
              </a:buClr>
              <a:buSzPts val="3000"/>
              <a:buFont typeface="Quattrocento Sans"/>
              <a:buChar char="•"/>
            </a:pPr>
            <a:r>
              <a:rPr lang="en-US" sz="3000">
                <a:solidFill>
                  <a:srgbClr val="595959"/>
                </a:solidFill>
                <a:latin typeface="Quattrocento Sans"/>
                <a:ea typeface="Quattrocento Sans"/>
                <a:cs typeface="Quattrocento Sans"/>
                <a:sym typeface="Quattrocento Sans"/>
              </a:rPr>
              <a:t>Purchases</a:t>
            </a:r>
            <a:endParaRPr sz="3000">
              <a:latin typeface="Quattrocento Sans"/>
              <a:ea typeface="Quattrocento Sans"/>
              <a:cs typeface="Quattrocento Sans"/>
              <a:sym typeface="Quattrocento Sans"/>
            </a:endParaRPr>
          </a:p>
          <a:p>
            <a:pPr indent="-381000" lvl="0" marL="342900" marR="0" rtl="0" algn="l">
              <a:spcBef>
                <a:spcPts val="0"/>
              </a:spcBef>
              <a:spcAft>
                <a:spcPts val="0"/>
              </a:spcAft>
              <a:buClr>
                <a:srgbClr val="44969F"/>
              </a:buClr>
              <a:buSzPts val="3000"/>
              <a:buFont typeface="Quattrocento Sans"/>
              <a:buChar char="•"/>
            </a:pPr>
            <a:r>
              <a:rPr lang="en-US" sz="3000">
                <a:solidFill>
                  <a:srgbClr val="595959"/>
                </a:solidFill>
                <a:latin typeface="Quattrocento Sans"/>
                <a:ea typeface="Quattrocento Sans"/>
                <a:cs typeface="Quattrocento Sans"/>
                <a:sym typeface="Quattrocento Sans"/>
              </a:rPr>
              <a:t>One-off purchases</a:t>
            </a:r>
            <a:endParaRPr sz="3000">
              <a:latin typeface="Quattrocento Sans"/>
              <a:ea typeface="Quattrocento Sans"/>
              <a:cs typeface="Quattrocento Sans"/>
              <a:sym typeface="Quattrocento Sans"/>
            </a:endParaRPr>
          </a:p>
          <a:p>
            <a:pPr indent="-381000" lvl="0" marL="342900" marR="0" rtl="0" algn="l">
              <a:spcBef>
                <a:spcPts val="0"/>
              </a:spcBef>
              <a:spcAft>
                <a:spcPts val="0"/>
              </a:spcAft>
              <a:buClr>
                <a:srgbClr val="44969F"/>
              </a:buClr>
              <a:buSzPts val="3000"/>
              <a:buFont typeface="Quattrocento Sans"/>
              <a:buChar char="•"/>
            </a:pPr>
            <a:r>
              <a:rPr lang="en-US" sz="3000">
                <a:solidFill>
                  <a:srgbClr val="595959"/>
                </a:solidFill>
                <a:latin typeface="Quattrocento Sans"/>
                <a:ea typeface="Quattrocento Sans"/>
                <a:cs typeface="Quattrocento Sans"/>
                <a:sym typeface="Quattrocento Sans"/>
              </a:rPr>
              <a:t>Cash Advance</a:t>
            </a:r>
            <a:endParaRPr sz="3000">
              <a:latin typeface="Quattrocento Sans"/>
              <a:ea typeface="Quattrocento Sans"/>
              <a:cs typeface="Quattrocento Sans"/>
              <a:sym typeface="Quattrocento Sans"/>
            </a:endParaRPr>
          </a:p>
          <a:p>
            <a:pPr indent="-381000" lvl="0" marL="342900" marR="0" rtl="0" algn="l">
              <a:spcBef>
                <a:spcPts val="0"/>
              </a:spcBef>
              <a:spcAft>
                <a:spcPts val="0"/>
              </a:spcAft>
              <a:buClr>
                <a:srgbClr val="44969F"/>
              </a:buClr>
              <a:buSzPts val="3000"/>
              <a:buFont typeface="Quattrocento Sans"/>
              <a:buChar char="•"/>
            </a:pPr>
            <a:r>
              <a:rPr lang="en-US" sz="3000">
                <a:solidFill>
                  <a:srgbClr val="595959"/>
                </a:solidFill>
                <a:latin typeface="Quattrocento Sans"/>
                <a:ea typeface="Quattrocento Sans"/>
                <a:cs typeface="Quattrocento Sans"/>
                <a:sym typeface="Quattrocento Sans"/>
              </a:rPr>
              <a:t>Payments</a:t>
            </a:r>
            <a:endParaRPr sz="3000">
              <a:latin typeface="Quattrocento Sans"/>
              <a:ea typeface="Quattrocento Sans"/>
              <a:cs typeface="Quattrocento Sans"/>
              <a:sym typeface="Quattrocento Sans"/>
            </a:endParaRPr>
          </a:p>
          <a:p>
            <a:pPr indent="-381000" lvl="0" marL="342900" marR="0" rtl="0" algn="l">
              <a:spcBef>
                <a:spcPts val="0"/>
              </a:spcBef>
              <a:spcAft>
                <a:spcPts val="0"/>
              </a:spcAft>
              <a:buClr>
                <a:srgbClr val="44969F"/>
              </a:buClr>
              <a:buSzPts val="3000"/>
              <a:buFont typeface="Quattrocento Sans"/>
              <a:buChar char="•"/>
            </a:pPr>
            <a:r>
              <a:rPr lang="en-US" sz="3000">
                <a:solidFill>
                  <a:srgbClr val="595959"/>
                </a:solidFill>
                <a:latin typeface="Quattrocento Sans"/>
                <a:ea typeface="Quattrocento Sans"/>
                <a:cs typeface="Quattrocento Sans"/>
                <a:sym typeface="Quattrocento Sans"/>
              </a:rPr>
              <a:t>Credit Limit +</a:t>
            </a:r>
            <a:endParaRPr sz="3000">
              <a:latin typeface="Quattrocento Sans"/>
              <a:ea typeface="Quattrocento Sans"/>
              <a:cs typeface="Quattrocento Sans"/>
              <a:sym typeface="Quattrocento Sans"/>
            </a:endParaRPr>
          </a:p>
        </p:txBody>
      </p:sp>
      <p:grpSp>
        <p:nvGrpSpPr>
          <p:cNvPr id="133" name="Google Shape;133;p3"/>
          <p:cNvGrpSpPr/>
          <p:nvPr/>
        </p:nvGrpSpPr>
        <p:grpSpPr>
          <a:xfrm>
            <a:off x="1029746" y="3457136"/>
            <a:ext cx="1159181" cy="1159181"/>
            <a:chOff x="6805604" y="777942"/>
            <a:chExt cx="1600200" cy="1600200"/>
          </a:xfrm>
        </p:grpSpPr>
        <p:sp>
          <p:nvSpPr>
            <p:cNvPr id="134" name="Google Shape;134;p3"/>
            <p:cNvSpPr/>
            <p:nvPr/>
          </p:nvSpPr>
          <p:spPr>
            <a:xfrm>
              <a:off x="6805604" y="777942"/>
              <a:ext cx="1600200" cy="1600200"/>
            </a:xfrm>
            <a:prstGeom prst="ellipse">
              <a:avLst/>
            </a:prstGeom>
            <a:solidFill>
              <a:srgbClr val="F7C8CE"/>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5" name="Google Shape;135;p3"/>
            <p:cNvGrpSpPr/>
            <p:nvPr/>
          </p:nvGrpSpPr>
          <p:grpSpPr>
            <a:xfrm>
              <a:off x="7446686" y="1350583"/>
              <a:ext cx="336312" cy="483114"/>
              <a:chOff x="1500188" y="1344613"/>
              <a:chExt cx="200025" cy="287337"/>
            </a:xfrm>
          </p:grpSpPr>
          <p:sp>
            <p:nvSpPr>
              <p:cNvPr id="136" name="Google Shape;136;p3"/>
              <p:cNvSpPr/>
              <p:nvPr/>
            </p:nvSpPr>
            <p:spPr>
              <a:xfrm>
                <a:off x="1500188" y="1450975"/>
                <a:ext cx="200025" cy="180975"/>
              </a:xfrm>
              <a:custGeom>
                <a:rect b="b" l="l" r="r" t="t"/>
                <a:pathLst>
                  <a:path extrusionOk="0" h="572" w="632">
                    <a:moveTo>
                      <a:pt x="317" y="286"/>
                    </a:moveTo>
                    <a:lnTo>
                      <a:pt x="324" y="286"/>
                    </a:lnTo>
                    <a:lnTo>
                      <a:pt x="332" y="287"/>
                    </a:lnTo>
                    <a:lnTo>
                      <a:pt x="338" y="289"/>
                    </a:lnTo>
                    <a:lnTo>
                      <a:pt x="346" y="292"/>
                    </a:lnTo>
                    <a:lnTo>
                      <a:pt x="352" y="295"/>
                    </a:lnTo>
                    <a:lnTo>
                      <a:pt x="359" y="299"/>
                    </a:lnTo>
                    <a:lnTo>
                      <a:pt x="364" y="303"/>
                    </a:lnTo>
                    <a:lnTo>
                      <a:pt x="369" y="308"/>
                    </a:lnTo>
                    <a:lnTo>
                      <a:pt x="375" y="313"/>
                    </a:lnTo>
                    <a:lnTo>
                      <a:pt x="379" y="319"/>
                    </a:lnTo>
                    <a:lnTo>
                      <a:pt x="382" y="326"/>
                    </a:lnTo>
                    <a:lnTo>
                      <a:pt x="385" y="332"/>
                    </a:lnTo>
                    <a:lnTo>
                      <a:pt x="389" y="339"/>
                    </a:lnTo>
                    <a:lnTo>
                      <a:pt x="390" y="346"/>
                    </a:lnTo>
                    <a:lnTo>
                      <a:pt x="391" y="354"/>
                    </a:lnTo>
                    <a:lnTo>
                      <a:pt x="392" y="361"/>
                    </a:lnTo>
                    <a:lnTo>
                      <a:pt x="391" y="368"/>
                    </a:lnTo>
                    <a:lnTo>
                      <a:pt x="391" y="374"/>
                    </a:lnTo>
                    <a:lnTo>
                      <a:pt x="389" y="381"/>
                    </a:lnTo>
                    <a:lnTo>
                      <a:pt x="387" y="387"/>
                    </a:lnTo>
                    <a:lnTo>
                      <a:pt x="384" y="394"/>
                    </a:lnTo>
                    <a:lnTo>
                      <a:pt x="381" y="399"/>
                    </a:lnTo>
                    <a:lnTo>
                      <a:pt x="378" y="404"/>
                    </a:lnTo>
                    <a:lnTo>
                      <a:pt x="375" y="410"/>
                    </a:lnTo>
                    <a:lnTo>
                      <a:pt x="365" y="418"/>
                    </a:lnTo>
                    <a:lnTo>
                      <a:pt x="355" y="426"/>
                    </a:lnTo>
                    <a:lnTo>
                      <a:pt x="350" y="429"/>
                    </a:lnTo>
                    <a:lnTo>
                      <a:pt x="344" y="431"/>
                    </a:lnTo>
                    <a:lnTo>
                      <a:pt x="337" y="433"/>
                    </a:lnTo>
                    <a:lnTo>
                      <a:pt x="332" y="435"/>
                    </a:lnTo>
                    <a:lnTo>
                      <a:pt x="332" y="451"/>
                    </a:lnTo>
                    <a:lnTo>
                      <a:pt x="331" y="455"/>
                    </a:lnTo>
                    <a:lnTo>
                      <a:pt x="330" y="458"/>
                    </a:lnTo>
                    <a:lnTo>
                      <a:pt x="329" y="460"/>
                    </a:lnTo>
                    <a:lnTo>
                      <a:pt x="326" y="462"/>
                    </a:lnTo>
                    <a:lnTo>
                      <a:pt x="324" y="464"/>
                    </a:lnTo>
                    <a:lnTo>
                      <a:pt x="322" y="465"/>
                    </a:lnTo>
                    <a:lnTo>
                      <a:pt x="319" y="466"/>
                    </a:lnTo>
                    <a:lnTo>
                      <a:pt x="317" y="466"/>
                    </a:lnTo>
                    <a:lnTo>
                      <a:pt x="314" y="466"/>
                    </a:lnTo>
                    <a:lnTo>
                      <a:pt x="310" y="465"/>
                    </a:lnTo>
                    <a:lnTo>
                      <a:pt x="308" y="464"/>
                    </a:lnTo>
                    <a:lnTo>
                      <a:pt x="306" y="462"/>
                    </a:lnTo>
                    <a:lnTo>
                      <a:pt x="304" y="460"/>
                    </a:lnTo>
                    <a:lnTo>
                      <a:pt x="303" y="458"/>
                    </a:lnTo>
                    <a:lnTo>
                      <a:pt x="302" y="455"/>
                    </a:lnTo>
                    <a:lnTo>
                      <a:pt x="301" y="451"/>
                    </a:lnTo>
                    <a:lnTo>
                      <a:pt x="302" y="435"/>
                    </a:lnTo>
                    <a:lnTo>
                      <a:pt x="295" y="433"/>
                    </a:lnTo>
                    <a:lnTo>
                      <a:pt x="289" y="431"/>
                    </a:lnTo>
                    <a:lnTo>
                      <a:pt x="282" y="429"/>
                    </a:lnTo>
                    <a:lnTo>
                      <a:pt x="277" y="426"/>
                    </a:lnTo>
                    <a:lnTo>
                      <a:pt x="267" y="418"/>
                    </a:lnTo>
                    <a:lnTo>
                      <a:pt x="258" y="410"/>
                    </a:lnTo>
                    <a:lnTo>
                      <a:pt x="255" y="404"/>
                    </a:lnTo>
                    <a:lnTo>
                      <a:pt x="251" y="399"/>
                    </a:lnTo>
                    <a:lnTo>
                      <a:pt x="248" y="394"/>
                    </a:lnTo>
                    <a:lnTo>
                      <a:pt x="246" y="387"/>
                    </a:lnTo>
                    <a:lnTo>
                      <a:pt x="244" y="381"/>
                    </a:lnTo>
                    <a:lnTo>
                      <a:pt x="242" y="374"/>
                    </a:lnTo>
                    <a:lnTo>
                      <a:pt x="242" y="368"/>
                    </a:lnTo>
                    <a:lnTo>
                      <a:pt x="241" y="361"/>
                    </a:lnTo>
                    <a:lnTo>
                      <a:pt x="242" y="358"/>
                    </a:lnTo>
                    <a:lnTo>
                      <a:pt x="242" y="355"/>
                    </a:lnTo>
                    <a:lnTo>
                      <a:pt x="244" y="353"/>
                    </a:lnTo>
                    <a:lnTo>
                      <a:pt x="245" y="351"/>
                    </a:lnTo>
                    <a:lnTo>
                      <a:pt x="248" y="348"/>
                    </a:lnTo>
                    <a:lnTo>
                      <a:pt x="250" y="347"/>
                    </a:lnTo>
                    <a:lnTo>
                      <a:pt x="254" y="346"/>
                    </a:lnTo>
                    <a:lnTo>
                      <a:pt x="256" y="346"/>
                    </a:lnTo>
                    <a:lnTo>
                      <a:pt x="259" y="346"/>
                    </a:lnTo>
                    <a:lnTo>
                      <a:pt x="262" y="347"/>
                    </a:lnTo>
                    <a:lnTo>
                      <a:pt x="264" y="348"/>
                    </a:lnTo>
                    <a:lnTo>
                      <a:pt x="266" y="351"/>
                    </a:lnTo>
                    <a:lnTo>
                      <a:pt x="269" y="353"/>
                    </a:lnTo>
                    <a:lnTo>
                      <a:pt x="270" y="356"/>
                    </a:lnTo>
                    <a:lnTo>
                      <a:pt x="271" y="358"/>
                    </a:lnTo>
                    <a:lnTo>
                      <a:pt x="271" y="361"/>
                    </a:lnTo>
                    <a:lnTo>
                      <a:pt x="272" y="370"/>
                    </a:lnTo>
                    <a:lnTo>
                      <a:pt x="275" y="378"/>
                    </a:lnTo>
                    <a:lnTo>
                      <a:pt x="279" y="386"/>
                    </a:lnTo>
                    <a:lnTo>
                      <a:pt x="285" y="394"/>
                    </a:lnTo>
                    <a:lnTo>
                      <a:pt x="291" y="399"/>
                    </a:lnTo>
                    <a:lnTo>
                      <a:pt x="299" y="403"/>
                    </a:lnTo>
                    <a:lnTo>
                      <a:pt x="307" y="405"/>
                    </a:lnTo>
                    <a:lnTo>
                      <a:pt x="317" y="406"/>
                    </a:lnTo>
                    <a:lnTo>
                      <a:pt x="325" y="405"/>
                    </a:lnTo>
                    <a:lnTo>
                      <a:pt x="334" y="403"/>
                    </a:lnTo>
                    <a:lnTo>
                      <a:pt x="341" y="399"/>
                    </a:lnTo>
                    <a:lnTo>
                      <a:pt x="348" y="394"/>
                    </a:lnTo>
                    <a:lnTo>
                      <a:pt x="353" y="386"/>
                    </a:lnTo>
                    <a:lnTo>
                      <a:pt x="358" y="378"/>
                    </a:lnTo>
                    <a:lnTo>
                      <a:pt x="361" y="370"/>
                    </a:lnTo>
                    <a:lnTo>
                      <a:pt x="362" y="361"/>
                    </a:lnTo>
                    <a:lnTo>
                      <a:pt x="361" y="352"/>
                    </a:lnTo>
                    <a:lnTo>
                      <a:pt x="358" y="344"/>
                    </a:lnTo>
                    <a:lnTo>
                      <a:pt x="353" y="336"/>
                    </a:lnTo>
                    <a:lnTo>
                      <a:pt x="348" y="329"/>
                    </a:lnTo>
                    <a:lnTo>
                      <a:pt x="341" y="324"/>
                    </a:lnTo>
                    <a:lnTo>
                      <a:pt x="334" y="319"/>
                    </a:lnTo>
                    <a:lnTo>
                      <a:pt x="325" y="317"/>
                    </a:lnTo>
                    <a:lnTo>
                      <a:pt x="317" y="316"/>
                    </a:lnTo>
                    <a:lnTo>
                      <a:pt x="308" y="315"/>
                    </a:lnTo>
                    <a:lnTo>
                      <a:pt x="301" y="314"/>
                    </a:lnTo>
                    <a:lnTo>
                      <a:pt x="294" y="313"/>
                    </a:lnTo>
                    <a:lnTo>
                      <a:pt x="287" y="310"/>
                    </a:lnTo>
                    <a:lnTo>
                      <a:pt x="280" y="307"/>
                    </a:lnTo>
                    <a:lnTo>
                      <a:pt x="274" y="303"/>
                    </a:lnTo>
                    <a:lnTo>
                      <a:pt x="269" y="299"/>
                    </a:lnTo>
                    <a:lnTo>
                      <a:pt x="263" y="294"/>
                    </a:lnTo>
                    <a:lnTo>
                      <a:pt x="258" y="288"/>
                    </a:lnTo>
                    <a:lnTo>
                      <a:pt x="254" y="283"/>
                    </a:lnTo>
                    <a:lnTo>
                      <a:pt x="250" y="277"/>
                    </a:lnTo>
                    <a:lnTo>
                      <a:pt x="247" y="270"/>
                    </a:lnTo>
                    <a:lnTo>
                      <a:pt x="245" y="264"/>
                    </a:lnTo>
                    <a:lnTo>
                      <a:pt x="243" y="256"/>
                    </a:lnTo>
                    <a:lnTo>
                      <a:pt x="242" y="249"/>
                    </a:lnTo>
                    <a:lnTo>
                      <a:pt x="241" y="241"/>
                    </a:lnTo>
                    <a:lnTo>
                      <a:pt x="242" y="234"/>
                    </a:lnTo>
                    <a:lnTo>
                      <a:pt x="242" y="227"/>
                    </a:lnTo>
                    <a:lnTo>
                      <a:pt x="244" y="221"/>
                    </a:lnTo>
                    <a:lnTo>
                      <a:pt x="246" y="215"/>
                    </a:lnTo>
                    <a:lnTo>
                      <a:pt x="248" y="209"/>
                    </a:lnTo>
                    <a:lnTo>
                      <a:pt x="251" y="204"/>
                    </a:lnTo>
                    <a:lnTo>
                      <a:pt x="255" y="198"/>
                    </a:lnTo>
                    <a:lnTo>
                      <a:pt x="258" y="193"/>
                    </a:lnTo>
                    <a:lnTo>
                      <a:pt x="267" y="184"/>
                    </a:lnTo>
                    <a:lnTo>
                      <a:pt x="277" y="177"/>
                    </a:lnTo>
                    <a:lnTo>
                      <a:pt x="282" y="174"/>
                    </a:lnTo>
                    <a:lnTo>
                      <a:pt x="289" y="170"/>
                    </a:lnTo>
                    <a:lnTo>
                      <a:pt x="295" y="168"/>
                    </a:lnTo>
                    <a:lnTo>
                      <a:pt x="301" y="167"/>
                    </a:lnTo>
                    <a:lnTo>
                      <a:pt x="302" y="150"/>
                    </a:lnTo>
                    <a:lnTo>
                      <a:pt x="302" y="148"/>
                    </a:lnTo>
                    <a:lnTo>
                      <a:pt x="303" y="145"/>
                    </a:lnTo>
                    <a:lnTo>
                      <a:pt x="304" y="143"/>
                    </a:lnTo>
                    <a:lnTo>
                      <a:pt x="306" y="140"/>
                    </a:lnTo>
                    <a:lnTo>
                      <a:pt x="308" y="138"/>
                    </a:lnTo>
                    <a:lnTo>
                      <a:pt x="310" y="137"/>
                    </a:lnTo>
                    <a:lnTo>
                      <a:pt x="314" y="136"/>
                    </a:lnTo>
                    <a:lnTo>
                      <a:pt x="317" y="135"/>
                    </a:lnTo>
                    <a:lnTo>
                      <a:pt x="319" y="136"/>
                    </a:lnTo>
                    <a:lnTo>
                      <a:pt x="322" y="137"/>
                    </a:lnTo>
                    <a:lnTo>
                      <a:pt x="324" y="138"/>
                    </a:lnTo>
                    <a:lnTo>
                      <a:pt x="326" y="140"/>
                    </a:lnTo>
                    <a:lnTo>
                      <a:pt x="329" y="143"/>
                    </a:lnTo>
                    <a:lnTo>
                      <a:pt x="330" y="145"/>
                    </a:lnTo>
                    <a:lnTo>
                      <a:pt x="331" y="148"/>
                    </a:lnTo>
                    <a:lnTo>
                      <a:pt x="332" y="150"/>
                    </a:lnTo>
                    <a:lnTo>
                      <a:pt x="332" y="167"/>
                    </a:lnTo>
                    <a:lnTo>
                      <a:pt x="337" y="168"/>
                    </a:lnTo>
                    <a:lnTo>
                      <a:pt x="344" y="170"/>
                    </a:lnTo>
                    <a:lnTo>
                      <a:pt x="350" y="174"/>
                    </a:lnTo>
                    <a:lnTo>
                      <a:pt x="355" y="177"/>
                    </a:lnTo>
                    <a:lnTo>
                      <a:pt x="365" y="184"/>
                    </a:lnTo>
                    <a:lnTo>
                      <a:pt x="375" y="193"/>
                    </a:lnTo>
                    <a:lnTo>
                      <a:pt x="378" y="198"/>
                    </a:lnTo>
                    <a:lnTo>
                      <a:pt x="381" y="204"/>
                    </a:lnTo>
                    <a:lnTo>
                      <a:pt x="384" y="209"/>
                    </a:lnTo>
                    <a:lnTo>
                      <a:pt x="387" y="215"/>
                    </a:lnTo>
                    <a:lnTo>
                      <a:pt x="389" y="221"/>
                    </a:lnTo>
                    <a:lnTo>
                      <a:pt x="391" y="227"/>
                    </a:lnTo>
                    <a:lnTo>
                      <a:pt x="391" y="234"/>
                    </a:lnTo>
                    <a:lnTo>
                      <a:pt x="392" y="241"/>
                    </a:lnTo>
                    <a:lnTo>
                      <a:pt x="391" y="243"/>
                    </a:lnTo>
                    <a:lnTo>
                      <a:pt x="391" y="247"/>
                    </a:lnTo>
                    <a:lnTo>
                      <a:pt x="389" y="250"/>
                    </a:lnTo>
                    <a:lnTo>
                      <a:pt x="388" y="252"/>
                    </a:lnTo>
                    <a:lnTo>
                      <a:pt x="384" y="253"/>
                    </a:lnTo>
                    <a:lnTo>
                      <a:pt x="382" y="255"/>
                    </a:lnTo>
                    <a:lnTo>
                      <a:pt x="379" y="255"/>
                    </a:lnTo>
                    <a:lnTo>
                      <a:pt x="377" y="256"/>
                    </a:lnTo>
                    <a:lnTo>
                      <a:pt x="374" y="255"/>
                    </a:lnTo>
                    <a:lnTo>
                      <a:pt x="370" y="255"/>
                    </a:lnTo>
                    <a:lnTo>
                      <a:pt x="368" y="253"/>
                    </a:lnTo>
                    <a:lnTo>
                      <a:pt x="366" y="252"/>
                    </a:lnTo>
                    <a:lnTo>
                      <a:pt x="364" y="250"/>
                    </a:lnTo>
                    <a:lnTo>
                      <a:pt x="363" y="247"/>
                    </a:lnTo>
                    <a:lnTo>
                      <a:pt x="362" y="244"/>
                    </a:lnTo>
                    <a:lnTo>
                      <a:pt x="362" y="241"/>
                    </a:lnTo>
                    <a:lnTo>
                      <a:pt x="361" y="232"/>
                    </a:lnTo>
                    <a:lnTo>
                      <a:pt x="358" y="223"/>
                    </a:lnTo>
                    <a:lnTo>
                      <a:pt x="353" y="215"/>
                    </a:lnTo>
                    <a:lnTo>
                      <a:pt x="348" y="209"/>
                    </a:lnTo>
                    <a:lnTo>
                      <a:pt x="341" y="204"/>
                    </a:lnTo>
                    <a:lnTo>
                      <a:pt x="334" y="199"/>
                    </a:lnTo>
                    <a:lnTo>
                      <a:pt x="325" y="196"/>
                    </a:lnTo>
                    <a:lnTo>
                      <a:pt x="317" y="196"/>
                    </a:lnTo>
                    <a:lnTo>
                      <a:pt x="307" y="196"/>
                    </a:lnTo>
                    <a:lnTo>
                      <a:pt x="299" y="199"/>
                    </a:lnTo>
                    <a:lnTo>
                      <a:pt x="291" y="204"/>
                    </a:lnTo>
                    <a:lnTo>
                      <a:pt x="285" y="209"/>
                    </a:lnTo>
                    <a:lnTo>
                      <a:pt x="279" y="215"/>
                    </a:lnTo>
                    <a:lnTo>
                      <a:pt x="275" y="223"/>
                    </a:lnTo>
                    <a:lnTo>
                      <a:pt x="272" y="232"/>
                    </a:lnTo>
                    <a:lnTo>
                      <a:pt x="271" y="241"/>
                    </a:lnTo>
                    <a:lnTo>
                      <a:pt x="272" y="250"/>
                    </a:lnTo>
                    <a:lnTo>
                      <a:pt x="275" y="258"/>
                    </a:lnTo>
                    <a:lnTo>
                      <a:pt x="279" y="266"/>
                    </a:lnTo>
                    <a:lnTo>
                      <a:pt x="285" y="272"/>
                    </a:lnTo>
                    <a:lnTo>
                      <a:pt x="291" y="279"/>
                    </a:lnTo>
                    <a:lnTo>
                      <a:pt x="299" y="282"/>
                    </a:lnTo>
                    <a:lnTo>
                      <a:pt x="307" y="285"/>
                    </a:lnTo>
                    <a:lnTo>
                      <a:pt x="317" y="286"/>
                    </a:lnTo>
                    <a:lnTo>
                      <a:pt x="317" y="286"/>
                    </a:lnTo>
                    <a:close/>
                    <a:moveTo>
                      <a:pt x="430" y="3"/>
                    </a:moveTo>
                    <a:lnTo>
                      <a:pt x="426" y="1"/>
                    </a:lnTo>
                    <a:lnTo>
                      <a:pt x="422" y="0"/>
                    </a:lnTo>
                    <a:lnTo>
                      <a:pt x="211" y="0"/>
                    </a:lnTo>
                    <a:lnTo>
                      <a:pt x="206" y="1"/>
                    </a:lnTo>
                    <a:lnTo>
                      <a:pt x="202" y="3"/>
                    </a:lnTo>
                    <a:lnTo>
                      <a:pt x="187" y="15"/>
                    </a:lnTo>
                    <a:lnTo>
                      <a:pt x="170" y="29"/>
                    </a:lnTo>
                    <a:lnTo>
                      <a:pt x="154" y="45"/>
                    </a:lnTo>
                    <a:lnTo>
                      <a:pt x="137" y="63"/>
                    </a:lnTo>
                    <a:lnTo>
                      <a:pt x="119" y="82"/>
                    </a:lnTo>
                    <a:lnTo>
                      <a:pt x="103" y="103"/>
                    </a:lnTo>
                    <a:lnTo>
                      <a:pt x="86" y="125"/>
                    </a:lnTo>
                    <a:lnTo>
                      <a:pt x="71" y="148"/>
                    </a:lnTo>
                    <a:lnTo>
                      <a:pt x="56" y="170"/>
                    </a:lnTo>
                    <a:lnTo>
                      <a:pt x="43" y="194"/>
                    </a:lnTo>
                    <a:lnTo>
                      <a:pt x="30" y="218"/>
                    </a:lnTo>
                    <a:lnTo>
                      <a:pt x="21" y="241"/>
                    </a:lnTo>
                    <a:lnTo>
                      <a:pt x="12" y="265"/>
                    </a:lnTo>
                    <a:lnTo>
                      <a:pt x="6" y="288"/>
                    </a:lnTo>
                    <a:lnTo>
                      <a:pt x="4" y="299"/>
                    </a:lnTo>
                    <a:lnTo>
                      <a:pt x="1" y="310"/>
                    </a:lnTo>
                    <a:lnTo>
                      <a:pt x="0" y="321"/>
                    </a:lnTo>
                    <a:lnTo>
                      <a:pt x="0" y="331"/>
                    </a:lnTo>
                    <a:lnTo>
                      <a:pt x="0" y="348"/>
                    </a:lnTo>
                    <a:lnTo>
                      <a:pt x="3" y="368"/>
                    </a:lnTo>
                    <a:lnTo>
                      <a:pt x="6" y="387"/>
                    </a:lnTo>
                    <a:lnTo>
                      <a:pt x="11" y="406"/>
                    </a:lnTo>
                    <a:lnTo>
                      <a:pt x="14" y="417"/>
                    </a:lnTo>
                    <a:lnTo>
                      <a:pt x="19" y="427"/>
                    </a:lnTo>
                    <a:lnTo>
                      <a:pt x="23" y="436"/>
                    </a:lnTo>
                    <a:lnTo>
                      <a:pt x="27" y="447"/>
                    </a:lnTo>
                    <a:lnTo>
                      <a:pt x="34" y="457"/>
                    </a:lnTo>
                    <a:lnTo>
                      <a:pt x="40" y="466"/>
                    </a:lnTo>
                    <a:lnTo>
                      <a:pt x="48" y="476"/>
                    </a:lnTo>
                    <a:lnTo>
                      <a:pt x="55" y="486"/>
                    </a:lnTo>
                    <a:lnTo>
                      <a:pt x="64" y="494"/>
                    </a:lnTo>
                    <a:lnTo>
                      <a:pt x="73" y="503"/>
                    </a:lnTo>
                    <a:lnTo>
                      <a:pt x="84" y="512"/>
                    </a:lnTo>
                    <a:lnTo>
                      <a:pt x="96" y="519"/>
                    </a:lnTo>
                    <a:lnTo>
                      <a:pt x="108" y="528"/>
                    </a:lnTo>
                    <a:lnTo>
                      <a:pt x="122" y="534"/>
                    </a:lnTo>
                    <a:lnTo>
                      <a:pt x="136" y="540"/>
                    </a:lnTo>
                    <a:lnTo>
                      <a:pt x="151" y="547"/>
                    </a:lnTo>
                    <a:lnTo>
                      <a:pt x="168" y="552"/>
                    </a:lnTo>
                    <a:lnTo>
                      <a:pt x="185" y="558"/>
                    </a:lnTo>
                    <a:lnTo>
                      <a:pt x="204" y="562"/>
                    </a:lnTo>
                    <a:lnTo>
                      <a:pt x="223" y="565"/>
                    </a:lnTo>
                    <a:lnTo>
                      <a:pt x="245" y="568"/>
                    </a:lnTo>
                    <a:lnTo>
                      <a:pt x="267" y="570"/>
                    </a:lnTo>
                    <a:lnTo>
                      <a:pt x="291" y="572"/>
                    </a:lnTo>
                    <a:lnTo>
                      <a:pt x="317" y="572"/>
                    </a:lnTo>
                    <a:lnTo>
                      <a:pt x="341" y="572"/>
                    </a:lnTo>
                    <a:lnTo>
                      <a:pt x="365" y="570"/>
                    </a:lnTo>
                    <a:lnTo>
                      <a:pt x="388" y="568"/>
                    </a:lnTo>
                    <a:lnTo>
                      <a:pt x="409" y="565"/>
                    </a:lnTo>
                    <a:lnTo>
                      <a:pt x="428" y="562"/>
                    </a:lnTo>
                    <a:lnTo>
                      <a:pt x="448" y="558"/>
                    </a:lnTo>
                    <a:lnTo>
                      <a:pt x="465" y="552"/>
                    </a:lnTo>
                    <a:lnTo>
                      <a:pt x="482" y="547"/>
                    </a:lnTo>
                    <a:lnTo>
                      <a:pt x="497" y="540"/>
                    </a:lnTo>
                    <a:lnTo>
                      <a:pt x="512" y="534"/>
                    </a:lnTo>
                    <a:lnTo>
                      <a:pt x="525" y="528"/>
                    </a:lnTo>
                    <a:lnTo>
                      <a:pt x="537" y="519"/>
                    </a:lnTo>
                    <a:lnTo>
                      <a:pt x="548" y="512"/>
                    </a:lnTo>
                    <a:lnTo>
                      <a:pt x="559" y="503"/>
                    </a:lnTo>
                    <a:lnTo>
                      <a:pt x="569" y="494"/>
                    </a:lnTo>
                    <a:lnTo>
                      <a:pt x="577" y="486"/>
                    </a:lnTo>
                    <a:lnTo>
                      <a:pt x="585" y="476"/>
                    </a:lnTo>
                    <a:lnTo>
                      <a:pt x="592" y="466"/>
                    </a:lnTo>
                    <a:lnTo>
                      <a:pt x="599" y="457"/>
                    </a:lnTo>
                    <a:lnTo>
                      <a:pt x="605" y="447"/>
                    </a:lnTo>
                    <a:lnTo>
                      <a:pt x="610" y="436"/>
                    </a:lnTo>
                    <a:lnTo>
                      <a:pt x="615" y="427"/>
                    </a:lnTo>
                    <a:lnTo>
                      <a:pt x="618" y="417"/>
                    </a:lnTo>
                    <a:lnTo>
                      <a:pt x="621" y="406"/>
                    </a:lnTo>
                    <a:lnTo>
                      <a:pt x="627" y="387"/>
                    </a:lnTo>
                    <a:lnTo>
                      <a:pt x="630" y="368"/>
                    </a:lnTo>
                    <a:lnTo>
                      <a:pt x="632" y="348"/>
                    </a:lnTo>
                    <a:lnTo>
                      <a:pt x="632" y="331"/>
                    </a:lnTo>
                    <a:lnTo>
                      <a:pt x="632" y="321"/>
                    </a:lnTo>
                    <a:lnTo>
                      <a:pt x="631" y="310"/>
                    </a:lnTo>
                    <a:lnTo>
                      <a:pt x="629" y="299"/>
                    </a:lnTo>
                    <a:lnTo>
                      <a:pt x="627" y="288"/>
                    </a:lnTo>
                    <a:lnTo>
                      <a:pt x="620" y="265"/>
                    </a:lnTo>
                    <a:lnTo>
                      <a:pt x="612" y="241"/>
                    </a:lnTo>
                    <a:lnTo>
                      <a:pt x="602" y="218"/>
                    </a:lnTo>
                    <a:lnTo>
                      <a:pt x="589" y="194"/>
                    </a:lnTo>
                    <a:lnTo>
                      <a:pt x="576" y="170"/>
                    </a:lnTo>
                    <a:lnTo>
                      <a:pt x="561" y="148"/>
                    </a:lnTo>
                    <a:lnTo>
                      <a:pt x="546" y="125"/>
                    </a:lnTo>
                    <a:lnTo>
                      <a:pt x="530" y="103"/>
                    </a:lnTo>
                    <a:lnTo>
                      <a:pt x="513" y="82"/>
                    </a:lnTo>
                    <a:lnTo>
                      <a:pt x="496" y="63"/>
                    </a:lnTo>
                    <a:lnTo>
                      <a:pt x="479" y="45"/>
                    </a:lnTo>
                    <a:lnTo>
                      <a:pt x="463" y="29"/>
                    </a:lnTo>
                    <a:lnTo>
                      <a:pt x="445" y="15"/>
                    </a:lnTo>
                    <a:lnTo>
                      <a:pt x="430" y="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3"/>
              <p:cNvSpPr/>
              <p:nvPr/>
            </p:nvSpPr>
            <p:spPr>
              <a:xfrm>
                <a:off x="1562100" y="1431925"/>
                <a:ext cx="76200" cy="9525"/>
              </a:xfrm>
              <a:custGeom>
                <a:rect b="b" l="l" r="r" t="t"/>
                <a:pathLst>
                  <a:path extrusionOk="0" h="30" w="241">
                    <a:moveTo>
                      <a:pt x="15" y="0"/>
                    </a:moveTo>
                    <a:lnTo>
                      <a:pt x="11" y="0"/>
                    </a:lnTo>
                    <a:lnTo>
                      <a:pt x="9" y="1"/>
                    </a:lnTo>
                    <a:lnTo>
                      <a:pt x="6" y="2"/>
                    </a:lnTo>
                    <a:lnTo>
                      <a:pt x="4" y="4"/>
                    </a:lnTo>
                    <a:lnTo>
                      <a:pt x="3" y="6"/>
                    </a:lnTo>
                    <a:lnTo>
                      <a:pt x="1" y="9"/>
                    </a:lnTo>
                    <a:lnTo>
                      <a:pt x="1" y="12"/>
                    </a:lnTo>
                    <a:lnTo>
                      <a:pt x="0" y="15"/>
                    </a:lnTo>
                    <a:lnTo>
                      <a:pt x="1" y="18"/>
                    </a:lnTo>
                    <a:lnTo>
                      <a:pt x="1" y="20"/>
                    </a:lnTo>
                    <a:lnTo>
                      <a:pt x="3" y="23"/>
                    </a:lnTo>
                    <a:lnTo>
                      <a:pt x="4" y="26"/>
                    </a:lnTo>
                    <a:lnTo>
                      <a:pt x="6" y="28"/>
                    </a:lnTo>
                    <a:lnTo>
                      <a:pt x="9" y="29"/>
                    </a:lnTo>
                    <a:lnTo>
                      <a:pt x="11" y="30"/>
                    </a:lnTo>
                    <a:lnTo>
                      <a:pt x="15" y="30"/>
                    </a:lnTo>
                    <a:lnTo>
                      <a:pt x="226" y="30"/>
                    </a:lnTo>
                    <a:lnTo>
                      <a:pt x="229" y="30"/>
                    </a:lnTo>
                    <a:lnTo>
                      <a:pt x="231" y="29"/>
                    </a:lnTo>
                    <a:lnTo>
                      <a:pt x="234" y="28"/>
                    </a:lnTo>
                    <a:lnTo>
                      <a:pt x="237" y="26"/>
                    </a:lnTo>
                    <a:lnTo>
                      <a:pt x="238" y="23"/>
                    </a:lnTo>
                    <a:lnTo>
                      <a:pt x="240" y="20"/>
                    </a:lnTo>
                    <a:lnTo>
                      <a:pt x="241" y="18"/>
                    </a:lnTo>
                    <a:lnTo>
                      <a:pt x="241" y="15"/>
                    </a:lnTo>
                    <a:lnTo>
                      <a:pt x="241" y="12"/>
                    </a:lnTo>
                    <a:lnTo>
                      <a:pt x="240" y="9"/>
                    </a:lnTo>
                    <a:lnTo>
                      <a:pt x="238" y="6"/>
                    </a:lnTo>
                    <a:lnTo>
                      <a:pt x="237" y="4"/>
                    </a:lnTo>
                    <a:lnTo>
                      <a:pt x="234" y="2"/>
                    </a:lnTo>
                    <a:lnTo>
                      <a:pt x="231" y="1"/>
                    </a:lnTo>
                    <a:lnTo>
                      <a:pt x="229" y="0"/>
                    </a:lnTo>
                    <a:lnTo>
                      <a:pt x="226" y="0"/>
                    </a:lnTo>
                    <a:lnTo>
                      <a:pt x="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3"/>
              <p:cNvSpPr/>
              <p:nvPr/>
            </p:nvSpPr>
            <p:spPr>
              <a:xfrm>
                <a:off x="1543050" y="1344613"/>
                <a:ext cx="114300" cy="77788"/>
              </a:xfrm>
              <a:custGeom>
                <a:rect b="b" l="l" r="r" t="t"/>
                <a:pathLst>
                  <a:path extrusionOk="0" h="241" w="361">
                    <a:moveTo>
                      <a:pt x="75" y="226"/>
                    </a:moveTo>
                    <a:lnTo>
                      <a:pt x="76" y="229"/>
                    </a:lnTo>
                    <a:lnTo>
                      <a:pt x="76" y="231"/>
                    </a:lnTo>
                    <a:lnTo>
                      <a:pt x="78" y="234"/>
                    </a:lnTo>
                    <a:lnTo>
                      <a:pt x="79" y="236"/>
                    </a:lnTo>
                    <a:lnTo>
                      <a:pt x="81" y="239"/>
                    </a:lnTo>
                    <a:lnTo>
                      <a:pt x="84" y="240"/>
                    </a:lnTo>
                    <a:lnTo>
                      <a:pt x="86" y="241"/>
                    </a:lnTo>
                    <a:lnTo>
                      <a:pt x="90" y="241"/>
                    </a:lnTo>
                    <a:lnTo>
                      <a:pt x="271" y="241"/>
                    </a:lnTo>
                    <a:lnTo>
                      <a:pt x="274" y="241"/>
                    </a:lnTo>
                    <a:lnTo>
                      <a:pt x="276" y="240"/>
                    </a:lnTo>
                    <a:lnTo>
                      <a:pt x="279" y="238"/>
                    </a:lnTo>
                    <a:lnTo>
                      <a:pt x="282" y="236"/>
                    </a:lnTo>
                    <a:lnTo>
                      <a:pt x="283" y="234"/>
                    </a:lnTo>
                    <a:lnTo>
                      <a:pt x="285" y="231"/>
                    </a:lnTo>
                    <a:lnTo>
                      <a:pt x="285" y="229"/>
                    </a:lnTo>
                    <a:lnTo>
                      <a:pt x="286" y="226"/>
                    </a:lnTo>
                    <a:lnTo>
                      <a:pt x="287" y="213"/>
                    </a:lnTo>
                    <a:lnTo>
                      <a:pt x="289" y="199"/>
                    </a:lnTo>
                    <a:lnTo>
                      <a:pt x="292" y="186"/>
                    </a:lnTo>
                    <a:lnTo>
                      <a:pt x="297" y="172"/>
                    </a:lnTo>
                    <a:lnTo>
                      <a:pt x="302" y="159"/>
                    </a:lnTo>
                    <a:lnTo>
                      <a:pt x="308" y="146"/>
                    </a:lnTo>
                    <a:lnTo>
                      <a:pt x="315" y="133"/>
                    </a:lnTo>
                    <a:lnTo>
                      <a:pt x="321" y="122"/>
                    </a:lnTo>
                    <a:lnTo>
                      <a:pt x="346" y="84"/>
                    </a:lnTo>
                    <a:lnTo>
                      <a:pt x="358" y="69"/>
                    </a:lnTo>
                    <a:lnTo>
                      <a:pt x="360" y="65"/>
                    </a:lnTo>
                    <a:lnTo>
                      <a:pt x="361" y="61"/>
                    </a:lnTo>
                    <a:lnTo>
                      <a:pt x="360" y="56"/>
                    </a:lnTo>
                    <a:lnTo>
                      <a:pt x="358" y="51"/>
                    </a:lnTo>
                    <a:lnTo>
                      <a:pt x="355" y="48"/>
                    </a:lnTo>
                    <a:lnTo>
                      <a:pt x="350" y="46"/>
                    </a:lnTo>
                    <a:lnTo>
                      <a:pt x="346" y="44"/>
                    </a:lnTo>
                    <a:lnTo>
                      <a:pt x="341" y="46"/>
                    </a:lnTo>
                    <a:lnTo>
                      <a:pt x="233" y="86"/>
                    </a:lnTo>
                    <a:lnTo>
                      <a:pt x="194" y="8"/>
                    </a:lnTo>
                    <a:lnTo>
                      <a:pt x="192" y="5"/>
                    </a:lnTo>
                    <a:lnTo>
                      <a:pt x="188" y="3"/>
                    </a:lnTo>
                    <a:lnTo>
                      <a:pt x="184" y="0"/>
                    </a:lnTo>
                    <a:lnTo>
                      <a:pt x="180" y="0"/>
                    </a:lnTo>
                    <a:lnTo>
                      <a:pt x="177" y="0"/>
                    </a:lnTo>
                    <a:lnTo>
                      <a:pt x="172" y="3"/>
                    </a:lnTo>
                    <a:lnTo>
                      <a:pt x="169" y="5"/>
                    </a:lnTo>
                    <a:lnTo>
                      <a:pt x="167" y="8"/>
                    </a:lnTo>
                    <a:lnTo>
                      <a:pt x="128" y="86"/>
                    </a:lnTo>
                    <a:lnTo>
                      <a:pt x="20" y="46"/>
                    </a:lnTo>
                    <a:lnTo>
                      <a:pt x="15" y="44"/>
                    </a:lnTo>
                    <a:lnTo>
                      <a:pt x="10" y="46"/>
                    </a:lnTo>
                    <a:lnTo>
                      <a:pt x="6" y="48"/>
                    </a:lnTo>
                    <a:lnTo>
                      <a:pt x="3" y="51"/>
                    </a:lnTo>
                    <a:lnTo>
                      <a:pt x="1" y="56"/>
                    </a:lnTo>
                    <a:lnTo>
                      <a:pt x="0" y="61"/>
                    </a:lnTo>
                    <a:lnTo>
                      <a:pt x="1" y="65"/>
                    </a:lnTo>
                    <a:lnTo>
                      <a:pt x="3" y="69"/>
                    </a:lnTo>
                    <a:lnTo>
                      <a:pt x="15" y="84"/>
                    </a:lnTo>
                    <a:lnTo>
                      <a:pt x="39" y="122"/>
                    </a:lnTo>
                    <a:lnTo>
                      <a:pt x="46" y="133"/>
                    </a:lnTo>
                    <a:lnTo>
                      <a:pt x="52" y="146"/>
                    </a:lnTo>
                    <a:lnTo>
                      <a:pt x="59" y="159"/>
                    </a:lnTo>
                    <a:lnTo>
                      <a:pt x="64" y="172"/>
                    </a:lnTo>
                    <a:lnTo>
                      <a:pt x="68" y="186"/>
                    </a:lnTo>
                    <a:lnTo>
                      <a:pt x="71" y="199"/>
                    </a:lnTo>
                    <a:lnTo>
                      <a:pt x="75" y="213"/>
                    </a:lnTo>
                    <a:lnTo>
                      <a:pt x="75" y="226"/>
                    </a:lnTo>
                    <a:lnTo>
                      <a:pt x="75" y="22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39" name="Google Shape;139;p3"/>
          <p:cNvGrpSpPr/>
          <p:nvPr/>
        </p:nvGrpSpPr>
        <p:grpSpPr>
          <a:xfrm>
            <a:off x="1003321" y="869080"/>
            <a:ext cx="1159181" cy="1159181"/>
            <a:chOff x="9828122" y="753605"/>
            <a:chExt cx="1600200" cy="1600200"/>
          </a:xfrm>
        </p:grpSpPr>
        <p:sp>
          <p:nvSpPr>
            <p:cNvPr id="140" name="Google Shape;140;p3"/>
            <p:cNvSpPr/>
            <p:nvPr/>
          </p:nvSpPr>
          <p:spPr>
            <a:xfrm>
              <a:off x="9828122" y="753605"/>
              <a:ext cx="1600200" cy="1600200"/>
            </a:xfrm>
            <a:prstGeom prst="ellipse">
              <a:avLst/>
            </a:prstGeom>
            <a:solidFill>
              <a:srgbClr val="EF929E"/>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3"/>
            <p:cNvSpPr/>
            <p:nvPr/>
          </p:nvSpPr>
          <p:spPr>
            <a:xfrm>
              <a:off x="10459918" y="1355009"/>
              <a:ext cx="449330" cy="389420"/>
            </a:xfrm>
            <a:custGeom>
              <a:rect b="b" l="l" r="r" t="t"/>
              <a:pathLst>
                <a:path extrusionOk="0" h="783" w="903">
                  <a:moveTo>
                    <a:pt x="677" y="240"/>
                  </a:moveTo>
                  <a:lnTo>
                    <a:pt x="798" y="240"/>
                  </a:lnTo>
                  <a:lnTo>
                    <a:pt x="800" y="241"/>
                  </a:lnTo>
                  <a:lnTo>
                    <a:pt x="804" y="242"/>
                  </a:lnTo>
                  <a:lnTo>
                    <a:pt x="806" y="243"/>
                  </a:lnTo>
                  <a:lnTo>
                    <a:pt x="808" y="246"/>
                  </a:lnTo>
                  <a:lnTo>
                    <a:pt x="810" y="248"/>
                  </a:lnTo>
                  <a:lnTo>
                    <a:pt x="811" y="250"/>
                  </a:lnTo>
                  <a:lnTo>
                    <a:pt x="812" y="253"/>
                  </a:lnTo>
                  <a:lnTo>
                    <a:pt x="813" y="255"/>
                  </a:lnTo>
                  <a:lnTo>
                    <a:pt x="812" y="258"/>
                  </a:lnTo>
                  <a:lnTo>
                    <a:pt x="811" y="262"/>
                  </a:lnTo>
                  <a:lnTo>
                    <a:pt x="810" y="264"/>
                  </a:lnTo>
                  <a:lnTo>
                    <a:pt x="808" y="266"/>
                  </a:lnTo>
                  <a:lnTo>
                    <a:pt x="806" y="268"/>
                  </a:lnTo>
                  <a:lnTo>
                    <a:pt x="804" y="269"/>
                  </a:lnTo>
                  <a:lnTo>
                    <a:pt x="800" y="270"/>
                  </a:lnTo>
                  <a:lnTo>
                    <a:pt x="797" y="271"/>
                  </a:lnTo>
                  <a:lnTo>
                    <a:pt x="677" y="270"/>
                  </a:lnTo>
                  <a:lnTo>
                    <a:pt x="674" y="270"/>
                  </a:lnTo>
                  <a:lnTo>
                    <a:pt x="672" y="269"/>
                  </a:lnTo>
                  <a:lnTo>
                    <a:pt x="669" y="268"/>
                  </a:lnTo>
                  <a:lnTo>
                    <a:pt x="666" y="266"/>
                  </a:lnTo>
                  <a:lnTo>
                    <a:pt x="665" y="264"/>
                  </a:lnTo>
                  <a:lnTo>
                    <a:pt x="663" y="262"/>
                  </a:lnTo>
                  <a:lnTo>
                    <a:pt x="662" y="258"/>
                  </a:lnTo>
                  <a:lnTo>
                    <a:pt x="662" y="255"/>
                  </a:lnTo>
                  <a:lnTo>
                    <a:pt x="662" y="253"/>
                  </a:lnTo>
                  <a:lnTo>
                    <a:pt x="663" y="250"/>
                  </a:lnTo>
                  <a:lnTo>
                    <a:pt x="665" y="248"/>
                  </a:lnTo>
                  <a:lnTo>
                    <a:pt x="666" y="246"/>
                  </a:lnTo>
                  <a:lnTo>
                    <a:pt x="669" y="243"/>
                  </a:lnTo>
                  <a:lnTo>
                    <a:pt x="672" y="242"/>
                  </a:lnTo>
                  <a:lnTo>
                    <a:pt x="674" y="241"/>
                  </a:lnTo>
                  <a:lnTo>
                    <a:pt x="677" y="240"/>
                  </a:lnTo>
                  <a:close/>
                  <a:moveTo>
                    <a:pt x="482" y="150"/>
                  </a:moveTo>
                  <a:lnTo>
                    <a:pt x="903" y="150"/>
                  </a:lnTo>
                  <a:lnTo>
                    <a:pt x="903" y="75"/>
                  </a:lnTo>
                  <a:lnTo>
                    <a:pt x="902" y="68"/>
                  </a:lnTo>
                  <a:lnTo>
                    <a:pt x="901" y="60"/>
                  </a:lnTo>
                  <a:lnTo>
                    <a:pt x="899" y="54"/>
                  </a:lnTo>
                  <a:lnTo>
                    <a:pt x="897" y="47"/>
                  </a:lnTo>
                  <a:lnTo>
                    <a:pt x="894" y="40"/>
                  </a:lnTo>
                  <a:lnTo>
                    <a:pt x="889" y="34"/>
                  </a:lnTo>
                  <a:lnTo>
                    <a:pt x="885" y="28"/>
                  </a:lnTo>
                  <a:lnTo>
                    <a:pt x="880" y="22"/>
                  </a:lnTo>
                  <a:lnTo>
                    <a:pt x="874" y="18"/>
                  </a:lnTo>
                  <a:lnTo>
                    <a:pt x="869" y="13"/>
                  </a:lnTo>
                  <a:lnTo>
                    <a:pt x="863" y="10"/>
                  </a:lnTo>
                  <a:lnTo>
                    <a:pt x="856" y="6"/>
                  </a:lnTo>
                  <a:lnTo>
                    <a:pt x="850" y="3"/>
                  </a:lnTo>
                  <a:lnTo>
                    <a:pt x="842" y="1"/>
                  </a:lnTo>
                  <a:lnTo>
                    <a:pt x="835" y="0"/>
                  </a:lnTo>
                  <a:lnTo>
                    <a:pt x="828" y="0"/>
                  </a:lnTo>
                  <a:lnTo>
                    <a:pt x="279" y="0"/>
                  </a:lnTo>
                  <a:lnTo>
                    <a:pt x="272" y="0"/>
                  </a:lnTo>
                  <a:lnTo>
                    <a:pt x="264" y="1"/>
                  </a:lnTo>
                  <a:lnTo>
                    <a:pt x="258" y="2"/>
                  </a:lnTo>
                  <a:lnTo>
                    <a:pt x="251" y="4"/>
                  </a:lnTo>
                  <a:lnTo>
                    <a:pt x="245" y="7"/>
                  </a:lnTo>
                  <a:lnTo>
                    <a:pt x="240" y="11"/>
                  </a:lnTo>
                  <a:lnTo>
                    <a:pt x="234" y="14"/>
                  </a:lnTo>
                  <a:lnTo>
                    <a:pt x="230" y="18"/>
                  </a:lnTo>
                  <a:lnTo>
                    <a:pt x="226" y="24"/>
                  </a:lnTo>
                  <a:lnTo>
                    <a:pt x="221" y="28"/>
                  </a:lnTo>
                  <a:lnTo>
                    <a:pt x="218" y="33"/>
                  </a:lnTo>
                  <a:lnTo>
                    <a:pt x="216" y="40"/>
                  </a:lnTo>
                  <a:lnTo>
                    <a:pt x="214" y="46"/>
                  </a:lnTo>
                  <a:lnTo>
                    <a:pt x="212" y="53"/>
                  </a:lnTo>
                  <a:lnTo>
                    <a:pt x="211" y="59"/>
                  </a:lnTo>
                  <a:lnTo>
                    <a:pt x="211" y="66"/>
                  </a:lnTo>
                  <a:lnTo>
                    <a:pt x="211" y="150"/>
                  </a:lnTo>
                  <a:lnTo>
                    <a:pt x="361" y="150"/>
                  </a:lnTo>
                  <a:lnTo>
                    <a:pt x="371" y="151"/>
                  </a:lnTo>
                  <a:lnTo>
                    <a:pt x="382" y="152"/>
                  </a:lnTo>
                  <a:lnTo>
                    <a:pt x="392" y="154"/>
                  </a:lnTo>
                  <a:lnTo>
                    <a:pt x="401" y="158"/>
                  </a:lnTo>
                  <a:lnTo>
                    <a:pt x="411" y="161"/>
                  </a:lnTo>
                  <a:lnTo>
                    <a:pt x="421" y="166"/>
                  </a:lnTo>
                  <a:lnTo>
                    <a:pt x="429" y="172"/>
                  </a:lnTo>
                  <a:lnTo>
                    <a:pt x="438" y="178"/>
                  </a:lnTo>
                  <a:lnTo>
                    <a:pt x="445" y="184"/>
                  </a:lnTo>
                  <a:lnTo>
                    <a:pt x="453" y="192"/>
                  </a:lnTo>
                  <a:lnTo>
                    <a:pt x="459" y="199"/>
                  </a:lnTo>
                  <a:lnTo>
                    <a:pt x="464" y="209"/>
                  </a:lnTo>
                  <a:lnTo>
                    <a:pt x="468" y="218"/>
                  </a:lnTo>
                  <a:lnTo>
                    <a:pt x="471" y="227"/>
                  </a:lnTo>
                  <a:lnTo>
                    <a:pt x="473" y="238"/>
                  </a:lnTo>
                  <a:lnTo>
                    <a:pt x="474" y="249"/>
                  </a:lnTo>
                  <a:lnTo>
                    <a:pt x="474" y="291"/>
                  </a:lnTo>
                  <a:lnTo>
                    <a:pt x="473" y="302"/>
                  </a:lnTo>
                  <a:lnTo>
                    <a:pt x="471" y="313"/>
                  </a:lnTo>
                  <a:lnTo>
                    <a:pt x="468" y="323"/>
                  </a:lnTo>
                  <a:lnTo>
                    <a:pt x="463" y="333"/>
                  </a:lnTo>
                  <a:lnTo>
                    <a:pt x="457" y="342"/>
                  </a:lnTo>
                  <a:lnTo>
                    <a:pt x="451" y="350"/>
                  </a:lnTo>
                  <a:lnTo>
                    <a:pt x="443" y="357"/>
                  </a:lnTo>
                  <a:lnTo>
                    <a:pt x="436" y="365"/>
                  </a:lnTo>
                  <a:lnTo>
                    <a:pt x="427" y="370"/>
                  </a:lnTo>
                  <a:lnTo>
                    <a:pt x="418" y="375"/>
                  </a:lnTo>
                  <a:lnTo>
                    <a:pt x="408" y="381"/>
                  </a:lnTo>
                  <a:lnTo>
                    <a:pt x="398" y="384"/>
                  </a:lnTo>
                  <a:lnTo>
                    <a:pt x="390" y="387"/>
                  </a:lnTo>
                  <a:lnTo>
                    <a:pt x="380" y="389"/>
                  </a:lnTo>
                  <a:lnTo>
                    <a:pt x="370" y="390"/>
                  </a:lnTo>
                  <a:lnTo>
                    <a:pt x="361" y="391"/>
                  </a:lnTo>
                  <a:lnTo>
                    <a:pt x="304" y="391"/>
                  </a:lnTo>
                  <a:lnTo>
                    <a:pt x="297" y="405"/>
                  </a:lnTo>
                  <a:lnTo>
                    <a:pt x="289" y="424"/>
                  </a:lnTo>
                  <a:lnTo>
                    <a:pt x="283" y="433"/>
                  </a:lnTo>
                  <a:lnTo>
                    <a:pt x="277" y="443"/>
                  </a:lnTo>
                  <a:lnTo>
                    <a:pt x="270" y="453"/>
                  </a:lnTo>
                  <a:lnTo>
                    <a:pt x="261" y="463"/>
                  </a:lnTo>
                  <a:lnTo>
                    <a:pt x="252" y="473"/>
                  </a:lnTo>
                  <a:lnTo>
                    <a:pt x="243" y="482"/>
                  </a:lnTo>
                  <a:lnTo>
                    <a:pt x="232" y="490"/>
                  </a:lnTo>
                  <a:lnTo>
                    <a:pt x="220" y="498"/>
                  </a:lnTo>
                  <a:lnTo>
                    <a:pt x="208" y="503"/>
                  </a:lnTo>
                  <a:lnTo>
                    <a:pt x="194" y="507"/>
                  </a:lnTo>
                  <a:lnTo>
                    <a:pt x="181" y="511"/>
                  </a:lnTo>
                  <a:lnTo>
                    <a:pt x="166" y="512"/>
                  </a:lnTo>
                  <a:lnTo>
                    <a:pt x="162" y="512"/>
                  </a:lnTo>
                  <a:lnTo>
                    <a:pt x="160" y="511"/>
                  </a:lnTo>
                  <a:lnTo>
                    <a:pt x="157" y="509"/>
                  </a:lnTo>
                  <a:lnTo>
                    <a:pt x="155" y="507"/>
                  </a:lnTo>
                  <a:lnTo>
                    <a:pt x="153" y="505"/>
                  </a:lnTo>
                  <a:lnTo>
                    <a:pt x="152" y="503"/>
                  </a:lnTo>
                  <a:lnTo>
                    <a:pt x="150" y="500"/>
                  </a:lnTo>
                  <a:lnTo>
                    <a:pt x="150" y="497"/>
                  </a:lnTo>
                  <a:lnTo>
                    <a:pt x="150" y="493"/>
                  </a:lnTo>
                  <a:lnTo>
                    <a:pt x="152" y="491"/>
                  </a:lnTo>
                  <a:lnTo>
                    <a:pt x="153" y="488"/>
                  </a:lnTo>
                  <a:lnTo>
                    <a:pt x="155" y="486"/>
                  </a:lnTo>
                  <a:lnTo>
                    <a:pt x="157" y="484"/>
                  </a:lnTo>
                  <a:lnTo>
                    <a:pt x="160" y="483"/>
                  </a:lnTo>
                  <a:lnTo>
                    <a:pt x="162" y="482"/>
                  </a:lnTo>
                  <a:lnTo>
                    <a:pt x="166" y="482"/>
                  </a:lnTo>
                  <a:lnTo>
                    <a:pt x="173" y="482"/>
                  </a:lnTo>
                  <a:lnTo>
                    <a:pt x="179" y="481"/>
                  </a:lnTo>
                  <a:lnTo>
                    <a:pt x="186" y="478"/>
                  </a:lnTo>
                  <a:lnTo>
                    <a:pt x="192" y="477"/>
                  </a:lnTo>
                  <a:lnTo>
                    <a:pt x="204" y="472"/>
                  </a:lnTo>
                  <a:lnTo>
                    <a:pt x="216" y="464"/>
                  </a:lnTo>
                  <a:lnTo>
                    <a:pt x="226" y="456"/>
                  </a:lnTo>
                  <a:lnTo>
                    <a:pt x="235" y="447"/>
                  </a:lnTo>
                  <a:lnTo>
                    <a:pt x="244" y="438"/>
                  </a:lnTo>
                  <a:lnTo>
                    <a:pt x="251" y="427"/>
                  </a:lnTo>
                  <a:lnTo>
                    <a:pt x="263" y="407"/>
                  </a:lnTo>
                  <a:lnTo>
                    <a:pt x="272" y="389"/>
                  </a:lnTo>
                  <a:lnTo>
                    <a:pt x="277" y="376"/>
                  </a:lnTo>
                  <a:lnTo>
                    <a:pt x="279" y="371"/>
                  </a:lnTo>
                  <a:lnTo>
                    <a:pt x="281" y="367"/>
                  </a:lnTo>
                  <a:lnTo>
                    <a:pt x="285" y="364"/>
                  </a:lnTo>
                  <a:lnTo>
                    <a:pt x="289" y="361"/>
                  </a:lnTo>
                  <a:lnTo>
                    <a:pt x="293" y="361"/>
                  </a:lnTo>
                  <a:lnTo>
                    <a:pt x="296" y="361"/>
                  </a:lnTo>
                  <a:lnTo>
                    <a:pt x="361" y="361"/>
                  </a:lnTo>
                  <a:lnTo>
                    <a:pt x="368" y="360"/>
                  </a:lnTo>
                  <a:lnTo>
                    <a:pt x="375" y="359"/>
                  </a:lnTo>
                  <a:lnTo>
                    <a:pt x="381" y="358"/>
                  </a:lnTo>
                  <a:lnTo>
                    <a:pt x="389" y="356"/>
                  </a:lnTo>
                  <a:lnTo>
                    <a:pt x="395" y="353"/>
                  </a:lnTo>
                  <a:lnTo>
                    <a:pt x="403" y="350"/>
                  </a:lnTo>
                  <a:lnTo>
                    <a:pt x="409" y="346"/>
                  </a:lnTo>
                  <a:lnTo>
                    <a:pt x="415" y="342"/>
                  </a:lnTo>
                  <a:lnTo>
                    <a:pt x="421" y="337"/>
                  </a:lnTo>
                  <a:lnTo>
                    <a:pt x="427" y="331"/>
                  </a:lnTo>
                  <a:lnTo>
                    <a:pt x="431" y="326"/>
                  </a:lnTo>
                  <a:lnTo>
                    <a:pt x="436" y="320"/>
                  </a:lnTo>
                  <a:lnTo>
                    <a:pt x="439" y="313"/>
                  </a:lnTo>
                  <a:lnTo>
                    <a:pt x="442" y="307"/>
                  </a:lnTo>
                  <a:lnTo>
                    <a:pt x="443" y="299"/>
                  </a:lnTo>
                  <a:lnTo>
                    <a:pt x="444" y="291"/>
                  </a:lnTo>
                  <a:lnTo>
                    <a:pt x="444" y="249"/>
                  </a:lnTo>
                  <a:lnTo>
                    <a:pt x="443" y="241"/>
                  </a:lnTo>
                  <a:lnTo>
                    <a:pt x="442" y="234"/>
                  </a:lnTo>
                  <a:lnTo>
                    <a:pt x="439" y="226"/>
                  </a:lnTo>
                  <a:lnTo>
                    <a:pt x="436" y="220"/>
                  </a:lnTo>
                  <a:lnTo>
                    <a:pt x="431" y="213"/>
                  </a:lnTo>
                  <a:lnTo>
                    <a:pt x="427" y="208"/>
                  </a:lnTo>
                  <a:lnTo>
                    <a:pt x="421" y="203"/>
                  </a:lnTo>
                  <a:lnTo>
                    <a:pt x="415" y="198"/>
                  </a:lnTo>
                  <a:lnTo>
                    <a:pt x="409" y="194"/>
                  </a:lnTo>
                  <a:lnTo>
                    <a:pt x="403" y="191"/>
                  </a:lnTo>
                  <a:lnTo>
                    <a:pt x="395" y="188"/>
                  </a:lnTo>
                  <a:lnTo>
                    <a:pt x="389" y="184"/>
                  </a:lnTo>
                  <a:lnTo>
                    <a:pt x="375" y="181"/>
                  </a:lnTo>
                  <a:lnTo>
                    <a:pt x="361" y="180"/>
                  </a:lnTo>
                  <a:lnTo>
                    <a:pt x="211" y="180"/>
                  </a:lnTo>
                  <a:lnTo>
                    <a:pt x="211" y="182"/>
                  </a:lnTo>
                  <a:lnTo>
                    <a:pt x="191" y="186"/>
                  </a:lnTo>
                  <a:lnTo>
                    <a:pt x="172" y="190"/>
                  </a:lnTo>
                  <a:lnTo>
                    <a:pt x="153" y="196"/>
                  </a:lnTo>
                  <a:lnTo>
                    <a:pt x="134" y="204"/>
                  </a:lnTo>
                  <a:lnTo>
                    <a:pt x="116" y="213"/>
                  </a:lnTo>
                  <a:lnTo>
                    <a:pt x="99" y="225"/>
                  </a:lnTo>
                  <a:lnTo>
                    <a:pt x="82" y="238"/>
                  </a:lnTo>
                  <a:lnTo>
                    <a:pt x="67" y="253"/>
                  </a:lnTo>
                  <a:lnTo>
                    <a:pt x="59" y="262"/>
                  </a:lnTo>
                  <a:lnTo>
                    <a:pt x="53" y="270"/>
                  </a:lnTo>
                  <a:lnTo>
                    <a:pt x="45" y="280"/>
                  </a:lnTo>
                  <a:lnTo>
                    <a:pt x="39" y="290"/>
                  </a:lnTo>
                  <a:lnTo>
                    <a:pt x="34" y="300"/>
                  </a:lnTo>
                  <a:lnTo>
                    <a:pt x="28" y="311"/>
                  </a:lnTo>
                  <a:lnTo>
                    <a:pt x="23" y="322"/>
                  </a:lnTo>
                  <a:lnTo>
                    <a:pt x="19" y="335"/>
                  </a:lnTo>
                  <a:lnTo>
                    <a:pt x="14" y="346"/>
                  </a:lnTo>
                  <a:lnTo>
                    <a:pt x="11" y="360"/>
                  </a:lnTo>
                  <a:lnTo>
                    <a:pt x="8" y="373"/>
                  </a:lnTo>
                  <a:lnTo>
                    <a:pt x="5" y="388"/>
                  </a:lnTo>
                  <a:lnTo>
                    <a:pt x="2" y="403"/>
                  </a:lnTo>
                  <a:lnTo>
                    <a:pt x="1" y="418"/>
                  </a:lnTo>
                  <a:lnTo>
                    <a:pt x="0" y="434"/>
                  </a:lnTo>
                  <a:lnTo>
                    <a:pt x="0" y="452"/>
                  </a:lnTo>
                  <a:lnTo>
                    <a:pt x="0" y="572"/>
                  </a:lnTo>
                  <a:lnTo>
                    <a:pt x="0" y="582"/>
                  </a:lnTo>
                  <a:lnTo>
                    <a:pt x="1" y="593"/>
                  </a:lnTo>
                  <a:lnTo>
                    <a:pt x="2" y="603"/>
                  </a:lnTo>
                  <a:lnTo>
                    <a:pt x="5" y="614"/>
                  </a:lnTo>
                  <a:lnTo>
                    <a:pt x="10" y="633"/>
                  </a:lnTo>
                  <a:lnTo>
                    <a:pt x="18" y="652"/>
                  </a:lnTo>
                  <a:lnTo>
                    <a:pt x="26" y="670"/>
                  </a:lnTo>
                  <a:lnTo>
                    <a:pt x="37" y="688"/>
                  </a:lnTo>
                  <a:lnTo>
                    <a:pt x="50" y="705"/>
                  </a:lnTo>
                  <a:lnTo>
                    <a:pt x="64" y="720"/>
                  </a:lnTo>
                  <a:lnTo>
                    <a:pt x="79" y="734"/>
                  </a:lnTo>
                  <a:lnTo>
                    <a:pt x="95" y="745"/>
                  </a:lnTo>
                  <a:lnTo>
                    <a:pt x="112" y="756"/>
                  </a:lnTo>
                  <a:lnTo>
                    <a:pt x="130" y="766"/>
                  </a:lnTo>
                  <a:lnTo>
                    <a:pt x="149" y="773"/>
                  </a:lnTo>
                  <a:lnTo>
                    <a:pt x="170" y="779"/>
                  </a:lnTo>
                  <a:lnTo>
                    <a:pt x="179" y="780"/>
                  </a:lnTo>
                  <a:lnTo>
                    <a:pt x="190" y="782"/>
                  </a:lnTo>
                  <a:lnTo>
                    <a:pt x="200" y="782"/>
                  </a:lnTo>
                  <a:lnTo>
                    <a:pt x="211" y="783"/>
                  </a:lnTo>
                  <a:lnTo>
                    <a:pt x="492" y="783"/>
                  </a:lnTo>
                  <a:lnTo>
                    <a:pt x="498" y="782"/>
                  </a:lnTo>
                  <a:lnTo>
                    <a:pt x="505" y="781"/>
                  </a:lnTo>
                  <a:lnTo>
                    <a:pt x="511" y="780"/>
                  </a:lnTo>
                  <a:lnTo>
                    <a:pt x="517" y="777"/>
                  </a:lnTo>
                  <a:lnTo>
                    <a:pt x="523" y="773"/>
                  </a:lnTo>
                  <a:lnTo>
                    <a:pt x="529" y="770"/>
                  </a:lnTo>
                  <a:lnTo>
                    <a:pt x="533" y="766"/>
                  </a:lnTo>
                  <a:lnTo>
                    <a:pt x="538" y="762"/>
                  </a:lnTo>
                  <a:lnTo>
                    <a:pt x="542" y="756"/>
                  </a:lnTo>
                  <a:lnTo>
                    <a:pt x="546" y="750"/>
                  </a:lnTo>
                  <a:lnTo>
                    <a:pt x="549" y="744"/>
                  </a:lnTo>
                  <a:lnTo>
                    <a:pt x="552" y="737"/>
                  </a:lnTo>
                  <a:lnTo>
                    <a:pt x="554" y="730"/>
                  </a:lnTo>
                  <a:lnTo>
                    <a:pt x="556" y="723"/>
                  </a:lnTo>
                  <a:lnTo>
                    <a:pt x="557" y="715"/>
                  </a:lnTo>
                  <a:lnTo>
                    <a:pt x="557" y="708"/>
                  </a:lnTo>
                  <a:lnTo>
                    <a:pt x="556" y="695"/>
                  </a:lnTo>
                  <a:lnTo>
                    <a:pt x="554" y="683"/>
                  </a:lnTo>
                  <a:lnTo>
                    <a:pt x="549" y="673"/>
                  </a:lnTo>
                  <a:lnTo>
                    <a:pt x="544" y="662"/>
                  </a:lnTo>
                  <a:lnTo>
                    <a:pt x="647" y="662"/>
                  </a:lnTo>
                  <a:lnTo>
                    <a:pt x="655" y="662"/>
                  </a:lnTo>
                  <a:lnTo>
                    <a:pt x="662" y="661"/>
                  </a:lnTo>
                  <a:lnTo>
                    <a:pt x="669" y="659"/>
                  </a:lnTo>
                  <a:lnTo>
                    <a:pt x="676" y="656"/>
                  </a:lnTo>
                  <a:lnTo>
                    <a:pt x="682" y="653"/>
                  </a:lnTo>
                  <a:lnTo>
                    <a:pt x="689" y="649"/>
                  </a:lnTo>
                  <a:lnTo>
                    <a:pt x="694" y="645"/>
                  </a:lnTo>
                  <a:lnTo>
                    <a:pt x="700" y="639"/>
                  </a:lnTo>
                  <a:lnTo>
                    <a:pt x="705" y="634"/>
                  </a:lnTo>
                  <a:lnTo>
                    <a:pt x="709" y="629"/>
                  </a:lnTo>
                  <a:lnTo>
                    <a:pt x="714" y="622"/>
                  </a:lnTo>
                  <a:lnTo>
                    <a:pt x="717" y="616"/>
                  </a:lnTo>
                  <a:lnTo>
                    <a:pt x="719" y="609"/>
                  </a:lnTo>
                  <a:lnTo>
                    <a:pt x="721" y="602"/>
                  </a:lnTo>
                  <a:lnTo>
                    <a:pt x="722" y="594"/>
                  </a:lnTo>
                  <a:lnTo>
                    <a:pt x="722" y="587"/>
                  </a:lnTo>
                  <a:lnTo>
                    <a:pt x="722" y="579"/>
                  </a:lnTo>
                  <a:lnTo>
                    <a:pt x="721" y="572"/>
                  </a:lnTo>
                  <a:lnTo>
                    <a:pt x="719" y="565"/>
                  </a:lnTo>
                  <a:lnTo>
                    <a:pt x="717" y="558"/>
                  </a:lnTo>
                  <a:lnTo>
                    <a:pt x="714" y="551"/>
                  </a:lnTo>
                  <a:lnTo>
                    <a:pt x="709" y="546"/>
                  </a:lnTo>
                  <a:lnTo>
                    <a:pt x="705" y="540"/>
                  </a:lnTo>
                  <a:lnTo>
                    <a:pt x="700" y="534"/>
                  </a:lnTo>
                  <a:lnTo>
                    <a:pt x="694" y="530"/>
                  </a:lnTo>
                  <a:lnTo>
                    <a:pt x="689" y="525"/>
                  </a:lnTo>
                  <a:lnTo>
                    <a:pt x="682" y="521"/>
                  </a:lnTo>
                  <a:lnTo>
                    <a:pt x="676" y="518"/>
                  </a:lnTo>
                  <a:lnTo>
                    <a:pt x="669" y="515"/>
                  </a:lnTo>
                  <a:lnTo>
                    <a:pt x="662" y="514"/>
                  </a:lnTo>
                  <a:lnTo>
                    <a:pt x="655" y="512"/>
                  </a:lnTo>
                  <a:lnTo>
                    <a:pt x="647" y="512"/>
                  </a:lnTo>
                  <a:lnTo>
                    <a:pt x="301" y="512"/>
                  </a:lnTo>
                  <a:lnTo>
                    <a:pt x="293" y="511"/>
                  </a:lnTo>
                  <a:lnTo>
                    <a:pt x="287" y="508"/>
                  </a:lnTo>
                  <a:lnTo>
                    <a:pt x="279" y="505"/>
                  </a:lnTo>
                  <a:lnTo>
                    <a:pt x="273" y="501"/>
                  </a:lnTo>
                  <a:lnTo>
                    <a:pt x="267" y="496"/>
                  </a:lnTo>
                  <a:lnTo>
                    <a:pt x="263" y="489"/>
                  </a:lnTo>
                  <a:lnTo>
                    <a:pt x="259" y="483"/>
                  </a:lnTo>
                  <a:lnTo>
                    <a:pt x="257" y="475"/>
                  </a:lnTo>
                  <a:lnTo>
                    <a:pt x="264" y="478"/>
                  </a:lnTo>
                  <a:lnTo>
                    <a:pt x="271" y="479"/>
                  </a:lnTo>
                  <a:lnTo>
                    <a:pt x="278" y="482"/>
                  </a:lnTo>
                  <a:lnTo>
                    <a:pt x="286" y="482"/>
                  </a:lnTo>
                  <a:lnTo>
                    <a:pt x="828" y="482"/>
                  </a:lnTo>
                  <a:lnTo>
                    <a:pt x="836" y="482"/>
                  </a:lnTo>
                  <a:lnTo>
                    <a:pt x="842" y="479"/>
                  </a:lnTo>
                  <a:lnTo>
                    <a:pt x="850" y="478"/>
                  </a:lnTo>
                  <a:lnTo>
                    <a:pt x="856" y="475"/>
                  </a:lnTo>
                  <a:lnTo>
                    <a:pt x="863" y="472"/>
                  </a:lnTo>
                  <a:lnTo>
                    <a:pt x="869" y="469"/>
                  </a:lnTo>
                  <a:lnTo>
                    <a:pt x="876" y="463"/>
                  </a:lnTo>
                  <a:lnTo>
                    <a:pt x="881" y="459"/>
                  </a:lnTo>
                  <a:lnTo>
                    <a:pt x="885" y="454"/>
                  </a:lnTo>
                  <a:lnTo>
                    <a:pt x="889" y="447"/>
                  </a:lnTo>
                  <a:lnTo>
                    <a:pt x="894" y="442"/>
                  </a:lnTo>
                  <a:lnTo>
                    <a:pt x="897" y="435"/>
                  </a:lnTo>
                  <a:lnTo>
                    <a:pt x="899" y="428"/>
                  </a:lnTo>
                  <a:lnTo>
                    <a:pt x="901" y="422"/>
                  </a:lnTo>
                  <a:lnTo>
                    <a:pt x="902" y="414"/>
                  </a:lnTo>
                  <a:lnTo>
                    <a:pt x="903" y="407"/>
                  </a:lnTo>
                  <a:lnTo>
                    <a:pt x="903" y="180"/>
                  </a:lnTo>
                  <a:lnTo>
                    <a:pt x="482" y="180"/>
                  </a:lnTo>
                  <a:lnTo>
                    <a:pt x="479" y="180"/>
                  </a:lnTo>
                  <a:lnTo>
                    <a:pt x="475" y="179"/>
                  </a:lnTo>
                  <a:lnTo>
                    <a:pt x="473" y="178"/>
                  </a:lnTo>
                  <a:lnTo>
                    <a:pt x="471" y="176"/>
                  </a:lnTo>
                  <a:lnTo>
                    <a:pt x="469" y="174"/>
                  </a:lnTo>
                  <a:lnTo>
                    <a:pt x="468" y="172"/>
                  </a:lnTo>
                  <a:lnTo>
                    <a:pt x="467" y="168"/>
                  </a:lnTo>
                  <a:lnTo>
                    <a:pt x="467" y="165"/>
                  </a:lnTo>
                  <a:lnTo>
                    <a:pt x="467" y="162"/>
                  </a:lnTo>
                  <a:lnTo>
                    <a:pt x="468" y="160"/>
                  </a:lnTo>
                  <a:lnTo>
                    <a:pt x="469" y="157"/>
                  </a:lnTo>
                  <a:lnTo>
                    <a:pt x="471" y="154"/>
                  </a:lnTo>
                  <a:lnTo>
                    <a:pt x="473" y="153"/>
                  </a:lnTo>
                  <a:lnTo>
                    <a:pt x="475" y="151"/>
                  </a:lnTo>
                  <a:lnTo>
                    <a:pt x="479" y="150"/>
                  </a:lnTo>
                  <a:lnTo>
                    <a:pt x="482" y="1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2" name="Google Shape;142;p3"/>
          <p:cNvGrpSpPr/>
          <p:nvPr/>
        </p:nvGrpSpPr>
        <p:grpSpPr>
          <a:xfrm>
            <a:off x="1068126" y="4773616"/>
            <a:ext cx="1159180" cy="1159180"/>
            <a:chOff x="7326646" y="4946476"/>
            <a:chExt cx="1600200" cy="1600200"/>
          </a:xfrm>
        </p:grpSpPr>
        <p:sp>
          <p:nvSpPr>
            <p:cNvPr id="143" name="Google Shape;143;p3"/>
            <p:cNvSpPr/>
            <p:nvPr/>
          </p:nvSpPr>
          <p:spPr>
            <a:xfrm>
              <a:off x="7326646" y="4946476"/>
              <a:ext cx="1600200" cy="1600200"/>
            </a:xfrm>
            <a:prstGeom prst="ellipse">
              <a:avLst/>
            </a:prstGeom>
            <a:solidFill>
              <a:srgbClr val="9DD2D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4" name="Google Shape;144;p3"/>
            <p:cNvGrpSpPr/>
            <p:nvPr/>
          </p:nvGrpSpPr>
          <p:grpSpPr>
            <a:xfrm>
              <a:off x="7901703" y="5540183"/>
              <a:ext cx="450086" cy="412786"/>
              <a:chOff x="3171825" y="1368425"/>
              <a:chExt cx="287338" cy="263526"/>
            </a:xfrm>
          </p:grpSpPr>
          <p:sp>
            <p:nvSpPr>
              <p:cNvPr id="145" name="Google Shape;145;p3"/>
              <p:cNvSpPr/>
              <p:nvPr/>
            </p:nvSpPr>
            <p:spPr>
              <a:xfrm>
                <a:off x="3219450" y="1598613"/>
                <a:ext cx="49213" cy="33338"/>
              </a:xfrm>
              <a:custGeom>
                <a:rect b="b" l="l" r="r" t="t"/>
                <a:pathLst>
                  <a:path extrusionOk="0" h="106" w="151">
                    <a:moveTo>
                      <a:pt x="0" y="0"/>
                    </a:moveTo>
                    <a:lnTo>
                      <a:pt x="0" y="106"/>
                    </a:lnTo>
                    <a:lnTo>
                      <a:pt x="151" y="106"/>
                    </a:lnTo>
                    <a:lnTo>
                      <a:pt x="151" y="0"/>
                    </a:lnTo>
                    <a:lnTo>
                      <a:pt x="136" y="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3"/>
              <p:cNvSpPr/>
              <p:nvPr/>
            </p:nvSpPr>
            <p:spPr>
              <a:xfrm>
                <a:off x="3278188" y="1598613"/>
                <a:ext cx="28575" cy="33338"/>
              </a:xfrm>
              <a:custGeom>
                <a:rect b="b" l="l" r="r" t="t"/>
                <a:pathLst>
                  <a:path extrusionOk="0" h="106" w="90">
                    <a:moveTo>
                      <a:pt x="75" y="0"/>
                    </a:moveTo>
                    <a:lnTo>
                      <a:pt x="0" y="0"/>
                    </a:lnTo>
                    <a:lnTo>
                      <a:pt x="0" y="106"/>
                    </a:lnTo>
                    <a:lnTo>
                      <a:pt x="75" y="106"/>
                    </a:lnTo>
                    <a:lnTo>
                      <a:pt x="78" y="106"/>
                    </a:lnTo>
                    <a:lnTo>
                      <a:pt x="80" y="104"/>
                    </a:lnTo>
                    <a:lnTo>
                      <a:pt x="84" y="103"/>
                    </a:lnTo>
                    <a:lnTo>
                      <a:pt x="86" y="101"/>
                    </a:lnTo>
                    <a:lnTo>
                      <a:pt x="88" y="99"/>
                    </a:lnTo>
                    <a:lnTo>
                      <a:pt x="89" y="97"/>
                    </a:lnTo>
                    <a:lnTo>
                      <a:pt x="90" y="94"/>
                    </a:lnTo>
                    <a:lnTo>
                      <a:pt x="90" y="91"/>
                    </a:lnTo>
                    <a:lnTo>
                      <a:pt x="90" y="15"/>
                    </a:lnTo>
                    <a:lnTo>
                      <a:pt x="90" y="12"/>
                    </a:lnTo>
                    <a:lnTo>
                      <a:pt x="89" y="10"/>
                    </a:lnTo>
                    <a:lnTo>
                      <a:pt x="88" y="7"/>
                    </a:lnTo>
                    <a:lnTo>
                      <a:pt x="86" y="5"/>
                    </a:lnTo>
                    <a:lnTo>
                      <a:pt x="84" y="4"/>
                    </a:lnTo>
                    <a:lnTo>
                      <a:pt x="80" y="2"/>
                    </a:lnTo>
                    <a:lnTo>
                      <a:pt x="78" y="2"/>
                    </a:lnTo>
                    <a:lnTo>
                      <a:pt x="75" y="0"/>
                    </a:lnTo>
                    <a:lnTo>
                      <a:pt x="7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3"/>
              <p:cNvSpPr/>
              <p:nvPr/>
            </p:nvSpPr>
            <p:spPr>
              <a:xfrm>
                <a:off x="3181350" y="1598613"/>
                <a:ext cx="28575" cy="33338"/>
              </a:xfrm>
              <a:custGeom>
                <a:rect b="b" l="l" r="r" t="t"/>
                <a:pathLst>
                  <a:path extrusionOk="0" h="106" w="90">
                    <a:moveTo>
                      <a:pt x="15" y="0"/>
                    </a:moveTo>
                    <a:lnTo>
                      <a:pt x="11" y="0"/>
                    </a:lnTo>
                    <a:lnTo>
                      <a:pt x="9" y="2"/>
                    </a:lnTo>
                    <a:lnTo>
                      <a:pt x="6" y="4"/>
                    </a:lnTo>
                    <a:lnTo>
                      <a:pt x="4" y="5"/>
                    </a:lnTo>
                    <a:lnTo>
                      <a:pt x="3" y="7"/>
                    </a:lnTo>
                    <a:lnTo>
                      <a:pt x="1" y="10"/>
                    </a:lnTo>
                    <a:lnTo>
                      <a:pt x="0" y="12"/>
                    </a:lnTo>
                    <a:lnTo>
                      <a:pt x="0" y="15"/>
                    </a:lnTo>
                    <a:lnTo>
                      <a:pt x="0" y="91"/>
                    </a:lnTo>
                    <a:lnTo>
                      <a:pt x="0" y="94"/>
                    </a:lnTo>
                    <a:lnTo>
                      <a:pt x="1" y="97"/>
                    </a:lnTo>
                    <a:lnTo>
                      <a:pt x="3" y="99"/>
                    </a:lnTo>
                    <a:lnTo>
                      <a:pt x="4" y="101"/>
                    </a:lnTo>
                    <a:lnTo>
                      <a:pt x="6" y="103"/>
                    </a:lnTo>
                    <a:lnTo>
                      <a:pt x="9" y="104"/>
                    </a:lnTo>
                    <a:lnTo>
                      <a:pt x="11" y="106"/>
                    </a:lnTo>
                    <a:lnTo>
                      <a:pt x="15" y="106"/>
                    </a:lnTo>
                    <a:lnTo>
                      <a:pt x="90" y="106"/>
                    </a:lnTo>
                    <a:lnTo>
                      <a:pt x="90" y="0"/>
                    </a:lnTo>
                    <a:lnTo>
                      <a:pt x="75" y="0"/>
                    </a:lnTo>
                    <a:lnTo>
                      <a:pt x="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3"/>
              <p:cNvSpPr/>
              <p:nvPr/>
            </p:nvSpPr>
            <p:spPr>
              <a:xfrm>
                <a:off x="3219450" y="1522413"/>
                <a:ext cx="49213" cy="33338"/>
              </a:xfrm>
              <a:custGeom>
                <a:rect b="b" l="l" r="r" t="t"/>
                <a:pathLst>
                  <a:path extrusionOk="0" h="105" w="151">
                    <a:moveTo>
                      <a:pt x="151" y="105"/>
                    </a:moveTo>
                    <a:lnTo>
                      <a:pt x="151" y="0"/>
                    </a:lnTo>
                    <a:lnTo>
                      <a:pt x="136" y="0"/>
                    </a:lnTo>
                    <a:lnTo>
                      <a:pt x="0" y="0"/>
                    </a:lnTo>
                    <a:lnTo>
                      <a:pt x="0" y="105"/>
                    </a:lnTo>
                    <a:lnTo>
                      <a:pt x="136" y="105"/>
                    </a:lnTo>
                    <a:lnTo>
                      <a:pt x="151"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3"/>
              <p:cNvSpPr/>
              <p:nvPr/>
            </p:nvSpPr>
            <p:spPr>
              <a:xfrm>
                <a:off x="3181350" y="1522413"/>
                <a:ext cx="28575" cy="33338"/>
              </a:xfrm>
              <a:custGeom>
                <a:rect b="b" l="l" r="r" t="t"/>
                <a:pathLst>
                  <a:path extrusionOk="0" h="105" w="90">
                    <a:moveTo>
                      <a:pt x="15" y="0"/>
                    </a:moveTo>
                    <a:lnTo>
                      <a:pt x="11" y="0"/>
                    </a:lnTo>
                    <a:lnTo>
                      <a:pt x="9" y="1"/>
                    </a:lnTo>
                    <a:lnTo>
                      <a:pt x="6" y="2"/>
                    </a:lnTo>
                    <a:lnTo>
                      <a:pt x="4" y="4"/>
                    </a:lnTo>
                    <a:lnTo>
                      <a:pt x="3" y="7"/>
                    </a:lnTo>
                    <a:lnTo>
                      <a:pt x="1" y="9"/>
                    </a:lnTo>
                    <a:lnTo>
                      <a:pt x="0" y="12"/>
                    </a:lnTo>
                    <a:lnTo>
                      <a:pt x="0" y="15"/>
                    </a:lnTo>
                    <a:lnTo>
                      <a:pt x="0" y="90"/>
                    </a:lnTo>
                    <a:lnTo>
                      <a:pt x="0" y="93"/>
                    </a:lnTo>
                    <a:lnTo>
                      <a:pt x="1" y="96"/>
                    </a:lnTo>
                    <a:lnTo>
                      <a:pt x="3" y="99"/>
                    </a:lnTo>
                    <a:lnTo>
                      <a:pt x="4" y="101"/>
                    </a:lnTo>
                    <a:lnTo>
                      <a:pt x="6" y="102"/>
                    </a:lnTo>
                    <a:lnTo>
                      <a:pt x="9" y="104"/>
                    </a:lnTo>
                    <a:lnTo>
                      <a:pt x="11" y="105"/>
                    </a:lnTo>
                    <a:lnTo>
                      <a:pt x="15" y="105"/>
                    </a:lnTo>
                    <a:lnTo>
                      <a:pt x="75" y="105"/>
                    </a:lnTo>
                    <a:lnTo>
                      <a:pt x="90" y="105"/>
                    </a:lnTo>
                    <a:lnTo>
                      <a:pt x="90" y="0"/>
                    </a:lnTo>
                    <a:lnTo>
                      <a:pt x="75" y="0"/>
                    </a:lnTo>
                    <a:lnTo>
                      <a:pt x="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3"/>
              <p:cNvSpPr/>
              <p:nvPr/>
            </p:nvSpPr>
            <p:spPr>
              <a:xfrm>
                <a:off x="3278188" y="1522413"/>
                <a:ext cx="28575" cy="33338"/>
              </a:xfrm>
              <a:custGeom>
                <a:rect b="b" l="l" r="r" t="t"/>
                <a:pathLst>
                  <a:path extrusionOk="0" h="105" w="90">
                    <a:moveTo>
                      <a:pt x="75" y="0"/>
                    </a:moveTo>
                    <a:lnTo>
                      <a:pt x="0" y="0"/>
                    </a:lnTo>
                    <a:lnTo>
                      <a:pt x="0" y="105"/>
                    </a:lnTo>
                    <a:lnTo>
                      <a:pt x="75" y="105"/>
                    </a:lnTo>
                    <a:lnTo>
                      <a:pt x="78" y="105"/>
                    </a:lnTo>
                    <a:lnTo>
                      <a:pt x="80" y="104"/>
                    </a:lnTo>
                    <a:lnTo>
                      <a:pt x="84" y="102"/>
                    </a:lnTo>
                    <a:lnTo>
                      <a:pt x="86" y="101"/>
                    </a:lnTo>
                    <a:lnTo>
                      <a:pt x="88" y="99"/>
                    </a:lnTo>
                    <a:lnTo>
                      <a:pt x="89" y="96"/>
                    </a:lnTo>
                    <a:lnTo>
                      <a:pt x="90" y="93"/>
                    </a:lnTo>
                    <a:lnTo>
                      <a:pt x="90" y="90"/>
                    </a:lnTo>
                    <a:lnTo>
                      <a:pt x="90" y="15"/>
                    </a:lnTo>
                    <a:lnTo>
                      <a:pt x="90" y="12"/>
                    </a:lnTo>
                    <a:lnTo>
                      <a:pt x="89" y="9"/>
                    </a:lnTo>
                    <a:lnTo>
                      <a:pt x="88" y="7"/>
                    </a:lnTo>
                    <a:lnTo>
                      <a:pt x="86" y="4"/>
                    </a:lnTo>
                    <a:lnTo>
                      <a:pt x="84" y="2"/>
                    </a:lnTo>
                    <a:lnTo>
                      <a:pt x="80" y="1"/>
                    </a:lnTo>
                    <a:lnTo>
                      <a:pt x="78" y="0"/>
                    </a:lnTo>
                    <a:lnTo>
                      <a:pt x="7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3"/>
              <p:cNvSpPr/>
              <p:nvPr/>
            </p:nvSpPr>
            <p:spPr>
              <a:xfrm>
                <a:off x="3190875" y="1446213"/>
                <a:ext cx="28575" cy="33338"/>
              </a:xfrm>
              <a:custGeom>
                <a:rect b="b" l="l" r="r" t="t"/>
                <a:pathLst>
                  <a:path extrusionOk="0" h="105" w="90">
                    <a:moveTo>
                      <a:pt x="90" y="0"/>
                    </a:moveTo>
                    <a:lnTo>
                      <a:pt x="15" y="0"/>
                    </a:lnTo>
                    <a:lnTo>
                      <a:pt x="11" y="0"/>
                    </a:lnTo>
                    <a:lnTo>
                      <a:pt x="9" y="1"/>
                    </a:lnTo>
                    <a:lnTo>
                      <a:pt x="6" y="2"/>
                    </a:lnTo>
                    <a:lnTo>
                      <a:pt x="4" y="4"/>
                    </a:lnTo>
                    <a:lnTo>
                      <a:pt x="3" y="6"/>
                    </a:lnTo>
                    <a:lnTo>
                      <a:pt x="1" y="9"/>
                    </a:lnTo>
                    <a:lnTo>
                      <a:pt x="0" y="12"/>
                    </a:lnTo>
                    <a:lnTo>
                      <a:pt x="0" y="15"/>
                    </a:lnTo>
                    <a:lnTo>
                      <a:pt x="0" y="90"/>
                    </a:lnTo>
                    <a:lnTo>
                      <a:pt x="0" y="93"/>
                    </a:lnTo>
                    <a:lnTo>
                      <a:pt x="1" y="96"/>
                    </a:lnTo>
                    <a:lnTo>
                      <a:pt x="3" y="99"/>
                    </a:lnTo>
                    <a:lnTo>
                      <a:pt x="4" y="101"/>
                    </a:lnTo>
                    <a:lnTo>
                      <a:pt x="6" y="103"/>
                    </a:lnTo>
                    <a:lnTo>
                      <a:pt x="9" y="104"/>
                    </a:lnTo>
                    <a:lnTo>
                      <a:pt x="11" y="105"/>
                    </a:lnTo>
                    <a:lnTo>
                      <a:pt x="15" y="105"/>
                    </a:lnTo>
                    <a:lnTo>
                      <a:pt x="45" y="105"/>
                    </a:lnTo>
                    <a:lnTo>
                      <a:pt x="90" y="105"/>
                    </a:lnTo>
                    <a:lnTo>
                      <a:pt x="9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3"/>
              <p:cNvSpPr/>
              <p:nvPr/>
            </p:nvSpPr>
            <p:spPr>
              <a:xfrm>
                <a:off x="3228975" y="1446213"/>
                <a:ext cx="49213" cy="33338"/>
              </a:xfrm>
              <a:custGeom>
                <a:rect b="b" l="l" r="r" t="t"/>
                <a:pathLst>
                  <a:path extrusionOk="0" h="105" w="151">
                    <a:moveTo>
                      <a:pt x="151" y="0"/>
                    </a:moveTo>
                    <a:lnTo>
                      <a:pt x="46" y="0"/>
                    </a:lnTo>
                    <a:lnTo>
                      <a:pt x="0" y="0"/>
                    </a:lnTo>
                    <a:lnTo>
                      <a:pt x="0" y="105"/>
                    </a:lnTo>
                    <a:lnTo>
                      <a:pt x="106" y="105"/>
                    </a:lnTo>
                    <a:lnTo>
                      <a:pt x="151" y="105"/>
                    </a:lnTo>
                    <a:lnTo>
                      <a:pt x="15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3"/>
              <p:cNvSpPr/>
              <p:nvPr/>
            </p:nvSpPr>
            <p:spPr>
              <a:xfrm>
                <a:off x="3287713" y="1446213"/>
                <a:ext cx="28575" cy="33338"/>
              </a:xfrm>
              <a:custGeom>
                <a:rect b="b" l="l" r="r" t="t"/>
                <a:pathLst>
                  <a:path extrusionOk="0" h="105" w="90">
                    <a:moveTo>
                      <a:pt x="90" y="15"/>
                    </a:moveTo>
                    <a:lnTo>
                      <a:pt x="90" y="12"/>
                    </a:lnTo>
                    <a:lnTo>
                      <a:pt x="89" y="9"/>
                    </a:lnTo>
                    <a:lnTo>
                      <a:pt x="88" y="6"/>
                    </a:lnTo>
                    <a:lnTo>
                      <a:pt x="86" y="4"/>
                    </a:lnTo>
                    <a:lnTo>
                      <a:pt x="84" y="2"/>
                    </a:lnTo>
                    <a:lnTo>
                      <a:pt x="81" y="1"/>
                    </a:lnTo>
                    <a:lnTo>
                      <a:pt x="78" y="0"/>
                    </a:lnTo>
                    <a:lnTo>
                      <a:pt x="75" y="0"/>
                    </a:lnTo>
                    <a:lnTo>
                      <a:pt x="45" y="0"/>
                    </a:lnTo>
                    <a:lnTo>
                      <a:pt x="0" y="0"/>
                    </a:lnTo>
                    <a:lnTo>
                      <a:pt x="0" y="105"/>
                    </a:lnTo>
                    <a:lnTo>
                      <a:pt x="75" y="105"/>
                    </a:lnTo>
                    <a:lnTo>
                      <a:pt x="78" y="105"/>
                    </a:lnTo>
                    <a:lnTo>
                      <a:pt x="81" y="104"/>
                    </a:lnTo>
                    <a:lnTo>
                      <a:pt x="84" y="103"/>
                    </a:lnTo>
                    <a:lnTo>
                      <a:pt x="86" y="101"/>
                    </a:lnTo>
                    <a:lnTo>
                      <a:pt x="88" y="99"/>
                    </a:lnTo>
                    <a:lnTo>
                      <a:pt x="89" y="96"/>
                    </a:lnTo>
                    <a:lnTo>
                      <a:pt x="90" y="93"/>
                    </a:lnTo>
                    <a:lnTo>
                      <a:pt x="90" y="90"/>
                    </a:lnTo>
                    <a:lnTo>
                      <a:pt x="90" y="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3"/>
              <p:cNvSpPr/>
              <p:nvPr/>
            </p:nvSpPr>
            <p:spPr>
              <a:xfrm>
                <a:off x="3209925" y="1408113"/>
                <a:ext cx="30163" cy="33338"/>
              </a:xfrm>
              <a:custGeom>
                <a:rect b="b" l="l" r="r" t="t"/>
                <a:pathLst>
                  <a:path extrusionOk="0" h="105" w="91">
                    <a:moveTo>
                      <a:pt x="0" y="90"/>
                    </a:moveTo>
                    <a:lnTo>
                      <a:pt x="1" y="93"/>
                    </a:lnTo>
                    <a:lnTo>
                      <a:pt x="1" y="95"/>
                    </a:lnTo>
                    <a:lnTo>
                      <a:pt x="3" y="98"/>
                    </a:lnTo>
                    <a:lnTo>
                      <a:pt x="4" y="101"/>
                    </a:lnTo>
                    <a:lnTo>
                      <a:pt x="7" y="103"/>
                    </a:lnTo>
                    <a:lnTo>
                      <a:pt x="9" y="104"/>
                    </a:lnTo>
                    <a:lnTo>
                      <a:pt x="13" y="105"/>
                    </a:lnTo>
                    <a:lnTo>
                      <a:pt x="15" y="105"/>
                    </a:lnTo>
                    <a:lnTo>
                      <a:pt x="45" y="105"/>
                    </a:lnTo>
                    <a:lnTo>
                      <a:pt x="91" y="105"/>
                    </a:lnTo>
                    <a:lnTo>
                      <a:pt x="91" y="0"/>
                    </a:lnTo>
                    <a:lnTo>
                      <a:pt x="15" y="0"/>
                    </a:lnTo>
                    <a:lnTo>
                      <a:pt x="13" y="0"/>
                    </a:lnTo>
                    <a:lnTo>
                      <a:pt x="9" y="1"/>
                    </a:lnTo>
                    <a:lnTo>
                      <a:pt x="7" y="2"/>
                    </a:lnTo>
                    <a:lnTo>
                      <a:pt x="4" y="4"/>
                    </a:lnTo>
                    <a:lnTo>
                      <a:pt x="3" y="6"/>
                    </a:lnTo>
                    <a:lnTo>
                      <a:pt x="1" y="8"/>
                    </a:lnTo>
                    <a:lnTo>
                      <a:pt x="1" y="11"/>
                    </a:lnTo>
                    <a:lnTo>
                      <a:pt x="0" y="15"/>
                    </a:lnTo>
                    <a:lnTo>
                      <a:pt x="0" y="9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3"/>
              <p:cNvSpPr/>
              <p:nvPr/>
            </p:nvSpPr>
            <p:spPr>
              <a:xfrm>
                <a:off x="3249613" y="1408113"/>
                <a:ext cx="47625" cy="33338"/>
              </a:xfrm>
              <a:custGeom>
                <a:rect b="b" l="l" r="r" t="t"/>
                <a:pathLst>
                  <a:path extrusionOk="0" h="105" w="150">
                    <a:moveTo>
                      <a:pt x="0" y="105"/>
                    </a:moveTo>
                    <a:lnTo>
                      <a:pt x="105" y="105"/>
                    </a:lnTo>
                    <a:lnTo>
                      <a:pt x="150" y="105"/>
                    </a:lnTo>
                    <a:lnTo>
                      <a:pt x="150" y="0"/>
                    </a:lnTo>
                    <a:lnTo>
                      <a:pt x="75" y="0"/>
                    </a:lnTo>
                    <a:lnTo>
                      <a:pt x="0" y="0"/>
                    </a:lnTo>
                    <a:lnTo>
                      <a:pt x="0"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3"/>
              <p:cNvSpPr/>
              <p:nvPr/>
            </p:nvSpPr>
            <p:spPr>
              <a:xfrm>
                <a:off x="3306763" y="1408113"/>
                <a:ext cx="28575" cy="33338"/>
              </a:xfrm>
              <a:custGeom>
                <a:rect b="b" l="l" r="r" t="t"/>
                <a:pathLst>
                  <a:path extrusionOk="0" h="105" w="90">
                    <a:moveTo>
                      <a:pt x="0" y="105"/>
                    </a:moveTo>
                    <a:lnTo>
                      <a:pt x="75" y="105"/>
                    </a:lnTo>
                    <a:lnTo>
                      <a:pt x="78" y="105"/>
                    </a:lnTo>
                    <a:lnTo>
                      <a:pt x="82" y="104"/>
                    </a:lnTo>
                    <a:lnTo>
                      <a:pt x="84" y="103"/>
                    </a:lnTo>
                    <a:lnTo>
                      <a:pt x="86" y="101"/>
                    </a:lnTo>
                    <a:lnTo>
                      <a:pt x="88" y="98"/>
                    </a:lnTo>
                    <a:lnTo>
                      <a:pt x="89" y="95"/>
                    </a:lnTo>
                    <a:lnTo>
                      <a:pt x="90" y="93"/>
                    </a:lnTo>
                    <a:lnTo>
                      <a:pt x="90" y="90"/>
                    </a:lnTo>
                    <a:lnTo>
                      <a:pt x="90" y="15"/>
                    </a:lnTo>
                    <a:lnTo>
                      <a:pt x="90" y="11"/>
                    </a:lnTo>
                    <a:lnTo>
                      <a:pt x="89" y="8"/>
                    </a:lnTo>
                    <a:lnTo>
                      <a:pt x="88" y="6"/>
                    </a:lnTo>
                    <a:lnTo>
                      <a:pt x="86" y="4"/>
                    </a:lnTo>
                    <a:lnTo>
                      <a:pt x="84" y="2"/>
                    </a:lnTo>
                    <a:lnTo>
                      <a:pt x="82" y="1"/>
                    </a:lnTo>
                    <a:lnTo>
                      <a:pt x="78" y="0"/>
                    </a:lnTo>
                    <a:lnTo>
                      <a:pt x="75" y="0"/>
                    </a:lnTo>
                    <a:lnTo>
                      <a:pt x="0" y="0"/>
                    </a:lnTo>
                    <a:lnTo>
                      <a:pt x="0"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3"/>
              <p:cNvSpPr/>
              <p:nvPr/>
            </p:nvSpPr>
            <p:spPr>
              <a:xfrm>
                <a:off x="3268663" y="1560513"/>
                <a:ext cx="28575" cy="33338"/>
              </a:xfrm>
              <a:custGeom>
                <a:rect b="b" l="l" r="r" t="t"/>
                <a:pathLst>
                  <a:path extrusionOk="0" h="105" w="90">
                    <a:moveTo>
                      <a:pt x="90" y="90"/>
                    </a:moveTo>
                    <a:lnTo>
                      <a:pt x="90" y="15"/>
                    </a:lnTo>
                    <a:lnTo>
                      <a:pt x="90" y="12"/>
                    </a:lnTo>
                    <a:lnTo>
                      <a:pt x="89" y="9"/>
                    </a:lnTo>
                    <a:lnTo>
                      <a:pt x="88" y="7"/>
                    </a:lnTo>
                    <a:lnTo>
                      <a:pt x="86" y="5"/>
                    </a:lnTo>
                    <a:lnTo>
                      <a:pt x="84" y="2"/>
                    </a:lnTo>
                    <a:lnTo>
                      <a:pt x="80" y="1"/>
                    </a:lnTo>
                    <a:lnTo>
                      <a:pt x="78" y="0"/>
                    </a:lnTo>
                    <a:lnTo>
                      <a:pt x="75" y="0"/>
                    </a:lnTo>
                    <a:lnTo>
                      <a:pt x="15" y="0"/>
                    </a:lnTo>
                    <a:lnTo>
                      <a:pt x="0" y="0"/>
                    </a:lnTo>
                    <a:lnTo>
                      <a:pt x="0" y="105"/>
                    </a:lnTo>
                    <a:lnTo>
                      <a:pt x="15" y="105"/>
                    </a:lnTo>
                    <a:lnTo>
                      <a:pt x="75" y="105"/>
                    </a:lnTo>
                    <a:lnTo>
                      <a:pt x="78" y="105"/>
                    </a:lnTo>
                    <a:lnTo>
                      <a:pt x="80" y="104"/>
                    </a:lnTo>
                    <a:lnTo>
                      <a:pt x="84" y="103"/>
                    </a:lnTo>
                    <a:lnTo>
                      <a:pt x="86" y="101"/>
                    </a:lnTo>
                    <a:lnTo>
                      <a:pt x="88" y="99"/>
                    </a:lnTo>
                    <a:lnTo>
                      <a:pt x="89" y="97"/>
                    </a:lnTo>
                    <a:lnTo>
                      <a:pt x="90" y="94"/>
                    </a:lnTo>
                    <a:lnTo>
                      <a:pt x="90" y="90"/>
                    </a:lnTo>
                    <a:lnTo>
                      <a:pt x="90" y="9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3"/>
              <p:cNvSpPr/>
              <p:nvPr/>
            </p:nvSpPr>
            <p:spPr>
              <a:xfrm>
                <a:off x="3209925" y="1560513"/>
                <a:ext cx="49213" cy="33338"/>
              </a:xfrm>
              <a:custGeom>
                <a:rect b="b" l="l" r="r" t="t"/>
                <a:pathLst>
                  <a:path extrusionOk="0" h="105" w="151">
                    <a:moveTo>
                      <a:pt x="151" y="0"/>
                    </a:moveTo>
                    <a:lnTo>
                      <a:pt x="15" y="0"/>
                    </a:lnTo>
                    <a:lnTo>
                      <a:pt x="0" y="0"/>
                    </a:lnTo>
                    <a:lnTo>
                      <a:pt x="0" y="105"/>
                    </a:lnTo>
                    <a:lnTo>
                      <a:pt x="15" y="105"/>
                    </a:lnTo>
                    <a:lnTo>
                      <a:pt x="151" y="105"/>
                    </a:lnTo>
                    <a:lnTo>
                      <a:pt x="15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3"/>
              <p:cNvSpPr/>
              <p:nvPr/>
            </p:nvSpPr>
            <p:spPr>
              <a:xfrm>
                <a:off x="3171825" y="1560513"/>
                <a:ext cx="28575" cy="33338"/>
              </a:xfrm>
              <a:custGeom>
                <a:rect b="b" l="l" r="r" t="t"/>
                <a:pathLst>
                  <a:path extrusionOk="0" h="105" w="90">
                    <a:moveTo>
                      <a:pt x="90" y="0"/>
                    </a:moveTo>
                    <a:lnTo>
                      <a:pt x="15" y="0"/>
                    </a:lnTo>
                    <a:lnTo>
                      <a:pt x="11" y="0"/>
                    </a:lnTo>
                    <a:lnTo>
                      <a:pt x="9" y="1"/>
                    </a:lnTo>
                    <a:lnTo>
                      <a:pt x="6" y="2"/>
                    </a:lnTo>
                    <a:lnTo>
                      <a:pt x="4" y="5"/>
                    </a:lnTo>
                    <a:lnTo>
                      <a:pt x="2" y="7"/>
                    </a:lnTo>
                    <a:lnTo>
                      <a:pt x="1" y="10"/>
                    </a:lnTo>
                    <a:lnTo>
                      <a:pt x="0" y="12"/>
                    </a:lnTo>
                    <a:lnTo>
                      <a:pt x="0" y="15"/>
                    </a:lnTo>
                    <a:lnTo>
                      <a:pt x="0" y="90"/>
                    </a:lnTo>
                    <a:lnTo>
                      <a:pt x="0" y="94"/>
                    </a:lnTo>
                    <a:lnTo>
                      <a:pt x="1" y="97"/>
                    </a:lnTo>
                    <a:lnTo>
                      <a:pt x="2" y="99"/>
                    </a:lnTo>
                    <a:lnTo>
                      <a:pt x="4" y="101"/>
                    </a:lnTo>
                    <a:lnTo>
                      <a:pt x="6" y="103"/>
                    </a:lnTo>
                    <a:lnTo>
                      <a:pt x="9" y="104"/>
                    </a:lnTo>
                    <a:lnTo>
                      <a:pt x="11" y="105"/>
                    </a:lnTo>
                    <a:lnTo>
                      <a:pt x="15" y="105"/>
                    </a:lnTo>
                    <a:lnTo>
                      <a:pt x="90" y="105"/>
                    </a:lnTo>
                    <a:lnTo>
                      <a:pt x="9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3"/>
              <p:cNvSpPr/>
              <p:nvPr/>
            </p:nvSpPr>
            <p:spPr>
              <a:xfrm>
                <a:off x="3209925" y="1484313"/>
                <a:ext cx="49213" cy="33338"/>
              </a:xfrm>
              <a:custGeom>
                <a:rect b="b" l="l" r="r" t="t"/>
                <a:pathLst>
                  <a:path extrusionOk="0" h="106" w="151">
                    <a:moveTo>
                      <a:pt x="151" y="106"/>
                    </a:moveTo>
                    <a:lnTo>
                      <a:pt x="151" y="0"/>
                    </a:lnTo>
                    <a:lnTo>
                      <a:pt x="45" y="0"/>
                    </a:lnTo>
                    <a:lnTo>
                      <a:pt x="0" y="0"/>
                    </a:lnTo>
                    <a:lnTo>
                      <a:pt x="0" y="106"/>
                    </a:lnTo>
                    <a:lnTo>
                      <a:pt x="15" y="106"/>
                    </a:lnTo>
                    <a:lnTo>
                      <a:pt x="151" y="10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3"/>
              <p:cNvSpPr/>
              <p:nvPr/>
            </p:nvSpPr>
            <p:spPr>
              <a:xfrm>
                <a:off x="3268663" y="1484313"/>
                <a:ext cx="28575" cy="33338"/>
              </a:xfrm>
              <a:custGeom>
                <a:rect b="b" l="l" r="r" t="t"/>
                <a:pathLst>
                  <a:path extrusionOk="0" h="106" w="90">
                    <a:moveTo>
                      <a:pt x="75" y="106"/>
                    </a:moveTo>
                    <a:lnTo>
                      <a:pt x="78" y="105"/>
                    </a:lnTo>
                    <a:lnTo>
                      <a:pt x="80" y="104"/>
                    </a:lnTo>
                    <a:lnTo>
                      <a:pt x="84" y="103"/>
                    </a:lnTo>
                    <a:lnTo>
                      <a:pt x="86" y="101"/>
                    </a:lnTo>
                    <a:lnTo>
                      <a:pt x="88" y="99"/>
                    </a:lnTo>
                    <a:lnTo>
                      <a:pt x="89" y="96"/>
                    </a:lnTo>
                    <a:lnTo>
                      <a:pt x="90" y="93"/>
                    </a:lnTo>
                    <a:lnTo>
                      <a:pt x="90" y="91"/>
                    </a:lnTo>
                    <a:lnTo>
                      <a:pt x="90" y="15"/>
                    </a:lnTo>
                    <a:lnTo>
                      <a:pt x="90" y="13"/>
                    </a:lnTo>
                    <a:lnTo>
                      <a:pt x="89" y="10"/>
                    </a:lnTo>
                    <a:lnTo>
                      <a:pt x="88" y="7"/>
                    </a:lnTo>
                    <a:lnTo>
                      <a:pt x="86" y="4"/>
                    </a:lnTo>
                    <a:lnTo>
                      <a:pt x="84" y="3"/>
                    </a:lnTo>
                    <a:lnTo>
                      <a:pt x="80" y="1"/>
                    </a:lnTo>
                    <a:lnTo>
                      <a:pt x="78" y="1"/>
                    </a:lnTo>
                    <a:lnTo>
                      <a:pt x="75" y="0"/>
                    </a:lnTo>
                    <a:lnTo>
                      <a:pt x="45" y="0"/>
                    </a:lnTo>
                    <a:lnTo>
                      <a:pt x="0" y="0"/>
                    </a:lnTo>
                    <a:lnTo>
                      <a:pt x="0" y="106"/>
                    </a:lnTo>
                    <a:lnTo>
                      <a:pt x="15" y="106"/>
                    </a:lnTo>
                    <a:lnTo>
                      <a:pt x="75" y="10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3"/>
              <p:cNvSpPr/>
              <p:nvPr/>
            </p:nvSpPr>
            <p:spPr>
              <a:xfrm>
                <a:off x="3171825" y="1484313"/>
                <a:ext cx="28575" cy="33338"/>
              </a:xfrm>
              <a:custGeom>
                <a:rect b="b" l="l" r="r" t="t"/>
                <a:pathLst>
                  <a:path extrusionOk="0" h="106" w="90">
                    <a:moveTo>
                      <a:pt x="15" y="106"/>
                    </a:moveTo>
                    <a:lnTo>
                      <a:pt x="90" y="106"/>
                    </a:lnTo>
                    <a:lnTo>
                      <a:pt x="90" y="0"/>
                    </a:lnTo>
                    <a:lnTo>
                      <a:pt x="15" y="0"/>
                    </a:lnTo>
                    <a:lnTo>
                      <a:pt x="11" y="1"/>
                    </a:lnTo>
                    <a:lnTo>
                      <a:pt x="9" y="1"/>
                    </a:lnTo>
                    <a:lnTo>
                      <a:pt x="6" y="3"/>
                    </a:lnTo>
                    <a:lnTo>
                      <a:pt x="4" y="4"/>
                    </a:lnTo>
                    <a:lnTo>
                      <a:pt x="2" y="7"/>
                    </a:lnTo>
                    <a:lnTo>
                      <a:pt x="1" y="10"/>
                    </a:lnTo>
                    <a:lnTo>
                      <a:pt x="0" y="13"/>
                    </a:lnTo>
                    <a:lnTo>
                      <a:pt x="0" y="15"/>
                    </a:lnTo>
                    <a:lnTo>
                      <a:pt x="0" y="90"/>
                    </a:lnTo>
                    <a:lnTo>
                      <a:pt x="0" y="93"/>
                    </a:lnTo>
                    <a:lnTo>
                      <a:pt x="1" y="96"/>
                    </a:lnTo>
                    <a:lnTo>
                      <a:pt x="2" y="99"/>
                    </a:lnTo>
                    <a:lnTo>
                      <a:pt x="4" y="101"/>
                    </a:lnTo>
                    <a:lnTo>
                      <a:pt x="6" y="103"/>
                    </a:lnTo>
                    <a:lnTo>
                      <a:pt x="9" y="104"/>
                    </a:lnTo>
                    <a:lnTo>
                      <a:pt x="11" y="105"/>
                    </a:lnTo>
                    <a:lnTo>
                      <a:pt x="15" y="10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3"/>
              <p:cNvSpPr/>
              <p:nvPr/>
            </p:nvSpPr>
            <p:spPr>
              <a:xfrm>
                <a:off x="3278188" y="1368425"/>
                <a:ext cx="28575" cy="34925"/>
              </a:xfrm>
              <a:custGeom>
                <a:rect b="b" l="l" r="r" t="t"/>
                <a:pathLst>
                  <a:path extrusionOk="0" h="107" w="90">
                    <a:moveTo>
                      <a:pt x="90" y="92"/>
                    </a:moveTo>
                    <a:lnTo>
                      <a:pt x="90" y="15"/>
                    </a:lnTo>
                    <a:lnTo>
                      <a:pt x="90" y="13"/>
                    </a:lnTo>
                    <a:lnTo>
                      <a:pt x="89" y="10"/>
                    </a:lnTo>
                    <a:lnTo>
                      <a:pt x="88" y="8"/>
                    </a:lnTo>
                    <a:lnTo>
                      <a:pt x="86" y="6"/>
                    </a:lnTo>
                    <a:lnTo>
                      <a:pt x="84" y="4"/>
                    </a:lnTo>
                    <a:lnTo>
                      <a:pt x="80" y="3"/>
                    </a:lnTo>
                    <a:lnTo>
                      <a:pt x="78" y="2"/>
                    </a:lnTo>
                    <a:lnTo>
                      <a:pt x="75" y="2"/>
                    </a:lnTo>
                    <a:lnTo>
                      <a:pt x="0" y="0"/>
                    </a:lnTo>
                    <a:lnTo>
                      <a:pt x="0" y="107"/>
                    </a:lnTo>
                    <a:lnTo>
                      <a:pt x="75" y="107"/>
                    </a:lnTo>
                    <a:lnTo>
                      <a:pt x="78" y="106"/>
                    </a:lnTo>
                    <a:lnTo>
                      <a:pt x="80" y="106"/>
                    </a:lnTo>
                    <a:lnTo>
                      <a:pt x="84" y="103"/>
                    </a:lnTo>
                    <a:lnTo>
                      <a:pt x="86" y="102"/>
                    </a:lnTo>
                    <a:lnTo>
                      <a:pt x="88" y="100"/>
                    </a:lnTo>
                    <a:lnTo>
                      <a:pt x="89" y="97"/>
                    </a:lnTo>
                    <a:lnTo>
                      <a:pt x="90" y="95"/>
                    </a:lnTo>
                    <a:lnTo>
                      <a:pt x="90" y="9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3"/>
              <p:cNvSpPr/>
              <p:nvPr/>
            </p:nvSpPr>
            <p:spPr>
              <a:xfrm>
                <a:off x="3181350" y="1368425"/>
                <a:ext cx="28575" cy="34925"/>
              </a:xfrm>
              <a:custGeom>
                <a:rect b="b" l="l" r="r" t="t"/>
                <a:pathLst>
                  <a:path extrusionOk="0" h="107" w="90">
                    <a:moveTo>
                      <a:pt x="15" y="107"/>
                    </a:moveTo>
                    <a:lnTo>
                      <a:pt x="90" y="107"/>
                    </a:lnTo>
                    <a:lnTo>
                      <a:pt x="90" y="0"/>
                    </a:lnTo>
                    <a:lnTo>
                      <a:pt x="15" y="0"/>
                    </a:lnTo>
                    <a:lnTo>
                      <a:pt x="11" y="2"/>
                    </a:lnTo>
                    <a:lnTo>
                      <a:pt x="9" y="3"/>
                    </a:lnTo>
                    <a:lnTo>
                      <a:pt x="6" y="4"/>
                    </a:lnTo>
                    <a:lnTo>
                      <a:pt x="4" y="6"/>
                    </a:lnTo>
                    <a:lnTo>
                      <a:pt x="3" y="8"/>
                    </a:lnTo>
                    <a:lnTo>
                      <a:pt x="1" y="10"/>
                    </a:lnTo>
                    <a:lnTo>
                      <a:pt x="0" y="13"/>
                    </a:lnTo>
                    <a:lnTo>
                      <a:pt x="0" y="17"/>
                    </a:lnTo>
                    <a:lnTo>
                      <a:pt x="0" y="92"/>
                    </a:lnTo>
                    <a:lnTo>
                      <a:pt x="0" y="95"/>
                    </a:lnTo>
                    <a:lnTo>
                      <a:pt x="1" y="97"/>
                    </a:lnTo>
                    <a:lnTo>
                      <a:pt x="3" y="100"/>
                    </a:lnTo>
                    <a:lnTo>
                      <a:pt x="4" y="102"/>
                    </a:lnTo>
                    <a:lnTo>
                      <a:pt x="6" y="103"/>
                    </a:lnTo>
                    <a:lnTo>
                      <a:pt x="9" y="106"/>
                    </a:lnTo>
                    <a:lnTo>
                      <a:pt x="11" y="106"/>
                    </a:lnTo>
                    <a:lnTo>
                      <a:pt x="15" y="1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3"/>
              <p:cNvSpPr/>
              <p:nvPr/>
            </p:nvSpPr>
            <p:spPr>
              <a:xfrm>
                <a:off x="3219450" y="1368425"/>
                <a:ext cx="49213" cy="34925"/>
              </a:xfrm>
              <a:custGeom>
                <a:rect b="b" l="l" r="r" t="t"/>
                <a:pathLst>
                  <a:path extrusionOk="0" h="107" w="151">
                    <a:moveTo>
                      <a:pt x="151" y="107"/>
                    </a:moveTo>
                    <a:lnTo>
                      <a:pt x="151" y="0"/>
                    </a:lnTo>
                    <a:lnTo>
                      <a:pt x="0" y="0"/>
                    </a:lnTo>
                    <a:lnTo>
                      <a:pt x="0" y="107"/>
                    </a:lnTo>
                    <a:lnTo>
                      <a:pt x="76" y="107"/>
                    </a:lnTo>
                    <a:lnTo>
                      <a:pt x="151" y="1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3"/>
              <p:cNvSpPr/>
              <p:nvPr/>
            </p:nvSpPr>
            <p:spPr>
              <a:xfrm>
                <a:off x="3411538" y="1598613"/>
                <a:ext cx="28575" cy="33338"/>
              </a:xfrm>
              <a:custGeom>
                <a:rect b="b" l="l" r="r" t="t"/>
                <a:pathLst>
                  <a:path extrusionOk="0" h="106" w="91">
                    <a:moveTo>
                      <a:pt x="75" y="0"/>
                    </a:moveTo>
                    <a:lnTo>
                      <a:pt x="45" y="0"/>
                    </a:lnTo>
                    <a:lnTo>
                      <a:pt x="0" y="0"/>
                    </a:lnTo>
                    <a:lnTo>
                      <a:pt x="0" y="106"/>
                    </a:lnTo>
                    <a:lnTo>
                      <a:pt x="75" y="106"/>
                    </a:lnTo>
                    <a:lnTo>
                      <a:pt x="79" y="106"/>
                    </a:lnTo>
                    <a:lnTo>
                      <a:pt x="81" y="104"/>
                    </a:lnTo>
                    <a:lnTo>
                      <a:pt x="84" y="103"/>
                    </a:lnTo>
                    <a:lnTo>
                      <a:pt x="86" y="101"/>
                    </a:lnTo>
                    <a:lnTo>
                      <a:pt x="88" y="99"/>
                    </a:lnTo>
                    <a:lnTo>
                      <a:pt x="89" y="97"/>
                    </a:lnTo>
                    <a:lnTo>
                      <a:pt x="91" y="94"/>
                    </a:lnTo>
                    <a:lnTo>
                      <a:pt x="91" y="91"/>
                    </a:lnTo>
                    <a:lnTo>
                      <a:pt x="91" y="15"/>
                    </a:lnTo>
                    <a:lnTo>
                      <a:pt x="91" y="12"/>
                    </a:lnTo>
                    <a:lnTo>
                      <a:pt x="89" y="10"/>
                    </a:lnTo>
                    <a:lnTo>
                      <a:pt x="88" y="7"/>
                    </a:lnTo>
                    <a:lnTo>
                      <a:pt x="86" y="5"/>
                    </a:lnTo>
                    <a:lnTo>
                      <a:pt x="84" y="4"/>
                    </a:lnTo>
                    <a:lnTo>
                      <a:pt x="81" y="2"/>
                    </a:lnTo>
                    <a:lnTo>
                      <a:pt x="79" y="2"/>
                    </a:lnTo>
                    <a:lnTo>
                      <a:pt x="75" y="0"/>
                    </a:lnTo>
                    <a:lnTo>
                      <a:pt x="7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3"/>
              <p:cNvSpPr/>
              <p:nvPr/>
            </p:nvSpPr>
            <p:spPr>
              <a:xfrm>
                <a:off x="3316288" y="1598613"/>
                <a:ext cx="28575" cy="33338"/>
              </a:xfrm>
              <a:custGeom>
                <a:rect b="b" l="l" r="r" t="t"/>
                <a:pathLst>
                  <a:path extrusionOk="0" h="106" w="90">
                    <a:moveTo>
                      <a:pt x="0" y="15"/>
                    </a:moveTo>
                    <a:lnTo>
                      <a:pt x="0" y="91"/>
                    </a:lnTo>
                    <a:lnTo>
                      <a:pt x="0" y="94"/>
                    </a:lnTo>
                    <a:lnTo>
                      <a:pt x="1" y="97"/>
                    </a:lnTo>
                    <a:lnTo>
                      <a:pt x="3" y="99"/>
                    </a:lnTo>
                    <a:lnTo>
                      <a:pt x="4" y="101"/>
                    </a:lnTo>
                    <a:lnTo>
                      <a:pt x="6" y="103"/>
                    </a:lnTo>
                    <a:lnTo>
                      <a:pt x="10" y="104"/>
                    </a:lnTo>
                    <a:lnTo>
                      <a:pt x="12" y="106"/>
                    </a:lnTo>
                    <a:lnTo>
                      <a:pt x="15" y="106"/>
                    </a:lnTo>
                    <a:lnTo>
                      <a:pt x="90" y="106"/>
                    </a:lnTo>
                    <a:lnTo>
                      <a:pt x="90" y="0"/>
                    </a:lnTo>
                    <a:lnTo>
                      <a:pt x="15" y="0"/>
                    </a:lnTo>
                    <a:lnTo>
                      <a:pt x="12" y="0"/>
                    </a:lnTo>
                    <a:lnTo>
                      <a:pt x="10" y="2"/>
                    </a:lnTo>
                    <a:lnTo>
                      <a:pt x="6" y="4"/>
                    </a:lnTo>
                    <a:lnTo>
                      <a:pt x="4" y="5"/>
                    </a:lnTo>
                    <a:lnTo>
                      <a:pt x="3" y="7"/>
                    </a:lnTo>
                    <a:lnTo>
                      <a:pt x="1" y="10"/>
                    </a:lnTo>
                    <a:lnTo>
                      <a:pt x="0" y="12"/>
                    </a:lnTo>
                    <a:lnTo>
                      <a:pt x="0" y="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3"/>
              <p:cNvSpPr/>
              <p:nvPr/>
            </p:nvSpPr>
            <p:spPr>
              <a:xfrm>
                <a:off x="3354388" y="1598613"/>
                <a:ext cx="47625" cy="33338"/>
              </a:xfrm>
              <a:custGeom>
                <a:rect b="b" l="l" r="r" t="t"/>
                <a:pathLst>
                  <a:path extrusionOk="0" h="106" w="151">
                    <a:moveTo>
                      <a:pt x="0" y="0"/>
                    </a:moveTo>
                    <a:lnTo>
                      <a:pt x="0" y="106"/>
                    </a:lnTo>
                    <a:lnTo>
                      <a:pt x="151" y="106"/>
                    </a:lnTo>
                    <a:lnTo>
                      <a:pt x="151" y="0"/>
                    </a:lnTo>
                    <a:lnTo>
                      <a:pt x="45" y="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3"/>
              <p:cNvSpPr/>
              <p:nvPr/>
            </p:nvSpPr>
            <p:spPr>
              <a:xfrm>
                <a:off x="3373438" y="1560513"/>
                <a:ext cx="47625" cy="33338"/>
              </a:xfrm>
              <a:custGeom>
                <a:rect b="b" l="l" r="r" t="t"/>
                <a:pathLst>
                  <a:path extrusionOk="0" h="105" w="150">
                    <a:moveTo>
                      <a:pt x="150" y="0"/>
                    </a:moveTo>
                    <a:lnTo>
                      <a:pt x="105" y="0"/>
                    </a:lnTo>
                    <a:lnTo>
                      <a:pt x="0" y="0"/>
                    </a:lnTo>
                    <a:lnTo>
                      <a:pt x="0" y="105"/>
                    </a:lnTo>
                    <a:lnTo>
                      <a:pt x="105" y="105"/>
                    </a:lnTo>
                    <a:lnTo>
                      <a:pt x="150" y="105"/>
                    </a:lnTo>
                    <a:lnTo>
                      <a:pt x="15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3"/>
              <p:cNvSpPr/>
              <p:nvPr/>
            </p:nvSpPr>
            <p:spPr>
              <a:xfrm>
                <a:off x="3335338" y="1560513"/>
                <a:ext cx="28575" cy="33338"/>
              </a:xfrm>
              <a:custGeom>
                <a:rect b="b" l="l" r="r" t="t"/>
                <a:pathLst>
                  <a:path extrusionOk="0" h="105" w="90">
                    <a:moveTo>
                      <a:pt x="90" y="0"/>
                    </a:moveTo>
                    <a:lnTo>
                      <a:pt x="45" y="0"/>
                    </a:lnTo>
                    <a:lnTo>
                      <a:pt x="15" y="0"/>
                    </a:lnTo>
                    <a:lnTo>
                      <a:pt x="12" y="0"/>
                    </a:lnTo>
                    <a:lnTo>
                      <a:pt x="10" y="1"/>
                    </a:lnTo>
                    <a:lnTo>
                      <a:pt x="7" y="2"/>
                    </a:lnTo>
                    <a:lnTo>
                      <a:pt x="4" y="5"/>
                    </a:lnTo>
                    <a:lnTo>
                      <a:pt x="3" y="7"/>
                    </a:lnTo>
                    <a:lnTo>
                      <a:pt x="1" y="10"/>
                    </a:lnTo>
                    <a:lnTo>
                      <a:pt x="1" y="12"/>
                    </a:lnTo>
                    <a:lnTo>
                      <a:pt x="0" y="15"/>
                    </a:lnTo>
                    <a:lnTo>
                      <a:pt x="0" y="90"/>
                    </a:lnTo>
                    <a:lnTo>
                      <a:pt x="1" y="94"/>
                    </a:lnTo>
                    <a:lnTo>
                      <a:pt x="1" y="97"/>
                    </a:lnTo>
                    <a:lnTo>
                      <a:pt x="3" y="99"/>
                    </a:lnTo>
                    <a:lnTo>
                      <a:pt x="4" y="101"/>
                    </a:lnTo>
                    <a:lnTo>
                      <a:pt x="7" y="103"/>
                    </a:lnTo>
                    <a:lnTo>
                      <a:pt x="10" y="104"/>
                    </a:lnTo>
                    <a:lnTo>
                      <a:pt x="12" y="105"/>
                    </a:lnTo>
                    <a:lnTo>
                      <a:pt x="15" y="105"/>
                    </a:lnTo>
                    <a:lnTo>
                      <a:pt x="45" y="105"/>
                    </a:lnTo>
                    <a:lnTo>
                      <a:pt x="90" y="105"/>
                    </a:lnTo>
                    <a:lnTo>
                      <a:pt x="9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3"/>
              <p:cNvSpPr/>
              <p:nvPr/>
            </p:nvSpPr>
            <p:spPr>
              <a:xfrm>
                <a:off x="3430588" y="1560513"/>
                <a:ext cx="28575" cy="33338"/>
              </a:xfrm>
              <a:custGeom>
                <a:rect b="b" l="l" r="r" t="t"/>
                <a:pathLst>
                  <a:path extrusionOk="0" h="105" w="91">
                    <a:moveTo>
                      <a:pt x="76" y="0"/>
                    </a:moveTo>
                    <a:lnTo>
                      <a:pt x="0" y="0"/>
                    </a:lnTo>
                    <a:lnTo>
                      <a:pt x="0" y="105"/>
                    </a:lnTo>
                    <a:lnTo>
                      <a:pt x="76" y="105"/>
                    </a:lnTo>
                    <a:lnTo>
                      <a:pt x="79" y="105"/>
                    </a:lnTo>
                    <a:lnTo>
                      <a:pt x="82" y="104"/>
                    </a:lnTo>
                    <a:lnTo>
                      <a:pt x="84" y="103"/>
                    </a:lnTo>
                    <a:lnTo>
                      <a:pt x="86" y="101"/>
                    </a:lnTo>
                    <a:lnTo>
                      <a:pt x="88" y="99"/>
                    </a:lnTo>
                    <a:lnTo>
                      <a:pt x="89" y="97"/>
                    </a:lnTo>
                    <a:lnTo>
                      <a:pt x="91" y="94"/>
                    </a:lnTo>
                    <a:lnTo>
                      <a:pt x="91" y="90"/>
                    </a:lnTo>
                    <a:lnTo>
                      <a:pt x="91" y="15"/>
                    </a:lnTo>
                    <a:lnTo>
                      <a:pt x="91" y="12"/>
                    </a:lnTo>
                    <a:lnTo>
                      <a:pt x="89" y="9"/>
                    </a:lnTo>
                    <a:lnTo>
                      <a:pt x="88" y="7"/>
                    </a:lnTo>
                    <a:lnTo>
                      <a:pt x="86" y="5"/>
                    </a:lnTo>
                    <a:lnTo>
                      <a:pt x="84" y="2"/>
                    </a:lnTo>
                    <a:lnTo>
                      <a:pt x="82" y="1"/>
                    </a:lnTo>
                    <a:lnTo>
                      <a:pt x="79" y="0"/>
                    </a:lnTo>
                    <a:lnTo>
                      <a:pt x="7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3"/>
              <p:cNvSpPr/>
              <p:nvPr/>
            </p:nvSpPr>
            <p:spPr>
              <a:xfrm>
                <a:off x="3411538" y="1522413"/>
                <a:ext cx="28575" cy="33338"/>
              </a:xfrm>
              <a:custGeom>
                <a:rect b="b" l="l" r="r" t="t"/>
                <a:pathLst>
                  <a:path extrusionOk="0" h="105" w="91">
                    <a:moveTo>
                      <a:pt x="75" y="105"/>
                    </a:moveTo>
                    <a:lnTo>
                      <a:pt x="79" y="105"/>
                    </a:lnTo>
                    <a:lnTo>
                      <a:pt x="81" y="104"/>
                    </a:lnTo>
                    <a:lnTo>
                      <a:pt x="84" y="102"/>
                    </a:lnTo>
                    <a:lnTo>
                      <a:pt x="86" y="101"/>
                    </a:lnTo>
                    <a:lnTo>
                      <a:pt x="88" y="99"/>
                    </a:lnTo>
                    <a:lnTo>
                      <a:pt x="89" y="96"/>
                    </a:lnTo>
                    <a:lnTo>
                      <a:pt x="91" y="93"/>
                    </a:lnTo>
                    <a:lnTo>
                      <a:pt x="91" y="90"/>
                    </a:lnTo>
                    <a:lnTo>
                      <a:pt x="91" y="15"/>
                    </a:lnTo>
                    <a:lnTo>
                      <a:pt x="91" y="12"/>
                    </a:lnTo>
                    <a:lnTo>
                      <a:pt x="89" y="9"/>
                    </a:lnTo>
                    <a:lnTo>
                      <a:pt x="88" y="7"/>
                    </a:lnTo>
                    <a:lnTo>
                      <a:pt x="86" y="4"/>
                    </a:lnTo>
                    <a:lnTo>
                      <a:pt x="84" y="2"/>
                    </a:lnTo>
                    <a:lnTo>
                      <a:pt x="81" y="1"/>
                    </a:lnTo>
                    <a:lnTo>
                      <a:pt x="79" y="0"/>
                    </a:lnTo>
                    <a:lnTo>
                      <a:pt x="75" y="0"/>
                    </a:lnTo>
                    <a:lnTo>
                      <a:pt x="0" y="0"/>
                    </a:lnTo>
                    <a:lnTo>
                      <a:pt x="0" y="105"/>
                    </a:lnTo>
                    <a:lnTo>
                      <a:pt x="45" y="105"/>
                    </a:lnTo>
                    <a:lnTo>
                      <a:pt x="75"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3"/>
              <p:cNvSpPr/>
              <p:nvPr/>
            </p:nvSpPr>
            <p:spPr>
              <a:xfrm>
                <a:off x="3354388" y="1522413"/>
                <a:ext cx="47625" cy="33338"/>
              </a:xfrm>
              <a:custGeom>
                <a:rect b="b" l="l" r="r" t="t"/>
                <a:pathLst>
                  <a:path extrusionOk="0" h="105" w="151">
                    <a:moveTo>
                      <a:pt x="151" y="105"/>
                    </a:moveTo>
                    <a:lnTo>
                      <a:pt x="151" y="0"/>
                    </a:lnTo>
                    <a:lnTo>
                      <a:pt x="0" y="0"/>
                    </a:lnTo>
                    <a:lnTo>
                      <a:pt x="0" y="105"/>
                    </a:lnTo>
                    <a:lnTo>
                      <a:pt x="45" y="105"/>
                    </a:lnTo>
                    <a:lnTo>
                      <a:pt x="151"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3"/>
              <p:cNvSpPr/>
              <p:nvPr/>
            </p:nvSpPr>
            <p:spPr>
              <a:xfrm>
                <a:off x="3316288" y="1522413"/>
                <a:ext cx="28575" cy="33338"/>
              </a:xfrm>
              <a:custGeom>
                <a:rect b="b" l="l" r="r" t="t"/>
                <a:pathLst>
                  <a:path extrusionOk="0" h="105" w="90">
                    <a:moveTo>
                      <a:pt x="0" y="15"/>
                    </a:moveTo>
                    <a:lnTo>
                      <a:pt x="0" y="90"/>
                    </a:lnTo>
                    <a:lnTo>
                      <a:pt x="0" y="93"/>
                    </a:lnTo>
                    <a:lnTo>
                      <a:pt x="1" y="96"/>
                    </a:lnTo>
                    <a:lnTo>
                      <a:pt x="3" y="99"/>
                    </a:lnTo>
                    <a:lnTo>
                      <a:pt x="4" y="101"/>
                    </a:lnTo>
                    <a:lnTo>
                      <a:pt x="6" y="102"/>
                    </a:lnTo>
                    <a:lnTo>
                      <a:pt x="10" y="104"/>
                    </a:lnTo>
                    <a:lnTo>
                      <a:pt x="12" y="105"/>
                    </a:lnTo>
                    <a:lnTo>
                      <a:pt x="15" y="105"/>
                    </a:lnTo>
                    <a:lnTo>
                      <a:pt x="90" y="105"/>
                    </a:lnTo>
                    <a:lnTo>
                      <a:pt x="90" y="0"/>
                    </a:lnTo>
                    <a:lnTo>
                      <a:pt x="15" y="0"/>
                    </a:lnTo>
                    <a:lnTo>
                      <a:pt x="12" y="0"/>
                    </a:lnTo>
                    <a:lnTo>
                      <a:pt x="10" y="1"/>
                    </a:lnTo>
                    <a:lnTo>
                      <a:pt x="6" y="2"/>
                    </a:lnTo>
                    <a:lnTo>
                      <a:pt x="4" y="4"/>
                    </a:lnTo>
                    <a:lnTo>
                      <a:pt x="3" y="7"/>
                    </a:lnTo>
                    <a:lnTo>
                      <a:pt x="1" y="9"/>
                    </a:lnTo>
                    <a:lnTo>
                      <a:pt x="0" y="12"/>
                    </a:lnTo>
                    <a:lnTo>
                      <a:pt x="0" y="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75" name="Google Shape;175;p3"/>
          <p:cNvGrpSpPr/>
          <p:nvPr/>
        </p:nvGrpSpPr>
        <p:grpSpPr>
          <a:xfrm>
            <a:off x="1030958" y="2140656"/>
            <a:ext cx="1159181" cy="1159181"/>
            <a:chOff x="9309048" y="4946476"/>
            <a:chExt cx="1600200" cy="1600200"/>
          </a:xfrm>
        </p:grpSpPr>
        <p:sp>
          <p:nvSpPr>
            <p:cNvPr id="176" name="Google Shape;176;p3"/>
            <p:cNvSpPr/>
            <p:nvPr/>
          </p:nvSpPr>
          <p:spPr>
            <a:xfrm>
              <a:off x="9309048" y="4946476"/>
              <a:ext cx="1600200" cy="1600200"/>
            </a:xfrm>
            <a:prstGeom prst="ellipse">
              <a:avLst/>
            </a:prstGeom>
            <a:solidFill>
              <a:srgbClr val="71BEC4"/>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7" name="Google Shape;177;p3"/>
            <p:cNvGrpSpPr/>
            <p:nvPr/>
          </p:nvGrpSpPr>
          <p:grpSpPr>
            <a:xfrm>
              <a:off x="9871024" y="5520292"/>
              <a:ext cx="476250" cy="452568"/>
              <a:chOff x="5465763" y="1358900"/>
              <a:chExt cx="287337" cy="273050"/>
            </a:xfrm>
          </p:grpSpPr>
          <p:sp>
            <p:nvSpPr>
              <p:cNvPr id="178" name="Google Shape;178;p3"/>
              <p:cNvSpPr/>
              <p:nvPr/>
            </p:nvSpPr>
            <p:spPr>
              <a:xfrm>
                <a:off x="5586413" y="1446213"/>
                <a:ext cx="76200" cy="76200"/>
              </a:xfrm>
              <a:custGeom>
                <a:rect b="b" l="l" r="r" t="t"/>
                <a:pathLst>
                  <a:path extrusionOk="0" h="241" w="241">
                    <a:moveTo>
                      <a:pt x="106" y="75"/>
                    </a:moveTo>
                    <a:lnTo>
                      <a:pt x="106" y="72"/>
                    </a:lnTo>
                    <a:lnTo>
                      <a:pt x="107" y="70"/>
                    </a:lnTo>
                    <a:lnTo>
                      <a:pt x="108" y="66"/>
                    </a:lnTo>
                    <a:lnTo>
                      <a:pt x="110" y="64"/>
                    </a:lnTo>
                    <a:lnTo>
                      <a:pt x="112" y="63"/>
                    </a:lnTo>
                    <a:lnTo>
                      <a:pt x="115" y="61"/>
                    </a:lnTo>
                    <a:lnTo>
                      <a:pt x="117" y="61"/>
                    </a:lnTo>
                    <a:lnTo>
                      <a:pt x="121" y="60"/>
                    </a:lnTo>
                    <a:lnTo>
                      <a:pt x="124" y="60"/>
                    </a:lnTo>
                    <a:lnTo>
                      <a:pt x="126" y="61"/>
                    </a:lnTo>
                    <a:lnTo>
                      <a:pt x="129" y="63"/>
                    </a:lnTo>
                    <a:lnTo>
                      <a:pt x="131" y="64"/>
                    </a:lnTo>
                    <a:lnTo>
                      <a:pt x="133" y="66"/>
                    </a:lnTo>
                    <a:lnTo>
                      <a:pt x="134" y="70"/>
                    </a:lnTo>
                    <a:lnTo>
                      <a:pt x="136" y="72"/>
                    </a:lnTo>
                    <a:lnTo>
                      <a:pt x="136" y="75"/>
                    </a:lnTo>
                    <a:lnTo>
                      <a:pt x="136" y="165"/>
                    </a:lnTo>
                    <a:lnTo>
                      <a:pt x="136" y="168"/>
                    </a:lnTo>
                    <a:lnTo>
                      <a:pt x="134" y="171"/>
                    </a:lnTo>
                    <a:lnTo>
                      <a:pt x="133" y="174"/>
                    </a:lnTo>
                    <a:lnTo>
                      <a:pt x="131" y="176"/>
                    </a:lnTo>
                    <a:lnTo>
                      <a:pt x="129" y="178"/>
                    </a:lnTo>
                    <a:lnTo>
                      <a:pt x="126" y="179"/>
                    </a:lnTo>
                    <a:lnTo>
                      <a:pt x="124" y="180"/>
                    </a:lnTo>
                    <a:lnTo>
                      <a:pt x="121" y="180"/>
                    </a:lnTo>
                    <a:lnTo>
                      <a:pt x="117" y="180"/>
                    </a:lnTo>
                    <a:lnTo>
                      <a:pt x="115" y="179"/>
                    </a:lnTo>
                    <a:lnTo>
                      <a:pt x="112" y="178"/>
                    </a:lnTo>
                    <a:lnTo>
                      <a:pt x="110" y="176"/>
                    </a:lnTo>
                    <a:lnTo>
                      <a:pt x="108" y="174"/>
                    </a:lnTo>
                    <a:lnTo>
                      <a:pt x="107" y="171"/>
                    </a:lnTo>
                    <a:lnTo>
                      <a:pt x="106" y="168"/>
                    </a:lnTo>
                    <a:lnTo>
                      <a:pt x="106" y="165"/>
                    </a:lnTo>
                    <a:lnTo>
                      <a:pt x="106" y="75"/>
                    </a:lnTo>
                    <a:close/>
                    <a:moveTo>
                      <a:pt x="121" y="241"/>
                    </a:moveTo>
                    <a:lnTo>
                      <a:pt x="132" y="240"/>
                    </a:lnTo>
                    <a:lnTo>
                      <a:pt x="145" y="238"/>
                    </a:lnTo>
                    <a:lnTo>
                      <a:pt x="156" y="236"/>
                    </a:lnTo>
                    <a:lnTo>
                      <a:pt x="168" y="232"/>
                    </a:lnTo>
                    <a:lnTo>
                      <a:pt x="177" y="226"/>
                    </a:lnTo>
                    <a:lnTo>
                      <a:pt x="188" y="220"/>
                    </a:lnTo>
                    <a:lnTo>
                      <a:pt x="197" y="213"/>
                    </a:lnTo>
                    <a:lnTo>
                      <a:pt x="205" y="206"/>
                    </a:lnTo>
                    <a:lnTo>
                      <a:pt x="214" y="197"/>
                    </a:lnTo>
                    <a:lnTo>
                      <a:pt x="220" y="188"/>
                    </a:lnTo>
                    <a:lnTo>
                      <a:pt x="227" y="178"/>
                    </a:lnTo>
                    <a:lnTo>
                      <a:pt x="231" y="167"/>
                    </a:lnTo>
                    <a:lnTo>
                      <a:pt x="235" y="156"/>
                    </a:lnTo>
                    <a:lnTo>
                      <a:pt x="238" y="145"/>
                    </a:lnTo>
                    <a:lnTo>
                      <a:pt x="241" y="133"/>
                    </a:lnTo>
                    <a:lnTo>
                      <a:pt x="241" y="120"/>
                    </a:lnTo>
                    <a:lnTo>
                      <a:pt x="241" y="108"/>
                    </a:lnTo>
                    <a:lnTo>
                      <a:pt x="238" y="96"/>
                    </a:lnTo>
                    <a:lnTo>
                      <a:pt x="235" y="85"/>
                    </a:lnTo>
                    <a:lnTo>
                      <a:pt x="231" y="74"/>
                    </a:lnTo>
                    <a:lnTo>
                      <a:pt x="227" y="63"/>
                    </a:lnTo>
                    <a:lnTo>
                      <a:pt x="220" y="53"/>
                    </a:lnTo>
                    <a:lnTo>
                      <a:pt x="214" y="44"/>
                    </a:lnTo>
                    <a:lnTo>
                      <a:pt x="205" y="35"/>
                    </a:lnTo>
                    <a:lnTo>
                      <a:pt x="197" y="28"/>
                    </a:lnTo>
                    <a:lnTo>
                      <a:pt x="188" y="20"/>
                    </a:lnTo>
                    <a:lnTo>
                      <a:pt x="177" y="15"/>
                    </a:lnTo>
                    <a:lnTo>
                      <a:pt x="168" y="9"/>
                    </a:lnTo>
                    <a:lnTo>
                      <a:pt x="156" y="5"/>
                    </a:lnTo>
                    <a:lnTo>
                      <a:pt x="145" y="2"/>
                    </a:lnTo>
                    <a:lnTo>
                      <a:pt x="132" y="1"/>
                    </a:lnTo>
                    <a:lnTo>
                      <a:pt x="121" y="0"/>
                    </a:lnTo>
                    <a:lnTo>
                      <a:pt x="109" y="1"/>
                    </a:lnTo>
                    <a:lnTo>
                      <a:pt x="96" y="2"/>
                    </a:lnTo>
                    <a:lnTo>
                      <a:pt x="85" y="5"/>
                    </a:lnTo>
                    <a:lnTo>
                      <a:pt x="73" y="9"/>
                    </a:lnTo>
                    <a:lnTo>
                      <a:pt x="64" y="15"/>
                    </a:lnTo>
                    <a:lnTo>
                      <a:pt x="53" y="20"/>
                    </a:lnTo>
                    <a:lnTo>
                      <a:pt x="44" y="28"/>
                    </a:lnTo>
                    <a:lnTo>
                      <a:pt x="36" y="35"/>
                    </a:lnTo>
                    <a:lnTo>
                      <a:pt x="27" y="44"/>
                    </a:lnTo>
                    <a:lnTo>
                      <a:pt x="21" y="53"/>
                    </a:lnTo>
                    <a:lnTo>
                      <a:pt x="14" y="63"/>
                    </a:lnTo>
                    <a:lnTo>
                      <a:pt x="10" y="74"/>
                    </a:lnTo>
                    <a:lnTo>
                      <a:pt x="6" y="85"/>
                    </a:lnTo>
                    <a:lnTo>
                      <a:pt x="3" y="96"/>
                    </a:lnTo>
                    <a:lnTo>
                      <a:pt x="0" y="108"/>
                    </a:lnTo>
                    <a:lnTo>
                      <a:pt x="0" y="120"/>
                    </a:lnTo>
                    <a:lnTo>
                      <a:pt x="0" y="133"/>
                    </a:lnTo>
                    <a:lnTo>
                      <a:pt x="3" y="145"/>
                    </a:lnTo>
                    <a:lnTo>
                      <a:pt x="6" y="156"/>
                    </a:lnTo>
                    <a:lnTo>
                      <a:pt x="10" y="167"/>
                    </a:lnTo>
                    <a:lnTo>
                      <a:pt x="14" y="178"/>
                    </a:lnTo>
                    <a:lnTo>
                      <a:pt x="21" y="188"/>
                    </a:lnTo>
                    <a:lnTo>
                      <a:pt x="27" y="197"/>
                    </a:lnTo>
                    <a:lnTo>
                      <a:pt x="36" y="206"/>
                    </a:lnTo>
                    <a:lnTo>
                      <a:pt x="44" y="213"/>
                    </a:lnTo>
                    <a:lnTo>
                      <a:pt x="53" y="220"/>
                    </a:lnTo>
                    <a:lnTo>
                      <a:pt x="64" y="226"/>
                    </a:lnTo>
                    <a:lnTo>
                      <a:pt x="73" y="232"/>
                    </a:lnTo>
                    <a:lnTo>
                      <a:pt x="85" y="236"/>
                    </a:lnTo>
                    <a:lnTo>
                      <a:pt x="96" y="238"/>
                    </a:lnTo>
                    <a:lnTo>
                      <a:pt x="109" y="240"/>
                    </a:lnTo>
                    <a:lnTo>
                      <a:pt x="121" y="2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3"/>
              <p:cNvSpPr/>
              <p:nvPr/>
            </p:nvSpPr>
            <p:spPr>
              <a:xfrm>
                <a:off x="5643563" y="1358900"/>
                <a:ext cx="76200" cy="77788"/>
              </a:xfrm>
              <a:custGeom>
                <a:rect b="b" l="l" r="r" t="t"/>
                <a:pathLst>
                  <a:path extrusionOk="0" h="242" w="241">
                    <a:moveTo>
                      <a:pt x="105" y="77"/>
                    </a:moveTo>
                    <a:lnTo>
                      <a:pt x="106" y="73"/>
                    </a:lnTo>
                    <a:lnTo>
                      <a:pt x="107" y="70"/>
                    </a:lnTo>
                    <a:lnTo>
                      <a:pt x="108" y="68"/>
                    </a:lnTo>
                    <a:lnTo>
                      <a:pt x="110" y="66"/>
                    </a:lnTo>
                    <a:lnTo>
                      <a:pt x="112" y="64"/>
                    </a:lnTo>
                    <a:lnTo>
                      <a:pt x="114" y="63"/>
                    </a:lnTo>
                    <a:lnTo>
                      <a:pt x="118" y="62"/>
                    </a:lnTo>
                    <a:lnTo>
                      <a:pt x="120" y="62"/>
                    </a:lnTo>
                    <a:lnTo>
                      <a:pt x="123" y="62"/>
                    </a:lnTo>
                    <a:lnTo>
                      <a:pt x="126" y="63"/>
                    </a:lnTo>
                    <a:lnTo>
                      <a:pt x="128" y="64"/>
                    </a:lnTo>
                    <a:lnTo>
                      <a:pt x="130" y="66"/>
                    </a:lnTo>
                    <a:lnTo>
                      <a:pt x="133" y="68"/>
                    </a:lnTo>
                    <a:lnTo>
                      <a:pt x="134" y="70"/>
                    </a:lnTo>
                    <a:lnTo>
                      <a:pt x="135" y="73"/>
                    </a:lnTo>
                    <a:lnTo>
                      <a:pt x="135" y="77"/>
                    </a:lnTo>
                    <a:lnTo>
                      <a:pt x="135" y="167"/>
                    </a:lnTo>
                    <a:lnTo>
                      <a:pt x="135" y="170"/>
                    </a:lnTo>
                    <a:lnTo>
                      <a:pt x="134" y="172"/>
                    </a:lnTo>
                    <a:lnTo>
                      <a:pt x="133" y="175"/>
                    </a:lnTo>
                    <a:lnTo>
                      <a:pt x="130" y="177"/>
                    </a:lnTo>
                    <a:lnTo>
                      <a:pt x="128" y="178"/>
                    </a:lnTo>
                    <a:lnTo>
                      <a:pt x="126" y="181"/>
                    </a:lnTo>
                    <a:lnTo>
                      <a:pt x="123" y="182"/>
                    </a:lnTo>
                    <a:lnTo>
                      <a:pt x="120" y="182"/>
                    </a:lnTo>
                    <a:lnTo>
                      <a:pt x="118" y="182"/>
                    </a:lnTo>
                    <a:lnTo>
                      <a:pt x="114" y="181"/>
                    </a:lnTo>
                    <a:lnTo>
                      <a:pt x="112" y="178"/>
                    </a:lnTo>
                    <a:lnTo>
                      <a:pt x="110" y="177"/>
                    </a:lnTo>
                    <a:lnTo>
                      <a:pt x="108" y="175"/>
                    </a:lnTo>
                    <a:lnTo>
                      <a:pt x="107" y="172"/>
                    </a:lnTo>
                    <a:lnTo>
                      <a:pt x="106" y="170"/>
                    </a:lnTo>
                    <a:lnTo>
                      <a:pt x="105" y="167"/>
                    </a:lnTo>
                    <a:lnTo>
                      <a:pt x="105" y="77"/>
                    </a:lnTo>
                    <a:close/>
                    <a:moveTo>
                      <a:pt x="120" y="242"/>
                    </a:moveTo>
                    <a:lnTo>
                      <a:pt x="133" y="241"/>
                    </a:lnTo>
                    <a:lnTo>
                      <a:pt x="144" y="240"/>
                    </a:lnTo>
                    <a:lnTo>
                      <a:pt x="156" y="236"/>
                    </a:lnTo>
                    <a:lnTo>
                      <a:pt x="167" y="232"/>
                    </a:lnTo>
                    <a:lnTo>
                      <a:pt x="178" y="227"/>
                    </a:lnTo>
                    <a:lnTo>
                      <a:pt x="187" y="221"/>
                    </a:lnTo>
                    <a:lnTo>
                      <a:pt x="197" y="214"/>
                    </a:lnTo>
                    <a:lnTo>
                      <a:pt x="206" y="206"/>
                    </a:lnTo>
                    <a:lnTo>
                      <a:pt x="213" y="198"/>
                    </a:lnTo>
                    <a:lnTo>
                      <a:pt x="221" y="188"/>
                    </a:lnTo>
                    <a:lnTo>
                      <a:pt x="226" y="178"/>
                    </a:lnTo>
                    <a:lnTo>
                      <a:pt x="231" y="168"/>
                    </a:lnTo>
                    <a:lnTo>
                      <a:pt x="236" y="157"/>
                    </a:lnTo>
                    <a:lnTo>
                      <a:pt x="238" y="145"/>
                    </a:lnTo>
                    <a:lnTo>
                      <a:pt x="240" y="133"/>
                    </a:lnTo>
                    <a:lnTo>
                      <a:pt x="241" y="122"/>
                    </a:lnTo>
                    <a:lnTo>
                      <a:pt x="240" y="109"/>
                    </a:lnTo>
                    <a:lnTo>
                      <a:pt x="238" y="97"/>
                    </a:lnTo>
                    <a:lnTo>
                      <a:pt x="236" y="85"/>
                    </a:lnTo>
                    <a:lnTo>
                      <a:pt x="231" y="74"/>
                    </a:lnTo>
                    <a:lnTo>
                      <a:pt x="226" y="64"/>
                    </a:lnTo>
                    <a:lnTo>
                      <a:pt x="221" y="54"/>
                    </a:lnTo>
                    <a:lnTo>
                      <a:pt x="213" y="44"/>
                    </a:lnTo>
                    <a:lnTo>
                      <a:pt x="206" y="36"/>
                    </a:lnTo>
                    <a:lnTo>
                      <a:pt x="197" y="28"/>
                    </a:lnTo>
                    <a:lnTo>
                      <a:pt x="187" y="22"/>
                    </a:lnTo>
                    <a:lnTo>
                      <a:pt x="178" y="15"/>
                    </a:lnTo>
                    <a:lnTo>
                      <a:pt x="167" y="10"/>
                    </a:lnTo>
                    <a:lnTo>
                      <a:pt x="156" y="7"/>
                    </a:lnTo>
                    <a:lnTo>
                      <a:pt x="144" y="4"/>
                    </a:lnTo>
                    <a:lnTo>
                      <a:pt x="133" y="2"/>
                    </a:lnTo>
                    <a:lnTo>
                      <a:pt x="120" y="0"/>
                    </a:lnTo>
                    <a:lnTo>
                      <a:pt x="108" y="2"/>
                    </a:lnTo>
                    <a:lnTo>
                      <a:pt x="96" y="4"/>
                    </a:lnTo>
                    <a:lnTo>
                      <a:pt x="84" y="6"/>
                    </a:lnTo>
                    <a:lnTo>
                      <a:pt x="74" y="10"/>
                    </a:lnTo>
                    <a:lnTo>
                      <a:pt x="63" y="15"/>
                    </a:lnTo>
                    <a:lnTo>
                      <a:pt x="53" y="22"/>
                    </a:lnTo>
                    <a:lnTo>
                      <a:pt x="44" y="28"/>
                    </a:lnTo>
                    <a:lnTo>
                      <a:pt x="35" y="36"/>
                    </a:lnTo>
                    <a:lnTo>
                      <a:pt x="27" y="44"/>
                    </a:lnTo>
                    <a:lnTo>
                      <a:pt x="20" y="54"/>
                    </a:lnTo>
                    <a:lnTo>
                      <a:pt x="15" y="64"/>
                    </a:lnTo>
                    <a:lnTo>
                      <a:pt x="9" y="74"/>
                    </a:lnTo>
                    <a:lnTo>
                      <a:pt x="5" y="85"/>
                    </a:lnTo>
                    <a:lnTo>
                      <a:pt x="2" y="97"/>
                    </a:lnTo>
                    <a:lnTo>
                      <a:pt x="1" y="109"/>
                    </a:lnTo>
                    <a:lnTo>
                      <a:pt x="0" y="122"/>
                    </a:lnTo>
                    <a:lnTo>
                      <a:pt x="1" y="133"/>
                    </a:lnTo>
                    <a:lnTo>
                      <a:pt x="2" y="145"/>
                    </a:lnTo>
                    <a:lnTo>
                      <a:pt x="5" y="157"/>
                    </a:lnTo>
                    <a:lnTo>
                      <a:pt x="9" y="168"/>
                    </a:lnTo>
                    <a:lnTo>
                      <a:pt x="15" y="178"/>
                    </a:lnTo>
                    <a:lnTo>
                      <a:pt x="20" y="188"/>
                    </a:lnTo>
                    <a:lnTo>
                      <a:pt x="27" y="198"/>
                    </a:lnTo>
                    <a:lnTo>
                      <a:pt x="35" y="206"/>
                    </a:lnTo>
                    <a:lnTo>
                      <a:pt x="44" y="214"/>
                    </a:lnTo>
                    <a:lnTo>
                      <a:pt x="53" y="221"/>
                    </a:lnTo>
                    <a:lnTo>
                      <a:pt x="63" y="227"/>
                    </a:lnTo>
                    <a:lnTo>
                      <a:pt x="74" y="232"/>
                    </a:lnTo>
                    <a:lnTo>
                      <a:pt x="84" y="236"/>
                    </a:lnTo>
                    <a:lnTo>
                      <a:pt x="96" y="240"/>
                    </a:lnTo>
                    <a:lnTo>
                      <a:pt x="108" y="241"/>
                    </a:lnTo>
                    <a:lnTo>
                      <a:pt x="120" y="24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3"/>
              <p:cNvSpPr/>
              <p:nvPr/>
            </p:nvSpPr>
            <p:spPr>
              <a:xfrm>
                <a:off x="5465763" y="1517650"/>
                <a:ext cx="57150" cy="95250"/>
              </a:xfrm>
              <a:custGeom>
                <a:rect b="b" l="l" r="r" t="t"/>
                <a:pathLst>
                  <a:path extrusionOk="0" h="302" w="180">
                    <a:moveTo>
                      <a:pt x="165" y="0"/>
                    </a:moveTo>
                    <a:lnTo>
                      <a:pt x="15" y="0"/>
                    </a:lnTo>
                    <a:lnTo>
                      <a:pt x="12" y="0"/>
                    </a:lnTo>
                    <a:lnTo>
                      <a:pt x="9" y="1"/>
                    </a:lnTo>
                    <a:lnTo>
                      <a:pt x="6" y="2"/>
                    </a:lnTo>
                    <a:lnTo>
                      <a:pt x="4" y="4"/>
                    </a:lnTo>
                    <a:lnTo>
                      <a:pt x="2" y="7"/>
                    </a:lnTo>
                    <a:lnTo>
                      <a:pt x="1" y="9"/>
                    </a:lnTo>
                    <a:lnTo>
                      <a:pt x="0" y="12"/>
                    </a:lnTo>
                    <a:lnTo>
                      <a:pt x="0" y="15"/>
                    </a:lnTo>
                    <a:lnTo>
                      <a:pt x="0" y="287"/>
                    </a:lnTo>
                    <a:lnTo>
                      <a:pt x="0" y="289"/>
                    </a:lnTo>
                    <a:lnTo>
                      <a:pt x="1" y="292"/>
                    </a:lnTo>
                    <a:lnTo>
                      <a:pt x="2" y="294"/>
                    </a:lnTo>
                    <a:lnTo>
                      <a:pt x="4" y="296"/>
                    </a:lnTo>
                    <a:lnTo>
                      <a:pt x="6" y="298"/>
                    </a:lnTo>
                    <a:lnTo>
                      <a:pt x="9" y="299"/>
                    </a:lnTo>
                    <a:lnTo>
                      <a:pt x="12" y="301"/>
                    </a:lnTo>
                    <a:lnTo>
                      <a:pt x="15" y="302"/>
                    </a:lnTo>
                    <a:lnTo>
                      <a:pt x="165" y="302"/>
                    </a:lnTo>
                    <a:lnTo>
                      <a:pt x="168" y="301"/>
                    </a:lnTo>
                    <a:lnTo>
                      <a:pt x="172" y="299"/>
                    </a:lnTo>
                    <a:lnTo>
                      <a:pt x="174" y="298"/>
                    </a:lnTo>
                    <a:lnTo>
                      <a:pt x="176" y="296"/>
                    </a:lnTo>
                    <a:lnTo>
                      <a:pt x="178" y="294"/>
                    </a:lnTo>
                    <a:lnTo>
                      <a:pt x="179" y="292"/>
                    </a:lnTo>
                    <a:lnTo>
                      <a:pt x="180" y="289"/>
                    </a:lnTo>
                    <a:lnTo>
                      <a:pt x="180" y="287"/>
                    </a:lnTo>
                    <a:lnTo>
                      <a:pt x="180" y="15"/>
                    </a:lnTo>
                    <a:lnTo>
                      <a:pt x="180" y="12"/>
                    </a:lnTo>
                    <a:lnTo>
                      <a:pt x="179" y="9"/>
                    </a:lnTo>
                    <a:lnTo>
                      <a:pt x="178" y="7"/>
                    </a:lnTo>
                    <a:lnTo>
                      <a:pt x="176" y="4"/>
                    </a:lnTo>
                    <a:lnTo>
                      <a:pt x="174" y="2"/>
                    </a:lnTo>
                    <a:lnTo>
                      <a:pt x="172" y="1"/>
                    </a:lnTo>
                    <a:lnTo>
                      <a:pt x="168" y="0"/>
                    </a:lnTo>
                    <a:lnTo>
                      <a:pt x="16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3"/>
              <p:cNvSpPr/>
              <p:nvPr/>
            </p:nvSpPr>
            <p:spPr>
              <a:xfrm>
                <a:off x="5527675" y="1527175"/>
                <a:ext cx="225425" cy="104775"/>
              </a:xfrm>
              <a:custGeom>
                <a:rect b="b" l="l" r="r" t="t"/>
                <a:pathLst>
                  <a:path extrusionOk="0" h="331" w="708">
                    <a:moveTo>
                      <a:pt x="704" y="125"/>
                    </a:moveTo>
                    <a:lnTo>
                      <a:pt x="695" y="117"/>
                    </a:lnTo>
                    <a:lnTo>
                      <a:pt x="688" y="110"/>
                    </a:lnTo>
                    <a:lnTo>
                      <a:pt x="680" y="104"/>
                    </a:lnTo>
                    <a:lnTo>
                      <a:pt x="673" y="99"/>
                    </a:lnTo>
                    <a:lnTo>
                      <a:pt x="665" y="95"/>
                    </a:lnTo>
                    <a:lnTo>
                      <a:pt x="658" y="91"/>
                    </a:lnTo>
                    <a:lnTo>
                      <a:pt x="650" y="89"/>
                    </a:lnTo>
                    <a:lnTo>
                      <a:pt x="644" y="87"/>
                    </a:lnTo>
                    <a:lnTo>
                      <a:pt x="636" y="85"/>
                    </a:lnTo>
                    <a:lnTo>
                      <a:pt x="629" y="85"/>
                    </a:lnTo>
                    <a:lnTo>
                      <a:pt x="622" y="85"/>
                    </a:lnTo>
                    <a:lnTo>
                      <a:pt x="615" y="85"/>
                    </a:lnTo>
                    <a:lnTo>
                      <a:pt x="599" y="88"/>
                    </a:lnTo>
                    <a:lnTo>
                      <a:pt x="583" y="91"/>
                    </a:lnTo>
                    <a:lnTo>
                      <a:pt x="507" y="115"/>
                    </a:lnTo>
                    <a:lnTo>
                      <a:pt x="505" y="127"/>
                    </a:lnTo>
                    <a:lnTo>
                      <a:pt x="502" y="137"/>
                    </a:lnTo>
                    <a:lnTo>
                      <a:pt x="497" y="147"/>
                    </a:lnTo>
                    <a:lnTo>
                      <a:pt x="491" y="157"/>
                    </a:lnTo>
                    <a:lnTo>
                      <a:pt x="486" y="162"/>
                    </a:lnTo>
                    <a:lnTo>
                      <a:pt x="480" y="166"/>
                    </a:lnTo>
                    <a:lnTo>
                      <a:pt x="474" y="171"/>
                    </a:lnTo>
                    <a:lnTo>
                      <a:pt x="468" y="175"/>
                    </a:lnTo>
                    <a:lnTo>
                      <a:pt x="460" y="177"/>
                    </a:lnTo>
                    <a:lnTo>
                      <a:pt x="453" y="179"/>
                    </a:lnTo>
                    <a:lnTo>
                      <a:pt x="445" y="180"/>
                    </a:lnTo>
                    <a:lnTo>
                      <a:pt x="437" y="180"/>
                    </a:lnTo>
                    <a:lnTo>
                      <a:pt x="422" y="180"/>
                    </a:lnTo>
                    <a:lnTo>
                      <a:pt x="226" y="180"/>
                    </a:lnTo>
                    <a:lnTo>
                      <a:pt x="223" y="180"/>
                    </a:lnTo>
                    <a:lnTo>
                      <a:pt x="220" y="179"/>
                    </a:lnTo>
                    <a:lnTo>
                      <a:pt x="218" y="178"/>
                    </a:lnTo>
                    <a:lnTo>
                      <a:pt x="216" y="176"/>
                    </a:lnTo>
                    <a:lnTo>
                      <a:pt x="214" y="174"/>
                    </a:lnTo>
                    <a:lnTo>
                      <a:pt x="213" y="172"/>
                    </a:lnTo>
                    <a:lnTo>
                      <a:pt x="211" y="169"/>
                    </a:lnTo>
                    <a:lnTo>
                      <a:pt x="211" y="165"/>
                    </a:lnTo>
                    <a:lnTo>
                      <a:pt x="211" y="162"/>
                    </a:lnTo>
                    <a:lnTo>
                      <a:pt x="213" y="160"/>
                    </a:lnTo>
                    <a:lnTo>
                      <a:pt x="214" y="157"/>
                    </a:lnTo>
                    <a:lnTo>
                      <a:pt x="216" y="155"/>
                    </a:lnTo>
                    <a:lnTo>
                      <a:pt x="218" y="154"/>
                    </a:lnTo>
                    <a:lnTo>
                      <a:pt x="220" y="151"/>
                    </a:lnTo>
                    <a:lnTo>
                      <a:pt x="223" y="151"/>
                    </a:lnTo>
                    <a:lnTo>
                      <a:pt x="226" y="150"/>
                    </a:lnTo>
                    <a:lnTo>
                      <a:pt x="422" y="150"/>
                    </a:lnTo>
                    <a:lnTo>
                      <a:pt x="437" y="150"/>
                    </a:lnTo>
                    <a:lnTo>
                      <a:pt x="446" y="149"/>
                    </a:lnTo>
                    <a:lnTo>
                      <a:pt x="455" y="147"/>
                    </a:lnTo>
                    <a:lnTo>
                      <a:pt x="461" y="143"/>
                    </a:lnTo>
                    <a:lnTo>
                      <a:pt x="468" y="137"/>
                    </a:lnTo>
                    <a:lnTo>
                      <a:pt x="472" y="130"/>
                    </a:lnTo>
                    <a:lnTo>
                      <a:pt x="475" y="122"/>
                    </a:lnTo>
                    <a:lnTo>
                      <a:pt x="477" y="114"/>
                    </a:lnTo>
                    <a:lnTo>
                      <a:pt x="478" y="105"/>
                    </a:lnTo>
                    <a:lnTo>
                      <a:pt x="478" y="102"/>
                    </a:lnTo>
                    <a:lnTo>
                      <a:pt x="478" y="98"/>
                    </a:lnTo>
                    <a:lnTo>
                      <a:pt x="474" y="90"/>
                    </a:lnTo>
                    <a:lnTo>
                      <a:pt x="470" y="84"/>
                    </a:lnTo>
                    <a:lnTo>
                      <a:pt x="465" y="76"/>
                    </a:lnTo>
                    <a:lnTo>
                      <a:pt x="458" y="71"/>
                    </a:lnTo>
                    <a:lnTo>
                      <a:pt x="451" y="67"/>
                    </a:lnTo>
                    <a:lnTo>
                      <a:pt x="442" y="63"/>
                    </a:lnTo>
                    <a:lnTo>
                      <a:pt x="432" y="61"/>
                    </a:lnTo>
                    <a:lnTo>
                      <a:pt x="422" y="60"/>
                    </a:lnTo>
                    <a:lnTo>
                      <a:pt x="410" y="60"/>
                    </a:lnTo>
                    <a:lnTo>
                      <a:pt x="399" y="60"/>
                    </a:lnTo>
                    <a:lnTo>
                      <a:pt x="389" y="60"/>
                    </a:lnTo>
                    <a:lnTo>
                      <a:pt x="381" y="60"/>
                    </a:lnTo>
                    <a:lnTo>
                      <a:pt x="373" y="60"/>
                    </a:lnTo>
                    <a:lnTo>
                      <a:pt x="365" y="60"/>
                    </a:lnTo>
                    <a:lnTo>
                      <a:pt x="356" y="60"/>
                    </a:lnTo>
                    <a:lnTo>
                      <a:pt x="349" y="60"/>
                    </a:lnTo>
                    <a:lnTo>
                      <a:pt x="339" y="60"/>
                    </a:lnTo>
                    <a:lnTo>
                      <a:pt x="330" y="60"/>
                    </a:lnTo>
                    <a:lnTo>
                      <a:pt x="320" y="60"/>
                    </a:lnTo>
                    <a:lnTo>
                      <a:pt x="307" y="60"/>
                    </a:lnTo>
                    <a:lnTo>
                      <a:pt x="288" y="46"/>
                    </a:lnTo>
                    <a:lnTo>
                      <a:pt x="267" y="33"/>
                    </a:lnTo>
                    <a:lnTo>
                      <a:pt x="246" y="24"/>
                    </a:lnTo>
                    <a:lnTo>
                      <a:pt x="225" y="15"/>
                    </a:lnTo>
                    <a:lnTo>
                      <a:pt x="204" y="9"/>
                    </a:lnTo>
                    <a:lnTo>
                      <a:pt x="181" y="3"/>
                    </a:lnTo>
                    <a:lnTo>
                      <a:pt x="159" y="1"/>
                    </a:lnTo>
                    <a:lnTo>
                      <a:pt x="136" y="0"/>
                    </a:lnTo>
                    <a:lnTo>
                      <a:pt x="15" y="0"/>
                    </a:lnTo>
                    <a:lnTo>
                      <a:pt x="13" y="0"/>
                    </a:lnTo>
                    <a:lnTo>
                      <a:pt x="10" y="1"/>
                    </a:lnTo>
                    <a:lnTo>
                      <a:pt x="8" y="2"/>
                    </a:lnTo>
                    <a:lnTo>
                      <a:pt x="4" y="4"/>
                    </a:lnTo>
                    <a:lnTo>
                      <a:pt x="3" y="7"/>
                    </a:lnTo>
                    <a:lnTo>
                      <a:pt x="1" y="10"/>
                    </a:lnTo>
                    <a:lnTo>
                      <a:pt x="1" y="12"/>
                    </a:lnTo>
                    <a:lnTo>
                      <a:pt x="0" y="15"/>
                    </a:lnTo>
                    <a:lnTo>
                      <a:pt x="0" y="223"/>
                    </a:lnTo>
                    <a:lnTo>
                      <a:pt x="1" y="229"/>
                    </a:lnTo>
                    <a:lnTo>
                      <a:pt x="3" y="232"/>
                    </a:lnTo>
                    <a:lnTo>
                      <a:pt x="7" y="236"/>
                    </a:lnTo>
                    <a:lnTo>
                      <a:pt x="11" y="238"/>
                    </a:lnTo>
                    <a:lnTo>
                      <a:pt x="53" y="252"/>
                    </a:lnTo>
                    <a:lnTo>
                      <a:pt x="90" y="265"/>
                    </a:lnTo>
                    <a:lnTo>
                      <a:pt x="123" y="277"/>
                    </a:lnTo>
                    <a:lnTo>
                      <a:pt x="154" y="288"/>
                    </a:lnTo>
                    <a:lnTo>
                      <a:pt x="205" y="306"/>
                    </a:lnTo>
                    <a:lnTo>
                      <a:pt x="247" y="320"/>
                    </a:lnTo>
                    <a:lnTo>
                      <a:pt x="264" y="325"/>
                    </a:lnTo>
                    <a:lnTo>
                      <a:pt x="281" y="328"/>
                    </a:lnTo>
                    <a:lnTo>
                      <a:pt x="296" y="331"/>
                    </a:lnTo>
                    <a:lnTo>
                      <a:pt x="311" y="331"/>
                    </a:lnTo>
                    <a:lnTo>
                      <a:pt x="321" y="331"/>
                    </a:lnTo>
                    <a:lnTo>
                      <a:pt x="329" y="329"/>
                    </a:lnTo>
                    <a:lnTo>
                      <a:pt x="338" y="328"/>
                    </a:lnTo>
                    <a:lnTo>
                      <a:pt x="348" y="326"/>
                    </a:lnTo>
                    <a:lnTo>
                      <a:pt x="366" y="321"/>
                    </a:lnTo>
                    <a:lnTo>
                      <a:pt x="386" y="313"/>
                    </a:lnTo>
                    <a:lnTo>
                      <a:pt x="408" y="303"/>
                    </a:lnTo>
                    <a:lnTo>
                      <a:pt x="433" y="291"/>
                    </a:lnTo>
                    <a:lnTo>
                      <a:pt x="461" y="276"/>
                    </a:lnTo>
                    <a:lnTo>
                      <a:pt x="494" y="258"/>
                    </a:lnTo>
                    <a:lnTo>
                      <a:pt x="513" y="247"/>
                    </a:lnTo>
                    <a:lnTo>
                      <a:pt x="533" y="236"/>
                    </a:lnTo>
                    <a:lnTo>
                      <a:pt x="557" y="223"/>
                    </a:lnTo>
                    <a:lnTo>
                      <a:pt x="581" y="210"/>
                    </a:lnTo>
                    <a:lnTo>
                      <a:pt x="607" y="196"/>
                    </a:lnTo>
                    <a:lnTo>
                      <a:pt x="636" y="181"/>
                    </a:lnTo>
                    <a:lnTo>
                      <a:pt x="667" y="165"/>
                    </a:lnTo>
                    <a:lnTo>
                      <a:pt x="699" y="149"/>
                    </a:lnTo>
                    <a:lnTo>
                      <a:pt x="703" y="147"/>
                    </a:lnTo>
                    <a:lnTo>
                      <a:pt x="705" y="145"/>
                    </a:lnTo>
                    <a:lnTo>
                      <a:pt x="707" y="142"/>
                    </a:lnTo>
                    <a:lnTo>
                      <a:pt x="708" y="139"/>
                    </a:lnTo>
                    <a:lnTo>
                      <a:pt x="708" y="134"/>
                    </a:lnTo>
                    <a:lnTo>
                      <a:pt x="707" y="131"/>
                    </a:lnTo>
                    <a:lnTo>
                      <a:pt x="706" y="128"/>
                    </a:lnTo>
                    <a:lnTo>
                      <a:pt x="704" y="125"/>
                    </a:lnTo>
                    <a:lnTo>
                      <a:pt x="704" y="1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82" name="Google Shape;182;p3"/>
          <p:cNvSpPr/>
          <p:nvPr/>
        </p:nvSpPr>
        <p:spPr>
          <a:xfrm>
            <a:off x="2324425" y="954075"/>
            <a:ext cx="4648800" cy="831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000">
                <a:solidFill>
                  <a:schemeClr val="lt1"/>
                </a:solidFill>
                <a:latin typeface="Quattrocento Sans"/>
                <a:ea typeface="Quattrocento Sans"/>
                <a:cs typeface="Quattrocento Sans"/>
                <a:sym typeface="Quattrocento Sans"/>
              </a:rPr>
              <a:t>Variable</a:t>
            </a:r>
            <a:r>
              <a:rPr b="1" lang="en-US" sz="3000">
                <a:solidFill>
                  <a:schemeClr val="lt1"/>
                </a:solidFill>
                <a:latin typeface="Quattrocento Sans"/>
                <a:ea typeface="Quattrocento Sans"/>
                <a:cs typeface="Quattrocento Sans"/>
                <a:sym typeface="Quattrocento Sans"/>
              </a:rPr>
              <a:t> Analysis for Each Cluster</a:t>
            </a:r>
            <a:endParaRPr b="1" sz="3000">
              <a:latin typeface="Quattrocento Sans"/>
              <a:ea typeface="Quattrocento Sans"/>
              <a:cs typeface="Quattrocento Sans"/>
              <a:sym typeface="Quattrocento Sans"/>
            </a:endParaRPr>
          </a:p>
        </p:txBody>
      </p:sp>
      <p:sp>
        <p:nvSpPr>
          <p:cNvPr id="183" name="Google Shape;183;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7" name="Shape 187"/>
        <p:cNvGrpSpPr/>
        <p:nvPr/>
      </p:nvGrpSpPr>
      <p:grpSpPr>
        <a:xfrm>
          <a:off x="0" y="0"/>
          <a:ext cx="0" cy="0"/>
          <a:chOff x="0" y="0"/>
          <a:chExt cx="0" cy="0"/>
        </a:xfrm>
      </p:grpSpPr>
      <p:sp>
        <p:nvSpPr>
          <p:cNvPr id="188" name="Google Shape;188;g6c2cf1a1c1_1_29"/>
          <p:cNvSpPr/>
          <p:nvPr/>
        </p:nvSpPr>
        <p:spPr>
          <a:xfrm flipH="1" rot="-5400000">
            <a:off x="-560375" y="1318450"/>
            <a:ext cx="3963900" cy="2190000"/>
          </a:xfrm>
          <a:prstGeom prst="homePlate">
            <a:avLst>
              <a:gd fmla="val 50000" name="adj"/>
            </a:avLst>
          </a:prstGeom>
          <a:solidFill>
            <a:srgbClr val="71BE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g6c2cf1a1c1_1_29"/>
          <p:cNvSpPr/>
          <p:nvPr/>
        </p:nvSpPr>
        <p:spPr>
          <a:xfrm>
            <a:off x="10058400" y="135628"/>
            <a:ext cx="2133600" cy="177900"/>
          </a:xfrm>
          <a:prstGeom prst="rect">
            <a:avLst/>
          </a:prstGeom>
          <a:solidFill>
            <a:srgbClr val="E65E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g6c2cf1a1c1_1_29"/>
          <p:cNvSpPr txBox="1"/>
          <p:nvPr>
            <p:ph idx="12" type="sldNum"/>
          </p:nvPr>
        </p:nvSpPr>
        <p:spPr>
          <a:xfrm>
            <a:off x="9292575" y="636992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1" name="Google Shape;191;g6c2cf1a1c1_1_29"/>
          <p:cNvPicPr preferRelativeResize="0"/>
          <p:nvPr/>
        </p:nvPicPr>
        <p:blipFill>
          <a:blip r:embed="rId3">
            <a:alphaModFix/>
          </a:blip>
          <a:stretch>
            <a:fillRect/>
          </a:stretch>
        </p:blipFill>
        <p:spPr>
          <a:xfrm>
            <a:off x="2670100" y="431500"/>
            <a:ext cx="4668050" cy="3328298"/>
          </a:xfrm>
          <a:prstGeom prst="rect">
            <a:avLst/>
          </a:prstGeom>
          <a:noFill/>
          <a:ln>
            <a:noFill/>
          </a:ln>
        </p:spPr>
      </p:pic>
      <p:pic>
        <p:nvPicPr>
          <p:cNvPr id="192" name="Google Shape;192;g6c2cf1a1c1_1_29"/>
          <p:cNvPicPr preferRelativeResize="0"/>
          <p:nvPr/>
        </p:nvPicPr>
        <p:blipFill>
          <a:blip r:embed="rId4">
            <a:alphaModFix/>
          </a:blip>
          <a:stretch>
            <a:fillRect/>
          </a:stretch>
        </p:blipFill>
        <p:spPr>
          <a:xfrm>
            <a:off x="7408764" y="431500"/>
            <a:ext cx="4091660" cy="3328298"/>
          </a:xfrm>
          <a:prstGeom prst="rect">
            <a:avLst/>
          </a:prstGeom>
          <a:noFill/>
          <a:ln>
            <a:noFill/>
          </a:ln>
        </p:spPr>
      </p:pic>
      <p:pic>
        <p:nvPicPr>
          <p:cNvPr id="193" name="Google Shape;193;g6c2cf1a1c1_1_29"/>
          <p:cNvPicPr preferRelativeResize="0"/>
          <p:nvPr/>
        </p:nvPicPr>
        <p:blipFill>
          <a:blip r:embed="rId5">
            <a:alphaModFix/>
          </a:blip>
          <a:stretch>
            <a:fillRect/>
          </a:stretch>
        </p:blipFill>
        <p:spPr>
          <a:xfrm>
            <a:off x="2611300" y="3669775"/>
            <a:ext cx="4668050" cy="3110074"/>
          </a:xfrm>
          <a:prstGeom prst="rect">
            <a:avLst/>
          </a:prstGeom>
          <a:noFill/>
          <a:ln>
            <a:noFill/>
          </a:ln>
        </p:spPr>
      </p:pic>
      <p:sp>
        <p:nvSpPr>
          <p:cNvPr id="194" name="Google Shape;194;g6c2cf1a1c1_1_29"/>
          <p:cNvSpPr/>
          <p:nvPr/>
        </p:nvSpPr>
        <p:spPr>
          <a:xfrm>
            <a:off x="182575" y="914400"/>
            <a:ext cx="2478000" cy="239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000">
                <a:solidFill>
                  <a:srgbClr val="FFFFFF"/>
                </a:solidFill>
                <a:latin typeface="Quattrocento Sans"/>
                <a:ea typeface="Quattrocento Sans"/>
                <a:cs typeface="Quattrocento Sans"/>
                <a:sym typeface="Quattrocento Sans"/>
              </a:rPr>
              <a:t>Summarize</a:t>
            </a:r>
            <a:r>
              <a:rPr b="1" lang="en-US" sz="3000">
                <a:solidFill>
                  <a:srgbClr val="FFFFFF"/>
                </a:solidFill>
                <a:latin typeface="Quattrocento Sans"/>
                <a:ea typeface="Quattrocento Sans"/>
                <a:cs typeface="Quattrocento Sans"/>
                <a:sym typeface="Quattrocento Sans"/>
              </a:rPr>
              <a:t> Variables</a:t>
            </a:r>
            <a:endParaRPr b="1" sz="3000">
              <a:solidFill>
                <a:srgbClr val="FFFFFF"/>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3000">
                <a:solidFill>
                  <a:srgbClr val="FFFFFF"/>
                </a:solidFill>
                <a:latin typeface="Quattrocento Sans"/>
                <a:ea typeface="Quattrocento Sans"/>
                <a:cs typeface="Quattrocento Sans"/>
                <a:sym typeface="Quattrocento Sans"/>
              </a:rPr>
              <a:t>for</a:t>
            </a:r>
            <a:endParaRPr b="1" sz="3000">
              <a:solidFill>
                <a:srgbClr val="FFFFFF"/>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3000">
                <a:solidFill>
                  <a:srgbClr val="FFFFFF"/>
                </a:solidFill>
                <a:latin typeface="Quattrocento Sans"/>
                <a:ea typeface="Quattrocento Sans"/>
                <a:cs typeface="Quattrocento Sans"/>
                <a:sym typeface="Quattrocento Sans"/>
              </a:rPr>
              <a:t>Clusters</a:t>
            </a:r>
            <a:endParaRPr b="1" sz="3000">
              <a:solidFill>
                <a:srgbClr val="FFFFFF"/>
              </a:solidFill>
              <a:latin typeface="Quattrocento Sans"/>
              <a:ea typeface="Quattrocento Sans"/>
              <a:cs typeface="Quattrocento Sans"/>
              <a:sym typeface="Quattrocento Sans"/>
            </a:endParaRPr>
          </a:p>
        </p:txBody>
      </p:sp>
      <p:sp>
        <p:nvSpPr>
          <p:cNvPr id="195" name="Google Shape;195;g6c2cf1a1c1_1_29"/>
          <p:cNvSpPr/>
          <p:nvPr/>
        </p:nvSpPr>
        <p:spPr>
          <a:xfrm>
            <a:off x="8244603" y="4300109"/>
            <a:ext cx="303300" cy="2484600"/>
          </a:xfrm>
          <a:prstGeom prst="roundRect">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g6c2cf1a1c1_1_29"/>
          <p:cNvSpPr/>
          <p:nvPr/>
        </p:nvSpPr>
        <p:spPr>
          <a:xfrm rot="10800000">
            <a:off x="8244321" y="4556335"/>
            <a:ext cx="303300" cy="2228400"/>
          </a:xfrm>
          <a:prstGeom prst="roundRect">
            <a:avLst>
              <a:gd fmla="val 50000" name="adj"/>
            </a:avLst>
          </a:prstGeom>
          <a:solidFill>
            <a:srgbClr val="9DD2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6c2cf1a1c1_1_29"/>
          <p:cNvSpPr txBox="1"/>
          <p:nvPr/>
        </p:nvSpPr>
        <p:spPr>
          <a:xfrm rot="5400000">
            <a:off x="7320642" y="5563502"/>
            <a:ext cx="2151000" cy="214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88%</a:t>
            </a:r>
            <a:endParaRPr sz="1800"/>
          </a:p>
        </p:txBody>
      </p:sp>
      <p:sp>
        <p:nvSpPr>
          <p:cNvPr id="198" name="Google Shape;198;g6c2cf1a1c1_1_29"/>
          <p:cNvSpPr/>
          <p:nvPr/>
        </p:nvSpPr>
        <p:spPr>
          <a:xfrm>
            <a:off x="8159944" y="6368100"/>
            <a:ext cx="472500" cy="416700"/>
          </a:xfrm>
          <a:prstGeom prst="ellipse">
            <a:avLst/>
          </a:prstGeom>
          <a:solidFill>
            <a:srgbClr val="9DD2D6"/>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g6c2cf1a1c1_1_29"/>
          <p:cNvSpPr/>
          <p:nvPr/>
        </p:nvSpPr>
        <p:spPr>
          <a:xfrm>
            <a:off x="9498236" y="4281359"/>
            <a:ext cx="303300" cy="2484600"/>
          </a:xfrm>
          <a:prstGeom prst="roundRect">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g6c2cf1a1c1_1_29"/>
          <p:cNvSpPr/>
          <p:nvPr/>
        </p:nvSpPr>
        <p:spPr>
          <a:xfrm rot="10800000">
            <a:off x="9504805" y="5323761"/>
            <a:ext cx="303300" cy="1461000"/>
          </a:xfrm>
          <a:prstGeom prst="roundRect">
            <a:avLst>
              <a:gd fmla="val 50000" name="adj"/>
            </a:avLst>
          </a:prstGeom>
          <a:solidFill>
            <a:srgbClr val="3C8C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6c2cf1a1c1_1_29"/>
          <p:cNvSpPr txBox="1"/>
          <p:nvPr/>
        </p:nvSpPr>
        <p:spPr>
          <a:xfrm rot="5400000">
            <a:off x="8965417" y="5947126"/>
            <a:ext cx="1382400" cy="214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    $ 4453</a:t>
            </a:r>
            <a:endParaRPr sz="1800"/>
          </a:p>
        </p:txBody>
      </p:sp>
      <p:sp>
        <p:nvSpPr>
          <p:cNvPr id="202" name="Google Shape;202;g6c2cf1a1c1_1_29"/>
          <p:cNvSpPr/>
          <p:nvPr/>
        </p:nvSpPr>
        <p:spPr>
          <a:xfrm>
            <a:off x="9420427" y="6368125"/>
            <a:ext cx="472500" cy="416700"/>
          </a:xfrm>
          <a:prstGeom prst="ellipse">
            <a:avLst/>
          </a:prstGeom>
          <a:solidFill>
            <a:srgbClr val="3C8C92"/>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g6c2cf1a1c1_1_29"/>
          <p:cNvSpPr/>
          <p:nvPr/>
        </p:nvSpPr>
        <p:spPr>
          <a:xfrm>
            <a:off x="10622857" y="4281359"/>
            <a:ext cx="303300" cy="2484600"/>
          </a:xfrm>
          <a:prstGeom prst="roundRect">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g6c2cf1a1c1_1_29"/>
          <p:cNvSpPr/>
          <p:nvPr/>
        </p:nvSpPr>
        <p:spPr>
          <a:xfrm rot="10800000">
            <a:off x="10622576" y="4281386"/>
            <a:ext cx="303300" cy="2484600"/>
          </a:xfrm>
          <a:prstGeom prst="roundRect">
            <a:avLst>
              <a:gd fmla="val 50000" name="adj"/>
            </a:avLst>
          </a:prstGeom>
          <a:solidFill>
            <a:srgbClr val="EF9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6c2cf1a1c1_1_29"/>
          <p:cNvSpPr txBox="1"/>
          <p:nvPr/>
        </p:nvSpPr>
        <p:spPr>
          <a:xfrm rot="5400000">
            <a:off x="9571095" y="5416697"/>
            <a:ext cx="2406600" cy="214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$ 917</a:t>
            </a:r>
            <a:endParaRPr sz="1800"/>
          </a:p>
        </p:txBody>
      </p:sp>
      <p:sp>
        <p:nvSpPr>
          <p:cNvPr id="206" name="Google Shape;206;g6c2cf1a1c1_1_29"/>
          <p:cNvSpPr/>
          <p:nvPr/>
        </p:nvSpPr>
        <p:spPr>
          <a:xfrm>
            <a:off x="10538197" y="6349350"/>
            <a:ext cx="472500" cy="416700"/>
          </a:xfrm>
          <a:prstGeom prst="ellipse">
            <a:avLst/>
          </a:prstGeom>
          <a:solidFill>
            <a:srgbClr val="EF929E"/>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redit card" id="207" name="Google Shape;207;g6c2cf1a1c1_1_29"/>
          <p:cNvPicPr preferRelativeResize="0"/>
          <p:nvPr/>
        </p:nvPicPr>
        <p:blipFill rotWithShape="1">
          <a:blip r:embed="rId6">
            <a:alphaModFix/>
          </a:blip>
          <a:srcRect b="0" l="0" r="0" t="0"/>
          <a:stretch/>
        </p:blipFill>
        <p:spPr>
          <a:xfrm>
            <a:off x="8264209" y="6453710"/>
            <a:ext cx="262436" cy="231488"/>
          </a:xfrm>
          <a:prstGeom prst="rect">
            <a:avLst/>
          </a:prstGeom>
          <a:noFill/>
          <a:ln>
            <a:noFill/>
          </a:ln>
        </p:spPr>
      </p:pic>
      <p:sp>
        <p:nvSpPr>
          <p:cNvPr id="208" name="Google Shape;208;g6c2cf1a1c1_1_29"/>
          <p:cNvSpPr/>
          <p:nvPr/>
        </p:nvSpPr>
        <p:spPr>
          <a:xfrm>
            <a:off x="7752375" y="3741000"/>
            <a:ext cx="1286100" cy="273600"/>
          </a:xfrm>
          <a:prstGeom prst="rect">
            <a:avLst/>
          </a:prstGeom>
          <a:noFill/>
          <a:ln>
            <a:noFill/>
          </a:ln>
        </p:spPr>
        <p:txBody>
          <a:bodyPr anchorCtr="0" anchor="t" bIns="45700" lIns="91425" spcFirstLastPara="1" rIns="91425" wrap="square" tIns="45700">
            <a:noAutofit/>
          </a:bodyPr>
          <a:lstStyle/>
          <a:p>
            <a:pPr indent="0" lvl="0" marL="0" marR="0" rtl="0" algn="ctr">
              <a:lnSpc>
                <a:spcPct val="81111"/>
              </a:lnSpc>
              <a:spcBef>
                <a:spcPts val="0"/>
              </a:spcBef>
              <a:spcAft>
                <a:spcPts val="0"/>
              </a:spcAft>
              <a:buNone/>
            </a:pPr>
            <a:r>
              <a:rPr b="1" lang="en-US" sz="1800">
                <a:solidFill>
                  <a:srgbClr val="3C8C92"/>
                </a:solidFill>
                <a:latin typeface="Calibri"/>
                <a:ea typeface="Calibri"/>
                <a:cs typeface="Calibri"/>
                <a:sym typeface="Calibri"/>
              </a:rPr>
              <a:t>Balance</a:t>
            </a:r>
            <a:endParaRPr b="1">
              <a:solidFill>
                <a:srgbClr val="3C8C92"/>
              </a:solidFill>
            </a:endParaRPr>
          </a:p>
          <a:p>
            <a:pPr indent="0" lvl="0" marL="0" marR="0" rtl="0" algn="ctr">
              <a:lnSpc>
                <a:spcPct val="81111"/>
              </a:lnSpc>
              <a:spcBef>
                <a:spcPts val="0"/>
              </a:spcBef>
              <a:spcAft>
                <a:spcPts val="0"/>
              </a:spcAft>
              <a:buNone/>
            </a:pPr>
            <a:r>
              <a:rPr b="1" lang="en-US" sz="1800">
                <a:solidFill>
                  <a:srgbClr val="3C8C92"/>
                </a:solidFill>
                <a:latin typeface="Calibri"/>
                <a:ea typeface="Calibri"/>
                <a:cs typeface="Calibri"/>
                <a:sym typeface="Calibri"/>
              </a:rPr>
              <a:t>Frequency</a:t>
            </a:r>
            <a:endParaRPr b="1">
              <a:solidFill>
                <a:srgbClr val="3C8C92"/>
              </a:solidFill>
            </a:endParaRPr>
          </a:p>
        </p:txBody>
      </p:sp>
      <p:pic>
        <p:nvPicPr>
          <p:cNvPr descr="Piggy Bank" id="209" name="Google Shape;209;g6c2cf1a1c1_1_29"/>
          <p:cNvPicPr preferRelativeResize="0"/>
          <p:nvPr/>
        </p:nvPicPr>
        <p:blipFill rotWithShape="1">
          <a:blip r:embed="rId7">
            <a:alphaModFix/>
          </a:blip>
          <a:srcRect b="0" l="0" r="0" t="0"/>
          <a:stretch/>
        </p:blipFill>
        <p:spPr>
          <a:xfrm>
            <a:off x="9513037" y="6432644"/>
            <a:ext cx="310258" cy="273668"/>
          </a:xfrm>
          <a:prstGeom prst="rect">
            <a:avLst/>
          </a:prstGeom>
          <a:noFill/>
          <a:ln>
            <a:noFill/>
          </a:ln>
        </p:spPr>
      </p:pic>
      <p:sp>
        <p:nvSpPr>
          <p:cNvPr id="210" name="Google Shape;210;g6c2cf1a1c1_1_29"/>
          <p:cNvSpPr/>
          <p:nvPr/>
        </p:nvSpPr>
        <p:spPr>
          <a:xfrm>
            <a:off x="9125905" y="3762000"/>
            <a:ext cx="1061100" cy="231600"/>
          </a:xfrm>
          <a:prstGeom prst="rect">
            <a:avLst/>
          </a:prstGeom>
          <a:noFill/>
          <a:ln>
            <a:noFill/>
          </a:ln>
        </p:spPr>
        <p:txBody>
          <a:bodyPr anchorCtr="0" anchor="t" bIns="45700" lIns="91425" spcFirstLastPara="1" rIns="91425" wrap="square" tIns="45700">
            <a:noAutofit/>
          </a:bodyPr>
          <a:lstStyle/>
          <a:p>
            <a:pPr indent="0" lvl="0" marL="0" marR="0" rtl="0" algn="ctr">
              <a:lnSpc>
                <a:spcPct val="81111"/>
              </a:lnSpc>
              <a:spcBef>
                <a:spcPts val="0"/>
              </a:spcBef>
              <a:spcAft>
                <a:spcPts val="0"/>
              </a:spcAft>
              <a:buNone/>
            </a:pPr>
            <a:r>
              <a:rPr b="1" lang="en-US" sz="1800">
                <a:solidFill>
                  <a:srgbClr val="3C8C92"/>
                </a:solidFill>
                <a:latin typeface="Calibri"/>
                <a:ea typeface="Calibri"/>
                <a:cs typeface="Calibri"/>
                <a:sym typeface="Calibri"/>
              </a:rPr>
              <a:t>Credit</a:t>
            </a:r>
            <a:endParaRPr b="1">
              <a:solidFill>
                <a:srgbClr val="3C8C92"/>
              </a:solidFill>
            </a:endParaRPr>
          </a:p>
          <a:p>
            <a:pPr indent="0" lvl="0" marL="0" marR="0" rtl="0" algn="ctr">
              <a:lnSpc>
                <a:spcPct val="81111"/>
              </a:lnSpc>
              <a:spcBef>
                <a:spcPts val="0"/>
              </a:spcBef>
              <a:spcAft>
                <a:spcPts val="0"/>
              </a:spcAft>
              <a:buNone/>
            </a:pPr>
            <a:r>
              <a:rPr b="1" lang="en-US" sz="1800">
                <a:solidFill>
                  <a:srgbClr val="3C8C92"/>
                </a:solidFill>
                <a:latin typeface="Calibri"/>
                <a:ea typeface="Calibri"/>
                <a:cs typeface="Calibri"/>
                <a:sym typeface="Calibri"/>
              </a:rPr>
              <a:t>Limit</a:t>
            </a:r>
            <a:endParaRPr b="1">
              <a:solidFill>
                <a:srgbClr val="3C8C92"/>
              </a:solidFill>
            </a:endParaRPr>
          </a:p>
        </p:txBody>
      </p:sp>
      <p:pic>
        <p:nvPicPr>
          <p:cNvPr descr="Shopping bag" id="211" name="Google Shape;211;g6c2cf1a1c1_1_29"/>
          <p:cNvPicPr preferRelativeResize="0"/>
          <p:nvPr/>
        </p:nvPicPr>
        <p:blipFill rotWithShape="1">
          <a:blip r:embed="rId8">
            <a:alphaModFix/>
          </a:blip>
          <a:srcRect b="0" l="0" r="0" t="0"/>
          <a:stretch/>
        </p:blipFill>
        <p:spPr>
          <a:xfrm>
            <a:off x="10622603" y="6418845"/>
            <a:ext cx="303020" cy="267283"/>
          </a:xfrm>
          <a:prstGeom prst="rect">
            <a:avLst/>
          </a:prstGeom>
          <a:noFill/>
          <a:ln>
            <a:noFill/>
          </a:ln>
        </p:spPr>
      </p:pic>
      <p:sp>
        <p:nvSpPr>
          <p:cNvPr id="212" name="Google Shape;212;g6c2cf1a1c1_1_29"/>
          <p:cNvSpPr/>
          <p:nvPr/>
        </p:nvSpPr>
        <p:spPr>
          <a:xfrm>
            <a:off x="10056363" y="3823313"/>
            <a:ext cx="1435500" cy="165900"/>
          </a:xfrm>
          <a:prstGeom prst="rect">
            <a:avLst/>
          </a:prstGeom>
          <a:noFill/>
          <a:ln>
            <a:noFill/>
          </a:ln>
        </p:spPr>
        <p:txBody>
          <a:bodyPr anchorCtr="0" anchor="t" bIns="45700" lIns="91425" spcFirstLastPara="1" rIns="91425" wrap="square" tIns="45700">
            <a:noAutofit/>
          </a:bodyPr>
          <a:lstStyle/>
          <a:p>
            <a:pPr indent="0" lvl="0" marL="0" marR="0" rtl="0" algn="ctr">
              <a:lnSpc>
                <a:spcPct val="81111"/>
              </a:lnSpc>
              <a:spcBef>
                <a:spcPts val="0"/>
              </a:spcBef>
              <a:spcAft>
                <a:spcPts val="0"/>
              </a:spcAft>
              <a:buNone/>
            </a:pPr>
            <a:r>
              <a:rPr b="1" lang="en-US" sz="1800">
                <a:solidFill>
                  <a:srgbClr val="3C8C92"/>
                </a:solidFill>
                <a:latin typeface="Calibri"/>
                <a:ea typeface="Calibri"/>
                <a:cs typeface="Calibri"/>
                <a:sym typeface="Calibri"/>
              </a:rPr>
              <a:t>Purchases</a:t>
            </a:r>
            <a:endParaRPr b="1">
              <a:solidFill>
                <a:srgbClr val="3C8C9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4"/>
          <p:cNvSpPr/>
          <p:nvPr/>
        </p:nvSpPr>
        <p:spPr>
          <a:xfrm>
            <a:off x="0" y="4574687"/>
            <a:ext cx="12192000" cy="769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4"/>
          <p:cNvSpPr/>
          <p:nvPr/>
        </p:nvSpPr>
        <p:spPr>
          <a:xfrm>
            <a:off x="0" y="1955906"/>
            <a:ext cx="12192000" cy="769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4"/>
          <p:cNvSpPr/>
          <p:nvPr/>
        </p:nvSpPr>
        <p:spPr>
          <a:xfrm>
            <a:off x="10058400" y="97712"/>
            <a:ext cx="2133600" cy="177800"/>
          </a:xfrm>
          <a:prstGeom prst="rect">
            <a:avLst/>
          </a:prstGeom>
          <a:solidFill>
            <a:srgbClr val="E65E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4"/>
          <p:cNvSpPr txBox="1"/>
          <p:nvPr/>
        </p:nvSpPr>
        <p:spPr>
          <a:xfrm>
            <a:off x="690563" y="314325"/>
            <a:ext cx="10808400" cy="554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3C8C92"/>
                </a:solidFill>
                <a:latin typeface="Quattrocento Sans"/>
                <a:ea typeface="Quattrocento Sans"/>
                <a:cs typeface="Quattrocento Sans"/>
                <a:sym typeface="Quattrocento Sans"/>
              </a:rPr>
              <a:t>Decoding the Clusters</a:t>
            </a:r>
            <a:endParaRPr b="1" sz="4800">
              <a:solidFill>
                <a:srgbClr val="3C8C92"/>
              </a:solidFill>
              <a:latin typeface="Quattrocento Sans"/>
              <a:ea typeface="Quattrocento Sans"/>
              <a:cs typeface="Quattrocento Sans"/>
              <a:sym typeface="Quattrocento Sans"/>
            </a:endParaRPr>
          </a:p>
        </p:txBody>
      </p:sp>
      <p:grpSp>
        <p:nvGrpSpPr>
          <p:cNvPr id="221" name="Google Shape;221;p4"/>
          <p:cNvGrpSpPr/>
          <p:nvPr/>
        </p:nvGrpSpPr>
        <p:grpSpPr>
          <a:xfrm>
            <a:off x="737263" y="1725871"/>
            <a:ext cx="3164067" cy="1344544"/>
            <a:chOff x="965938" y="4067021"/>
            <a:chExt cx="3164067" cy="1344544"/>
          </a:xfrm>
        </p:grpSpPr>
        <p:sp>
          <p:nvSpPr>
            <p:cNvPr id="222" name="Google Shape;222;p4"/>
            <p:cNvSpPr/>
            <p:nvPr/>
          </p:nvSpPr>
          <p:spPr>
            <a:xfrm>
              <a:off x="2570305" y="4067021"/>
              <a:ext cx="1559700" cy="259200"/>
            </a:xfrm>
            <a:prstGeom prst="trapezoid">
              <a:avLst>
                <a:gd fmla="val 58087" name="adj"/>
              </a:avLst>
            </a:prstGeom>
            <a:solidFill>
              <a:srgbClr val="1E46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4"/>
            <p:cNvSpPr/>
            <p:nvPr/>
          </p:nvSpPr>
          <p:spPr>
            <a:xfrm flipH="1" rot="10800000">
              <a:off x="2720256" y="4067136"/>
              <a:ext cx="1259700" cy="1259700"/>
            </a:xfrm>
            <a:prstGeom prst="round2SameRect">
              <a:avLst>
                <a:gd fmla="val 50000" name="adj1"/>
                <a:gd fmla="val 0" name="adj2"/>
              </a:avLst>
            </a:prstGeom>
            <a:solidFill>
              <a:srgbClr val="71BE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4"/>
            <p:cNvSpPr/>
            <p:nvPr/>
          </p:nvSpPr>
          <p:spPr>
            <a:xfrm>
              <a:off x="2893803" y="4240566"/>
              <a:ext cx="912600" cy="912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4"/>
            <p:cNvSpPr txBox="1"/>
            <p:nvPr/>
          </p:nvSpPr>
          <p:spPr>
            <a:xfrm>
              <a:off x="965938" y="4272765"/>
              <a:ext cx="1649700" cy="1138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1</a:t>
              </a:r>
              <a:r>
                <a:rPr b="1" lang="en-US" sz="2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The</a:t>
              </a:r>
              <a:r>
                <a:rPr i="1" lang="en-US" sz="1800">
                  <a:solidFill>
                    <a:schemeClr val="dk1"/>
                  </a:solidFill>
                  <a:latin typeface="Calibri"/>
                  <a:ea typeface="Calibri"/>
                  <a:cs typeface="Calibri"/>
                  <a:sym typeface="Calibri"/>
                </a:rPr>
                <a:t> Subprime </a:t>
              </a:r>
              <a:r>
                <a:rPr i="1" lang="en-US" sz="1800">
                  <a:solidFill>
                    <a:schemeClr val="dk1"/>
                  </a:solidFill>
                  <a:latin typeface="Calibri"/>
                  <a:ea typeface="Calibri"/>
                  <a:cs typeface="Calibri"/>
                  <a:sym typeface="Calibri"/>
                </a:rPr>
                <a:t>Customer</a:t>
              </a:r>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p:txBody>
        </p:sp>
        <p:pic>
          <p:nvPicPr>
            <p:cNvPr descr="Dance" id="226" name="Google Shape;226;p4"/>
            <p:cNvPicPr preferRelativeResize="0"/>
            <p:nvPr/>
          </p:nvPicPr>
          <p:blipFill rotWithShape="1">
            <a:blip r:embed="rId3">
              <a:alphaModFix/>
            </a:blip>
            <a:srcRect b="0" l="0" r="0" t="0"/>
            <a:stretch/>
          </p:blipFill>
          <p:spPr>
            <a:xfrm>
              <a:off x="3043033" y="4399600"/>
              <a:ext cx="611737" cy="611737"/>
            </a:xfrm>
            <a:prstGeom prst="rect">
              <a:avLst/>
            </a:prstGeom>
            <a:noFill/>
            <a:ln>
              <a:noFill/>
            </a:ln>
          </p:spPr>
        </p:pic>
      </p:grpSp>
      <p:grpSp>
        <p:nvGrpSpPr>
          <p:cNvPr id="227" name="Google Shape;227;p4"/>
          <p:cNvGrpSpPr/>
          <p:nvPr/>
        </p:nvGrpSpPr>
        <p:grpSpPr>
          <a:xfrm>
            <a:off x="7971455" y="1736036"/>
            <a:ext cx="2748096" cy="1259817"/>
            <a:chOff x="7424730" y="1090586"/>
            <a:chExt cx="2748096" cy="1259817"/>
          </a:xfrm>
        </p:grpSpPr>
        <p:sp>
          <p:nvSpPr>
            <p:cNvPr id="228" name="Google Shape;228;p4"/>
            <p:cNvSpPr/>
            <p:nvPr/>
          </p:nvSpPr>
          <p:spPr>
            <a:xfrm>
              <a:off x="8613108" y="1090586"/>
              <a:ext cx="1559718" cy="259088"/>
            </a:xfrm>
            <a:prstGeom prst="trapezoid">
              <a:avLst>
                <a:gd fmla="val 58087" name="adj"/>
              </a:avLst>
            </a:prstGeom>
            <a:solidFill>
              <a:srgbClr val="1E46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4"/>
            <p:cNvSpPr/>
            <p:nvPr/>
          </p:nvSpPr>
          <p:spPr>
            <a:xfrm flipH="1" rot="10800000">
              <a:off x="8763061" y="1090588"/>
              <a:ext cx="1259815" cy="1259815"/>
            </a:xfrm>
            <a:prstGeom prst="round2SameRect">
              <a:avLst>
                <a:gd fmla="val 50000" name="adj1"/>
                <a:gd fmla="val 0" name="adj2"/>
              </a:avLst>
            </a:prstGeom>
            <a:solidFill>
              <a:srgbClr val="9DD2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4"/>
            <p:cNvSpPr/>
            <p:nvPr/>
          </p:nvSpPr>
          <p:spPr>
            <a:xfrm>
              <a:off x="8936606" y="1264133"/>
              <a:ext cx="912723" cy="9127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4"/>
            <p:cNvSpPr txBox="1"/>
            <p:nvPr/>
          </p:nvSpPr>
          <p:spPr>
            <a:xfrm>
              <a:off x="7424730" y="1345400"/>
              <a:ext cx="1381200" cy="7080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3 </a:t>
              </a:r>
              <a:r>
                <a:rPr i="1" lang="en-US" sz="1800">
                  <a:solidFill>
                    <a:schemeClr val="dk1"/>
                  </a:solidFill>
                  <a:latin typeface="Calibri"/>
                  <a:ea typeface="Calibri"/>
                  <a:cs typeface="Calibri"/>
                  <a:sym typeface="Calibri"/>
                </a:rPr>
                <a:t>The Average Joe</a:t>
              </a:r>
              <a:endParaRPr b="1" sz="2800">
                <a:solidFill>
                  <a:schemeClr val="dk1"/>
                </a:solidFill>
                <a:latin typeface="Calibri"/>
                <a:ea typeface="Calibri"/>
                <a:cs typeface="Calibri"/>
                <a:sym typeface="Calibri"/>
              </a:endParaRPr>
            </a:p>
          </p:txBody>
        </p:sp>
        <p:pic>
          <p:nvPicPr>
            <p:cNvPr descr="Fruit bowl" id="232" name="Google Shape;232;p4"/>
            <p:cNvPicPr preferRelativeResize="0"/>
            <p:nvPr/>
          </p:nvPicPr>
          <p:blipFill rotWithShape="1">
            <a:blip r:embed="rId4">
              <a:alphaModFix/>
            </a:blip>
            <a:srcRect b="0" l="0" r="0" t="0"/>
            <a:stretch/>
          </p:blipFill>
          <p:spPr>
            <a:xfrm>
              <a:off x="9165095" y="1482573"/>
              <a:ext cx="453659" cy="453659"/>
            </a:xfrm>
            <a:prstGeom prst="rect">
              <a:avLst/>
            </a:prstGeom>
            <a:noFill/>
            <a:ln>
              <a:noFill/>
            </a:ln>
          </p:spPr>
        </p:pic>
      </p:grpSp>
      <p:grpSp>
        <p:nvGrpSpPr>
          <p:cNvPr id="233" name="Google Shape;233;p4"/>
          <p:cNvGrpSpPr/>
          <p:nvPr/>
        </p:nvGrpSpPr>
        <p:grpSpPr>
          <a:xfrm>
            <a:off x="995035" y="4332649"/>
            <a:ext cx="2971409" cy="1259817"/>
            <a:chOff x="1033210" y="1090586"/>
            <a:chExt cx="2971409" cy="1259817"/>
          </a:xfrm>
        </p:grpSpPr>
        <p:sp>
          <p:nvSpPr>
            <p:cNvPr id="234" name="Google Shape;234;p4"/>
            <p:cNvSpPr/>
            <p:nvPr/>
          </p:nvSpPr>
          <p:spPr>
            <a:xfrm>
              <a:off x="2444901" y="1090586"/>
              <a:ext cx="1559718" cy="259088"/>
            </a:xfrm>
            <a:prstGeom prst="trapezoid">
              <a:avLst>
                <a:gd fmla="val 58087" name="adj"/>
              </a:avLst>
            </a:prstGeom>
            <a:solidFill>
              <a:srgbClr val="1E46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4"/>
            <p:cNvSpPr/>
            <p:nvPr/>
          </p:nvSpPr>
          <p:spPr>
            <a:xfrm flipH="1" rot="10800000">
              <a:off x="2594853" y="1090588"/>
              <a:ext cx="1259815" cy="1259815"/>
            </a:xfrm>
            <a:prstGeom prst="round2SameRect">
              <a:avLst>
                <a:gd fmla="val 50000"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4"/>
            <p:cNvSpPr/>
            <p:nvPr/>
          </p:nvSpPr>
          <p:spPr>
            <a:xfrm>
              <a:off x="2766083" y="1264133"/>
              <a:ext cx="912723" cy="9127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4"/>
            <p:cNvSpPr txBox="1"/>
            <p:nvPr/>
          </p:nvSpPr>
          <p:spPr>
            <a:xfrm>
              <a:off x="1033210" y="1331198"/>
              <a:ext cx="1381125" cy="70788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4</a:t>
              </a:r>
              <a:r>
                <a:rPr b="1" lang="en-US" sz="2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The Cash Borrower</a:t>
              </a:r>
              <a:endParaRPr b="1" sz="2800">
                <a:solidFill>
                  <a:schemeClr val="dk1"/>
                </a:solidFill>
                <a:latin typeface="Calibri"/>
                <a:ea typeface="Calibri"/>
                <a:cs typeface="Calibri"/>
                <a:sym typeface="Calibri"/>
              </a:endParaRPr>
            </a:p>
          </p:txBody>
        </p:sp>
        <p:pic>
          <p:nvPicPr>
            <p:cNvPr descr="Money" id="238" name="Google Shape;238;p4"/>
            <p:cNvPicPr preferRelativeResize="0"/>
            <p:nvPr/>
          </p:nvPicPr>
          <p:blipFill rotWithShape="1">
            <a:blip r:embed="rId5">
              <a:alphaModFix/>
            </a:blip>
            <a:srcRect b="0" l="0" r="0" t="0"/>
            <a:stretch/>
          </p:blipFill>
          <p:spPr>
            <a:xfrm>
              <a:off x="2902225" y="1347644"/>
              <a:ext cx="652304" cy="652304"/>
            </a:xfrm>
            <a:prstGeom prst="rect">
              <a:avLst/>
            </a:prstGeom>
            <a:noFill/>
            <a:ln>
              <a:noFill/>
            </a:ln>
          </p:spPr>
        </p:pic>
      </p:grpSp>
      <p:grpSp>
        <p:nvGrpSpPr>
          <p:cNvPr id="239" name="Google Shape;239;p4"/>
          <p:cNvGrpSpPr/>
          <p:nvPr/>
        </p:nvGrpSpPr>
        <p:grpSpPr>
          <a:xfrm>
            <a:off x="4439783" y="1723268"/>
            <a:ext cx="2917016" cy="1259815"/>
            <a:chOff x="4363583" y="1113668"/>
            <a:chExt cx="2917016" cy="1259815"/>
          </a:xfrm>
        </p:grpSpPr>
        <p:grpSp>
          <p:nvGrpSpPr>
            <p:cNvPr id="240" name="Google Shape;240;p4"/>
            <p:cNvGrpSpPr/>
            <p:nvPr/>
          </p:nvGrpSpPr>
          <p:grpSpPr>
            <a:xfrm>
              <a:off x="4363583" y="1113668"/>
              <a:ext cx="2917016" cy="1259815"/>
              <a:chOff x="4286108" y="4027856"/>
              <a:chExt cx="2917016" cy="1259815"/>
            </a:xfrm>
          </p:grpSpPr>
          <p:sp>
            <p:nvSpPr>
              <p:cNvPr id="241" name="Google Shape;241;p4"/>
              <p:cNvSpPr/>
              <p:nvPr/>
            </p:nvSpPr>
            <p:spPr>
              <a:xfrm>
                <a:off x="5643406" y="4027856"/>
                <a:ext cx="1559718" cy="259088"/>
              </a:xfrm>
              <a:prstGeom prst="trapezoid">
                <a:avLst>
                  <a:gd fmla="val 58087" name="adj"/>
                </a:avLst>
              </a:prstGeom>
              <a:solidFill>
                <a:srgbClr val="580D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4"/>
              <p:cNvSpPr/>
              <p:nvPr/>
            </p:nvSpPr>
            <p:spPr>
              <a:xfrm flipH="1" rot="10800000">
                <a:off x="5793356" y="4027856"/>
                <a:ext cx="1259815" cy="1259815"/>
              </a:xfrm>
              <a:prstGeom prst="round2SameRect">
                <a:avLst>
                  <a:gd fmla="val 50000" name="adj1"/>
                  <a:gd fmla="val 0" name="adj2"/>
                </a:avLst>
              </a:prstGeom>
              <a:solidFill>
                <a:srgbClr val="EF92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4"/>
              <p:cNvSpPr/>
              <p:nvPr/>
            </p:nvSpPr>
            <p:spPr>
              <a:xfrm>
                <a:off x="5975797" y="4168814"/>
                <a:ext cx="912723" cy="9127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4"/>
              <p:cNvSpPr txBox="1"/>
              <p:nvPr/>
            </p:nvSpPr>
            <p:spPr>
              <a:xfrm>
                <a:off x="4286108" y="4269887"/>
                <a:ext cx="1381125" cy="70788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2</a:t>
                </a:r>
                <a:r>
                  <a:rPr b="1" lang="en-US" sz="2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Self-aware Avoiders</a:t>
                </a:r>
                <a:endParaRPr b="1" sz="2800">
                  <a:solidFill>
                    <a:schemeClr val="dk1"/>
                  </a:solidFill>
                  <a:latin typeface="Calibri"/>
                  <a:ea typeface="Calibri"/>
                  <a:cs typeface="Calibri"/>
                  <a:sym typeface="Calibri"/>
                </a:endParaRPr>
              </a:p>
            </p:txBody>
          </p:sp>
        </p:grpSp>
        <p:pic>
          <p:nvPicPr>
            <p:cNvPr id="245" name="Google Shape;245;p4"/>
            <p:cNvPicPr preferRelativeResize="0"/>
            <p:nvPr/>
          </p:nvPicPr>
          <p:blipFill>
            <a:blip r:embed="rId6">
              <a:alphaModFix/>
            </a:blip>
            <a:stretch>
              <a:fillRect/>
            </a:stretch>
          </p:blipFill>
          <p:spPr>
            <a:xfrm>
              <a:off x="6288750" y="1502425"/>
              <a:ext cx="457200" cy="457200"/>
            </a:xfrm>
            <a:prstGeom prst="rect">
              <a:avLst/>
            </a:prstGeom>
            <a:noFill/>
            <a:ln>
              <a:noFill/>
            </a:ln>
          </p:spPr>
        </p:pic>
      </p:grpSp>
      <p:grpSp>
        <p:nvGrpSpPr>
          <p:cNvPr id="246" name="Google Shape;246;p4"/>
          <p:cNvGrpSpPr/>
          <p:nvPr/>
        </p:nvGrpSpPr>
        <p:grpSpPr>
          <a:xfrm>
            <a:off x="7892994" y="4357186"/>
            <a:ext cx="2812002" cy="1259817"/>
            <a:chOff x="4275544" y="1090586"/>
            <a:chExt cx="2812002" cy="1259817"/>
          </a:xfrm>
        </p:grpSpPr>
        <p:sp>
          <p:nvSpPr>
            <p:cNvPr id="247" name="Google Shape;247;p4"/>
            <p:cNvSpPr/>
            <p:nvPr/>
          </p:nvSpPr>
          <p:spPr>
            <a:xfrm>
              <a:off x="5527846" y="1090586"/>
              <a:ext cx="1559700" cy="259200"/>
            </a:xfrm>
            <a:prstGeom prst="trapezoid">
              <a:avLst>
                <a:gd fmla="val 58087" name="adj"/>
              </a:avLst>
            </a:prstGeom>
            <a:solidFill>
              <a:srgbClr val="580D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4"/>
            <p:cNvSpPr/>
            <p:nvPr/>
          </p:nvSpPr>
          <p:spPr>
            <a:xfrm flipH="1" rot="10800000">
              <a:off x="5677800" y="1090703"/>
              <a:ext cx="1259700" cy="1259700"/>
            </a:xfrm>
            <a:prstGeom prst="round2SameRect">
              <a:avLst>
                <a:gd fmla="val 50000" name="adj1"/>
                <a:gd fmla="val 0" name="adj2"/>
              </a:avLst>
            </a:prstGeom>
            <a:solidFill>
              <a:srgbClr val="EF92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4"/>
            <p:cNvSpPr/>
            <p:nvPr/>
          </p:nvSpPr>
          <p:spPr>
            <a:xfrm>
              <a:off x="5851345" y="1264133"/>
              <a:ext cx="912600" cy="912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4"/>
            <p:cNvSpPr txBox="1"/>
            <p:nvPr/>
          </p:nvSpPr>
          <p:spPr>
            <a:xfrm>
              <a:off x="4275544" y="1319203"/>
              <a:ext cx="1402200" cy="7080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6</a:t>
              </a:r>
              <a:r>
                <a:rPr b="1" lang="en-US" sz="2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The Platinum Class</a:t>
              </a:r>
              <a:endParaRPr b="1" sz="2800">
                <a:solidFill>
                  <a:schemeClr val="dk1"/>
                </a:solidFill>
                <a:latin typeface="Calibri"/>
                <a:ea typeface="Calibri"/>
                <a:cs typeface="Calibri"/>
                <a:sym typeface="Calibri"/>
              </a:endParaRPr>
            </a:p>
          </p:txBody>
        </p:sp>
        <p:pic>
          <p:nvPicPr>
            <p:cNvPr descr="Family with two children" id="251" name="Google Shape;251;p4"/>
            <p:cNvPicPr preferRelativeResize="0"/>
            <p:nvPr/>
          </p:nvPicPr>
          <p:blipFill rotWithShape="1">
            <a:blip r:embed="rId7">
              <a:alphaModFix/>
            </a:blip>
            <a:srcRect b="0" l="0" r="0" t="0"/>
            <a:stretch/>
          </p:blipFill>
          <p:spPr>
            <a:xfrm>
              <a:off x="5950215" y="1352930"/>
              <a:ext cx="716116" cy="716116"/>
            </a:xfrm>
            <a:prstGeom prst="rect">
              <a:avLst/>
            </a:prstGeom>
            <a:noFill/>
            <a:ln>
              <a:noFill/>
            </a:ln>
          </p:spPr>
        </p:pic>
      </p:grpSp>
      <p:grpSp>
        <p:nvGrpSpPr>
          <p:cNvPr id="252" name="Google Shape;252;p4"/>
          <p:cNvGrpSpPr/>
          <p:nvPr/>
        </p:nvGrpSpPr>
        <p:grpSpPr>
          <a:xfrm>
            <a:off x="4732898" y="4351806"/>
            <a:ext cx="2709517" cy="1259815"/>
            <a:chOff x="4893773" y="4022556"/>
            <a:chExt cx="2709517" cy="1259815"/>
          </a:xfrm>
        </p:grpSpPr>
        <p:grpSp>
          <p:nvGrpSpPr>
            <p:cNvPr id="253" name="Google Shape;253;p4"/>
            <p:cNvGrpSpPr/>
            <p:nvPr/>
          </p:nvGrpSpPr>
          <p:grpSpPr>
            <a:xfrm>
              <a:off x="4893773" y="4022556"/>
              <a:ext cx="2709517" cy="1259815"/>
              <a:chOff x="7529398" y="4027856"/>
              <a:chExt cx="2709517" cy="1259815"/>
            </a:xfrm>
          </p:grpSpPr>
          <p:sp>
            <p:nvSpPr>
              <p:cNvPr id="254" name="Google Shape;254;p4"/>
              <p:cNvSpPr/>
              <p:nvPr/>
            </p:nvSpPr>
            <p:spPr>
              <a:xfrm>
                <a:off x="8679197" y="4027856"/>
                <a:ext cx="1559718" cy="259088"/>
              </a:xfrm>
              <a:prstGeom prst="trapezoid">
                <a:avLst>
                  <a:gd fmla="val 58087" name="adj"/>
                </a:avLst>
              </a:prstGeom>
              <a:solidFill>
                <a:srgbClr val="1E46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4"/>
              <p:cNvSpPr/>
              <p:nvPr/>
            </p:nvSpPr>
            <p:spPr>
              <a:xfrm flipH="1" rot="10800000">
                <a:off x="8829150" y="4027971"/>
                <a:ext cx="1259700" cy="1259700"/>
              </a:xfrm>
              <a:prstGeom prst="round2SameRect">
                <a:avLst>
                  <a:gd fmla="val 50000" name="adj1"/>
                  <a:gd fmla="val 0" name="adj2"/>
                </a:avLst>
              </a:prstGeom>
              <a:solidFill>
                <a:srgbClr val="71BE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4"/>
              <p:cNvSpPr/>
              <p:nvPr/>
            </p:nvSpPr>
            <p:spPr>
              <a:xfrm>
                <a:off x="9002695" y="4201401"/>
                <a:ext cx="912723" cy="9127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4"/>
              <p:cNvSpPr txBox="1"/>
              <p:nvPr/>
            </p:nvSpPr>
            <p:spPr>
              <a:xfrm>
                <a:off x="7529398" y="4253385"/>
                <a:ext cx="1381125" cy="70788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5</a:t>
                </a:r>
                <a:r>
                  <a:rPr b="1" lang="en-US" sz="2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Big Spenders</a:t>
                </a:r>
                <a:endParaRPr b="1" sz="2800">
                  <a:solidFill>
                    <a:schemeClr val="dk1"/>
                  </a:solidFill>
                  <a:latin typeface="Calibri"/>
                  <a:ea typeface="Calibri"/>
                  <a:cs typeface="Calibri"/>
                  <a:sym typeface="Calibri"/>
                </a:endParaRPr>
              </a:p>
            </p:txBody>
          </p:sp>
        </p:grpSp>
        <p:pic>
          <p:nvPicPr>
            <p:cNvPr id="258" name="Google Shape;258;p4"/>
            <p:cNvPicPr preferRelativeResize="0"/>
            <p:nvPr/>
          </p:nvPicPr>
          <p:blipFill>
            <a:blip r:embed="rId8">
              <a:alphaModFix/>
            </a:blip>
            <a:stretch>
              <a:fillRect/>
            </a:stretch>
          </p:blipFill>
          <p:spPr>
            <a:xfrm>
              <a:off x="6549554" y="4377575"/>
              <a:ext cx="542054" cy="554100"/>
            </a:xfrm>
            <a:prstGeom prst="rect">
              <a:avLst/>
            </a:prstGeom>
            <a:noFill/>
            <a:ln>
              <a:noFill/>
            </a:ln>
          </p:spPr>
        </p:pic>
      </p:grpSp>
      <p:sp>
        <p:nvSpPr>
          <p:cNvPr id="259" name="Google Shape;259;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alpha val="14901"/>
          </a:schemeClr>
        </a:solidFill>
      </p:bgPr>
    </p:bg>
    <p:spTree>
      <p:nvGrpSpPr>
        <p:cNvPr id="263" name="Shape 263"/>
        <p:cNvGrpSpPr/>
        <p:nvPr/>
      </p:nvGrpSpPr>
      <p:grpSpPr>
        <a:xfrm>
          <a:off x="0" y="0"/>
          <a:ext cx="0" cy="0"/>
          <a:chOff x="0" y="0"/>
          <a:chExt cx="0" cy="0"/>
        </a:xfrm>
      </p:grpSpPr>
      <p:sp>
        <p:nvSpPr>
          <p:cNvPr id="264" name="Google Shape;264;p6"/>
          <p:cNvSpPr/>
          <p:nvPr/>
        </p:nvSpPr>
        <p:spPr>
          <a:xfrm>
            <a:off x="1210277" y="0"/>
            <a:ext cx="9771446" cy="6858000"/>
          </a:xfrm>
          <a:custGeom>
            <a:rect b="b" l="l" r="r" t="t"/>
            <a:pathLst>
              <a:path extrusionOk="0" h="6858000" w="9771446">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rgbClr val="D8D8D8">
              <a:alpha val="6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6"/>
          <p:cNvSpPr/>
          <p:nvPr/>
        </p:nvSpPr>
        <p:spPr>
          <a:xfrm>
            <a:off x="0" y="0"/>
            <a:ext cx="12192000" cy="6858000"/>
          </a:xfrm>
          <a:prstGeom prst="rect">
            <a:avLst/>
          </a:prstGeom>
          <a:solidFill>
            <a:schemeClr val="lt1"/>
          </a:solidFill>
          <a:ln cap="flat" cmpd="sng" w="12700">
            <a:solidFill>
              <a:srgbClr val="88A3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3C8C92"/>
              </a:solidFill>
              <a:latin typeface="Calibri"/>
              <a:ea typeface="Calibri"/>
              <a:cs typeface="Calibri"/>
              <a:sym typeface="Calibri"/>
            </a:endParaRPr>
          </a:p>
        </p:txBody>
      </p:sp>
      <p:sp>
        <p:nvSpPr>
          <p:cNvPr id="266" name="Google Shape;266;p6"/>
          <p:cNvSpPr/>
          <p:nvPr/>
        </p:nvSpPr>
        <p:spPr>
          <a:xfrm>
            <a:off x="-2151524" y="-159757"/>
            <a:ext cx="7177500" cy="7177500"/>
          </a:xfrm>
          <a:prstGeom prst="ellipse">
            <a:avLst/>
          </a:prstGeom>
          <a:solidFill>
            <a:srgbClr val="BADDE1">
              <a:alpha val="53725"/>
            </a:srgbClr>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800">
              <a:solidFill>
                <a:schemeClr val="dk1"/>
              </a:solidFill>
              <a:latin typeface="Quattrocento Sans"/>
              <a:ea typeface="Quattrocento Sans"/>
              <a:cs typeface="Quattrocento Sans"/>
              <a:sym typeface="Quattrocento Sans"/>
            </a:endParaRPr>
          </a:p>
        </p:txBody>
      </p:sp>
      <p:sp>
        <p:nvSpPr>
          <p:cNvPr id="267" name="Google Shape;267;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8" name="Google Shape;268;p6"/>
          <p:cNvSpPr/>
          <p:nvPr/>
        </p:nvSpPr>
        <p:spPr>
          <a:xfrm>
            <a:off x="5674575" y="6085625"/>
            <a:ext cx="1089300" cy="1209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948525" y="5271250"/>
            <a:ext cx="820200" cy="27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6691475" y="6413325"/>
            <a:ext cx="1341600" cy="2748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8123900" y="6501625"/>
            <a:ext cx="1030200" cy="18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3473425" y="-464475"/>
            <a:ext cx="9075300" cy="7960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9379725" y="6118975"/>
            <a:ext cx="902700" cy="120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6"/>
          <p:cNvPicPr preferRelativeResize="0"/>
          <p:nvPr/>
        </p:nvPicPr>
        <p:blipFill>
          <a:blip r:embed="rId3">
            <a:alphaModFix/>
          </a:blip>
          <a:stretch>
            <a:fillRect/>
          </a:stretch>
        </p:blipFill>
        <p:spPr>
          <a:xfrm>
            <a:off x="265500" y="5550175"/>
            <a:ext cx="3039741" cy="1258500"/>
          </a:xfrm>
          <a:prstGeom prst="rect">
            <a:avLst/>
          </a:prstGeom>
          <a:noFill/>
          <a:ln>
            <a:noFill/>
          </a:ln>
        </p:spPr>
      </p:pic>
      <p:pic>
        <p:nvPicPr>
          <p:cNvPr id="275" name="Google Shape;275;p6"/>
          <p:cNvPicPr preferRelativeResize="0"/>
          <p:nvPr/>
        </p:nvPicPr>
        <p:blipFill>
          <a:blip r:embed="rId4">
            <a:alphaModFix/>
          </a:blip>
          <a:stretch>
            <a:fillRect/>
          </a:stretch>
        </p:blipFill>
        <p:spPr>
          <a:xfrm>
            <a:off x="-958487" y="285150"/>
            <a:ext cx="6467825" cy="1106900"/>
          </a:xfrm>
          <a:prstGeom prst="rect">
            <a:avLst/>
          </a:prstGeom>
          <a:noFill/>
          <a:ln>
            <a:noFill/>
          </a:ln>
        </p:spPr>
      </p:pic>
      <p:sp>
        <p:nvSpPr>
          <p:cNvPr id="276" name="Google Shape;276;p6"/>
          <p:cNvSpPr txBox="1"/>
          <p:nvPr/>
        </p:nvSpPr>
        <p:spPr>
          <a:xfrm>
            <a:off x="169438" y="285150"/>
            <a:ext cx="4644600" cy="1258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rgbClr val="3C8C92"/>
                </a:solidFill>
                <a:latin typeface="Quattrocento Sans"/>
                <a:ea typeface="Quattrocento Sans"/>
                <a:cs typeface="Quattrocento Sans"/>
                <a:sym typeface="Quattrocento Sans"/>
              </a:rPr>
              <a:t>Cluster 1: </a:t>
            </a:r>
            <a:endParaRPr sz="3600">
              <a:solidFill>
                <a:srgbClr val="3C8C92"/>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3600">
                <a:solidFill>
                  <a:srgbClr val="3C8C92"/>
                </a:solidFill>
                <a:latin typeface="Quattrocento Sans"/>
                <a:ea typeface="Quattrocento Sans"/>
                <a:cs typeface="Quattrocento Sans"/>
                <a:sym typeface="Quattrocento Sans"/>
              </a:rPr>
              <a:t>The Subprime Cluster</a:t>
            </a:r>
            <a:endParaRPr/>
          </a:p>
        </p:txBody>
      </p:sp>
      <p:grpSp>
        <p:nvGrpSpPr>
          <p:cNvPr id="277" name="Google Shape;277;p6"/>
          <p:cNvGrpSpPr/>
          <p:nvPr/>
        </p:nvGrpSpPr>
        <p:grpSpPr>
          <a:xfrm>
            <a:off x="4352374" y="214081"/>
            <a:ext cx="8318358" cy="6177799"/>
            <a:chOff x="4035375" y="307950"/>
            <a:chExt cx="8330020" cy="6155025"/>
          </a:xfrm>
        </p:grpSpPr>
        <p:pic>
          <p:nvPicPr>
            <p:cNvPr id="278" name="Google Shape;278;p6"/>
            <p:cNvPicPr preferRelativeResize="0"/>
            <p:nvPr/>
          </p:nvPicPr>
          <p:blipFill rotWithShape="1">
            <a:blip r:embed="rId5">
              <a:alphaModFix/>
            </a:blip>
            <a:srcRect b="15684" l="25014" r="23748" t="13982"/>
            <a:stretch/>
          </p:blipFill>
          <p:spPr>
            <a:xfrm>
              <a:off x="5025975" y="599675"/>
              <a:ext cx="5832600" cy="5606700"/>
            </a:xfrm>
            <a:prstGeom prst="ellipse">
              <a:avLst/>
            </a:prstGeom>
            <a:noFill/>
            <a:ln>
              <a:noFill/>
            </a:ln>
          </p:spPr>
        </p:pic>
        <p:grpSp>
          <p:nvGrpSpPr>
            <p:cNvPr id="279" name="Google Shape;279;p6"/>
            <p:cNvGrpSpPr/>
            <p:nvPr/>
          </p:nvGrpSpPr>
          <p:grpSpPr>
            <a:xfrm>
              <a:off x="4035375" y="307950"/>
              <a:ext cx="8330020" cy="6155025"/>
              <a:chOff x="4873575" y="307950"/>
              <a:chExt cx="8330020" cy="6155025"/>
            </a:xfrm>
          </p:grpSpPr>
          <p:sp>
            <p:nvSpPr>
              <p:cNvPr id="280" name="Google Shape;280;p6"/>
              <p:cNvSpPr txBox="1"/>
              <p:nvPr/>
            </p:nvSpPr>
            <p:spPr>
              <a:xfrm>
                <a:off x="8275000" y="307950"/>
                <a:ext cx="1005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balance</a:t>
                </a:r>
                <a:endParaRPr b="1" sz="1800">
                  <a:solidFill>
                    <a:schemeClr val="accent3"/>
                  </a:solidFill>
                  <a:latin typeface="Calibri"/>
                  <a:ea typeface="Calibri"/>
                  <a:cs typeface="Calibri"/>
                  <a:sym typeface="Calibri"/>
                </a:endParaRPr>
              </a:p>
            </p:txBody>
          </p:sp>
          <p:sp>
            <p:nvSpPr>
              <p:cNvPr id="281" name="Google Shape;281;p6"/>
              <p:cNvSpPr txBox="1"/>
              <p:nvPr/>
            </p:nvSpPr>
            <p:spPr>
              <a:xfrm>
                <a:off x="10660325" y="1061775"/>
                <a:ext cx="1894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prc_full_payment</a:t>
                </a:r>
                <a:endParaRPr b="1" sz="1800">
                  <a:solidFill>
                    <a:srgbClr val="3C8C92"/>
                  </a:solidFill>
                  <a:latin typeface="Calibri"/>
                  <a:ea typeface="Calibri"/>
                  <a:cs typeface="Calibri"/>
                  <a:sym typeface="Calibri"/>
                </a:endParaRPr>
              </a:p>
            </p:txBody>
          </p:sp>
          <p:sp>
            <p:nvSpPr>
              <p:cNvPr id="282" name="Google Shape;282;p6"/>
              <p:cNvSpPr txBox="1"/>
              <p:nvPr/>
            </p:nvSpPr>
            <p:spPr>
              <a:xfrm>
                <a:off x="9606900" y="520475"/>
                <a:ext cx="1005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tenure</a:t>
                </a:r>
                <a:endParaRPr b="1" sz="1800">
                  <a:solidFill>
                    <a:schemeClr val="accent3"/>
                  </a:solidFill>
                  <a:latin typeface="Calibri"/>
                  <a:ea typeface="Calibri"/>
                  <a:cs typeface="Calibri"/>
                  <a:sym typeface="Calibri"/>
                </a:endParaRPr>
              </a:p>
            </p:txBody>
          </p:sp>
          <p:sp>
            <p:nvSpPr>
              <p:cNvPr id="283" name="Google Shape;283;p6"/>
              <p:cNvSpPr txBox="1"/>
              <p:nvPr/>
            </p:nvSpPr>
            <p:spPr>
              <a:xfrm>
                <a:off x="11252575" y="1801275"/>
                <a:ext cx="1894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minimum_</a:t>
                </a:r>
                <a:endParaRPr b="1" sz="1800">
                  <a:solidFill>
                    <a:srgbClr val="3C8C92"/>
                  </a:solidFill>
                  <a:latin typeface="Calibri"/>
                  <a:ea typeface="Calibri"/>
                  <a:cs typeface="Calibri"/>
                  <a:sym typeface="Calibri"/>
                </a:endParaRPr>
              </a:p>
              <a:p>
                <a:pPr indent="0" lvl="0" marL="0" rtl="0" algn="l">
                  <a:spcBef>
                    <a:spcPts val="0"/>
                  </a:spcBef>
                  <a:spcAft>
                    <a:spcPts val="0"/>
                  </a:spcAft>
                  <a:buNone/>
                </a:pPr>
                <a:r>
                  <a:rPr b="1" lang="en-US" sz="1800">
                    <a:solidFill>
                      <a:srgbClr val="3C8C92"/>
                    </a:solidFill>
                    <a:latin typeface="Calibri"/>
                    <a:ea typeface="Calibri"/>
                    <a:cs typeface="Calibri"/>
                    <a:sym typeface="Calibri"/>
                  </a:rPr>
                  <a:t>payments</a:t>
                </a:r>
                <a:endParaRPr b="1" sz="1800">
                  <a:solidFill>
                    <a:srgbClr val="3C8C92"/>
                  </a:solidFill>
                  <a:latin typeface="Calibri"/>
                  <a:ea typeface="Calibri"/>
                  <a:cs typeface="Calibri"/>
                  <a:sym typeface="Calibri"/>
                </a:endParaRPr>
              </a:p>
            </p:txBody>
          </p:sp>
          <p:sp>
            <p:nvSpPr>
              <p:cNvPr id="284" name="Google Shape;284;p6"/>
              <p:cNvSpPr txBox="1"/>
              <p:nvPr/>
            </p:nvSpPr>
            <p:spPr>
              <a:xfrm>
                <a:off x="11431195" y="3988575"/>
                <a:ext cx="1772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credit_limit</a:t>
                </a:r>
                <a:endParaRPr b="1" sz="1800">
                  <a:solidFill>
                    <a:schemeClr val="accent3"/>
                  </a:solidFill>
                  <a:latin typeface="Calibri"/>
                  <a:ea typeface="Calibri"/>
                  <a:cs typeface="Calibri"/>
                  <a:sym typeface="Calibri"/>
                </a:endParaRPr>
              </a:p>
            </p:txBody>
          </p:sp>
          <p:sp>
            <p:nvSpPr>
              <p:cNvPr id="285" name="Google Shape;285;p6"/>
              <p:cNvSpPr txBox="1"/>
              <p:nvPr/>
            </p:nvSpPr>
            <p:spPr>
              <a:xfrm>
                <a:off x="11580825" y="2872425"/>
                <a:ext cx="1223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payments</a:t>
                </a:r>
                <a:endParaRPr b="1" sz="1800">
                  <a:solidFill>
                    <a:srgbClr val="3C8C92"/>
                  </a:solidFill>
                  <a:latin typeface="Calibri"/>
                  <a:ea typeface="Calibri"/>
                  <a:cs typeface="Calibri"/>
                  <a:sym typeface="Calibri"/>
                </a:endParaRPr>
              </a:p>
            </p:txBody>
          </p:sp>
          <p:sp>
            <p:nvSpPr>
              <p:cNvPr id="286" name="Google Shape;286;p6"/>
              <p:cNvSpPr txBox="1"/>
              <p:nvPr/>
            </p:nvSpPr>
            <p:spPr>
              <a:xfrm>
                <a:off x="5944725" y="520475"/>
                <a:ext cx="2158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balance_frequency</a:t>
                </a:r>
                <a:endParaRPr b="1" sz="1800">
                  <a:solidFill>
                    <a:srgbClr val="3C8C92"/>
                  </a:solidFill>
                  <a:latin typeface="Calibri"/>
                  <a:ea typeface="Calibri"/>
                  <a:cs typeface="Calibri"/>
                  <a:sym typeface="Calibri"/>
                </a:endParaRPr>
              </a:p>
            </p:txBody>
          </p:sp>
          <p:sp>
            <p:nvSpPr>
              <p:cNvPr id="287" name="Google Shape;287;p6"/>
              <p:cNvSpPr txBox="1"/>
              <p:nvPr/>
            </p:nvSpPr>
            <p:spPr>
              <a:xfrm>
                <a:off x="5675925" y="1061775"/>
                <a:ext cx="13416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288" name="Google Shape;288;p6"/>
              <p:cNvSpPr txBox="1"/>
              <p:nvPr/>
            </p:nvSpPr>
            <p:spPr>
              <a:xfrm>
                <a:off x="5123325" y="1733475"/>
                <a:ext cx="12237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oneoff_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289" name="Google Shape;289;p6"/>
              <p:cNvSpPr txBox="1"/>
              <p:nvPr/>
            </p:nvSpPr>
            <p:spPr>
              <a:xfrm>
                <a:off x="10984325" y="4791475"/>
                <a:ext cx="1649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purchases_trx</a:t>
                </a:r>
                <a:endParaRPr b="1" sz="1800">
                  <a:solidFill>
                    <a:srgbClr val="3C8C92"/>
                  </a:solidFill>
                  <a:latin typeface="Calibri"/>
                  <a:ea typeface="Calibri"/>
                  <a:cs typeface="Calibri"/>
                  <a:sym typeface="Calibri"/>
                </a:endParaRPr>
              </a:p>
            </p:txBody>
          </p:sp>
          <p:sp>
            <p:nvSpPr>
              <p:cNvPr id="290" name="Google Shape;290;p6"/>
              <p:cNvSpPr txBox="1"/>
              <p:nvPr/>
            </p:nvSpPr>
            <p:spPr>
              <a:xfrm>
                <a:off x="4873575" y="2832375"/>
                <a:ext cx="12858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installemt</a:t>
                </a:r>
                <a:r>
                  <a:rPr b="1" lang="en-US" sz="1800">
                    <a:solidFill>
                      <a:schemeClr val="accent3"/>
                    </a:solidFill>
                    <a:latin typeface="Calibri"/>
                    <a:ea typeface="Calibri"/>
                    <a:cs typeface="Calibri"/>
                    <a:sym typeface="Calibri"/>
                  </a:rPr>
                  <a:t>_</a:t>
                </a:r>
                <a:r>
                  <a:rPr b="1" lang="en-US" sz="1800">
                    <a:solidFill>
                      <a:schemeClr val="accent3"/>
                    </a:solidFill>
                    <a:latin typeface="Calibri"/>
                    <a:ea typeface="Calibri"/>
                    <a:cs typeface="Calibri"/>
                    <a:sym typeface="Calibri"/>
                  </a:rPr>
                  <a:t>purchases</a:t>
                </a:r>
                <a:endParaRPr b="1" sz="1800">
                  <a:solidFill>
                    <a:schemeClr val="accent3"/>
                  </a:solidFill>
                  <a:latin typeface="Calibri"/>
                  <a:ea typeface="Calibri"/>
                  <a:cs typeface="Calibri"/>
                  <a:sym typeface="Calibri"/>
                </a:endParaRPr>
              </a:p>
            </p:txBody>
          </p:sp>
          <p:sp>
            <p:nvSpPr>
              <p:cNvPr id="291" name="Google Shape;291;p6"/>
              <p:cNvSpPr txBox="1"/>
              <p:nvPr/>
            </p:nvSpPr>
            <p:spPr>
              <a:xfrm>
                <a:off x="10292775" y="5459675"/>
                <a:ext cx="2330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cash_advance_trx</a:t>
                </a:r>
                <a:endParaRPr b="1" sz="1800">
                  <a:solidFill>
                    <a:srgbClr val="3C8C92"/>
                  </a:solidFill>
                  <a:latin typeface="Calibri"/>
                  <a:ea typeface="Calibri"/>
                  <a:cs typeface="Calibri"/>
                  <a:sym typeface="Calibri"/>
                </a:endParaRPr>
              </a:p>
            </p:txBody>
          </p:sp>
          <p:sp>
            <p:nvSpPr>
              <p:cNvPr id="292" name="Google Shape;292;p6"/>
              <p:cNvSpPr txBox="1"/>
              <p:nvPr/>
            </p:nvSpPr>
            <p:spPr>
              <a:xfrm>
                <a:off x="9128325" y="5953875"/>
                <a:ext cx="29802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cash_advance _frequency</a:t>
                </a:r>
                <a:endParaRPr b="1" sz="1800">
                  <a:solidFill>
                    <a:srgbClr val="3C8C92"/>
                  </a:solidFill>
                  <a:latin typeface="Calibri"/>
                  <a:ea typeface="Calibri"/>
                  <a:cs typeface="Calibri"/>
                  <a:sym typeface="Calibri"/>
                </a:endParaRPr>
              </a:p>
            </p:txBody>
          </p:sp>
          <p:sp>
            <p:nvSpPr>
              <p:cNvPr id="293" name="Google Shape;293;p6"/>
              <p:cNvSpPr txBox="1"/>
              <p:nvPr/>
            </p:nvSpPr>
            <p:spPr>
              <a:xfrm>
                <a:off x="7058675" y="5977175"/>
                <a:ext cx="26145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chemeClr val="accent3"/>
                    </a:solidFill>
                    <a:latin typeface="Calibri"/>
                    <a:ea typeface="Calibri"/>
                    <a:cs typeface="Calibri"/>
                    <a:sym typeface="Calibri"/>
                  </a:rPr>
                  <a:t>puchases_</a:t>
                </a:r>
                <a:br>
                  <a:rPr b="1" lang="en-US" sz="1800">
                    <a:solidFill>
                      <a:schemeClr val="accent3"/>
                    </a:solidFill>
                    <a:latin typeface="Calibri"/>
                    <a:ea typeface="Calibri"/>
                    <a:cs typeface="Calibri"/>
                    <a:sym typeface="Calibri"/>
                  </a:rPr>
                </a:br>
                <a:r>
                  <a:rPr b="1" lang="en-US" sz="1800">
                    <a:solidFill>
                      <a:schemeClr val="accent3"/>
                    </a:solidFill>
                    <a:latin typeface="Calibri"/>
                    <a:ea typeface="Calibri"/>
                    <a:cs typeface="Calibri"/>
                    <a:sym typeface="Calibri"/>
                  </a:rPr>
                  <a:t>installments_</a:t>
                </a:r>
                <a:endParaRPr b="1" sz="1800">
                  <a:solidFill>
                    <a:schemeClr val="accent3"/>
                  </a:solidFill>
                  <a:latin typeface="Calibri"/>
                  <a:ea typeface="Calibri"/>
                  <a:cs typeface="Calibri"/>
                  <a:sym typeface="Calibri"/>
                </a:endParaRPr>
              </a:p>
              <a:p>
                <a:pPr indent="0" lvl="0" marL="0" rtl="0" algn="ctr">
                  <a:spcBef>
                    <a:spcPts val="0"/>
                  </a:spcBef>
                  <a:spcAft>
                    <a:spcPts val="0"/>
                  </a:spcAft>
                  <a:buNone/>
                </a:pPr>
                <a:r>
                  <a:rPr b="1" lang="en-US" sz="1800">
                    <a:solidFill>
                      <a:schemeClr val="accent3"/>
                    </a:solidFill>
                    <a:latin typeface="Calibri"/>
                    <a:ea typeface="Calibri"/>
                    <a:cs typeface="Calibri"/>
                    <a:sym typeface="Calibri"/>
                  </a:rPr>
                  <a:t>frequency</a:t>
                </a:r>
                <a:endParaRPr b="1" sz="1800">
                  <a:solidFill>
                    <a:schemeClr val="accent3"/>
                  </a:solidFill>
                  <a:latin typeface="Calibri"/>
                  <a:ea typeface="Calibri"/>
                  <a:cs typeface="Calibri"/>
                  <a:sym typeface="Calibri"/>
                </a:endParaRPr>
              </a:p>
            </p:txBody>
          </p:sp>
          <p:sp>
            <p:nvSpPr>
              <p:cNvPr id="294" name="Google Shape;294;p6"/>
              <p:cNvSpPr txBox="1"/>
              <p:nvPr/>
            </p:nvSpPr>
            <p:spPr>
              <a:xfrm>
                <a:off x="5290575" y="3791175"/>
                <a:ext cx="10893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advance</a:t>
                </a:r>
                <a:endParaRPr b="1" sz="1800">
                  <a:solidFill>
                    <a:srgbClr val="3C8C92"/>
                  </a:solidFill>
                  <a:latin typeface="Calibri"/>
                  <a:ea typeface="Calibri"/>
                  <a:cs typeface="Calibri"/>
                  <a:sym typeface="Calibri"/>
                </a:endParaRPr>
              </a:p>
            </p:txBody>
          </p:sp>
          <p:sp>
            <p:nvSpPr>
              <p:cNvPr id="295" name="Google Shape;295;p6"/>
              <p:cNvSpPr txBox="1"/>
              <p:nvPr/>
            </p:nvSpPr>
            <p:spPr>
              <a:xfrm>
                <a:off x="6357100" y="5376775"/>
                <a:ext cx="23304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oneoff_</a:t>
                </a:r>
                <a:br>
                  <a:rPr b="1" lang="en-US" sz="1800">
                    <a:solidFill>
                      <a:schemeClr val="accent3"/>
                    </a:solidFill>
                    <a:latin typeface="Calibri"/>
                    <a:ea typeface="Calibri"/>
                    <a:cs typeface="Calibri"/>
                    <a:sym typeface="Calibri"/>
                  </a:rPr>
                </a:br>
                <a:r>
                  <a:rPr b="1" lang="en-US" sz="1800">
                    <a:solidFill>
                      <a:schemeClr val="accent3"/>
                    </a:solidFill>
                    <a:latin typeface="Calibri"/>
                    <a:ea typeface="Calibri"/>
                    <a:cs typeface="Calibri"/>
                    <a:sym typeface="Calibri"/>
                  </a:rPr>
                  <a:t>purchases_</a:t>
                </a:r>
                <a:br>
                  <a:rPr b="1" lang="en-US" sz="1800">
                    <a:solidFill>
                      <a:schemeClr val="accent3"/>
                    </a:solidFill>
                    <a:latin typeface="Calibri"/>
                    <a:ea typeface="Calibri"/>
                    <a:cs typeface="Calibri"/>
                    <a:sym typeface="Calibri"/>
                  </a:rPr>
                </a:br>
                <a:r>
                  <a:rPr b="1" lang="en-US" sz="1800">
                    <a:solidFill>
                      <a:schemeClr val="accent3"/>
                    </a:solidFill>
                    <a:latin typeface="Calibri"/>
                    <a:ea typeface="Calibri"/>
                    <a:cs typeface="Calibri"/>
                    <a:sym typeface="Calibri"/>
                  </a:rPr>
                  <a:t>frequency</a:t>
                </a:r>
                <a:endParaRPr b="1" sz="1800">
                  <a:solidFill>
                    <a:schemeClr val="accent3"/>
                  </a:solidFill>
                  <a:latin typeface="Calibri"/>
                  <a:ea typeface="Calibri"/>
                  <a:cs typeface="Calibri"/>
                  <a:sym typeface="Calibri"/>
                </a:endParaRPr>
              </a:p>
            </p:txBody>
          </p:sp>
          <p:sp>
            <p:nvSpPr>
              <p:cNvPr id="296" name="Google Shape;296;p6"/>
              <p:cNvSpPr txBox="1"/>
              <p:nvPr/>
            </p:nvSpPr>
            <p:spPr>
              <a:xfrm>
                <a:off x="5244925" y="4715950"/>
                <a:ext cx="1285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purchases</a:t>
                </a:r>
                <a:r>
                  <a:rPr b="1" lang="en-US" sz="1800">
                    <a:solidFill>
                      <a:schemeClr val="accent3"/>
                    </a:solidFill>
                    <a:latin typeface="Calibri"/>
                    <a:ea typeface="Calibri"/>
                    <a:cs typeface="Calibri"/>
                    <a:sym typeface="Calibri"/>
                  </a:rPr>
                  <a:t>_</a:t>
                </a:r>
                <a:r>
                  <a:rPr b="1" lang="en-US" sz="1800">
                    <a:solidFill>
                      <a:schemeClr val="accent3"/>
                    </a:solidFill>
                    <a:latin typeface="Calibri"/>
                    <a:ea typeface="Calibri"/>
                    <a:cs typeface="Calibri"/>
                    <a:sym typeface="Calibri"/>
                  </a:rPr>
                  <a:t>frequency</a:t>
                </a:r>
                <a:endParaRPr b="1" sz="1800">
                  <a:solidFill>
                    <a:schemeClr val="accent3"/>
                  </a:solidFill>
                  <a:latin typeface="Calibri"/>
                  <a:ea typeface="Calibri"/>
                  <a:cs typeface="Calibri"/>
                  <a:sym typeface="Calibri"/>
                </a:endParaRPr>
              </a:p>
            </p:txBody>
          </p:sp>
        </p:grpSp>
      </p:grpSp>
      <p:sp>
        <p:nvSpPr>
          <p:cNvPr id="297" name="Google Shape;297;p6"/>
          <p:cNvSpPr/>
          <p:nvPr/>
        </p:nvSpPr>
        <p:spPr>
          <a:xfrm>
            <a:off x="303850" y="1277077"/>
            <a:ext cx="4955100" cy="194190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419100" lvl="0" marL="45720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Increase interest rate</a:t>
            </a:r>
            <a:endParaRPr b="1" sz="3000">
              <a:solidFill>
                <a:srgbClr val="434343"/>
              </a:solidFill>
              <a:latin typeface="Quattrocento Sans"/>
              <a:ea typeface="Quattrocento Sans"/>
              <a:cs typeface="Quattrocento Sans"/>
              <a:sym typeface="Quattrocento Sans"/>
            </a:endParaRPr>
          </a:p>
          <a:p>
            <a:pPr indent="-419100" lvl="0" marL="457200" marR="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Decrease</a:t>
            </a:r>
            <a:r>
              <a:rPr b="1" lang="en-US" sz="3000">
                <a:solidFill>
                  <a:srgbClr val="434343"/>
                </a:solidFill>
                <a:latin typeface="Quattrocento Sans"/>
                <a:ea typeface="Quattrocento Sans"/>
                <a:cs typeface="Quattrocento Sans"/>
                <a:sym typeface="Quattrocento Sans"/>
              </a:rPr>
              <a:t> credit limit </a:t>
            </a:r>
            <a:endParaRPr b="1" sz="3000">
              <a:solidFill>
                <a:srgbClr val="434343"/>
              </a:solidFill>
              <a:latin typeface="Quattrocento Sans"/>
              <a:ea typeface="Quattrocento Sans"/>
              <a:cs typeface="Quattrocento Sans"/>
              <a:sym typeface="Quattrocento Sans"/>
            </a:endParaRPr>
          </a:p>
          <a:p>
            <a:pPr indent="-419100" lvl="0" marL="457200" rtl="0" algn="l">
              <a:lnSpc>
                <a:spcPct val="115000"/>
              </a:lnSpc>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Charge extra interest rate for extra credit limit</a:t>
            </a:r>
            <a:endParaRPr b="1" sz="3000">
              <a:solidFill>
                <a:srgbClr val="434343"/>
              </a:solidFill>
              <a:latin typeface="Quattrocento Sans"/>
              <a:ea typeface="Quattrocento Sans"/>
              <a:cs typeface="Quattrocento Sans"/>
              <a:sym typeface="Quattrocento Sans"/>
            </a:endParaRPr>
          </a:p>
          <a:p>
            <a:pPr indent="-419100" lvl="0" marL="45720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Check credit rate </a:t>
            </a:r>
            <a:endParaRPr b="1" sz="3000">
              <a:solidFill>
                <a:srgbClr val="434343"/>
              </a:solidFill>
              <a:latin typeface="Quattrocento Sans"/>
              <a:ea typeface="Quattrocento Sans"/>
              <a:cs typeface="Quattrocento Sans"/>
              <a:sym typeface="Quattrocento Sans"/>
            </a:endParaRPr>
          </a:p>
          <a:p>
            <a:pPr indent="-419100" lvl="0" marL="457200" rtl="0" algn="l">
              <a:lnSpc>
                <a:spcPct val="115000"/>
              </a:lnSpc>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Issue unsecured credit cards</a:t>
            </a:r>
            <a:endParaRPr b="1" sz="3000">
              <a:solidFill>
                <a:srgbClr val="434343"/>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5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alpha val="14900"/>
          </a:schemeClr>
        </a:solidFill>
      </p:bgPr>
    </p:bg>
    <p:spTree>
      <p:nvGrpSpPr>
        <p:cNvPr id="301" name="Shape 301"/>
        <p:cNvGrpSpPr/>
        <p:nvPr/>
      </p:nvGrpSpPr>
      <p:grpSpPr>
        <a:xfrm>
          <a:off x="0" y="0"/>
          <a:ext cx="0" cy="0"/>
          <a:chOff x="0" y="0"/>
          <a:chExt cx="0" cy="0"/>
        </a:xfrm>
      </p:grpSpPr>
      <p:sp>
        <p:nvSpPr>
          <p:cNvPr id="302" name="Google Shape;302;g6c2cf1a1c1_0_18"/>
          <p:cNvSpPr/>
          <p:nvPr/>
        </p:nvSpPr>
        <p:spPr>
          <a:xfrm>
            <a:off x="1210277" y="0"/>
            <a:ext cx="9771446" cy="6858000"/>
          </a:xfrm>
          <a:custGeom>
            <a:rect b="b" l="l" r="r" t="t"/>
            <a:pathLst>
              <a:path extrusionOk="0" h="6858000" w="9771446">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g6c2cf1a1c1_0_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4" name="Google Shape;304;g6c2cf1a1c1_0_18"/>
          <p:cNvSpPr/>
          <p:nvPr/>
        </p:nvSpPr>
        <p:spPr>
          <a:xfrm>
            <a:off x="-2029212" y="-159757"/>
            <a:ext cx="7177500" cy="7177500"/>
          </a:xfrm>
          <a:prstGeom prst="ellipse">
            <a:avLst/>
          </a:prstGeom>
          <a:solidFill>
            <a:srgbClr val="BADDE1">
              <a:alpha val="5373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g6c2cf1a1c1_0_18"/>
          <p:cNvSpPr txBox="1"/>
          <p:nvPr/>
        </p:nvSpPr>
        <p:spPr>
          <a:xfrm>
            <a:off x="258525" y="2288100"/>
            <a:ext cx="4755300" cy="2281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t/>
            </a:r>
            <a:endParaRPr b="1" sz="2500">
              <a:solidFill>
                <a:srgbClr val="3C8C92"/>
              </a:solidFill>
              <a:latin typeface="Quattrocento Sans"/>
              <a:ea typeface="Quattrocento Sans"/>
              <a:cs typeface="Quattrocento Sans"/>
              <a:sym typeface="Quattrocento Sans"/>
            </a:endParaRPr>
          </a:p>
          <a:p>
            <a:pPr indent="-419100" lvl="0" marL="45720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Purchase Encouragement</a:t>
            </a:r>
            <a:endParaRPr b="1" sz="3000">
              <a:solidFill>
                <a:srgbClr val="434343"/>
              </a:solidFill>
              <a:latin typeface="Quattrocento Sans"/>
              <a:ea typeface="Quattrocento Sans"/>
              <a:cs typeface="Quattrocento Sans"/>
              <a:sym typeface="Quattrocento Sans"/>
            </a:endParaRPr>
          </a:p>
          <a:p>
            <a:pPr indent="-419100" lvl="0" marL="45720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Cash reward policy</a:t>
            </a:r>
            <a:endParaRPr b="1" sz="30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000">
              <a:solidFill>
                <a:srgbClr val="434343"/>
              </a:solidFill>
              <a:latin typeface="Quattrocento Sans"/>
              <a:ea typeface="Quattrocento Sans"/>
              <a:cs typeface="Quattrocento Sans"/>
              <a:sym typeface="Quattrocento Sans"/>
            </a:endParaRPr>
          </a:p>
        </p:txBody>
      </p:sp>
      <p:pic>
        <p:nvPicPr>
          <p:cNvPr id="306" name="Google Shape;306;g6c2cf1a1c1_0_18"/>
          <p:cNvPicPr preferRelativeResize="0"/>
          <p:nvPr/>
        </p:nvPicPr>
        <p:blipFill>
          <a:blip r:embed="rId3">
            <a:alphaModFix/>
          </a:blip>
          <a:stretch>
            <a:fillRect/>
          </a:stretch>
        </p:blipFill>
        <p:spPr>
          <a:xfrm>
            <a:off x="-958487" y="285150"/>
            <a:ext cx="6467825" cy="1106900"/>
          </a:xfrm>
          <a:prstGeom prst="rect">
            <a:avLst/>
          </a:prstGeom>
          <a:noFill/>
          <a:ln>
            <a:noFill/>
          </a:ln>
        </p:spPr>
      </p:pic>
      <p:sp>
        <p:nvSpPr>
          <p:cNvPr id="307" name="Google Shape;307;g6c2cf1a1c1_0_18"/>
          <p:cNvSpPr txBox="1"/>
          <p:nvPr/>
        </p:nvSpPr>
        <p:spPr>
          <a:xfrm>
            <a:off x="162463" y="285150"/>
            <a:ext cx="4033800" cy="1258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rgbClr val="3C8C92"/>
                </a:solidFill>
                <a:latin typeface="Quattrocento Sans"/>
                <a:ea typeface="Quattrocento Sans"/>
                <a:cs typeface="Quattrocento Sans"/>
                <a:sym typeface="Quattrocento Sans"/>
              </a:rPr>
              <a:t>Cluster 2: </a:t>
            </a:r>
            <a:endParaRPr sz="3600">
              <a:solidFill>
                <a:srgbClr val="3C8C92"/>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3600">
                <a:solidFill>
                  <a:srgbClr val="3C8C92"/>
                </a:solidFill>
                <a:latin typeface="Quattrocento Sans"/>
                <a:ea typeface="Quattrocento Sans"/>
                <a:cs typeface="Quattrocento Sans"/>
                <a:sym typeface="Quattrocento Sans"/>
              </a:rPr>
              <a:t>Self Aware Avoider</a:t>
            </a:r>
            <a:endParaRPr/>
          </a:p>
        </p:txBody>
      </p:sp>
      <p:pic>
        <p:nvPicPr>
          <p:cNvPr id="308" name="Google Shape;308;g6c2cf1a1c1_0_18"/>
          <p:cNvPicPr preferRelativeResize="0"/>
          <p:nvPr/>
        </p:nvPicPr>
        <p:blipFill>
          <a:blip r:embed="rId4">
            <a:alphaModFix/>
          </a:blip>
          <a:stretch>
            <a:fillRect/>
          </a:stretch>
        </p:blipFill>
        <p:spPr>
          <a:xfrm>
            <a:off x="258525" y="5614550"/>
            <a:ext cx="3199301" cy="1106900"/>
          </a:xfrm>
          <a:prstGeom prst="rect">
            <a:avLst/>
          </a:prstGeom>
          <a:noFill/>
          <a:ln>
            <a:noFill/>
          </a:ln>
        </p:spPr>
      </p:pic>
      <p:grpSp>
        <p:nvGrpSpPr>
          <p:cNvPr id="309" name="Google Shape;309;g6c2cf1a1c1_0_18"/>
          <p:cNvGrpSpPr/>
          <p:nvPr/>
        </p:nvGrpSpPr>
        <p:grpSpPr>
          <a:xfrm>
            <a:off x="4626177" y="285149"/>
            <a:ext cx="8045182" cy="6188690"/>
            <a:chOff x="4961974" y="285149"/>
            <a:chExt cx="8166040" cy="6188690"/>
          </a:xfrm>
        </p:grpSpPr>
        <p:pic>
          <p:nvPicPr>
            <p:cNvPr id="310" name="Google Shape;310;g6c2cf1a1c1_0_18"/>
            <p:cNvPicPr preferRelativeResize="0"/>
            <p:nvPr/>
          </p:nvPicPr>
          <p:blipFill rotWithShape="1">
            <a:blip r:embed="rId5">
              <a:alphaModFix/>
            </a:blip>
            <a:srcRect b="16485" l="26228" r="24747" t="15395"/>
            <a:stretch/>
          </p:blipFill>
          <p:spPr>
            <a:xfrm>
              <a:off x="6096000" y="631900"/>
              <a:ext cx="5432700" cy="5484300"/>
            </a:xfrm>
            <a:prstGeom prst="ellipse">
              <a:avLst/>
            </a:prstGeom>
            <a:noFill/>
            <a:ln>
              <a:noFill/>
            </a:ln>
          </p:spPr>
        </p:pic>
        <p:sp>
          <p:nvSpPr>
            <p:cNvPr id="311" name="Google Shape;311;g6c2cf1a1c1_0_18"/>
            <p:cNvSpPr txBox="1"/>
            <p:nvPr/>
          </p:nvSpPr>
          <p:spPr>
            <a:xfrm>
              <a:off x="8434837" y="285149"/>
              <a:ext cx="10035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balance</a:t>
              </a:r>
              <a:endParaRPr b="1" sz="1800">
                <a:solidFill>
                  <a:schemeClr val="accent3"/>
                </a:solidFill>
                <a:latin typeface="Calibri"/>
                <a:ea typeface="Calibri"/>
                <a:cs typeface="Calibri"/>
                <a:sym typeface="Calibri"/>
              </a:endParaRPr>
            </a:p>
          </p:txBody>
        </p:sp>
        <p:sp>
          <p:nvSpPr>
            <p:cNvPr id="312" name="Google Shape;312;g6c2cf1a1c1_0_18"/>
            <p:cNvSpPr txBox="1"/>
            <p:nvPr/>
          </p:nvSpPr>
          <p:spPr>
            <a:xfrm>
              <a:off x="10740624" y="965575"/>
              <a:ext cx="12840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prc_full_</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rPr b="1" lang="en-US" sz="1800">
                  <a:solidFill>
                    <a:schemeClr val="dk1"/>
                  </a:solidFill>
                  <a:latin typeface="Calibri"/>
                  <a:ea typeface="Calibri"/>
                  <a:cs typeface="Calibri"/>
                  <a:sym typeface="Calibri"/>
                </a:rPr>
                <a:t>payment</a:t>
              </a:r>
              <a:endParaRPr b="1" sz="1800">
                <a:solidFill>
                  <a:schemeClr val="dk1"/>
                </a:solidFill>
                <a:latin typeface="Calibri"/>
                <a:ea typeface="Calibri"/>
                <a:cs typeface="Calibri"/>
                <a:sym typeface="Calibri"/>
              </a:endParaRPr>
            </a:p>
          </p:txBody>
        </p:sp>
        <p:sp>
          <p:nvSpPr>
            <p:cNvPr id="313" name="Google Shape;313;g6c2cf1a1c1_0_18"/>
            <p:cNvSpPr txBox="1"/>
            <p:nvPr/>
          </p:nvSpPr>
          <p:spPr>
            <a:xfrm>
              <a:off x="9841072" y="498460"/>
              <a:ext cx="10035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tenure</a:t>
              </a:r>
              <a:endParaRPr b="1" sz="1800">
                <a:latin typeface="Calibri"/>
                <a:ea typeface="Calibri"/>
                <a:cs typeface="Calibri"/>
                <a:sym typeface="Calibri"/>
              </a:endParaRPr>
            </a:p>
          </p:txBody>
        </p:sp>
        <p:sp>
          <p:nvSpPr>
            <p:cNvPr id="314" name="Google Shape;314;g6c2cf1a1c1_0_18"/>
            <p:cNvSpPr txBox="1"/>
            <p:nvPr/>
          </p:nvSpPr>
          <p:spPr>
            <a:xfrm>
              <a:off x="11179643" y="1783999"/>
              <a:ext cx="1891548" cy="36645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minimum_</a:t>
              </a:r>
              <a:endParaRPr b="1" sz="1800">
                <a:solidFill>
                  <a:srgbClr val="3C8C92"/>
                </a:solidFill>
                <a:latin typeface="Calibri"/>
                <a:ea typeface="Calibri"/>
                <a:cs typeface="Calibri"/>
                <a:sym typeface="Calibri"/>
              </a:endParaRPr>
            </a:p>
            <a:p>
              <a:pPr indent="0" lvl="0" marL="0" rtl="0" algn="l">
                <a:spcBef>
                  <a:spcPts val="0"/>
                </a:spcBef>
                <a:spcAft>
                  <a:spcPts val="0"/>
                </a:spcAft>
                <a:buNone/>
              </a:pPr>
              <a:r>
                <a:rPr b="1" lang="en-US" sz="1800">
                  <a:solidFill>
                    <a:srgbClr val="3C8C92"/>
                  </a:solidFill>
                  <a:latin typeface="Calibri"/>
                  <a:ea typeface="Calibri"/>
                  <a:cs typeface="Calibri"/>
                  <a:sym typeface="Calibri"/>
                </a:rPr>
                <a:t>payments</a:t>
              </a:r>
              <a:endParaRPr b="1" sz="1800">
                <a:solidFill>
                  <a:srgbClr val="3C8C92"/>
                </a:solidFill>
                <a:latin typeface="Calibri"/>
                <a:ea typeface="Calibri"/>
                <a:cs typeface="Calibri"/>
                <a:sym typeface="Calibri"/>
              </a:endParaRPr>
            </a:p>
          </p:txBody>
        </p:sp>
        <p:sp>
          <p:nvSpPr>
            <p:cNvPr id="315" name="Google Shape;315;g6c2cf1a1c1_0_18"/>
            <p:cNvSpPr txBox="1"/>
            <p:nvPr/>
          </p:nvSpPr>
          <p:spPr>
            <a:xfrm>
              <a:off x="11358013" y="3903192"/>
              <a:ext cx="17700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credit_limit</a:t>
              </a:r>
              <a:endParaRPr b="1" sz="1800">
                <a:solidFill>
                  <a:schemeClr val="dk1"/>
                </a:solidFill>
                <a:latin typeface="Calibri"/>
                <a:ea typeface="Calibri"/>
                <a:cs typeface="Calibri"/>
                <a:sym typeface="Calibri"/>
              </a:endParaRPr>
            </a:p>
          </p:txBody>
        </p:sp>
        <p:sp>
          <p:nvSpPr>
            <p:cNvPr id="316" name="Google Shape;316;g6c2cf1a1c1_0_18"/>
            <p:cNvSpPr txBox="1"/>
            <p:nvPr/>
          </p:nvSpPr>
          <p:spPr>
            <a:xfrm>
              <a:off x="11507434" y="2935312"/>
              <a:ext cx="12219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payments</a:t>
              </a:r>
              <a:endParaRPr b="1" sz="1800">
                <a:solidFill>
                  <a:schemeClr val="accent3"/>
                </a:solidFill>
                <a:latin typeface="Calibri"/>
                <a:ea typeface="Calibri"/>
                <a:cs typeface="Calibri"/>
                <a:sym typeface="Calibri"/>
              </a:endParaRPr>
            </a:p>
          </p:txBody>
        </p:sp>
        <p:sp>
          <p:nvSpPr>
            <p:cNvPr id="317" name="Google Shape;317;g6c2cf1a1c1_0_18"/>
            <p:cNvSpPr txBox="1"/>
            <p:nvPr/>
          </p:nvSpPr>
          <p:spPr>
            <a:xfrm>
              <a:off x="6260224" y="422260"/>
              <a:ext cx="21552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balance_frequency</a:t>
              </a:r>
              <a:endParaRPr b="1" sz="1800">
                <a:solidFill>
                  <a:srgbClr val="3C8C92"/>
                </a:solidFill>
                <a:latin typeface="Calibri"/>
                <a:ea typeface="Calibri"/>
                <a:cs typeface="Calibri"/>
                <a:sym typeface="Calibri"/>
              </a:endParaRPr>
            </a:p>
          </p:txBody>
        </p:sp>
        <p:sp>
          <p:nvSpPr>
            <p:cNvPr id="318" name="Google Shape;318;g6c2cf1a1c1_0_18"/>
            <p:cNvSpPr txBox="1"/>
            <p:nvPr/>
          </p:nvSpPr>
          <p:spPr>
            <a:xfrm>
              <a:off x="6068000" y="1041763"/>
              <a:ext cx="13398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purchases</a:t>
              </a:r>
              <a:endParaRPr b="1" sz="1800">
                <a:solidFill>
                  <a:schemeClr val="accent3"/>
                </a:solidFill>
                <a:latin typeface="Calibri"/>
                <a:ea typeface="Calibri"/>
                <a:cs typeface="Calibri"/>
                <a:sym typeface="Calibri"/>
              </a:endParaRPr>
            </a:p>
          </p:txBody>
        </p:sp>
        <p:sp>
          <p:nvSpPr>
            <p:cNvPr id="319" name="Google Shape;319;g6c2cf1a1c1_0_18"/>
            <p:cNvSpPr txBox="1"/>
            <p:nvPr/>
          </p:nvSpPr>
          <p:spPr>
            <a:xfrm>
              <a:off x="5439974" y="1715948"/>
              <a:ext cx="12219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oneoff_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320" name="Google Shape;320;g6c2cf1a1c1_0_18"/>
            <p:cNvSpPr txBox="1"/>
            <p:nvPr/>
          </p:nvSpPr>
          <p:spPr>
            <a:xfrm>
              <a:off x="10911769" y="4785263"/>
              <a:ext cx="1647091" cy="36645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purchases_trx</a:t>
              </a:r>
              <a:endParaRPr b="1" sz="1800">
                <a:solidFill>
                  <a:srgbClr val="3C8C92"/>
                </a:solidFill>
                <a:latin typeface="Calibri"/>
                <a:ea typeface="Calibri"/>
                <a:cs typeface="Calibri"/>
                <a:sym typeface="Calibri"/>
              </a:endParaRPr>
            </a:p>
          </p:txBody>
        </p:sp>
        <p:sp>
          <p:nvSpPr>
            <p:cNvPr id="321" name="Google Shape;321;g6c2cf1a1c1_0_18"/>
            <p:cNvSpPr txBox="1"/>
            <p:nvPr/>
          </p:nvSpPr>
          <p:spPr>
            <a:xfrm>
              <a:off x="4961974" y="2818914"/>
              <a:ext cx="12840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installemt_purchases</a:t>
              </a:r>
              <a:endParaRPr b="1" sz="1800">
                <a:solidFill>
                  <a:srgbClr val="3C8C92"/>
                </a:solidFill>
                <a:latin typeface="Calibri"/>
                <a:ea typeface="Calibri"/>
                <a:cs typeface="Calibri"/>
                <a:sym typeface="Calibri"/>
              </a:endParaRPr>
            </a:p>
          </p:txBody>
        </p:sp>
        <p:sp>
          <p:nvSpPr>
            <p:cNvPr id="322" name="Google Shape;322;g6c2cf1a1c1_0_18"/>
            <p:cNvSpPr txBox="1"/>
            <p:nvPr/>
          </p:nvSpPr>
          <p:spPr>
            <a:xfrm>
              <a:off x="10221187" y="5455935"/>
              <a:ext cx="2327137" cy="36645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cash_advance_trx</a:t>
              </a:r>
              <a:endParaRPr b="1" sz="1800">
                <a:solidFill>
                  <a:srgbClr val="3C8C92"/>
                </a:solidFill>
                <a:latin typeface="Calibri"/>
                <a:ea typeface="Calibri"/>
                <a:cs typeface="Calibri"/>
                <a:sym typeface="Calibri"/>
              </a:endParaRPr>
            </a:p>
          </p:txBody>
        </p:sp>
        <p:sp>
          <p:nvSpPr>
            <p:cNvPr id="323" name="Google Shape;323;g6c2cf1a1c1_0_18"/>
            <p:cNvSpPr txBox="1"/>
            <p:nvPr/>
          </p:nvSpPr>
          <p:spPr>
            <a:xfrm>
              <a:off x="9215992" y="5962939"/>
              <a:ext cx="29760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cash_advance _</a:t>
              </a:r>
              <a:endParaRPr b="1" sz="1800">
                <a:solidFill>
                  <a:srgbClr val="3C8C92"/>
                </a:solidFill>
                <a:latin typeface="Calibri"/>
                <a:ea typeface="Calibri"/>
                <a:cs typeface="Calibri"/>
                <a:sym typeface="Calibri"/>
              </a:endParaRPr>
            </a:p>
            <a:p>
              <a:pPr indent="0" lvl="0" marL="0" rtl="0" algn="l">
                <a:spcBef>
                  <a:spcPts val="0"/>
                </a:spcBef>
                <a:spcAft>
                  <a:spcPts val="0"/>
                </a:spcAft>
                <a:buNone/>
              </a:pPr>
              <a:r>
                <a:rPr b="1" lang="en-US" sz="1800">
                  <a:solidFill>
                    <a:srgbClr val="3C8C92"/>
                  </a:solidFill>
                  <a:latin typeface="Calibri"/>
                  <a:ea typeface="Calibri"/>
                  <a:cs typeface="Calibri"/>
                  <a:sym typeface="Calibri"/>
                </a:rPr>
                <a:t>frequency</a:t>
              </a:r>
              <a:endParaRPr b="1" sz="1800">
                <a:solidFill>
                  <a:srgbClr val="3C8C92"/>
                </a:solidFill>
                <a:latin typeface="Calibri"/>
                <a:ea typeface="Calibri"/>
                <a:cs typeface="Calibri"/>
                <a:sym typeface="Calibri"/>
              </a:endParaRPr>
            </a:p>
          </p:txBody>
        </p:sp>
        <p:sp>
          <p:nvSpPr>
            <p:cNvPr id="324" name="Google Shape;324;g6c2cf1a1c1_0_18"/>
            <p:cNvSpPr txBox="1"/>
            <p:nvPr/>
          </p:nvSpPr>
          <p:spPr>
            <a:xfrm>
              <a:off x="7067815" y="5899150"/>
              <a:ext cx="2610900" cy="3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3C8C92"/>
                  </a:solidFill>
                  <a:latin typeface="Calibri"/>
                  <a:ea typeface="Calibri"/>
                  <a:cs typeface="Calibri"/>
                  <a:sym typeface="Calibri"/>
                </a:rPr>
                <a:t>puchases_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installments_</a:t>
              </a:r>
              <a:endParaRPr b="1" sz="1800">
                <a:solidFill>
                  <a:srgbClr val="3C8C92"/>
                </a:solidFill>
                <a:latin typeface="Calibri"/>
                <a:ea typeface="Calibri"/>
                <a:cs typeface="Calibri"/>
                <a:sym typeface="Calibri"/>
              </a:endParaRPr>
            </a:p>
            <a:p>
              <a:pPr indent="0" lvl="0" marL="0" rtl="0" algn="ctr">
                <a:spcBef>
                  <a:spcPts val="0"/>
                </a:spcBef>
                <a:spcAft>
                  <a:spcPts val="0"/>
                </a:spcAft>
                <a:buNone/>
              </a:pPr>
              <a:r>
                <a:rPr b="1" lang="en-US" sz="1800">
                  <a:solidFill>
                    <a:srgbClr val="3C8C92"/>
                  </a:solidFill>
                  <a:latin typeface="Calibri"/>
                  <a:ea typeface="Calibri"/>
                  <a:cs typeface="Calibri"/>
                  <a:sym typeface="Calibri"/>
                </a:rPr>
                <a:t>frequency</a:t>
              </a:r>
              <a:endParaRPr b="1" sz="1800">
                <a:solidFill>
                  <a:srgbClr val="3C8C92"/>
                </a:solidFill>
                <a:latin typeface="Calibri"/>
                <a:ea typeface="Calibri"/>
                <a:cs typeface="Calibri"/>
                <a:sym typeface="Calibri"/>
              </a:endParaRPr>
            </a:p>
          </p:txBody>
        </p:sp>
        <p:sp>
          <p:nvSpPr>
            <p:cNvPr id="325" name="Google Shape;325;g6c2cf1a1c1_0_18"/>
            <p:cNvSpPr txBox="1"/>
            <p:nvPr/>
          </p:nvSpPr>
          <p:spPr>
            <a:xfrm>
              <a:off x="5530790" y="3781262"/>
              <a:ext cx="10878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cash_</a:t>
              </a:r>
              <a:br>
                <a:rPr b="1" lang="en-US" sz="1800">
                  <a:solidFill>
                    <a:schemeClr val="accent3"/>
                  </a:solidFill>
                  <a:latin typeface="Calibri"/>
                  <a:ea typeface="Calibri"/>
                  <a:cs typeface="Calibri"/>
                  <a:sym typeface="Calibri"/>
                </a:rPr>
              </a:br>
              <a:r>
                <a:rPr b="1" lang="en-US" sz="1800">
                  <a:solidFill>
                    <a:schemeClr val="accent3"/>
                  </a:solidFill>
                  <a:latin typeface="Calibri"/>
                  <a:ea typeface="Calibri"/>
                  <a:cs typeface="Calibri"/>
                  <a:sym typeface="Calibri"/>
                </a:rPr>
                <a:t>advance</a:t>
              </a:r>
              <a:endParaRPr b="1" sz="1800">
                <a:solidFill>
                  <a:schemeClr val="accent3"/>
                </a:solidFill>
                <a:latin typeface="Calibri"/>
                <a:ea typeface="Calibri"/>
                <a:cs typeface="Calibri"/>
                <a:sym typeface="Calibri"/>
              </a:endParaRPr>
            </a:p>
          </p:txBody>
        </p:sp>
        <p:sp>
          <p:nvSpPr>
            <p:cNvPr id="326" name="Google Shape;326;g6c2cf1a1c1_0_18"/>
            <p:cNvSpPr txBox="1"/>
            <p:nvPr/>
          </p:nvSpPr>
          <p:spPr>
            <a:xfrm>
              <a:off x="6443422" y="5372728"/>
              <a:ext cx="23271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oneoff_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purchases_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frequency</a:t>
              </a:r>
              <a:endParaRPr b="1" sz="1800">
                <a:solidFill>
                  <a:srgbClr val="3C8C92"/>
                </a:solidFill>
                <a:latin typeface="Calibri"/>
                <a:ea typeface="Calibri"/>
                <a:cs typeface="Calibri"/>
                <a:sym typeface="Calibri"/>
              </a:endParaRPr>
            </a:p>
          </p:txBody>
        </p:sp>
        <p:sp>
          <p:nvSpPr>
            <p:cNvPr id="327" name="Google Shape;327;g6c2cf1a1c1_0_18"/>
            <p:cNvSpPr txBox="1"/>
            <p:nvPr/>
          </p:nvSpPr>
          <p:spPr>
            <a:xfrm>
              <a:off x="5485204" y="4709458"/>
              <a:ext cx="12840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44969F"/>
                  </a:solidFill>
                  <a:latin typeface="Calibri"/>
                  <a:ea typeface="Calibri"/>
                  <a:cs typeface="Calibri"/>
                  <a:sym typeface="Calibri"/>
                </a:rPr>
                <a:t>purchases_frequency</a:t>
              </a:r>
              <a:endParaRPr b="1" sz="1800">
                <a:solidFill>
                  <a:srgbClr val="44969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alpha val="14900"/>
          </a:schemeClr>
        </a:solidFill>
      </p:bgPr>
    </p:bg>
    <p:spTree>
      <p:nvGrpSpPr>
        <p:cNvPr id="331" name="Shape 331"/>
        <p:cNvGrpSpPr/>
        <p:nvPr/>
      </p:nvGrpSpPr>
      <p:grpSpPr>
        <a:xfrm>
          <a:off x="0" y="0"/>
          <a:ext cx="0" cy="0"/>
          <a:chOff x="0" y="0"/>
          <a:chExt cx="0" cy="0"/>
        </a:xfrm>
      </p:grpSpPr>
      <p:sp>
        <p:nvSpPr>
          <p:cNvPr id="332" name="Google Shape;332;g6c2cf1a1c1_0_32"/>
          <p:cNvSpPr/>
          <p:nvPr/>
        </p:nvSpPr>
        <p:spPr>
          <a:xfrm>
            <a:off x="1362677" y="0"/>
            <a:ext cx="9771446" cy="6858000"/>
          </a:xfrm>
          <a:custGeom>
            <a:rect b="b" l="l" r="r" t="t"/>
            <a:pathLst>
              <a:path extrusionOk="0" h="6858000" w="9771446">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rgbClr val="D8D8D8">
              <a:alpha val="6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g6c2cf1a1c1_0_32"/>
          <p:cNvSpPr/>
          <p:nvPr/>
        </p:nvSpPr>
        <p:spPr>
          <a:xfrm>
            <a:off x="0" y="0"/>
            <a:ext cx="12268200" cy="6858000"/>
          </a:xfrm>
          <a:prstGeom prst="rect">
            <a:avLst/>
          </a:prstGeom>
          <a:solidFill>
            <a:schemeClr val="lt1"/>
          </a:solidFill>
          <a:ln cap="flat" cmpd="sng" w="12700">
            <a:solidFill>
              <a:srgbClr val="88A3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g6c2cf1a1c1_0_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5" name="Google Shape;335;g6c2cf1a1c1_0_32"/>
          <p:cNvSpPr/>
          <p:nvPr/>
        </p:nvSpPr>
        <p:spPr>
          <a:xfrm>
            <a:off x="-2151524" y="-159682"/>
            <a:ext cx="7177500" cy="7177500"/>
          </a:xfrm>
          <a:prstGeom prst="ellipse">
            <a:avLst/>
          </a:prstGeom>
          <a:solidFill>
            <a:srgbClr val="BADDE1">
              <a:alpha val="5373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6" name="Google Shape;336;g6c2cf1a1c1_0_32"/>
          <p:cNvPicPr preferRelativeResize="0"/>
          <p:nvPr/>
        </p:nvPicPr>
        <p:blipFill>
          <a:blip r:embed="rId3">
            <a:alphaModFix/>
          </a:blip>
          <a:stretch>
            <a:fillRect/>
          </a:stretch>
        </p:blipFill>
        <p:spPr>
          <a:xfrm>
            <a:off x="108133" y="5598250"/>
            <a:ext cx="3285342" cy="1106900"/>
          </a:xfrm>
          <a:prstGeom prst="rect">
            <a:avLst/>
          </a:prstGeom>
          <a:noFill/>
          <a:ln>
            <a:noFill/>
          </a:ln>
        </p:spPr>
      </p:pic>
      <p:grpSp>
        <p:nvGrpSpPr>
          <p:cNvPr id="337" name="Google Shape;337;g6c2cf1a1c1_0_32"/>
          <p:cNvGrpSpPr/>
          <p:nvPr/>
        </p:nvGrpSpPr>
        <p:grpSpPr>
          <a:xfrm>
            <a:off x="-1306750" y="285150"/>
            <a:ext cx="6467825" cy="1258500"/>
            <a:chOff x="-1230550" y="513750"/>
            <a:chExt cx="6467825" cy="1258500"/>
          </a:xfrm>
        </p:grpSpPr>
        <p:pic>
          <p:nvPicPr>
            <p:cNvPr id="338" name="Google Shape;338;g6c2cf1a1c1_0_32"/>
            <p:cNvPicPr preferRelativeResize="0"/>
            <p:nvPr/>
          </p:nvPicPr>
          <p:blipFill>
            <a:blip r:embed="rId4">
              <a:alphaModFix/>
            </a:blip>
            <a:stretch>
              <a:fillRect/>
            </a:stretch>
          </p:blipFill>
          <p:spPr>
            <a:xfrm>
              <a:off x="-1230550" y="513750"/>
              <a:ext cx="6467825" cy="1152475"/>
            </a:xfrm>
            <a:prstGeom prst="rect">
              <a:avLst/>
            </a:prstGeom>
            <a:noFill/>
            <a:ln>
              <a:noFill/>
            </a:ln>
          </p:spPr>
        </p:pic>
        <p:sp>
          <p:nvSpPr>
            <p:cNvPr id="339" name="Google Shape;339;g6c2cf1a1c1_0_32"/>
            <p:cNvSpPr txBox="1"/>
            <p:nvPr/>
          </p:nvSpPr>
          <p:spPr>
            <a:xfrm>
              <a:off x="269525" y="513750"/>
              <a:ext cx="4033800" cy="1258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rgbClr val="3C8C92"/>
                  </a:solidFill>
                  <a:latin typeface="Quattrocento Sans"/>
                  <a:ea typeface="Quattrocento Sans"/>
                  <a:cs typeface="Quattrocento Sans"/>
                  <a:sym typeface="Quattrocento Sans"/>
                </a:rPr>
                <a:t>Cluster 3: </a:t>
              </a:r>
              <a:endParaRPr sz="3600">
                <a:solidFill>
                  <a:srgbClr val="3C8C92"/>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3600">
                  <a:solidFill>
                    <a:srgbClr val="3C8C92"/>
                  </a:solidFill>
                  <a:latin typeface="Quattrocento Sans"/>
                  <a:ea typeface="Quattrocento Sans"/>
                  <a:cs typeface="Quattrocento Sans"/>
                  <a:sym typeface="Quattrocento Sans"/>
                </a:rPr>
                <a:t>Average Joe</a:t>
              </a:r>
              <a:endParaRPr/>
            </a:p>
          </p:txBody>
        </p:sp>
      </p:grpSp>
      <p:pic>
        <p:nvPicPr>
          <p:cNvPr id="340" name="Google Shape;340;g6c2cf1a1c1_0_32"/>
          <p:cNvPicPr preferRelativeResize="0"/>
          <p:nvPr/>
        </p:nvPicPr>
        <p:blipFill rotWithShape="1">
          <a:blip r:embed="rId5">
            <a:alphaModFix/>
          </a:blip>
          <a:srcRect b="16412" l="26714" r="24268" t="15430"/>
          <a:stretch/>
        </p:blipFill>
        <p:spPr>
          <a:xfrm>
            <a:off x="5793400" y="760825"/>
            <a:ext cx="5388300" cy="5125800"/>
          </a:xfrm>
          <a:prstGeom prst="ellipse">
            <a:avLst/>
          </a:prstGeom>
          <a:noFill/>
          <a:ln>
            <a:noFill/>
          </a:ln>
        </p:spPr>
      </p:pic>
      <p:grpSp>
        <p:nvGrpSpPr>
          <p:cNvPr id="341" name="Google Shape;341;g6c2cf1a1c1_0_32"/>
          <p:cNvGrpSpPr/>
          <p:nvPr/>
        </p:nvGrpSpPr>
        <p:grpSpPr>
          <a:xfrm>
            <a:off x="4624850" y="283082"/>
            <a:ext cx="7656995" cy="6209777"/>
            <a:chOff x="4869661" y="215689"/>
            <a:chExt cx="7318164" cy="6343628"/>
          </a:xfrm>
        </p:grpSpPr>
        <p:sp>
          <p:nvSpPr>
            <p:cNvPr id="342" name="Google Shape;342;g6c2cf1a1c1_0_32"/>
            <p:cNvSpPr txBox="1"/>
            <p:nvPr/>
          </p:nvSpPr>
          <p:spPr>
            <a:xfrm>
              <a:off x="8275016" y="236689"/>
              <a:ext cx="915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balance</a:t>
              </a:r>
              <a:endParaRPr b="1" sz="1800">
                <a:solidFill>
                  <a:srgbClr val="3C8C92"/>
                </a:solidFill>
                <a:latin typeface="Calibri"/>
                <a:ea typeface="Calibri"/>
                <a:cs typeface="Calibri"/>
                <a:sym typeface="Calibri"/>
              </a:endParaRPr>
            </a:p>
          </p:txBody>
        </p:sp>
        <p:sp>
          <p:nvSpPr>
            <p:cNvPr id="343" name="Google Shape;343;g6c2cf1a1c1_0_32"/>
            <p:cNvSpPr txBox="1"/>
            <p:nvPr/>
          </p:nvSpPr>
          <p:spPr>
            <a:xfrm>
              <a:off x="10507925" y="911017"/>
              <a:ext cx="1526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prc_full_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payment</a:t>
              </a:r>
              <a:endParaRPr b="1" sz="1800">
                <a:solidFill>
                  <a:srgbClr val="3C8C92"/>
                </a:solidFill>
                <a:latin typeface="Calibri"/>
                <a:ea typeface="Calibri"/>
                <a:cs typeface="Calibri"/>
                <a:sym typeface="Calibri"/>
              </a:endParaRPr>
            </a:p>
          </p:txBody>
        </p:sp>
        <p:sp>
          <p:nvSpPr>
            <p:cNvPr id="344" name="Google Shape;344;g6c2cf1a1c1_0_32"/>
            <p:cNvSpPr txBox="1"/>
            <p:nvPr/>
          </p:nvSpPr>
          <p:spPr>
            <a:xfrm>
              <a:off x="9534075" y="449209"/>
              <a:ext cx="1097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980000"/>
                  </a:solidFill>
                  <a:latin typeface="Calibri"/>
                  <a:ea typeface="Calibri"/>
                  <a:cs typeface="Calibri"/>
                  <a:sym typeface="Calibri"/>
                </a:rPr>
                <a:t>tenure</a:t>
              </a:r>
              <a:endParaRPr b="1" sz="1800">
                <a:solidFill>
                  <a:srgbClr val="980000"/>
                </a:solidFill>
                <a:latin typeface="Calibri"/>
                <a:ea typeface="Calibri"/>
                <a:cs typeface="Calibri"/>
                <a:sym typeface="Calibri"/>
              </a:endParaRPr>
            </a:p>
          </p:txBody>
        </p:sp>
        <p:sp>
          <p:nvSpPr>
            <p:cNvPr id="345" name="Google Shape;345;g6c2cf1a1c1_0_32"/>
            <p:cNvSpPr txBox="1"/>
            <p:nvPr/>
          </p:nvSpPr>
          <p:spPr>
            <a:xfrm>
              <a:off x="10799581" y="1723420"/>
              <a:ext cx="1159800" cy="36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800">
                  <a:solidFill>
                    <a:srgbClr val="3C8C92"/>
                  </a:solidFill>
                  <a:latin typeface="Calibri"/>
                  <a:ea typeface="Calibri"/>
                  <a:cs typeface="Calibri"/>
                  <a:sym typeface="Calibri"/>
                </a:rPr>
                <a:t>minimum_</a:t>
              </a:r>
              <a:endParaRPr b="1" sz="1800">
                <a:solidFill>
                  <a:srgbClr val="3C8C92"/>
                </a:solidFill>
                <a:latin typeface="Calibri"/>
                <a:ea typeface="Calibri"/>
                <a:cs typeface="Calibri"/>
                <a:sym typeface="Calibri"/>
              </a:endParaRPr>
            </a:p>
            <a:p>
              <a:pPr indent="0" lvl="0" marL="0" rtl="0" algn="r">
                <a:spcBef>
                  <a:spcPts val="0"/>
                </a:spcBef>
                <a:spcAft>
                  <a:spcPts val="0"/>
                </a:spcAft>
                <a:buNone/>
              </a:pPr>
              <a:r>
                <a:rPr b="1" lang="en-US" sz="1800">
                  <a:solidFill>
                    <a:srgbClr val="3C8C92"/>
                  </a:solidFill>
                  <a:latin typeface="Calibri"/>
                  <a:ea typeface="Calibri"/>
                  <a:cs typeface="Calibri"/>
                  <a:sym typeface="Calibri"/>
                </a:rPr>
                <a:t>payments</a:t>
              </a:r>
              <a:endParaRPr b="1" sz="1800">
                <a:solidFill>
                  <a:srgbClr val="3C8C92"/>
                </a:solidFill>
                <a:latin typeface="Calibri"/>
                <a:ea typeface="Calibri"/>
                <a:cs typeface="Calibri"/>
                <a:sym typeface="Calibri"/>
              </a:endParaRPr>
            </a:p>
          </p:txBody>
        </p:sp>
        <p:sp>
          <p:nvSpPr>
            <p:cNvPr id="346" name="Google Shape;346;g6c2cf1a1c1_0_32"/>
            <p:cNvSpPr txBox="1"/>
            <p:nvPr/>
          </p:nvSpPr>
          <p:spPr>
            <a:xfrm>
              <a:off x="10966389" y="3730905"/>
              <a:ext cx="915900" cy="36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800">
                  <a:solidFill>
                    <a:srgbClr val="980000"/>
                  </a:solidFill>
                  <a:latin typeface="Calibri"/>
                  <a:ea typeface="Calibri"/>
                  <a:cs typeface="Calibri"/>
                  <a:sym typeface="Calibri"/>
                </a:rPr>
                <a:t>credit</a:t>
              </a:r>
              <a:br>
                <a:rPr b="1" lang="en-US" sz="1800">
                  <a:solidFill>
                    <a:srgbClr val="980000"/>
                  </a:solidFill>
                  <a:latin typeface="Calibri"/>
                  <a:ea typeface="Calibri"/>
                  <a:cs typeface="Calibri"/>
                  <a:sym typeface="Calibri"/>
                </a:rPr>
              </a:br>
              <a:r>
                <a:rPr b="1" lang="en-US" sz="1800">
                  <a:solidFill>
                    <a:srgbClr val="980000"/>
                  </a:solidFill>
                  <a:latin typeface="Calibri"/>
                  <a:ea typeface="Calibri"/>
                  <a:cs typeface="Calibri"/>
                  <a:sym typeface="Calibri"/>
                </a:rPr>
                <a:t>_limit</a:t>
              </a:r>
              <a:endParaRPr b="1" sz="1800">
                <a:solidFill>
                  <a:srgbClr val="980000"/>
                </a:solidFill>
                <a:latin typeface="Calibri"/>
                <a:ea typeface="Calibri"/>
                <a:cs typeface="Calibri"/>
                <a:sym typeface="Calibri"/>
              </a:endParaRPr>
            </a:p>
          </p:txBody>
        </p:sp>
        <p:sp>
          <p:nvSpPr>
            <p:cNvPr id="347" name="Google Shape;347;g6c2cf1a1c1_0_32"/>
            <p:cNvSpPr txBox="1"/>
            <p:nvPr/>
          </p:nvSpPr>
          <p:spPr>
            <a:xfrm>
              <a:off x="11090726" y="3077465"/>
              <a:ext cx="1097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payments</a:t>
              </a:r>
              <a:endParaRPr b="1" sz="1800">
                <a:solidFill>
                  <a:srgbClr val="3C8C92"/>
                </a:solidFill>
                <a:latin typeface="Calibri"/>
                <a:ea typeface="Calibri"/>
                <a:cs typeface="Calibri"/>
                <a:sym typeface="Calibri"/>
              </a:endParaRPr>
            </a:p>
          </p:txBody>
        </p:sp>
        <p:sp>
          <p:nvSpPr>
            <p:cNvPr id="348" name="Google Shape;348;g6c2cf1a1c1_0_32"/>
            <p:cNvSpPr txBox="1"/>
            <p:nvPr/>
          </p:nvSpPr>
          <p:spPr>
            <a:xfrm>
              <a:off x="6632707" y="215689"/>
              <a:ext cx="16887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980000"/>
                  </a:solidFill>
                  <a:latin typeface="Calibri"/>
                  <a:ea typeface="Calibri"/>
                  <a:cs typeface="Calibri"/>
                  <a:sym typeface="Calibri"/>
                </a:rPr>
                <a:t>balance_</a:t>
              </a:r>
              <a:br>
                <a:rPr b="1" lang="en-US" sz="1800">
                  <a:solidFill>
                    <a:srgbClr val="980000"/>
                  </a:solidFill>
                  <a:latin typeface="Calibri"/>
                  <a:ea typeface="Calibri"/>
                  <a:cs typeface="Calibri"/>
                  <a:sym typeface="Calibri"/>
                </a:rPr>
              </a:br>
              <a:r>
                <a:rPr b="1" lang="en-US" sz="1800">
                  <a:solidFill>
                    <a:srgbClr val="980000"/>
                  </a:solidFill>
                  <a:latin typeface="Calibri"/>
                  <a:ea typeface="Calibri"/>
                  <a:cs typeface="Calibri"/>
                  <a:sym typeface="Calibri"/>
                </a:rPr>
                <a:t>frequency</a:t>
              </a:r>
              <a:endParaRPr b="1" sz="1800">
                <a:solidFill>
                  <a:srgbClr val="980000"/>
                </a:solidFill>
                <a:latin typeface="Calibri"/>
                <a:ea typeface="Calibri"/>
                <a:cs typeface="Calibri"/>
                <a:sym typeface="Calibri"/>
              </a:endParaRPr>
            </a:p>
          </p:txBody>
        </p:sp>
        <p:sp>
          <p:nvSpPr>
            <p:cNvPr id="349" name="Google Shape;349;g6c2cf1a1c1_0_32"/>
            <p:cNvSpPr txBox="1"/>
            <p:nvPr/>
          </p:nvSpPr>
          <p:spPr>
            <a:xfrm>
              <a:off x="5737498" y="988860"/>
              <a:ext cx="1097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350" name="Google Shape;350;g6c2cf1a1c1_0_32"/>
            <p:cNvSpPr txBox="1"/>
            <p:nvPr/>
          </p:nvSpPr>
          <p:spPr>
            <a:xfrm>
              <a:off x="5092421" y="1801262"/>
              <a:ext cx="1894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oneoff_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351" name="Google Shape;351;g6c2cf1a1c1_0_32"/>
            <p:cNvSpPr txBox="1"/>
            <p:nvPr/>
          </p:nvSpPr>
          <p:spPr>
            <a:xfrm>
              <a:off x="10566969" y="4636028"/>
              <a:ext cx="1341600" cy="36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800">
                  <a:solidFill>
                    <a:srgbClr val="3C8C92"/>
                  </a:solidFill>
                  <a:latin typeface="Calibri"/>
                  <a:ea typeface="Calibri"/>
                  <a:cs typeface="Calibri"/>
                  <a:sym typeface="Calibri"/>
                </a:rPr>
                <a:t>purchases</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_trx</a:t>
              </a:r>
              <a:endParaRPr b="1" sz="1800">
                <a:solidFill>
                  <a:srgbClr val="3C8C92"/>
                </a:solidFill>
                <a:latin typeface="Calibri"/>
                <a:ea typeface="Calibri"/>
                <a:cs typeface="Calibri"/>
                <a:sym typeface="Calibri"/>
              </a:endParaRPr>
            </a:p>
          </p:txBody>
        </p:sp>
        <p:sp>
          <p:nvSpPr>
            <p:cNvPr id="352" name="Google Shape;352;g6c2cf1a1c1_0_32"/>
            <p:cNvSpPr txBox="1"/>
            <p:nvPr/>
          </p:nvSpPr>
          <p:spPr>
            <a:xfrm>
              <a:off x="4869661" y="2754552"/>
              <a:ext cx="12237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installemt_purchases</a:t>
              </a:r>
              <a:endParaRPr b="1" sz="1800">
                <a:solidFill>
                  <a:srgbClr val="3C8C92"/>
                </a:solidFill>
                <a:latin typeface="Calibri"/>
                <a:ea typeface="Calibri"/>
                <a:cs typeface="Calibri"/>
                <a:sym typeface="Calibri"/>
              </a:endParaRPr>
            </a:p>
          </p:txBody>
        </p:sp>
        <p:sp>
          <p:nvSpPr>
            <p:cNvPr id="353" name="Google Shape;353;g6c2cf1a1c1_0_32"/>
            <p:cNvSpPr txBox="1"/>
            <p:nvPr/>
          </p:nvSpPr>
          <p:spPr>
            <a:xfrm>
              <a:off x="9263066" y="5371978"/>
              <a:ext cx="1688700" cy="36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800">
                  <a:solidFill>
                    <a:srgbClr val="3C8C92"/>
                  </a:solidFill>
                  <a:latin typeface="Calibri"/>
                  <a:ea typeface="Calibri"/>
                  <a:cs typeface="Calibri"/>
                  <a:sym typeface="Calibri"/>
                </a:rPr>
                <a:t>cash_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advance_trx</a:t>
              </a:r>
              <a:endParaRPr b="1" sz="1800">
                <a:solidFill>
                  <a:srgbClr val="3C8C92"/>
                </a:solidFill>
                <a:latin typeface="Calibri"/>
                <a:ea typeface="Calibri"/>
                <a:cs typeface="Calibri"/>
                <a:sym typeface="Calibri"/>
              </a:endParaRPr>
            </a:p>
          </p:txBody>
        </p:sp>
        <p:sp>
          <p:nvSpPr>
            <p:cNvPr id="354" name="Google Shape;354;g6c2cf1a1c1_0_32"/>
            <p:cNvSpPr txBox="1"/>
            <p:nvPr/>
          </p:nvSpPr>
          <p:spPr>
            <a:xfrm>
              <a:off x="8313729" y="5866178"/>
              <a:ext cx="21582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3C8C92"/>
                  </a:solidFill>
                  <a:latin typeface="Calibri"/>
                  <a:ea typeface="Calibri"/>
                  <a:cs typeface="Calibri"/>
                  <a:sym typeface="Calibri"/>
                </a:rPr>
                <a:t>cash_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advance_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frequency</a:t>
              </a:r>
              <a:endParaRPr b="1" sz="1800">
                <a:solidFill>
                  <a:srgbClr val="3C8C92"/>
                </a:solidFill>
                <a:latin typeface="Calibri"/>
                <a:ea typeface="Calibri"/>
                <a:cs typeface="Calibri"/>
                <a:sym typeface="Calibri"/>
              </a:endParaRPr>
            </a:p>
          </p:txBody>
        </p:sp>
        <p:sp>
          <p:nvSpPr>
            <p:cNvPr id="355" name="Google Shape;355;g6c2cf1a1c1_0_32"/>
            <p:cNvSpPr txBox="1"/>
            <p:nvPr/>
          </p:nvSpPr>
          <p:spPr>
            <a:xfrm>
              <a:off x="6780203" y="5867817"/>
              <a:ext cx="2370300" cy="6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3C8C92"/>
                  </a:solidFill>
                  <a:latin typeface="Calibri"/>
                  <a:ea typeface="Calibri"/>
                  <a:cs typeface="Calibri"/>
                  <a:sym typeface="Calibri"/>
                </a:rPr>
                <a:t>puchases_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installments</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_frequency</a:t>
              </a:r>
              <a:endParaRPr b="1" sz="1800">
                <a:solidFill>
                  <a:srgbClr val="3C8C92"/>
                </a:solidFill>
                <a:latin typeface="Calibri"/>
                <a:ea typeface="Calibri"/>
                <a:cs typeface="Calibri"/>
                <a:sym typeface="Calibri"/>
              </a:endParaRPr>
            </a:p>
          </p:txBody>
        </p:sp>
        <p:sp>
          <p:nvSpPr>
            <p:cNvPr id="356" name="Google Shape;356;g6c2cf1a1c1_0_32"/>
            <p:cNvSpPr txBox="1"/>
            <p:nvPr/>
          </p:nvSpPr>
          <p:spPr>
            <a:xfrm>
              <a:off x="5167009" y="3862448"/>
              <a:ext cx="1223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advance</a:t>
              </a:r>
              <a:endParaRPr b="1" sz="1800">
                <a:solidFill>
                  <a:srgbClr val="3C8C92"/>
                </a:solidFill>
                <a:latin typeface="Calibri"/>
                <a:ea typeface="Calibri"/>
                <a:cs typeface="Calibri"/>
                <a:sym typeface="Calibri"/>
              </a:endParaRPr>
            </a:p>
          </p:txBody>
        </p:sp>
        <p:sp>
          <p:nvSpPr>
            <p:cNvPr id="357" name="Google Shape;357;g6c2cf1a1c1_0_32"/>
            <p:cNvSpPr txBox="1"/>
            <p:nvPr/>
          </p:nvSpPr>
          <p:spPr>
            <a:xfrm>
              <a:off x="6013716" y="5475208"/>
              <a:ext cx="1223700" cy="10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980000"/>
                  </a:solidFill>
                  <a:latin typeface="Calibri"/>
                  <a:ea typeface="Calibri"/>
                  <a:cs typeface="Calibri"/>
                  <a:sym typeface="Calibri"/>
                </a:rPr>
                <a:t>oneoff_</a:t>
              </a:r>
              <a:br>
                <a:rPr b="1" lang="en-US" sz="1800">
                  <a:solidFill>
                    <a:srgbClr val="980000"/>
                  </a:solidFill>
                  <a:latin typeface="Calibri"/>
                  <a:ea typeface="Calibri"/>
                  <a:cs typeface="Calibri"/>
                  <a:sym typeface="Calibri"/>
                </a:rPr>
              </a:br>
              <a:r>
                <a:rPr b="1" lang="en-US" sz="1800">
                  <a:solidFill>
                    <a:srgbClr val="980000"/>
                  </a:solidFill>
                  <a:latin typeface="Calibri"/>
                  <a:ea typeface="Calibri"/>
                  <a:cs typeface="Calibri"/>
                  <a:sym typeface="Calibri"/>
                </a:rPr>
                <a:t>purchases</a:t>
              </a:r>
              <a:br>
                <a:rPr b="1" lang="en-US" sz="1800">
                  <a:solidFill>
                    <a:srgbClr val="980000"/>
                  </a:solidFill>
                  <a:latin typeface="Calibri"/>
                  <a:ea typeface="Calibri"/>
                  <a:cs typeface="Calibri"/>
                  <a:sym typeface="Calibri"/>
                </a:rPr>
              </a:br>
              <a:r>
                <a:rPr b="1" lang="en-US" sz="1800">
                  <a:solidFill>
                    <a:srgbClr val="980000"/>
                  </a:solidFill>
                  <a:latin typeface="Calibri"/>
                  <a:ea typeface="Calibri"/>
                  <a:cs typeface="Calibri"/>
                  <a:sym typeface="Calibri"/>
                </a:rPr>
                <a:t>_frequency</a:t>
              </a:r>
              <a:endParaRPr b="1" sz="1800">
                <a:solidFill>
                  <a:srgbClr val="980000"/>
                </a:solidFill>
                <a:latin typeface="Calibri"/>
                <a:ea typeface="Calibri"/>
                <a:cs typeface="Calibri"/>
                <a:sym typeface="Calibri"/>
              </a:endParaRPr>
            </a:p>
          </p:txBody>
        </p:sp>
        <p:sp>
          <p:nvSpPr>
            <p:cNvPr id="358" name="Google Shape;358;g6c2cf1a1c1_0_32"/>
            <p:cNvSpPr txBox="1"/>
            <p:nvPr/>
          </p:nvSpPr>
          <p:spPr>
            <a:xfrm>
              <a:off x="5318696" y="4737863"/>
              <a:ext cx="18003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980000"/>
                  </a:solidFill>
                  <a:latin typeface="Calibri"/>
                  <a:ea typeface="Calibri"/>
                  <a:cs typeface="Calibri"/>
                  <a:sym typeface="Calibri"/>
                </a:rPr>
                <a:t>purchases_</a:t>
              </a:r>
              <a:br>
                <a:rPr b="1" lang="en-US" sz="1800">
                  <a:solidFill>
                    <a:srgbClr val="980000"/>
                  </a:solidFill>
                  <a:latin typeface="Calibri"/>
                  <a:ea typeface="Calibri"/>
                  <a:cs typeface="Calibri"/>
                  <a:sym typeface="Calibri"/>
                </a:rPr>
              </a:br>
              <a:r>
                <a:rPr b="1" lang="en-US" sz="1800">
                  <a:solidFill>
                    <a:srgbClr val="980000"/>
                  </a:solidFill>
                  <a:latin typeface="Calibri"/>
                  <a:ea typeface="Calibri"/>
                  <a:cs typeface="Calibri"/>
                  <a:sym typeface="Calibri"/>
                </a:rPr>
                <a:t>frequency</a:t>
              </a:r>
              <a:endParaRPr b="1" sz="1800">
                <a:solidFill>
                  <a:srgbClr val="980000"/>
                </a:solidFill>
                <a:latin typeface="Calibri"/>
                <a:ea typeface="Calibri"/>
                <a:cs typeface="Calibri"/>
                <a:sym typeface="Calibri"/>
              </a:endParaRPr>
            </a:p>
          </p:txBody>
        </p:sp>
      </p:grpSp>
      <p:sp>
        <p:nvSpPr>
          <p:cNvPr id="359" name="Google Shape;359;g6c2cf1a1c1_0_32"/>
          <p:cNvSpPr/>
          <p:nvPr/>
        </p:nvSpPr>
        <p:spPr>
          <a:xfrm>
            <a:off x="389225" y="1451550"/>
            <a:ext cx="3837900" cy="397410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None/>
            </a:pPr>
            <a:r>
              <a:t/>
            </a:r>
            <a:endParaRPr sz="2000">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latin typeface="Quattrocento Sans"/>
              <a:ea typeface="Quattrocento Sans"/>
              <a:cs typeface="Quattrocento Sans"/>
              <a:sym typeface="Quattrocento Sans"/>
            </a:endParaRPr>
          </a:p>
          <a:p>
            <a:pPr indent="0" lvl="0" marL="0" rtl="0" algn="l">
              <a:spcBef>
                <a:spcPts val="0"/>
              </a:spcBef>
              <a:spcAft>
                <a:spcPts val="0"/>
              </a:spcAft>
              <a:buNone/>
            </a:pPr>
            <a:r>
              <a:t/>
            </a:r>
            <a:endParaRPr b="1" sz="3000">
              <a:latin typeface="Quattrocento Sans"/>
              <a:ea typeface="Quattrocento Sans"/>
              <a:cs typeface="Quattrocento Sans"/>
              <a:sym typeface="Quattrocento Sans"/>
            </a:endParaRPr>
          </a:p>
          <a:p>
            <a:pPr indent="-419100" lvl="0" marL="457200" marR="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Cash back</a:t>
            </a:r>
            <a:endParaRPr b="1" sz="3000">
              <a:solidFill>
                <a:srgbClr val="434343"/>
              </a:solidFill>
              <a:latin typeface="Quattrocento Sans"/>
              <a:ea typeface="Quattrocento Sans"/>
              <a:cs typeface="Quattrocento Sans"/>
              <a:sym typeface="Quattrocento Sans"/>
            </a:endParaRPr>
          </a:p>
          <a:p>
            <a:pPr indent="-419100" lvl="0" marL="457200" marR="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Incentivise current customers</a:t>
            </a:r>
            <a:endParaRPr b="1" sz="3000">
              <a:solidFill>
                <a:srgbClr val="434343"/>
              </a:solidFill>
              <a:latin typeface="Quattrocento Sans"/>
              <a:ea typeface="Quattrocento Sans"/>
              <a:cs typeface="Quattrocento Sans"/>
              <a:sym typeface="Quattrocento Sans"/>
            </a:endParaRPr>
          </a:p>
          <a:p>
            <a:pPr indent="-419100" lvl="0" marL="457200" marR="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Implement late fees</a:t>
            </a:r>
            <a:endParaRPr b="1" sz="3000">
              <a:solidFill>
                <a:srgbClr val="434343"/>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alpha val="14900"/>
          </a:schemeClr>
        </a:solidFill>
      </p:bgPr>
    </p:bg>
    <p:spTree>
      <p:nvGrpSpPr>
        <p:cNvPr id="363" name="Shape 363"/>
        <p:cNvGrpSpPr/>
        <p:nvPr/>
      </p:nvGrpSpPr>
      <p:grpSpPr>
        <a:xfrm>
          <a:off x="0" y="0"/>
          <a:ext cx="0" cy="0"/>
          <a:chOff x="0" y="0"/>
          <a:chExt cx="0" cy="0"/>
        </a:xfrm>
      </p:grpSpPr>
      <p:sp>
        <p:nvSpPr>
          <p:cNvPr id="364" name="Google Shape;364;g6c2cf1a1c1_0_25"/>
          <p:cNvSpPr/>
          <p:nvPr/>
        </p:nvSpPr>
        <p:spPr>
          <a:xfrm>
            <a:off x="1210277" y="0"/>
            <a:ext cx="9771446" cy="6858000"/>
          </a:xfrm>
          <a:custGeom>
            <a:rect b="b" l="l" r="r" t="t"/>
            <a:pathLst>
              <a:path extrusionOk="0" h="6858000" w="9771446">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rgbClr val="D8D8D8">
              <a:alpha val="6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g6c2cf1a1c1_0_25"/>
          <p:cNvSpPr/>
          <p:nvPr/>
        </p:nvSpPr>
        <p:spPr>
          <a:xfrm>
            <a:off x="0" y="0"/>
            <a:ext cx="12192000" cy="6858000"/>
          </a:xfrm>
          <a:prstGeom prst="rect">
            <a:avLst/>
          </a:prstGeom>
          <a:solidFill>
            <a:schemeClr val="lt1"/>
          </a:solidFill>
          <a:ln cap="flat" cmpd="sng" w="12700">
            <a:solidFill>
              <a:srgbClr val="88A3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g6c2cf1a1c1_0_25"/>
          <p:cNvSpPr/>
          <p:nvPr/>
        </p:nvSpPr>
        <p:spPr>
          <a:xfrm>
            <a:off x="-2151524" y="-159682"/>
            <a:ext cx="7177500" cy="7177500"/>
          </a:xfrm>
          <a:prstGeom prst="ellipse">
            <a:avLst/>
          </a:prstGeom>
          <a:solidFill>
            <a:srgbClr val="BADDE1">
              <a:alpha val="5373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g6c2cf1a1c1_0_25"/>
          <p:cNvSpPr/>
          <p:nvPr/>
        </p:nvSpPr>
        <p:spPr>
          <a:xfrm>
            <a:off x="84413" y="1832550"/>
            <a:ext cx="3837900" cy="319290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None/>
            </a:pPr>
            <a:r>
              <a:t/>
            </a:r>
            <a:endParaRPr sz="2000">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latin typeface="Quattrocento Sans"/>
              <a:ea typeface="Quattrocento Sans"/>
              <a:cs typeface="Quattrocento Sans"/>
              <a:sym typeface="Quattrocento Sans"/>
            </a:endParaRPr>
          </a:p>
          <a:p>
            <a:pPr indent="0" lvl="0" marL="0" rtl="0" algn="l">
              <a:spcBef>
                <a:spcPts val="0"/>
              </a:spcBef>
              <a:spcAft>
                <a:spcPts val="0"/>
              </a:spcAft>
              <a:buNone/>
            </a:pPr>
            <a:r>
              <a:t/>
            </a:r>
            <a:endParaRPr b="1" sz="3000">
              <a:latin typeface="Quattrocento Sans"/>
              <a:ea typeface="Quattrocento Sans"/>
              <a:cs typeface="Quattrocento Sans"/>
              <a:sym typeface="Quattrocento Sans"/>
            </a:endParaRPr>
          </a:p>
          <a:p>
            <a:pPr indent="-419100" lvl="0" marL="457200" marR="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High Interest Rate</a:t>
            </a:r>
            <a:endParaRPr b="1" sz="3000">
              <a:solidFill>
                <a:srgbClr val="434343"/>
              </a:solidFill>
              <a:latin typeface="Quattrocento Sans"/>
              <a:ea typeface="Quattrocento Sans"/>
              <a:cs typeface="Quattrocento Sans"/>
              <a:sym typeface="Quattrocento Sans"/>
            </a:endParaRPr>
          </a:p>
          <a:p>
            <a:pPr indent="-419100" lvl="0" marL="457200" marR="0" rtl="0" algn="l">
              <a:spcBef>
                <a:spcPts val="0"/>
              </a:spcBef>
              <a:spcAft>
                <a:spcPts val="0"/>
              </a:spcAft>
              <a:buClr>
                <a:srgbClr val="434343"/>
              </a:buClr>
              <a:buSzPts val="3000"/>
              <a:buFont typeface="Quattrocento Sans"/>
              <a:buChar char="●"/>
            </a:pPr>
            <a:r>
              <a:rPr b="1" lang="en-US" sz="3000">
                <a:solidFill>
                  <a:srgbClr val="434343"/>
                </a:solidFill>
                <a:latin typeface="Quattrocento Sans"/>
                <a:ea typeface="Quattrocento Sans"/>
                <a:cs typeface="Quattrocento Sans"/>
                <a:sym typeface="Quattrocento Sans"/>
              </a:rPr>
              <a:t>Set Maximum Credit Limit</a:t>
            </a:r>
            <a:endParaRPr sz="3000">
              <a:solidFill>
                <a:srgbClr val="434343"/>
              </a:solidFill>
              <a:latin typeface="Quattrocento Sans"/>
              <a:ea typeface="Quattrocento Sans"/>
              <a:cs typeface="Quattrocento Sans"/>
              <a:sym typeface="Quattrocento Sans"/>
            </a:endParaRPr>
          </a:p>
        </p:txBody>
      </p:sp>
      <p:sp>
        <p:nvSpPr>
          <p:cNvPr id="368" name="Google Shape;368;g6c2cf1a1c1_0_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69" name="Google Shape;369;g6c2cf1a1c1_0_25"/>
          <p:cNvGrpSpPr/>
          <p:nvPr/>
        </p:nvGrpSpPr>
        <p:grpSpPr>
          <a:xfrm>
            <a:off x="3753575" y="-12502"/>
            <a:ext cx="8393192" cy="6668529"/>
            <a:chOff x="3911775" y="139475"/>
            <a:chExt cx="7930825" cy="6200975"/>
          </a:xfrm>
        </p:grpSpPr>
        <p:pic>
          <p:nvPicPr>
            <p:cNvPr id="370" name="Google Shape;370;g6c2cf1a1c1_0_25"/>
            <p:cNvPicPr preferRelativeResize="0"/>
            <p:nvPr/>
          </p:nvPicPr>
          <p:blipFill rotWithShape="1">
            <a:blip r:embed="rId3">
              <a:alphaModFix/>
            </a:blip>
            <a:srcRect b="16086" l="25561" r="23193" t="14212"/>
            <a:stretch/>
          </p:blipFill>
          <p:spPr>
            <a:xfrm>
              <a:off x="5260425" y="599675"/>
              <a:ext cx="5378400" cy="5458500"/>
            </a:xfrm>
            <a:prstGeom prst="ellipse">
              <a:avLst/>
            </a:prstGeom>
            <a:noFill/>
            <a:ln>
              <a:noFill/>
            </a:ln>
          </p:spPr>
        </p:pic>
        <p:sp>
          <p:nvSpPr>
            <p:cNvPr id="371" name="Google Shape;371;g6c2cf1a1c1_0_25"/>
            <p:cNvSpPr txBox="1"/>
            <p:nvPr/>
          </p:nvSpPr>
          <p:spPr>
            <a:xfrm>
              <a:off x="7707600" y="231750"/>
              <a:ext cx="1005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balance</a:t>
              </a:r>
              <a:endParaRPr b="1" sz="1800">
                <a:solidFill>
                  <a:schemeClr val="accent3"/>
                </a:solidFill>
                <a:latin typeface="Calibri"/>
                <a:ea typeface="Calibri"/>
                <a:cs typeface="Calibri"/>
                <a:sym typeface="Calibri"/>
              </a:endParaRPr>
            </a:p>
          </p:txBody>
        </p:sp>
        <p:sp>
          <p:nvSpPr>
            <p:cNvPr id="372" name="Google Shape;372;g6c2cf1a1c1_0_25"/>
            <p:cNvSpPr txBox="1"/>
            <p:nvPr/>
          </p:nvSpPr>
          <p:spPr>
            <a:xfrm>
              <a:off x="9736650" y="985575"/>
              <a:ext cx="1688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prc_full_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payment</a:t>
              </a:r>
              <a:endParaRPr b="1" sz="1800">
                <a:solidFill>
                  <a:srgbClr val="3C8C92"/>
                </a:solidFill>
                <a:latin typeface="Calibri"/>
                <a:ea typeface="Calibri"/>
                <a:cs typeface="Calibri"/>
                <a:sym typeface="Calibri"/>
              </a:endParaRPr>
            </a:p>
          </p:txBody>
        </p:sp>
        <p:sp>
          <p:nvSpPr>
            <p:cNvPr id="373" name="Google Shape;373;g6c2cf1a1c1_0_25"/>
            <p:cNvSpPr txBox="1"/>
            <p:nvPr/>
          </p:nvSpPr>
          <p:spPr>
            <a:xfrm>
              <a:off x="8823525" y="520475"/>
              <a:ext cx="1005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tenure</a:t>
              </a:r>
              <a:endParaRPr b="1" sz="1800">
                <a:solidFill>
                  <a:schemeClr val="accent3"/>
                </a:solidFill>
                <a:latin typeface="Calibri"/>
                <a:ea typeface="Calibri"/>
                <a:cs typeface="Calibri"/>
                <a:sym typeface="Calibri"/>
              </a:endParaRPr>
            </a:p>
          </p:txBody>
        </p:sp>
        <p:sp>
          <p:nvSpPr>
            <p:cNvPr id="374" name="Google Shape;374;g6c2cf1a1c1_0_25"/>
            <p:cNvSpPr txBox="1"/>
            <p:nvPr/>
          </p:nvSpPr>
          <p:spPr>
            <a:xfrm>
              <a:off x="10252700" y="1804400"/>
              <a:ext cx="1223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minimum_</a:t>
              </a:r>
              <a:endParaRPr b="1" sz="1800">
                <a:solidFill>
                  <a:srgbClr val="3C8C92"/>
                </a:solidFill>
                <a:latin typeface="Calibri"/>
                <a:ea typeface="Calibri"/>
                <a:cs typeface="Calibri"/>
                <a:sym typeface="Calibri"/>
              </a:endParaRPr>
            </a:p>
            <a:p>
              <a:pPr indent="0" lvl="0" marL="0" rtl="0" algn="l">
                <a:spcBef>
                  <a:spcPts val="0"/>
                </a:spcBef>
                <a:spcAft>
                  <a:spcPts val="0"/>
                </a:spcAft>
                <a:buNone/>
              </a:pPr>
              <a:r>
                <a:rPr b="1" lang="en-US" sz="1800">
                  <a:solidFill>
                    <a:srgbClr val="3C8C92"/>
                  </a:solidFill>
                  <a:latin typeface="Calibri"/>
                  <a:ea typeface="Calibri"/>
                  <a:cs typeface="Calibri"/>
                  <a:sym typeface="Calibri"/>
                </a:rPr>
                <a:t>payments</a:t>
              </a:r>
              <a:endParaRPr b="1" sz="1800">
                <a:solidFill>
                  <a:srgbClr val="3C8C92"/>
                </a:solidFill>
                <a:latin typeface="Calibri"/>
                <a:ea typeface="Calibri"/>
                <a:cs typeface="Calibri"/>
                <a:sym typeface="Calibri"/>
              </a:endParaRPr>
            </a:p>
          </p:txBody>
        </p:sp>
        <p:sp>
          <p:nvSpPr>
            <p:cNvPr id="375" name="Google Shape;375;g6c2cf1a1c1_0_25"/>
            <p:cNvSpPr txBox="1"/>
            <p:nvPr/>
          </p:nvSpPr>
          <p:spPr>
            <a:xfrm>
              <a:off x="10403800" y="3829525"/>
              <a:ext cx="1430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credit_limit</a:t>
              </a:r>
              <a:endParaRPr b="1" sz="1800">
                <a:solidFill>
                  <a:srgbClr val="3C8C92"/>
                </a:solidFill>
                <a:latin typeface="Calibri"/>
                <a:ea typeface="Calibri"/>
                <a:cs typeface="Calibri"/>
                <a:sym typeface="Calibri"/>
              </a:endParaRPr>
            </a:p>
          </p:txBody>
        </p:sp>
        <p:sp>
          <p:nvSpPr>
            <p:cNvPr id="376" name="Google Shape;376;g6c2cf1a1c1_0_25"/>
            <p:cNvSpPr txBox="1"/>
            <p:nvPr/>
          </p:nvSpPr>
          <p:spPr>
            <a:xfrm>
              <a:off x="10501000" y="2903625"/>
              <a:ext cx="13416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payments</a:t>
              </a:r>
              <a:endParaRPr b="1" sz="1800">
                <a:solidFill>
                  <a:srgbClr val="3C8C92"/>
                </a:solidFill>
                <a:latin typeface="Calibri"/>
                <a:ea typeface="Calibri"/>
                <a:cs typeface="Calibri"/>
                <a:sym typeface="Calibri"/>
              </a:endParaRPr>
            </a:p>
          </p:txBody>
        </p:sp>
        <p:sp>
          <p:nvSpPr>
            <p:cNvPr id="377" name="Google Shape;377;g6c2cf1a1c1_0_25"/>
            <p:cNvSpPr txBox="1"/>
            <p:nvPr/>
          </p:nvSpPr>
          <p:spPr>
            <a:xfrm>
              <a:off x="6196525" y="139475"/>
              <a:ext cx="1479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balance_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frequency</a:t>
              </a:r>
              <a:endParaRPr b="1" sz="1800">
                <a:solidFill>
                  <a:srgbClr val="3C8C92"/>
                </a:solidFill>
                <a:latin typeface="Calibri"/>
                <a:ea typeface="Calibri"/>
                <a:cs typeface="Calibri"/>
                <a:sym typeface="Calibri"/>
              </a:endParaRPr>
            </a:p>
          </p:txBody>
        </p:sp>
        <p:sp>
          <p:nvSpPr>
            <p:cNvPr id="378" name="Google Shape;378;g6c2cf1a1c1_0_25"/>
            <p:cNvSpPr txBox="1"/>
            <p:nvPr/>
          </p:nvSpPr>
          <p:spPr>
            <a:xfrm>
              <a:off x="5260425" y="833175"/>
              <a:ext cx="1223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379" name="Google Shape;379;g6c2cf1a1c1_0_25"/>
            <p:cNvSpPr txBox="1"/>
            <p:nvPr/>
          </p:nvSpPr>
          <p:spPr>
            <a:xfrm>
              <a:off x="4517775" y="1657275"/>
              <a:ext cx="1341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oneoff_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380" name="Google Shape;380;g6c2cf1a1c1_0_25"/>
            <p:cNvSpPr txBox="1"/>
            <p:nvPr/>
          </p:nvSpPr>
          <p:spPr>
            <a:xfrm>
              <a:off x="10012200" y="4742125"/>
              <a:ext cx="1688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purchases_trx</a:t>
              </a:r>
              <a:endParaRPr b="1" sz="1800">
                <a:solidFill>
                  <a:srgbClr val="3C8C92"/>
                </a:solidFill>
                <a:latin typeface="Calibri"/>
                <a:ea typeface="Calibri"/>
                <a:cs typeface="Calibri"/>
                <a:sym typeface="Calibri"/>
              </a:endParaRPr>
            </a:p>
          </p:txBody>
        </p:sp>
        <p:sp>
          <p:nvSpPr>
            <p:cNvPr id="381" name="Google Shape;381;g6c2cf1a1c1_0_25"/>
            <p:cNvSpPr txBox="1"/>
            <p:nvPr/>
          </p:nvSpPr>
          <p:spPr>
            <a:xfrm>
              <a:off x="4139675" y="2733875"/>
              <a:ext cx="15261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installemt_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purchases</a:t>
              </a:r>
              <a:endParaRPr b="1" sz="1800">
                <a:solidFill>
                  <a:srgbClr val="3C8C92"/>
                </a:solidFill>
                <a:latin typeface="Calibri"/>
                <a:ea typeface="Calibri"/>
                <a:cs typeface="Calibri"/>
                <a:sym typeface="Calibri"/>
              </a:endParaRPr>
            </a:p>
          </p:txBody>
        </p:sp>
        <p:sp>
          <p:nvSpPr>
            <p:cNvPr id="382" name="Google Shape;382;g6c2cf1a1c1_0_25"/>
            <p:cNvSpPr txBox="1"/>
            <p:nvPr/>
          </p:nvSpPr>
          <p:spPr>
            <a:xfrm>
              <a:off x="9290250" y="5459675"/>
              <a:ext cx="2287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cash_advance_trx</a:t>
              </a:r>
              <a:endParaRPr b="1" sz="1800">
                <a:solidFill>
                  <a:srgbClr val="3C8C92"/>
                </a:solidFill>
                <a:latin typeface="Calibri"/>
                <a:ea typeface="Calibri"/>
                <a:cs typeface="Calibri"/>
                <a:sym typeface="Calibri"/>
              </a:endParaRPr>
            </a:p>
          </p:txBody>
        </p:sp>
        <p:sp>
          <p:nvSpPr>
            <p:cNvPr id="383" name="Google Shape;383;g6c2cf1a1c1_0_25"/>
            <p:cNvSpPr txBox="1"/>
            <p:nvPr/>
          </p:nvSpPr>
          <p:spPr>
            <a:xfrm>
              <a:off x="8348325" y="5975350"/>
              <a:ext cx="2158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cash_advance _frequency</a:t>
              </a:r>
              <a:endParaRPr b="1" sz="1800">
                <a:solidFill>
                  <a:srgbClr val="3C8C92"/>
                </a:solidFill>
                <a:latin typeface="Calibri"/>
                <a:ea typeface="Calibri"/>
                <a:cs typeface="Calibri"/>
                <a:sym typeface="Calibri"/>
              </a:endParaRPr>
            </a:p>
          </p:txBody>
        </p:sp>
        <p:sp>
          <p:nvSpPr>
            <p:cNvPr id="384" name="Google Shape;384;g6c2cf1a1c1_0_25"/>
            <p:cNvSpPr txBox="1"/>
            <p:nvPr/>
          </p:nvSpPr>
          <p:spPr>
            <a:xfrm>
              <a:off x="5778944" y="5824780"/>
              <a:ext cx="2287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puchases_installments_frequency</a:t>
              </a:r>
              <a:endParaRPr b="1" sz="1800">
                <a:solidFill>
                  <a:srgbClr val="3C8C92"/>
                </a:solidFill>
                <a:latin typeface="Calibri"/>
                <a:ea typeface="Calibri"/>
                <a:cs typeface="Calibri"/>
                <a:sym typeface="Calibri"/>
              </a:endParaRPr>
            </a:p>
          </p:txBody>
        </p:sp>
        <p:sp>
          <p:nvSpPr>
            <p:cNvPr id="385" name="Google Shape;385;g6c2cf1a1c1_0_25"/>
            <p:cNvSpPr txBox="1"/>
            <p:nvPr/>
          </p:nvSpPr>
          <p:spPr>
            <a:xfrm>
              <a:off x="3911775" y="3898950"/>
              <a:ext cx="1526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accent3"/>
                  </a:solidFill>
                  <a:latin typeface="Calibri"/>
                  <a:ea typeface="Calibri"/>
                  <a:cs typeface="Calibri"/>
                  <a:sym typeface="Calibri"/>
                </a:rPr>
                <a:t>cash_advance</a:t>
              </a:r>
              <a:endParaRPr b="1" sz="1800">
                <a:solidFill>
                  <a:schemeClr val="accent3"/>
                </a:solidFill>
                <a:latin typeface="Calibri"/>
                <a:ea typeface="Calibri"/>
                <a:cs typeface="Calibri"/>
                <a:sym typeface="Calibri"/>
              </a:endParaRPr>
            </a:p>
          </p:txBody>
        </p:sp>
        <p:sp>
          <p:nvSpPr>
            <p:cNvPr id="386" name="Google Shape;386;g6c2cf1a1c1_0_25"/>
            <p:cNvSpPr txBox="1"/>
            <p:nvPr/>
          </p:nvSpPr>
          <p:spPr>
            <a:xfrm>
              <a:off x="4337450" y="5471725"/>
              <a:ext cx="2158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oneoff_purchases_</a:t>
              </a:r>
              <a:endParaRPr b="1" sz="1800">
                <a:solidFill>
                  <a:srgbClr val="3C8C92"/>
                </a:solidFill>
                <a:latin typeface="Calibri"/>
                <a:ea typeface="Calibri"/>
                <a:cs typeface="Calibri"/>
                <a:sym typeface="Calibri"/>
              </a:endParaRPr>
            </a:p>
            <a:p>
              <a:pPr indent="0" lvl="0" marL="0" rtl="0" algn="l">
                <a:spcBef>
                  <a:spcPts val="0"/>
                </a:spcBef>
                <a:spcAft>
                  <a:spcPts val="0"/>
                </a:spcAft>
                <a:buNone/>
              </a:pPr>
              <a:r>
                <a:rPr b="1" lang="en-US" sz="1800">
                  <a:solidFill>
                    <a:srgbClr val="3C8C92"/>
                  </a:solidFill>
                  <a:latin typeface="Calibri"/>
                  <a:ea typeface="Calibri"/>
                  <a:cs typeface="Calibri"/>
                  <a:sym typeface="Calibri"/>
                </a:rPr>
                <a:t>frequency</a:t>
              </a:r>
              <a:endParaRPr b="1" sz="1800">
                <a:solidFill>
                  <a:srgbClr val="3C8C92"/>
                </a:solidFill>
                <a:latin typeface="Calibri"/>
                <a:ea typeface="Calibri"/>
                <a:cs typeface="Calibri"/>
                <a:sym typeface="Calibri"/>
              </a:endParaRPr>
            </a:p>
          </p:txBody>
        </p:sp>
        <p:sp>
          <p:nvSpPr>
            <p:cNvPr id="387" name="Google Shape;387;g6c2cf1a1c1_0_25"/>
            <p:cNvSpPr txBox="1"/>
            <p:nvPr/>
          </p:nvSpPr>
          <p:spPr>
            <a:xfrm>
              <a:off x="4597575" y="4656825"/>
              <a:ext cx="14301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C8C92"/>
                  </a:solidFill>
                  <a:latin typeface="Calibri"/>
                  <a:ea typeface="Calibri"/>
                  <a:cs typeface="Calibri"/>
                  <a:sym typeface="Calibri"/>
                </a:rPr>
                <a:t>purchases_</a:t>
              </a:r>
              <a:br>
                <a:rPr b="1" lang="en-US" sz="1800">
                  <a:solidFill>
                    <a:srgbClr val="3C8C92"/>
                  </a:solidFill>
                  <a:latin typeface="Calibri"/>
                  <a:ea typeface="Calibri"/>
                  <a:cs typeface="Calibri"/>
                  <a:sym typeface="Calibri"/>
                </a:rPr>
              </a:br>
              <a:r>
                <a:rPr b="1" lang="en-US" sz="1800">
                  <a:solidFill>
                    <a:srgbClr val="3C8C92"/>
                  </a:solidFill>
                  <a:latin typeface="Calibri"/>
                  <a:ea typeface="Calibri"/>
                  <a:cs typeface="Calibri"/>
                  <a:sym typeface="Calibri"/>
                </a:rPr>
                <a:t>frequency</a:t>
              </a:r>
              <a:endParaRPr b="1" sz="1800">
                <a:solidFill>
                  <a:srgbClr val="3C8C92"/>
                </a:solidFill>
                <a:latin typeface="Calibri"/>
                <a:ea typeface="Calibri"/>
                <a:cs typeface="Calibri"/>
                <a:sym typeface="Calibri"/>
              </a:endParaRPr>
            </a:p>
          </p:txBody>
        </p:sp>
      </p:grpSp>
      <p:pic>
        <p:nvPicPr>
          <p:cNvPr id="388" name="Google Shape;388;g6c2cf1a1c1_0_25"/>
          <p:cNvPicPr preferRelativeResize="0"/>
          <p:nvPr/>
        </p:nvPicPr>
        <p:blipFill>
          <a:blip r:embed="rId4">
            <a:alphaModFix/>
          </a:blip>
          <a:stretch>
            <a:fillRect/>
          </a:stretch>
        </p:blipFill>
        <p:spPr>
          <a:xfrm>
            <a:off x="-1230562" y="254525"/>
            <a:ext cx="6467825" cy="1106900"/>
          </a:xfrm>
          <a:prstGeom prst="rect">
            <a:avLst/>
          </a:prstGeom>
          <a:noFill/>
          <a:ln>
            <a:noFill/>
          </a:ln>
        </p:spPr>
      </p:pic>
      <p:sp>
        <p:nvSpPr>
          <p:cNvPr id="389" name="Google Shape;389;g6c2cf1a1c1_0_25"/>
          <p:cNvSpPr txBox="1"/>
          <p:nvPr/>
        </p:nvSpPr>
        <p:spPr>
          <a:xfrm>
            <a:off x="215450" y="285150"/>
            <a:ext cx="4033800" cy="1258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rgbClr val="3C8C92"/>
                </a:solidFill>
                <a:latin typeface="Quattrocento Sans"/>
                <a:ea typeface="Quattrocento Sans"/>
                <a:cs typeface="Quattrocento Sans"/>
                <a:sym typeface="Quattrocento Sans"/>
              </a:rPr>
              <a:t>Cluster 4: </a:t>
            </a:r>
            <a:endParaRPr sz="3600">
              <a:solidFill>
                <a:srgbClr val="3C8C92"/>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3600">
                <a:solidFill>
                  <a:srgbClr val="3C8C92"/>
                </a:solidFill>
                <a:latin typeface="Quattrocento Sans"/>
                <a:ea typeface="Quattrocento Sans"/>
                <a:cs typeface="Quattrocento Sans"/>
                <a:sym typeface="Quattrocento Sans"/>
              </a:rPr>
              <a:t>Cash Borrower</a:t>
            </a:r>
            <a:endParaRPr/>
          </a:p>
        </p:txBody>
      </p:sp>
      <p:pic>
        <p:nvPicPr>
          <p:cNvPr id="390" name="Google Shape;390;g6c2cf1a1c1_0_25"/>
          <p:cNvPicPr preferRelativeResize="0"/>
          <p:nvPr/>
        </p:nvPicPr>
        <p:blipFill>
          <a:blip r:embed="rId5">
            <a:alphaModFix/>
          </a:blip>
          <a:stretch>
            <a:fillRect/>
          </a:stretch>
        </p:blipFill>
        <p:spPr>
          <a:xfrm>
            <a:off x="80965" y="5614549"/>
            <a:ext cx="3512785" cy="110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86">
      <a:dk1>
        <a:srgbClr val="000000"/>
      </a:dk1>
      <a:lt1>
        <a:srgbClr val="FFFFFF"/>
      </a:lt1>
      <a:dk2>
        <a:srgbClr val="000000"/>
      </a:dk2>
      <a:lt2>
        <a:srgbClr val="808080"/>
      </a:lt2>
      <a:accent1>
        <a:srgbClr val="BBE0E3"/>
      </a:accent1>
      <a:accent2>
        <a:srgbClr val="333399"/>
      </a:accent2>
      <a:accent3>
        <a:srgbClr val="B01B2E"/>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2018-05-07T03:42:01Z</dcterms:created>
</cp:coreProperties>
</file>