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Dosis"/>
      <p:regular r:id="rId29"/>
      <p:bold r:id="rId30"/>
    </p:embeddedFont>
    <p:embeddedFont>
      <p:font typeface="Pontano Sans"/>
      <p:regular r:id="rId31"/>
    </p:embeddedFont>
    <p:embeddedFont>
      <p:font typeface="Helvetica Neue"/>
      <p:regular r:id="rId32"/>
      <p:bold r:id="rId33"/>
      <p:italic r:id="rId34"/>
      <p:boldItalic r:id="rId35"/>
    </p:embeddedFont>
    <p:embeddedFont>
      <p:font typeface="Dosis ExtraLight"/>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jO6WmPwNAX30LlcYoZ4VdDZprb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osi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ntanoSans-regular.fntdata"/><Relationship Id="rId30" Type="http://schemas.openxmlformats.org/officeDocument/2006/relationships/font" Target="fonts/Dosis-bold.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DosisExtraLight-bold.fntdata"/><Relationship Id="rId14" Type="http://schemas.openxmlformats.org/officeDocument/2006/relationships/slide" Target="slides/slide9.xml"/><Relationship Id="rId36" Type="http://schemas.openxmlformats.org/officeDocument/2006/relationships/font" Target="fonts/DosisExtraLight-regular.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aea56e5d1_1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6aea56e5d1_1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aed71c11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6aed71c11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
              <a:t> After rising nearly 65 mmt from 2006 to 2016, China’s soybean imports declined during 2018 for the first time in 15 years. Signs of slower import growth were already evident before trade tensions arose, and USDA’s 2018 baseline projected a 46-mmt increase in China’s soybean imports for 2017–27. USDA (2019) projections for 2018–28 were made after China assessed a retaliatory tariff on U.S. soybeans, and the projections assume the tariff will remain in effect indefinitely. The latest projections show a slower 38-mmt increase in China’s soybean imports during 2018–28 (see box, “USDA Agricultural Projections to 2028”). Despite the slower pace of growth, China’s rising imports would still account for 85 percent of the growth in global soybean trade during 2018–28.</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China’s imports from the United States and Brazil have distinct seasonal patterns corresponding to different harvest times in the northern and southern hemispheres. Chinese customs statistics show that arrivals of U.S. soybeans in China typically peak during November to March each year, while arrivals of Brazilian soybeans peak during May to September (fig. 12). Conversely, minimal amounts of Brazilian soybeans arrive during December to February, and few U.S. soybeans arrive during June to August. During 2018, China’s imports of Brazilian soybeans continued at high volumes through August to December when China normally begins importing from the United States.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aec65a4bb_3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6aec65a4bb_3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aec65a4bb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6aec65a4bb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 Export due to tariff</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40fec3c67_4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40fec3c67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40fec3c67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40fec3c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40fec3c67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40fec3c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40fec3a52_1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40fec3a5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aea56e5d1_3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6aea56e5d1_3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aea56e5d1_3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6aea56e5d1_3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
              <a:t>Articles</a:t>
            </a:r>
            <a:endParaRPr/>
          </a:p>
          <a:p>
            <a:pPr indent="-317500" lvl="0" marL="457200" marR="0" rtl="0" algn="l">
              <a:lnSpc>
                <a:spcPct val="100000"/>
              </a:lnSpc>
              <a:spcBef>
                <a:spcPts val="0"/>
              </a:spcBef>
              <a:spcAft>
                <a:spcPts val="0"/>
              </a:spcAft>
              <a:buClr>
                <a:srgbClr val="000000"/>
              </a:buClr>
              <a:buSzPts val="1400"/>
              <a:buFont typeface="Arial"/>
              <a:buChar char="●"/>
            </a:pPr>
            <a:r>
              <a:rPr lang="en"/>
              <a:t> Titles with dates and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
              <a:t>Names and position titles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
              <a:t>Per model prices are going up</a:t>
            </a:r>
            <a:endParaRPr/>
          </a:p>
          <a:p>
            <a:pPr indent="-317500" lvl="0" marL="457200" marR="0" rtl="0" algn="l">
              <a:lnSpc>
                <a:spcPct val="100000"/>
              </a:lnSpc>
              <a:spcBef>
                <a:spcPts val="0"/>
              </a:spcBef>
              <a:spcAft>
                <a:spcPts val="0"/>
              </a:spcAft>
              <a:buClr>
                <a:srgbClr val="000000"/>
              </a:buClr>
              <a:buSzPts val="1400"/>
              <a:buFont typeface="Arial"/>
              <a:buChar char="●"/>
            </a:pPr>
            <a:r>
              <a:rPr lang="en"/>
              <a:t>Start from jul</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aea56e5d1_3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6aea56e5d1_3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Quantitative and qualitative approach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Nebraska : thechnology/ equipment strong in the us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aec65a4bb_3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6aec65a4bb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Wind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aea56e5d1_3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6aea56e5d1_3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Chinese imports exports consumptions bibliography etc</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40fec3c6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40fec3c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40fec3c67_1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40fec3c6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40fec3c67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40fec3c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 name="Shape 9"/>
        <p:cNvGrpSpPr/>
        <p:nvPr/>
      </p:nvGrpSpPr>
      <p:grpSpPr>
        <a:xfrm>
          <a:off x="0" y="0"/>
          <a:ext cx="0" cy="0"/>
          <a:chOff x="0" y="0"/>
          <a:chExt cx="0" cy="0"/>
        </a:xfrm>
      </p:grpSpPr>
      <p:sp>
        <p:nvSpPr>
          <p:cNvPr id="10" name="Google Shape;10;g6aea56e5d1_1_1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g6aea56e5d1_1_1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9" name="Shape 69"/>
        <p:cNvGrpSpPr/>
        <p:nvPr/>
      </p:nvGrpSpPr>
      <p:grpSpPr>
        <a:xfrm>
          <a:off x="0" y="0"/>
          <a:ext cx="0" cy="0"/>
          <a:chOff x="0" y="0"/>
          <a:chExt cx="0" cy="0"/>
        </a:xfrm>
      </p:grpSpPr>
      <p:sp>
        <p:nvSpPr>
          <p:cNvPr id="70" name="Google Shape;70;g6aea56e5d1_1_1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1" name="Google Shape;71;g6aea56e5d1_1_1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2" name="Google Shape;72;g6aea56e5d1_1_1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3" name="Shape 73"/>
        <p:cNvGrpSpPr/>
        <p:nvPr/>
      </p:nvGrpSpPr>
      <p:grpSpPr>
        <a:xfrm>
          <a:off x="0" y="0"/>
          <a:ext cx="0" cy="0"/>
          <a:chOff x="0" y="0"/>
          <a:chExt cx="0" cy="0"/>
        </a:xfrm>
      </p:grpSpPr>
      <p:sp>
        <p:nvSpPr>
          <p:cNvPr id="74" name="Google Shape;74;g6aea56e5d1_1_1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5" name="Google Shape;75;g6aea56e5d1_1_1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g6aea56e5d1_1_15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g6aea56e5d1_1_15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 name="Google Shape;79;g6aea56e5d1_1_1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0" name="Shape 80"/>
        <p:cNvGrpSpPr/>
        <p:nvPr/>
      </p:nvGrpSpPr>
      <p:grpSpPr>
        <a:xfrm>
          <a:off x="0" y="0"/>
          <a:ext cx="0" cy="0"/>
          <a:chOff x="0" y="0"/>
          <a:chExt cx="0" cy="0"/>
        </a:xfrm>
      </p:grpSpPr>
      <p:sp>
        <p:nvSpPr>
          <p:cNvPr id="81" name="Google Shape;81;g6aea56e5d1_1_16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2" name="Google Shape;82;g6aea56e5d1_1_1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g6aea56e5d1_1_16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6aea56e5d1_1_16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g6aea56e5d1_1_16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g6aea56e5d1_1_16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8" name="Google Shape;88;g6aea56e5d1_1_1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g6aea56e5d1_1_17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g6aea56e5d1_1_17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g6aea56e5d1_1_1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97" name="Shape 97"/>
        <p:cNvGrpSpPr/>
        <p:nvPr/>
      </p:nvGrpSpPr>
      <p:grpSpPr>
        <a:xfrm>
          <a:off x="0" y="0"/>
          <a:ext cx="0" cy="0"/>
          <a:chOff x="0" y="0"/>
          <a:chExt cx="0" cy="0"/>
        </a:xfrm>
      </p:grpSpPr>
      <p:sp>
        <p:nvSpPr>
          <p:cNvPr id="98" name="Google Shape;98;g6aea56e5d1_3_52"/>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6aea56e5d1_3_52"/>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6aea56e5d1_3_52"/>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6aea56e5d1_3_52"/>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6aea56e5d1_3_52"/>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6aea56e5d1_3_52"/>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6aea56e5d1_3_52"/>
          <p:cNvSpPr txBox="1"/>
          <p:nvPr>
            <p:ph type="title"/>
          </p:nvPr>
        </p:nvSpPr>
        <p:spPr>
          <a:xfrm>
            <a:off x="3822000" y="893225"/>
            <a:ext cx="4864800" cy="69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05" name="Google Shape;105;g6aea56e5d1_3_52"/>
          <p:cNvSpPr txBox="1"/>
          <p:nvPr>
            <p:ph idx="1" type="body"/>
          </p:nvPr>
        </p:nvSpPr>
        <p:spPr>
          <a:xfrm>
            <a:off x="3822000" y="1725900"/>
            <a:ext cx="2361300" cy="3024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06" name="Google Shape;106;g6aea56e5d1_3_52"/>
          <p:cNvSpPr txBox="1"/>
          <p:nvPr>
            <p:ph idx="2" type="body"/>
          </p:nvPr>
        </p:nvSpPr>
        <p:spPr>
          <a:xfrm>
            <a:off x="6325498" y="1725900"/>
            <a:ext cx="2361300" cy="3024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07" name="Google Shape;107;g6aea56e5d1_3_52"/>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leaves">
  <p:cSld name="BLANK_2">
    <p:bg>
      <p:bgPr>
        <a:solidFill>
          <a:schemeClr val="accent1"/>
        </a:solidFill>
      </p:bgPr>
    </p:bg>
    <p:spTree>
      <p:nvGrpSpPr>
        <p:cNvPr id="108" name="Shape 108"/>
        <p:cNvGrpSpPr/>
        <p:nvPr/>
      </p:nvGrpSpPr>
      <p:grpSpPr>
        <a:xfrm>
          <a:off x="0" y="0"/>
          <a:ext cx="0" cy="0"/>
          <a:chOff x="0" y="0"/>
          <a:chExt cx="0" cy="0"/>
        </a:xfrm>
      </p:grpSpPr>
      <p:sp>
        <p:nvSpPr>
          <p:cNvPr id="109" name="Google Shape;109;g6aea56e5d1_3_135"/>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g6aea56e5d1_3_135"/>
          <p:cNvSpPr/>
          <p:nvPr/>
        </p:nvSpPr>
        <p:spPr>
          <a:xfrm rot="3560713">
            <a:off x="7919979" y="4139908"/>
            <a:ext cx="1129759" cy="68568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6aea56e5d1_3_135"/>
          <p:cNvSpPr/>
          <p:nvPr/>
        </p:nvSpPr>
        <p:spPr>
          <a:xfrm rot="1619439">
            <a:off x="7518911" y="3963338"/>
            <a:ext cx="440102" cy="657294"/>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6aea56e5d1_3_135"/>
          <p:cNvSpPr/>
          <p:nvPr/>
        </p:nvSpPr>
        <p:spPr>
          <a:xfrm rot="-5564790">
            <a:off x="1156803" y="211499"/>
            <a:ext cx="672035" cy="536827"/>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6aea56e5d1_3_135"/>
          <p:cNvSpPr/>
          <p:nvPr/>
        </p:nvSpPr>
        <p:spPr>
          <a:xfrm rot="8585060">
            <a:off x="241104" y="264327"/>
            <a:ext cx="975659" cy="1597185"/>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1B148"/>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14" name="Shape 114"/>
        <p:cNvGrpSpPr/>
        <p:nvPr/>
      </p:nvGrpSpPr>
      <p:grpSpPr>
        <a:xfrm>
          <a:off x="0" y="0"/>
          <a:ext cx="0" cy="0"/>
          <a:chOff x="0" y="0"/>
          <a:chExt cx="0" cy="0"/>
        </a:xfrm>
      </p:grpSpPr>
      <p:sp>
        <p:nvSpPr>
          <p:cNvPr id="115" name="Google Shape;115;g6aea56e5d1_3_46"/>
          <p:cNvSpPr/>
          <p:nvPr/>
        </p:nvSpPr>
        <p:spPr>
          <a:xfrm>
            <a:off x="0" y="0"/>
            <a:ext cx="9144093" cy="5143522"/>
          </a:xfrm>
          <a:custGeom>
            <a:rect b="b" l="l" r="r" t="t"/>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6aea56e5d1_3_46"/>
          <p:cNvSpPr/>
          <p:nvPr/>
        </p:nvSpPr>
        <p:spPr>
          <a:xfrm>
            <a:off x="0" y="4136135"/>
            <a:ext cx="1085915" cy="1007345"/>
          </a:xfrm>
          <a:custGeom>
            <a:rect b="b" l="l" r="r" t="t"/>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6aea56e5d1_3_46"/>
          <p:cNvSpPr/>
          <p:nvPr/>
        </p:nvSpPr>
        <p:spPr>
          <a:xfrm>
            <a:off x="0" y="0"/>
            <a:ext cx="1936023" cy="2500369"/>
          </a:xfrm>
          <a:custGeom>
            <a:rect b="b" l="l" r="r" t="t"/>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6aea56e5d1_3_46"/>
          <p:cNvSpPr/>
          <p:nvPr/>
        </p:nvSpPr>
        <p:spPr>
          <a:xfrm>
            <a:off x="2221665" y="0"/>
            <a:ext cx="971649" cy="843027"/>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6aea56e5d1_3_46"/>
          <p:cNvSpPr txBox="1"/>
          <p:nvPr>
            <p:ph type="ctrTitle"/>
          </p:nvPr>
        </p:nvSpPr>
        <p:spPr>
          <a:xfrm>
            <a:off x="4918075" y="1991850"/>
            <a:ext cx="39579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1"/>
        </a:solidFill>
      </p:bgPr>
    </p:bg>
    <p:spTree>
      <p:nvGrpSpPr>
        <p:cNvPr id="120" name="Shape 120"/>
        <p:cNvGrpSpPr/>
        <p:nvPr/>
      </p:nvGrpSpPr>
      <p:grpSpPr>
        <a:xfrm>
          <a:off x="0" y="0"/>
          <a:ext cx="0" cy="0"/>
          <a:chOff x="0" y="0"/>
          <a:chExt cx="0" cy="0"/>
        </a:xfrm>
      </p:grpSpPr>
      <p:sp>
        <p:nvSpPr>
          <p:cNvPr id="121" name="Google Shape;121;g6aea56e5d1_3_63"/>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2" name="Shape 12"/>
        <p:cNvGrpSpPr/>
        <p:nvPr/>
      </p:nvGrpSpPr>
      <p:grpSpPr>
        <a:xfrm>
          <a:off x="0" y="0"/>
          <a:ext cx="0" cy="0"/>
          <a:chOff x="0" y="0"/>
          <a:chExt cx="0" cy="0"/>
        </a:xfrm>
      </p:grpSpPr>
      <p:sp>
        <p:nvSpPr>
          <p:cNvPr id="13" name="Google Shape;13;g6aea56e5d1_1_190"/>
          <p:cNvSpPr/>
          <p:nvPr/>
        </p:nvSpPr>
        <p:spPr>
          <a:xfrm>
            <a:off x="0" y="0"/>
            <a:ext cx="9144093" cy="5143522"/>
          </a:xfrm>
          <a:custGeom>
            <a:rect b="b" l="l" r="r" t="t"/>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6aea56e5d1_1_190"/>
          <p:cNvSpPr/>
          <p:nvPr/>
        </p:nvSpPr>
        <p:spPr>
          <a:xfrm>
            <a:off x="1650244" y="3237827"/>
            <a:ext cx="930521" cy="1355672"/>
          </a:xfrm>
          <a:custGeom>
            <a:rect b="b" l="l" r="r" t="t"/>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6aea56e5d1_1_190"/>
          <p:cNvSpPr/>
          <p:nvPr/>
        </p:nvSpPr>
        <p:spPr>
          <a:xfrm>
            <a:off x="7602686" y="3512916"/>
            <a:ext cx="1278848" cy="1021604"/>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6aea56e5d1_1_190"/>
          <p:cNvSpPr/>
          <p:nvPr/>
        </p:nvSpPr>
        <p:spPr>
          <a:xfrm>
            <a:off x="6991883" y="3961149"/>
            <a:ext cx="566286" cy="927029"/>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6aea56e5d1_1_190"/>
          <p:cNvSpPr/>
          <p:nvPr/>
        </p:nvSpPr>
        <p:spPr>
          <a:xfrm>
            <a:off x="0" y="2514602"/>
            <a:ext cx="1378855" cy="1907408"/>
          </a:xfrm>
          <a:custGeom>
            <a:rect b="b" l="l" r="r" t="t"/>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g6aea56e5d1_1_190"/>
          <p:cNvSpPr/>
          <p:nvPr/>
        </p:nvSpPr>
        <p:spPr>
          <a:xfrm>
            <a:off x="2114578" y="0"/>
            <a:ext cx="1107352" cy="964471"/>
          </a:xfrm>
          <a:custGeom>
            <a:rect b="b" l="l" r="r" t="t"/>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6aea56e5d1_1_190"/>
          <p:cNvSpPr/>
          <p:nvPr/>
        </p:nvSpPr>
        <p:spPr>
          <a:xfrm>
            <a:off x="7600940" y="421461"/>
            <a:ext cx="1543076" cy="2686124"/>
          </a:xfrm>
          <a:custGeom>
            <a:rect b="b" l="l" r="r" t="t"/>
            <a:pathLst>
              <a:path extrusionOk="0" h="27692" w="15908">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6aea56e5d1_1_190"/>
          <p:cNvSpPr txBox="1"/>
          <p:nvPr>
            <p:ph idx="1" type="body"/>
          </p:nvPr>
        </p:nvSpPr>
        <p:spPr>
          <a:xfrm>
            <a:off x="3344575" y="1323600"/>
            <a:ext cx="3859200" cy="8199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Clr>
                <a:schemeClr val="accent2"/>
              </a:buClr>
              <a:buSzPts val="2600"/>
              <a:buChar char="⊷"/>
              <a:defRPr i="1" sz="2600">
                <a:solidFill>
                  <a:schemeClr val="accent2"/>
                </a:solidFill>
              </a:defRPr>
            </a:lvl1pPr>
            <a:lvl2pPr indent="-393700" lvl="1" marL="914400" algn="l">
              <a:lnSpc>
                <a:spcPct val="100000"/>
              </a:lnSpc>
              <a:spcBef>
                <a:spcPts val="0"/>
              </a:spcBef>
              <a:spcAft>
                <a:spcPts val="0"/>
              </a:spcAft>
              <a:buClr>
                <a:schemeClr val="accent2"/>
              </a:buClr>
              <a:buSzPts val="2600"/>
              <a:buChar char="⊶"/>
              <a:defRPr i="1" sz="2600">
                <a:solidFill>
                  <a:schemeClr val="accent2"/>
                </a:solidFill>
              </a:defRPr>
            </a:lvl2pPr>
            <a:lvl3pPr indent="-393700" lvl="2" marL="1371600" algn="l">
              <a:lnSpc>
                <a:spcPct val="100000"/>
              </a:lnSpc>
              <a:spcBef>
                <a:spcPts val="0"/>
              </a:spcBef>
              <a:spcAft>
                <a:spcPts val="0"/>
              </a:spcAft>
              <a:buClr>
                <a:schemeClr val="accent2"/>
              </a:buClr>
              <a:buSzPts val="2600"/>
              <a:buChar char="⊸"/>
              <a:defRPr i="1" sz="2600">
                <a:solidFill>
                  <a:schemeClr val="accent2"/>
                </a:solidFill>
              </a:defRPr>
            </a:lvl3pPr>
            <a:lvl4pPr indent="-393700" lvl="3" marL="1828800" algn="l">
              <a:lnSpc>
                <a:spcPct val="100000"/>
              </a:lnSpc>
              <a:spcBef>
                <a:spcPts val="0"/>
              </a:spcBef>
              <a:spcAft>
                <a:spcPts val="0"/>
              </a:spcAft>
              <a:buClr>
                <a:schemeClr val="accent2"/>
              </a:buClr>
              <a:buSzPts val="2600"/>
              <a:buChar char="●"/>
              <a:defRPr i="1" sz="2600">
                <a:solidFill>
                  <a:schemeClr val="accent2"/>
                </a:solidFill>
              </a:defRPr>
            </a:lvl4pPr>
            <a:lvl5pPr indent="-393700" lvl="4" marL="2286000" algn="l">
              <a:lnSpc>
                <a:spcPct val="100000"/>
              </a:lnSpc>
              <a:spcBef>
                <a:spcPts val="0"/>
              </a:spcBef>
              <a:spcAft>
                <a:spcPts val="0"/>
              </a:spcAft>
              <a:buClr>
                <a:schemeClr val="accent2"/>
              </a:buClr>
              <a:buSzPts val="2600"/>
              <a:buChar char="○"/>
              <a:defRPr i="1" sz="2600">
                <a:solidFill>
                  <a:schemeClr val="accent2"/>
                </a:solidFill>
              </a:defRPr>
            </a:lvl5pPr>
            <a:lvl6pPr indent="-393700" lvl="5" marL="2743200" algn="l">
              <a:lnSpc>
                <a:spcPct val="100000"/>
              </a:lnSpc>
              <a:spcBef>
                <a:spcPts val="0"/>
              </a:spcBef>
              <a:spcAft>
                <a:spcPts val="0"/>
              </a:spcAft>
              <a:buClr>
                <a:schemeClr val="accent2"/>
              </a:buClr>
              <a:buSzPts val="2600"/>
              <a:buChar char="■"/>
              <a:defRPr i="1" sz="2600">
                <a:solidFill>
                  <a:schemeClr val="accent2"/>
                </a:solidFill>
              </a:defRPr>
            </a:lvl6pPr>
            <a:lvl7pPr indent="-393700" lvl="6" marL="3200400" algn="l">
              <a:lnSpc>
                <a:spcPct val="100000"/>
              </a:lnSpc>
              <a:spcBef>
                <a:spcPts val="0"/>
              </a:spcBef>
              <a:spcAft>
                <a:spcPts val="0"/>
              </a:spcAft>
              <a:buClr>
                <a:schemeClr val="accent2"/>
              </a:buClr>
              <a:buSzPts val="2600"/>
              <a:buChar char="●"/>
              <a:defRPr i="1" sz="2600">
                <a:solidFill>
                  <a:schemeClr val="accent2"/>
                </a:solidFill>
              </a:defRPr>
            </a:lvl7pPr>
            <a:lvl8pPr indent="-393700" lvl="7" marL="3657600" algn="l">
              <a:lnSpc>
                <a:spcPct val="100000"/>
              </a:lnSpc>
              <a:spcBef>
                <a:spcPts val="0"/>
              </a:spcBef>
              <a:spcAft>
                <a:spcPts val="0"/>
              </a:spcAft>
              <a:buClr>
                <a:schemeClr val="accent2"/>
              </a:buClr>
              <a:buSzPts val="2600"/>
              <a:buChar char="○"/>
              <a:defRPr i="1" sz="2600">
                <a:solidFill>
                  <a:schemeClr val="accent2"/>
                </a:solidFill>
              </a:defRPr>
            </a:lvl8pPr>
            <a:lvl9pPr indent="-393700" lvl="8" marL="4114800" algn="l">
              <a:lnSpc>
                <a:spcPct val="100000"/>
              </a:lnSpc>
              <a:spcBef>
                <a:spcPts val="0"/>
              </a:spcBef>
              <a:spcAft>
                <a:spcPts val="0"/>
              </a:spcAft>
              <a:buClr>
                <a:schemeClr val="accent2"/>
              </a:buClr>
              <a:buSzPts val="2600"/>
              <a:buChar char="■"/>
              <a:defRPr i="1" sz="2600">
                <a:solidFill>
                  <a:schemeClr val="accent2"/>
                </a:solidFill>
              </a:defRPr>
            </a:lvl9pPr>
          </a:lstStyle>
          <a:p/>
        </p:txBody>
      </p:sp>
      <p:sp>
        <p:nvSpPr>
          <p:cNvPr id="21" name="Google Shape;21;g6aea56e5d1_1_190"/>
          <p:cNvSpPr txBox="1"/>
          <p:nvPr/>
        </p:nvSpPr>
        <p:spPr>
          <a:xfrm>
            <a:off x="1531725" y="1092169"/>
            <a:ext cx="1957200" cy="653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600"/>
              <a:buFont typeface="Arial"/>
              <a:buNone/>
            </a:pPr>
            <a:r>
              <a:rPr b="0" i="0" lang="en" sz="9600" u="none" cap="none" strike="noStrike">
                <a:solidFill>
                  <a:schemeClr val="dk1"/>
                </a:solidFill>
                <a:latin typeface="Dosis"/>
                <a:ea typeface="Dosis"/>
                <a:cs typeface="Dosis"/>
                <a:sym typeface="Dosis"/>
              </a:rPr>
              <a:t>“</a:t>
            </a:r>
            <a:endParaRPr b="0" i="0" sz="9600" u="none" cap="none" strike="noStrike">
              <a:solidFill>
                <a:schemeClr val="dk1"/>
              </a:solidFill>
              <a:latin typeface="Dosis"/>
              <a:ea typeface="Dosis"/>
              <a:cs typeface="Dosis"/>
              <a:sym typeface="Dosis"/>
            </a:endParaRPr>
          </a:p>
        </p:txBody>
      </p:sp>
      <p:sp>
        <p:nvSpPr>
          <p:cNvPr id="22" name="Google Shape;22;g6aea56e5d1_1_190"/>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2" name="Shape 122"/>
        <p:cNvGrpSpPr/>
        <p:nvPr/>
      </p:nvGrpSpPr>
      <p:grpSpPr>
        <a:xfrm>
          <a:off x="0" y="0"/>
          <a:ext cx="0" cy="0"/>
          <a:chOff x="0" y="0"/>
          <a:chExt cx="0" cy="0"/>
        </a:xfrm>
      </p:grpSpPr>
      <p:sp>
        <p:nvSpPr>
          <p:cNvPr id="123" name="Google Shape;123;g6aea56e5d1_3_65"/>
          <p:cNvSpPr/>
          <p:nvPr/>
        </p:nvSpPr>
        <p:spPr>
          <a:xfrm>
            <a:off x="0" y="0"/>
            <a:ext cx="9143954" cy="5143389"/>
          </a:xfrm>
          <a:custGeom>
            <a:rect b="b" l="l" r="r" t="t"/>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chemeClr val="accent1"/>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6aea56e5d1_3_65"/>
          <p:cNvSpPr/>
          <p:nvPr/>
        </p:nvSpPr>
        <p:spPr>
          <a:xfrm>
            <a:off x="235802" y="2802078"/>
            <a:ext cx="1905613" cy="1255536"/>
          </a:xfrm>
          <a:custGeom>
            <a:rect b="b" l="l" r="r" t="t"/>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6aea56e5d1_3_65"/>
          <p:cNvSpPr/>
          <p:nvPr/>
        </p:nvSpPr>
        <p:spPr>
          <a:xfrm>
            <a:off x="0" y="4136091"/>
            <a:ext cx="1085984" cy="1007319"/>
          </a:xfrm>
          <a:custGeom>
            <a:rect b="b" l="l" r="r" t="t"/>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1B148"/>
              </a:solidFill>
              <a:latin typeface="Arial"/>
              <a:ea typeface="Arial"/>
              <a:cs typeface="Arial"/>
              <a:sym typeface="Arial"/>
            </a:endParaRPr>
          </a:p>
        </p:txBody>
      </p:sp>
      <p:sp>
        <p:nvSpPr>
          <p:cNvPr id="126" name="Google Shape;126;g6aea56e5d1_3_65"/>
          <p:cNvSpPr/>
          <p:nvPr/>
        </p:nvSpPr>
        <p:spPr>
          <a:xfrm>
            <a:off x="0" y="0"/>
            <a:ext cx="1936070" cy="2500305"/>
          </a:xfrm>
          <a:custGeom>
            <a:rect b="b" l="l" r="r" t="t"/>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1B148"/>
              </a:solidFill>
              <a:latin typeface="Arial"/>
              <a:ea typeface="Arial"/>
              <a:cs typeface="Arial"/>
              <a:sym typeface="Arial"/>
            </a:endParaRPr>
          </a:p>
        </p:txBody>
      </p:sp>
      <p:sp>
        <p:nvSpPr>
          <p:cNvPr id="127" name="Google Shape;127;g6aea56e5d1_3_65"/>
          <p:cNvSpPr/>
          <p:nvPr/>
        </p:nvSpPr>
        <p:spPr>
          <a:xfrm>
            <a:off x="2221739" y="0"/>
            <a:ext cx="971624" cy="843005"/>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1B148"/>
              </a:solidFill>
              <a:latin typeface="Arial"/>
              <a:ea typeface="Arial"/>
              <a:cs typeface="Arial"/>
              <a:sym typeface="Arial"/>
            </a:endParaRPr>
          </a:p>
        </p:txBody>
      </p:sp>
      <p:sp>
        <p:nvSpPr>
          <p:cNvPr id="128" name="Google Shape;128;g6aea56e5d1_3_65"/>
          <p:cNvSpPr/>
          <p:nvPr/>
        </p:nvSpPr>
        <p:spPr>
          <a:xfrm>
            <a:off x="1680587" y="3914645"/>
            <a:ext cx="1491337" cy="1228764"/>
          </a:xfrm>
          <a:custGeom>
            <a:rect b="b" l="l" r="r" t="t"/>
            <a:pathLst>
              <a:path extrusionOk="0" h="12668" w="15375">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6aea56e5d1_3_65"/>
          <p:cNvSpPr txBox="1"/>
          <p:nvPr>
            <p:ph type="ctrTitle"/>
          </p:nvPr>
        </p:nvSpPr>
        <p:spPr>
          <a:xfrm>
            <a:off x="5349175" y="1964350"/>
            <a:ext cx="31089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130" name="Google Shape;130;g6aea56e5d1_3_65"/>
          <p:cNvSpPr txBox="1"/>
          <p:nvPr>
            <p:ph idx="1" type="subTitle"/>
          </p:nvPr>
        </p:nvSpPr>
        <p:spPr>
          <a:xfrm>
            <a:off x="5349175" y="3221054"/>
            <a:ext cx="31089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1" name="Shape 131"/>
        <p:cNvGrpSpPr/>
        <p:nvPr/>
      </p:nvGrpSpPr>
      <p:grpSpPr>
        <a:xfrm>
          <a:off x="0" y="0"/>
          <a:ext cx="0" cy="0"/>
          <a:chOff x="0" y="0"/>
          <a:chExt cx="0" cy="0"/>
        </a:xfrm>
      </p:grpSpPr>
      <p:sp>
        <p:nvSpPr>
          <p:cNvPr id="132" name="Google Shape;132;g6aea56e5d1_3_74"/>
          <p:cNvSpPr/>
          <p:nvPr/>
        </p:nvSpPr>
        <p:spPr>
          <a:xfrm>
            <a:off x="0" y="0"/>
            <a:ext cx="9144093" cy="5143522"/>
          </a:xfrm>
          <a:custGeom>
            <a:rect b="b" l="l" r="r" t="t"/>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6aea56e5d1_3_74"/>
          <p:cNvSpPr/>
          <p:nvPr/>
        </p:nvSpPr>
        <p:spPr>
          <a:xfrm>
            <a:off x="1650244" y="3237827"/>
            <a:ext cx="930521" cy="1355672"/>
          </a:xfrm>
          <a:custGeom>
            <a:rect b="b" l="l" r="r" t="t"/>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6aea56e5d1_3_74"/>
          <p:cNvSpPr/>
          <p:nvPr/>
        </p:nvSpPr>
        <p:spPr>
          <a:xfrm>
            <a:off x="7602686" y="3512916"/>
            <a:ext cx="1278848" cy="1021604"/>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6aea56e5d1_3_74"/>
          <p:cNvSpPr/>
          <p:nvPr/>
        </p:nvSpPr>
        <p:spPr>
          <a:xfrm>
            <a:off x="6991883" y="3961149"/>
            <a:ext cx="566286" cy="927029"/>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6aea56e5d1_3_74"/>
          <p:cNvSpPr/>
          <p:nvPr/>
        </p:nvSpPr>
        <p:spPr>
          <a:xfrm>
            <a:off x="0" y="2514602"/>
            <a:ext cx="1378855" cy="1907408"/>
          </a:xfrm>
          <a:custGeom>
            <a:rect b="b" l="l" r="r" t="t"/>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6aea56e5d1_3_74"/>
          <p:cNvSpPr/>
          <p:nvPr/>
        </p:nvSpPr>
        <p:spPr>
          <a:xfrm>
            <a:off x="2114578" y="0"/>
            <a:ext cx="1107352" cy="964471"/>
          </a:xfrm>
          <a:custGeom>
            <a:rect b="b" l="l" r="r" t="t"/>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6aea56e5d1_3_74"/>
          <p:cNvSpPr/>
          <p:nvPr/>
        </p:nvSpPr>
        <p:spPr>
          <a:xfrm>
            <a:off x="7600940" y="421461"/>
            <a:ext cx="1543076" cy="2686124"/>
          </a:xfrm>
          <a:custGeom>
            <a:rect b="b" l="l" r="r" t="t"/>
            <a:pathLst>
              <a:path extrusionOk="0" h="27692" w="15908">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6aea56e5d1_3_74"/>
          <p:cNvSpPr txBox="1"/>
          <p:nvPr>
            <p:ph idx="1" type="body"/>
          </p:nvPr>
        </p:nvSpPr>
        <p:spPr>
          <a:xfrm>
            <a:off x="3344575" y="1323600"/>
            <a:ext cx="3859200" cy="8199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Clr>
                <a:schemeClr val="accent2"/>
              </a:buClr>
              <a:buSzPts val="2600"/>
              <a:buChar char="⊷"/>
              <a:defRPr i="1" sz="2600">
                <a:solidFill>
                  <a:schemeClr val="accent2"/>
                </a:solidFill>
              </a:defRPr>
            </a:lvl1pPr>
            <a:lvl2pPr indent="-393700" lvl="1" marL="914400" algn="l">
              <a:lnSpc>
                <a:spcPct val="100000"/>
              </a:lnSpc>
              <a:spcBef>
                <a:spcPts val="0"/>
              </a:spcBef>
              <a:spcAft>
                <a:spcPts val="0"/>
              </a:spcAft>
              <a:buClr>
                <a:schemeClr val="accent2"/>
              </a:buClr>
              <a:buSzPts val="2600"/>
              <a:buChar char="⊶"/>
              <a:defRPr i="1" sz="2600">
                <a:solidFill>
                  <a:schemeClr val="accent2"/>
                </a:solidFill>
              </a:defRPr>
            </a:lvl2pPr>
            <a:lvl3pPr indent="-393700" lvl="2" marL="1371600" algn="l">
              <a:lnSpc>
                <a:spcPct val="100000"/>
              </a:lnSpc>
              <a:spcBef>
                <a:spcPts val="0"/>
              </a:spcBef>
              <a:spcAft>
                <a:spcPts val="0"/>
              </a:spcAft>
              <a:buClr>
                <a:schemeClr val="accent2"/>
              </a:buClr>
              <a:buSzPts val="2600"/>
              <a:buChar char="⊸"/>
              <a:defRPr i="1" sz="2600">
                <a:solidFill>
                  <a:schemeClr val="accent2"/>
                </a:solidFill>
              </a:defRPr>
            </a:lvl3pPr>
            <a:lvl4pPr indent="-393700" lvl="3" marL="1828800" algn="l">
              <a:lnSpc>
                <a:spcPct val="100000"/>
              </a:lnSpc>
              <a:spcBef>
                <a:spcPts val="0"/>
              </a:spcBef>
              <a:spcAft>
                <a:spcPts val="0"/>
              </a:spcAft>
              <a:buClr>
                <a:schemeClr val="accent2"/>
              </a:buClr>
              <a:buSzPts val="2600"/>
              <a:buChar char="●"/>
              <a:defRPr i="1" sz="2600">
                <a:solidFill>
                  <a:schemeClr val="accent2"/>
                </a:solidFill>
              </a:defRPr>
            </a:lvl4pPr>
            <a:lvl5pPr indent="-393700" lvl="4" marL="2286000" algn="l">
              <a:lnSpc>
                <a:spcPct val="100000"/>
              </a:lnSpc>
              <a:spcBef>
                <a:spcPts val="0"/>
              </a:spcBef>
              <a:spcAft>
                <a:spcPts val="0"/>
              </a:spcAft>
              <a:buClr>
                <a:schemeClr val="accent2"/>
              </a:buClr>
              <a:buSzPts val="2600"/>
              <a:buChar char="○"/>
              <a:defRPr i="1" sz="2600">
                <a:solidFill>
                  <a:schemeClr val="accent2"/>
                </a:solidFill>
              </a:defRPr>
            </a:lvl5pPr>
            <a:lvl6pPr indent="-393700" lvl="5" marL="2743200" algn="l">
              <a:lnSpc>
                <a:spcPct val="100000"/>
              </a:lnSpc>
              <a:spcBef>
                <a:spcPts val="0"/>
              </a:spcBef>
              <a:spcAft>
                <a:spcPts val="0"/>
              </a:spcAft>
              <a:buClr>
                <a:schemeClr val="accent2"/>
              </a:buClr>
              <a:buSzPts val="2600"/>
              <a:buChar char="■"/>
              <a:defRPr i="1" sz="2600">
                <a:solidFill>
                  <a:schemeClr val="accent2"/>
                </a:solidFill>
              </a:defRPr>
            </a:lvl6pPr>
            <a:lvl7pPr indent="-393700" lvl="6" marL="3200400" algn="l">
              <a:lnSpc>
                <a:spcPct val="100000"/>
              </a:lnSpc>
              <a:spcBef>
                <a:spcPts val="0"/>
              </a:spcBef>
              <a:spcAft>
                <a:spcPts val="0"/>
              </a:spcAft>
              <a:buClr>
                <a:schemeClr val="accent2"/>
              </a:buClr>
              <a:buSzPts val="2600"/>
              <a:buChar char="●"/>
              <a:defRPr i="1" sz="2600">
                <a:solidFill>
                  <a:schemeClr val="accent2"/>
                </a:solidFill>
              </a:defRPr>
            </a:lvl7pPr>
            <a:lvl8pPr indent="-393700" lvl="7" marL="3657600" algn="l">
              <a:lnSpc>
                <a:spcPct val="100000"/>
              </a:lnSpc>
              <a:spcBef>
                <a:spcPts val="0"/>
              </a:spcBef>
              <a:spcAft>
                <a:spcPts val="0"/>
              </a:spcAft>
              <a:buClr>
                <a:schemeClr val="accent2"/>
              </a:buClr>
              <a:buSzPts val="2600"/>
              <a:buChar char="○"/>
              <a:defRPr i="1" sz="2600">
                <a:solidFill>
                  <a:schemeClr val="accent2"/>
                </a:solidFill>
              </a:defRPr>
            </a:lvl8pPr>
            <a:lvl9pPr indent="-393700" lvl="8" marL="4114800" algn="l">
              <a:lnSpc>
                <a:spcPct val="100000"/>
              </a:lnSpc>
              <a:spcBef>
                <a:spcPts val="0"/>
              </a:spcBef>
              <a:spcAft>
                <a:spcPts val="0"/>
              </a:spcAft>
              <a:buClr>
                <a:schemeClr val="accent2"/>
              </a:buClr>
              <a:buSzPts val="2600"/>
              <a:buChar char="■"/>
              <a:defRPr i="1" sz="2600">
                <a:solidFill>
                  <a:schemeClr val="accent2"/>
                </a:solidFill>
              </a:defRPr>
            </a:lvl9pPr>
          </a:lstStyle>
          <a:p/>
        </p:txBody>
      </p:sp>
      <p:sp>
        <p:nvSpPr>
          <p:cNvPr id="140" name="Google Shape;140;g6aea56e5d1_3_74"/>
          <p:cNvSpPr txBox="1"/>
          <p:nvPr/>
        </p:nvSpPr>
        <p:spPr>
          <a:xfrm>
            <a:off x="1531725" y="1092169"/>
            <a:ext cx="1957200" cy="653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600"/>
              <a:buFont typeface="Arial"/>
              <a:buNone/>
            </a:pPr>
            <a:r>
              <a:rPr b="0" i="0" lang="en" sz="9600" u="none" cap="none" strike="noStrike">
                <a:solidFill>
                  <a:schemeClr val="dk1"/>
                </a:solidFill>
                <a:latin typeface="Dosis"/>
                <a:ea typeface="Dosis"/>
                <a:cs typeface="Dosis"/>
                <a:sym typeface="Dosis"/>
              </a:rPr>
              <a:t>“</a:t>
            </a:r>
            <a:endParaRPr b="0" i="0" sz="9600" u="none" cap="none" strike="noStrike">
              <a:solidFill>
                <a:schemeClr val="dk1"/>
              </a:solidFill>
              <a:latin typeface="Dosis"/>
              <a:ea typeface="Dosis"/>
              <a:cs typeface="Dosis"/>
              <a:sym typeface="Dosis"/>
            </a:endParaRPr>
          </a:p>
        </p:txBody>
      </p:sp>
      <p:sp>
        <p:nvSpPr>
          <p:cNvPr id="141" name="Google Shape;141;g6aea56e5d1_3_74"/>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42" name="Shape 142"/>
        <p:cNvGrpSpPr/>
        <p:nvPr/>
      </p:nvGrpSpPr>
      <p:grpSpPr>
        <a:xfrm>
          <a:off x="0" y="0"/>
          <a:ext cx="0" cy="0"/>
          <a:chOff x="0" y="0"/>
          <a:chExt cx="0" cy="0"/>
        </a:xfrm>
      </p:grpSpPr>
      <p:sp>
        <p:nvSpPr>
          <p:cNvPr id="143" name="Google Shape;143;g6aea56e5d1_3_85"/>
          <p:cNvSpPr/>
          <p:nvPr/>
        </p:nvSpPr>
        <p:spPr>
          <a:xfrm>
            <a:off x="0" y="0"/>
            <a:ext cx="9144093" cy="5143522"/>
          </a:xfrm>
          <a:custGeom>
            <a:rect b="b" l="l" r="r" t="t"/>
            <a:pathLst>
              <a:path extrusionOk="0" h="53026" w="94269">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6aea56e5d1_3_85"/>
          <p:cNvSpPr/>
          <p:nvPr/>
        </p:nvSpPr>
        <p:spPr>
          <a:xfrm>
            <a:off x="528548" y="1071451"/>
            <a:ext cx="1164582" cy="1832524"/>
          </a:xfrm>
          <a:custGeom>
            <a:rect b="b" l="l" r="r" t="t"/>
            <a:pathLst>
              <a:path extrusionOk="0" h="18892" w="12006">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6aea56e5d1_3_85"/>
          <p:cNvSpPr/>
          <p:nvPr/>
        </p:nvSpPr>
        <p:spPr>
          <a:xfrm>
            <a:off x="1192991" y="0"/>
            <a:ext cx="2343229" cy="1357321"/>
          </a:xfrm>
          <a:custGeom>
            <a:rect b="b" l="l" r="r" t="t"/>
            <a:pathLst>
              <a:path extrusionOk="0" h="13993" w="24157">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6aea56e5d1_3_85"/>
          <p:cNvSpPr/>
          <p:nvPr/>
        </p:nvSpPr>
        <p:spPr>
          <a:xfrm>
            <a:off x="0" y="3350346"/>
            <a:ext cx="1257314" cy="1793142"/>
          </a:xfrm>
          <a:custGeom>
            <a:rect b="b" l="l" r="r" t="t"/>
            <a:pathLst>
              <a:path extrusionOk="0" h="18486" w="12962">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6aea56e5d1_3_85"/>
          <p:cNvSpPr txBox="1"/>
          <p:nvPr>
            <p:ph type="title"/>
          </p:nvPr>
        </p:nvSpPr>
        <p:spPr>
          <a:xfrm>
            <a:off x="4320075" y="893225"/>
            <a:ext cx="4366800" cy="69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48" name="Google Shape;148;g6aea56e5d1_3_85"/>
          <p:cNvSpPr txBox="1"/>
          <p:nvPr>
            <p:ph idx="1" type="body"/>
          </p:nvPr>
        </p:nvSpPr>
        <p:spPr>
          <a:xfrm>
            <a:off x="4320075" y="1694175"/>
            <a:ext cx="4366800" cy="30558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49" name="Google Shape;149;g6aea56e5d1_3_85"/>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50" name="Shape 150"/>
        <p:cNvGrpSpPr/>
        <p:nvPr/>
      </p:nvGrpSpPr>
      <p:grpSpPr>
        <a:xfrm>
          <a:off x="0" y="0"/>
          <a:ext cx="0" cy="0"/>
          <a:chOff x="0" y="0"/>
          <a:chExt cx="0" cy="0"/>
        </a:xfrm>
      </p:grpSpPr>
      <p:sp>
        <p:nvSpPr>
          <p:cNvPr id="151" name="Google Shape;151;g6aea56e5d1_3_93"/>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6aea56e5d1_3_93"/>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6aea56e5d1_3_93"/>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6aea56e5d1_3_93"/>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6aea56e5d1_3_93"/>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6aea56e5d1_3_93"/>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6aea56e5d1_3_93"/>
          <p:cNvSpPr txBox="1"/>
          <p:nvPr>
            <p:ph type="title"/>
          </p:nvPr>
        </p:nvSpPr>
        <p:spPr>
          <a:xfrm>
            <a:off x="3822000" y="893225"/>
            <a:ext cx="4864800" cy="69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58" name="Google Shape;158;g6aea56e5d1_3_93"/>
          <p:cNvSpPr txBox="1"/>
          <p:nvPr>
            <p:ph idx="1" type="body"/>
          </p:nvPr>
        </p:nvSpPr>
        <p:spPr>
          <a:xfrm>
            <a:off x="3822000" y="1777175"/>
            <a:ext cx="1547400" cy="299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59" name="Google Shape;159;g6aea56e5d1_3_93"/>
          <p:cNvSpPr txBox="1"/>
          <p:nvPr>
            <p:ph idx="2" type="body"/>
          </p:nvPr>
        </p:nvSpPr>
        <p:spPr>
          <a:xfrm>
            <a:off x="5448638" y="1777175"/>
            <a:ext cx="1547400" cy="299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60" name="Google Shape;160;g6aea56e5d1_3_93"/>
          <p:cNvSpPr txBox="1"/>
          <p:nvPr>
            <p:ph idx="3" type="body"/>
          </p:nvPr>
        </p:nvSpPr>
        <p:spPr>
          <a:xfrm>
            <a:off x="7075276" y="1777175"/>
            <a:ext cx="1547400" cy="299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61" name="Google Shape;161;g6aea56e5d1_3_93"/>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162" name="Shape 162"/>
        <p:cNvGrpSpPr/>
        <p:nvPr/>
      </p:nvGrpSpPr>
      <p:grpSpPr>
        <a:xfrm>
          <a:off x="0" y="0"/>
          <a:ext cx="0" cy="0"/>
          <a:chOff x="0" y="0"/>
          <a:chExt cx="0" cy="0"/>
        </a:xfrm>
      </p:grpSpPr>
      <p:sp>
        <p:nvSpPr>
          <p:cNvPr id="163" name="Google Shape;163;g6aea56e5d1_3_105"/>
          <p:cNvSpPr/>
          <p:nvPr/>
        </p:nvSpPr>
        <p:spPr>
          <a:xfrm>
            <a:off x="0" y="0"/>
            <a:ext cx="9144093" cy="5143522"/>
          </a:xfrm>
          <a:custGeom>
            <a:rect b="b" l="l" r="r" t="t"/>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6aea56e5d1_3_105"/>
          <p:cNvSpPr/>
          <p:nvPr/>
        </p:nvSpPr>
        <p:spPr>
          <a:xfrm>
            <a:off x="0" y="4136135"/>
            <a:ext cx="1085915" cy="1007345"/>
          </a:xfrm>
          <a:custGeom>
            <a:rect b="b" l="l" r="r" t="t"/>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6aea56e5d1_3_105"/>
          <p:cNvSpPr/>
          <p:nvPr/>
        </p:nvSpPr>
        <p:spPr>
          <a:xfrm>
            <a:off x="0" y="0"/>
            <a:ext cx="1936023" cy="2500369"/>
          </a:xfrm>
          <a:custGeom>
            <a:rect b="b" l="l" r="r" t="t"/>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6aea56e5d1_3_105"/>
          <p:cNvSpPr/>
          <p:nvPr/>
        </p:nvSpPr>
        <p:spPr>
          <a:xfrm>
            <a:off x="2221665" y="0"/>
            <a:ext cx="971649" cy="843027"/>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6aea56e5d1_3_105"/>
          <p:cNvSpPr txBox="1"/>
          <p:nvPr>
            <p:ph type="title"/>
          </p:nvPr>
        </p:nvSpPr>
        <p:spPr>
          <a:xfrm>
            <a:off x="5242000" y="1198025"/>
            <a:ext cx="3444900" cy="69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68" name="Google Shape;168;g6aea56e5d1_3_105"/>
          <p:cNvSpPr txBox="1"/>
          <p:nvPr>
            <p:ph idx="1" type="body"/>
          </p:nvPr>
        </p:nvSpPr>
        <p:spPr>
          <a:xfrm>
            <a:off x="5242000" y="1998975"/>
            <a:ext cx="3444900" cy="2100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69" name="Google Shape;169;g6aea56e5d1_3_105"/>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chemeClr val="accent2"/>
        </a:solidFill>
      </p:bgPr>
    </p:bg>
    <p:spTree>
      <p:nvGrpSpPr>
        <p:cNvPr id="170" name="Shape 170"/>
        <p:cNvGrpSpPr/>
        <p:nvPr/>
      </p:nvGrpSpPr>
      <p:grpSpPr>
        <a:xfrm>
          <a:off x="0" y="0"/>
          <a:ext cx="0" cy="0"/>
          <a:chOff x="0" y="0"/>
          <a:chExt cx="0" cy="0"/>
        </a:xfrm>
      </p:grpSpPr>
      <p:sp>
        <p:nvSpPr>
          <p:cNvPr id="171" name="Google Shape;171;g6aea56e5d1_3_113"/>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
        <p:nvSpPr>
          <p:cNvPr id="172" name="Google Shape;172;g6aea56e5d1_3_113"/>
          <p:cNvSpPr/>
          <p:nvPr/>
        </p:nvSpPr>
        <p:spPr>
          <a:xfrm rot="3560713">
            <a:off x="7919979" y="4139908"/>
            <a:ext cx="1129759" cy="68568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6aea56e5d1_3_113"/>
          <p:cNvSpPr/>
          <p:nvPr/>
        </p:nvSpPr>
        <p:spPr>
          <a:xfrm rot="1619439">
            <a:off x="7518911" y="3963338"/>
            <a:ext cx="440102" cy="657294"/>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6aea56e5d1_3_113"/>
          <p:cNvSpPr/>
          <p:nvPr/>
        </p:nvSpPr>
        <p:spPr>
          <a:xfrm rot="-5564790">
            <a:off x="1156803" y="211499"/>
            <a:ext cx="672035" cy="536827"/>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6aea56e5d1_3_113"/>
          <p:cNvSpPr/>
          <p:nvPr/>
        </p:nvSpPr>
        <p:spPr>
          <a:xfrm rot="8585060">
            <a:off x="241104" y="264327"/>
            <a:ext cx="975659" cy="1597185"/>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6" name="Shape 176"/>
        <p:cNvGrpSpPr/>
        <p:nvPr/>
      </p:nvGrpSpPr>
      <p:grpSpPr>
        <a:xfrm>
          <a:off x="0" y="0"/>
          <a:ext cx="0" cy="0"/>
          <a:chOff x="0" y="0"/>
          <a:chExt cx="0" cy="0"/>
        </a:xfrm>
      </p:grpSpPr>
      <p:sp>
        <p:nvSpPr>
          <p:cNvPr id="177" name="Google Shape;177;g6aea56e5d1_3_119"/>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6aea56e5d1_3_119"/>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6aea56e5d1_3_119"/>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6aea56e5d1_3_119"/>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6aea56e5d1_3_119"/>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6aea56e5d1_3_119"/>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6aea56e5d1_3_119"/>
          <p:cNvSpPr txBox="1"/>
          <p:nvPr>
            <p:ph type="title"/>
          </p:nvPr>
        </p:nvSpPr>
        <p:spPr>
          <a:xfrm>
            <a:off x="4320075" y="893225"/>
            <a:ext cx="4366800" cy="69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84" name="Google Shape;184;g6aea56e5d1_3_119"/>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g6aea56e5d1_3_128"/>
          <p:cNvSpPr/>
          <p:nvPr/>
        </p:nvSpPr>
        <p:spPr>
          <a:xfrm>
            <a:off x="0" y="0"/>
            <a:ext cx="9144093" cy="5143522"/>
          </a:xfrm>
          <a:custGeom>
            <a:rect b="b" l="l" r="r" t="t"/>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6aea56e5d1_3_128"/>
          <p:cNvSpPr/>
          <p:nvPr/>
        </p:nvSpPr>
        <p:spPr>
          <a:xfrm>
            <a:off x="1650244" y="3237827"/>
            <a:ext cx="930521" cy="1355672"/>
          </a:xfrm>
          <a:custGeom>
            <a:rect b="b" l="l" r="r" t="t"/>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6aea56e5d1_3_128"/>
          <p:cNvSpPr/>
          <p:nvPr/>
        </p:nvSpPr>
        <p:spPr>
          <a:xfrm>
            <a:off x="0" y="2514602"/>
            <a:ext cx="1378855" cy="1907408"/>
          </a:xfrm>
          <a:custGeom>
            <a:rect b="b" l="l" r="r" t="t"/>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6aea56e5d1_3_128"/>
          <p:cNvSpPr/>
          <p:nvPr/>
        </p:nvSpPr>
        <p:spPr>
          <a:xfrm>
            <a:off x="2114578" y="0"/>
            <a:ext cx="1107352" cy="964471"/>
          </a:xfrm>
          <a:custGeom>
            <a:rect b="b" l="l" r="r" t="t"/>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6aea56e5d1_3_128"/>
          <p:cNvSpPr txBox="1"/>
          <p:nvPr>
            <p:ph idx="1" type="body"/>
          </p:nvPr>
        </p:nvSpPr>
        <p:spPr>
          <a:xfrm>
            <a:off x="3221925" y="4330100"/>
            <a:ext cx="5464800" cy="519600"/>
          </a:xfrm>
          <a:prstGeom prst="rect">
            <a:avLst/>
          </a:prstGeom>
          <a:noFill/>
          <a:ln>
            <a:noFill/>
          </a:ln>
        </p:spPr>
        <p:txBody>
          <a:bodyPr anchorCtr="0" anchor="t" bIns="91425" lIns="91425" spcFirstLastPara="1" rIns="91425" wrap="square" tIns="91425">
            <a:noAutofit/>
          </a:bodyPr>
          <a:lstStyle>
            <a:lvl1pPr indent="-228600" lvl="0" marL="457200" algn="r">
              <a:lnSpc>
                <a:spcPct val="100000"/>
              </a:lnSpc>
              <a:spcBef>
                <a:spcPts val="360"/>
              </a:spcBef>
              <a:spcAft>
                <a:spcPts val="0"/>
              </a:spcAft>
              <a:buClr>
                <a:schemeClr val="dk1"/>
              </a:buClr>
              <a:buSzPts val="1800"/>
              <a:buNone/>
              <a:defRPr sz="1800"/>
            </a:lvl1pPr>
          </a:lstStyle>
          <a:p/>
        </p:txBody>
      </p:sp>
      <p:sp>
        <p:nvSpPr>
          <p:cNvPr id="191" name="Google Shape;191;g6aea56e5d1_3_128"/>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g6aea56e5d1_1_1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g6aea56e5d1_1_1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g6aea56e5d1_1_1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g6aea56e5d1_1_1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sp>
        <p:nvSpPr>
          <p:cNvPr id="29" name="Google Shape;29;g6aea56e5d1_1_1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g6aea56e5d1_1_1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g6aea56e5d1_1_1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 name="Shape 32"/>
        <p:cNvGrpSpPr/>
        <p:nvPr/>
      </p:nvGrpSpPr>
      <p:grpSpPr>
        <a:xfrm>
          <a:off x="0" y="0"/>
          <a:ext cx="0" cy="0"/>
          <a:chOff x="0" y="0"/>
          <a:chExt cx="0" cy="0"/>
        </a:xfrm>
      </p:grpSpPr>
      <p:sp>
        <p:nvSpPr>
          <p:cNvPr id="33" name="Google Shape;33;g6aea56e5d1_1_1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4" name="Shape 34"/>
        <p:cNvGrpSpPr/>
        <p:nvPr/>
      </p:nvGrpSpPr>
      <p:grpSpPr>
        <a:xfrm>
          <a:off x="0" y="0"/>
          <a:ext cx="0" cy="0"/>
          <a:chOff x="0" y="0"/>
          <a:chExt cx="0" cy="0"/>
        </a:xfrm>
      </p:grpSpPr>
      <p:sp>
        <p:nvSpPr>
          <p:cNvPr id="35" name="Google Shape;35;g6aea56e5d1_1_213"/>
          <p:cNvSpPr/>
          <p:nvPr/>
        </p:nvSpPr>
        <p:spPr>
          <a:xfrm>
            <a:off x="0" y="0"/>
            <a:ext cx="9144093" cy="5143522"/>
          </a:xfrm>
          <a:custGeom>
            <a:rect b="b" l="l" r="r" t="t"/>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6aea56e5d1_1_213"/>
          <p:cNvSpPr/>
          <p:nvPr/>
        </p:nvSpPr>
        <p:spPr>
          <a:xfrm>
            <a:off x="0" y="4136135"/>
            <a:ext cx="1085915" cy="1007345"/>
          </a:xfrm>
          <a:custGeom>
            <a:rect b="b" l="l" r="r" t="t"/>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6aea56e5d1_1_213"/>
          <p:cNvSpPr/>
          <p:nvPr/>
        </p:nvSpPr>
        <p:spPr>
          <a:xfrm>
            <a:off x="0" y="0"/>
            <a:ext cx="1936023" cy="2500369"/>
          </a:xfrm>
          <a:custGeom>
            <a:rect b="b" l="l" r="r" t="t"/>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6aea56e5d1_1_213"/>
          <p:cNvSpPr/>
          <p:nvPr/>
        </p:nvSpPr>
        <p:spPr>
          <a:xfrm>
            <a:off x="2221665" y="0"/>
            <a:ext cx="971649" cy="843027"/>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6aea56e5d1_1_213"/>
          <p:cNvSpPr txBox="1"/>
          <p:nvPr>
            <p:ph type="title"/>
          </p:nvPr>
        </p:nvSpPr>
        <p:spPr>
          <a:xfrm>
            <a:off x="5242000" y="1198025"/>
            <a:ext cx="3444900" cy="69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0" name="Google Shape;40;g6aea56e5d1_1_213"/>
          <p:cNvSpPr txBox="1"/>
          <p:nvPr>
            <p:ph idx="1" type="body"/>
          </p:nvPr>
        </p:nvSpPr>
        <p:spPr>
          <a:xfrm>
            <a:off x="5242000" y="1998975"/>
            <a:ext cx="3444900" cy="2100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41" name="Google Shape;41;g6aea56e5d1_1_213"/>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g6aea56e5d1_1_201"/>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6aea56e5d1_1_201"/>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6aea56e5d1_1_201"/>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6aea56e5d1_1_201"/>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6aea56e5d1_1_201"/>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6aea56e5d1_1_201"/>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6aea56e5d1_1_201"/>
          <p:cNvSpPr txBox="1"/>
          <p:nvPr>
            <p:ph type="title"/>
          </p:nvPr>
        </p:nvSpPr>
        <p:spPr>
          <a:xfrm>
            <a:off x="3822000" y="893225"/>
            <a:ext cx="4864800" cy="69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0" name="Google Shape;50;g6aea56e5d1_1_201"/>
          <p:cNvSpPr txBox="1"/>
          <p:nvPr>
            <p:ph idx="1" type="body"/>
          </p:nvPr>
        </p:nvSpPr>
        <p:spPr>
          <a:xfrm>
            <a:off x="3822000" y="1777175"/>
            <a:ext cx="1547400" cy="299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1" name="Google Shape;51;g6aea56e5d1_1_201"/>
          <p:cNvSpPr txBox="1"/>
          <p:nvPr>
            <p:ph idx="2" type="body"/>
          </p:nvPr>
        </p:nvSpPr>
        <p:spPr>
          <a:xfrm>
            <a:off x="5448638" y="1777175"/>
            <a:ext cx="1547400" cy="299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2" name="Google Shape;52;g6aea56e5d1_1_201"/>
          <p:cNvSpPr txBox="1"/>
          <p:nvPr>
            <p:ph idx="3" type="body"/>
          </p:nvPr>
        </p:nvSpPr>
        <p:spPr>
          <a:xfrm>
            <a:off x="7075276" y="1777175"/>
            <a:ext cx="1547400" cy="299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3" name="Google Shape;53;g6aea56e5d1_1_201"/>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chemeClr val="accent2"/>
        </a:solidFill>
      </p:bgPr>
    </p:bg>
    <p:spTree>
      <p:nvGrpSpPr>
        <p:cNvPr id="54" name="Shape 54"/>
        <p:cNvGrpSpPr/>
        <p:nvPr/>
      </p:nvGrpSpPr>
      <p:grpSpPr>
        <a:xfrm>
          <a:off x="0" y="0"/>
          <a:ext cx="0" cy="0"/>
          <a:chOff x="0" y="0"/>
          <a:chExt cx="0" cy="0"/>
        </a:xfrm>
      </p:grpSpPr>
      <p:sp>
        <p:nvSpPr>
          <p:cNvPr id="55" name="Google Shape;55;g6aea56e5d1_1_221"/>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
        <p:nvSpPr>
          <p:cNvPr id="56" name="Google Shape;56;g6aea56e5d1_1_221"/>
          <p:cNvSpPr/>
          <p:nvPr/>
        </p:nvSpPr>
        <p:spPr>
          <a:xfrm rot="3560713">
            <a:off x="7919979" y="4139908"/>
            <a:ext cx="1129759" cy="68568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6aea56e5d1_1_221"/>
          <p:cNvSpPr/>
          <p:nvPr/>
        </p:nvSpPr>
        <p:spPr>
          <a:xfrm rot="1619439">
            <a:off x="7518911" y="3963338"/>
            <a:ext cx="440102" cy="657294"/>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6aea56e5d1_1_221"/>
          <p:cNvSpPr/>
          <p:nvPr/>
        </p:nvSpPr>
        <p:spPr>
          <a:xfrm rot="-5564790">
            <a:off x="1156803" y="211499"/>
            <a:ext cx="672035" cy="536827"/>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6aea56e5d1_1_221"/>
          <p:cNvSpPr/>
          <p:nvPr/>
        </p:nvSpPr>
        <p:spPr>
          <a:xfrm rot="8585060">
            <a:off x="241104" y="264327"/>
            <a:ext cx="975659" cy="1597185"/>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60" name="Shape 60"/>
        <p:cNvGrpSpPr/>
        <p:nvPr/>
      </p:nvGrpSpPr>
      <p:grpSpPr>
        <a:xfrm>
          <a:off x="0" y="0"/>
          <a:ext cx="0" cy="0"/>
          <a:chOff x="0" y="0"/>
          <a:chExt cx="0" cy="0"/>
        </a:xfrm>
      </p:grpSpPr>
      <p:sp>
        <p:nvSpPr>
          <p:cNvPr id="61" name="Google Shape;61;g6aea56e5d1_1_181"/>
          <p:cNvSpPr/>
          <p:nvPr/>
        </p:nvSpPr>
        <p:spPr>
          <a:xfrm>
            <a:off x="0" y="0"/>
            <a:ext cx="9143954" cy="5143389"/>
          </a:xfrm>
          <a:custGeom>
            <a:rect b="b" l="l" r="r" t="t"/>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chemeClr val="accent1"/>
          </a:solidFill>
          <a:ln>
            <a:noFill/>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6aea56e5d1_1_181"/>
          <p:cNvSpPr/>
          <p:nvPr/>
        </p:nvSpPr>
        <p:spPr>
          <a:xfrm>
            <a:off x="235802" y="2802078"/>
            <a:ext cx="1905613" cy="1255536"/>
          </a:xfrm>
          <a:custGeom>
            <a:rect b="b" l="l" r="r" t="t"/>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6aea56e5d1_1_181"/>
          <p:cNvSpPr/>
          <p:nvPr/>
        </p:nvSpPr>
        <p:spPr>
          <a:xfrm>
            <a:off x="0" y="4136091"/>
            <a:ext cx="1085984" cy="1007319"/>
          </a:xfrm>
          <a:custGeom>
            <a:rect b="b" l="l" r="r" t="t"/>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1B148"/>
              </a:solidFill>
              <a:latin typeface="Arial"/>
              <a:ea typeface="Arial"/>
              <a:cs typeface="Arial"/>
              <a:sym typeface="Arial"/>
            </a:endParaRPr>
          </a:p>
        </p:txBody>
      </p:sp>
      <p:sp>
        <p:nvSpPr>
          <p:cNvPr id="64" name="Google Shape;64;g6aea56e5d1_1_181"/>
          <p:cNvSpPr/>
          <p:nvPr/>
        </p:nvSpPr>
        <p:spPr>
          <a:xfrm>
            <a:off x="0" y="0"/>
            <a:ext cx="1936070" cy="2500305"/>
          </a:xfrm>
          <a:custGeom>
            <a:rect b="b" l="l" r="r" t="t"/>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1B148"/>
              </a:solidFill>
              <a:latin typeface="Arial"/>
              <a:ea typeface="Arial"/>
              <a:cs typeface="Arial"/>
              <a:sym typeface="Arial"/>
            </a:endParaRPr>
          </a:p>
        </p:txBody>
      </p:sp>
      <p:sp>
        <p:nvSpPr>
          <p:cNvPr id="65" name="Google Shape;65;g6aea56e5d1_1_181"/>
          <p:cNvSpPr/>
          <p:nvPr/>
        </p:nvSpPr>
        <p:spPr>
          <a:xfrm>
            <a:off x="2221739" y="0"/>
            <a:ext cx="971624" cy="843005"/>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1B148"/>
              </a:solidFill>
              <a:latin typeface="Arial"/>
              <a:ea typeface="Arial"/>
              <a:cs typeface="Arial"/>
              <a:sym typeface="Arial"/>
            </a:endParaRPr>
          </a:p>
        </p:txBody>
      </p:sp>
      <p:sp>
        <p:nvSpPr>
          <p:cNvPr id="66" name="Google Shape;66;g6aea56e5d1_1_181"/>
          <p:cNvSpPr/>
          <p:nvPr/>
        </p:nvSpPr>
        <p:spPr>
          <a:xfrm>
            <a:off x="1680587" y="3914645"/>
            <a:ext cx="1491337" cy="1228764"/>
          </a:xfrm>
          <a:custGeom>
            <a:rect b="b" l="l" r="r" t="t"/>
            <a:pathLst>
              <a:path extrusionOk="0" h="12668" w="15375">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6aea56e5d1_1_181"/>
          <p:cNvSpPr txBox="1"/>
          <p:nvPr>
            <p:ph type="ctrTitle"/>
          </p:nvPr>
        </p:nvSpPr>
        <p:spPr>
          <a:xfrm>
            <a:off x="5349175" y="1964350"/>
            <a:ext cx="31089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68" name="Google Shape;68;g6aea56e5d1_1_181"/>
          <p:cNvSpPr txBox="1"/>
          <p:nvPr>
            <p:ph idx="1" type="subTitle"/>
          </p:nvPr>
        </p:nvSpPr>
        <p:spPr>
          <a:xfrm>
            <a:off x="5349175" y="3221054"/>
            <a:ext cx="31089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1.jpg"/><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g6aea56e5d1_1_1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6aea56e5d1_1_1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6aea56e5d1_1_1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93" name="Shape 93"/>
        <p:cNvGrpSpPr/>
        <p:nvPr/>
      </p:nvGrpSpPr>
      <p:grpSpPr>
        <a:xfrm>
          <a:off x="0" y="0"/>
          <a:ext cx="0" cy="0"/>
          <a:chOff x="0" y="0"/>
          <a:chExt cx="0" cy="0"/>
        </a:xfrm>
      </p:grpSpPr>
      <p:sp>
        <p:nvSpPr>
          <p:cNvPr id="94" name="Google Shape;94;g6aea56e5d1_3_42"/>
          <p:cNvSpPr txBox="1"/>
          <p:nvPr>
            <p:ph type="title"/>
          </p:nvPr>
        </p:nvSpPr>
        <p:spPr>
          <a:xfrm>
            <a:off x="4320075" y="893225"/>
            <a:ext cx="4366800" cy="690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Dosis ExtraLight"/>
              <a:buNone/>
              <a:defRPr b="0" i="0" sz="3600" u="none" cap="none" strike="noStrike">
                <a:solidFill>
                  <a:schemeClr val="accent1"/>
                </a:solidFill>
                <a:latin typeface="Dosis ExtraLight"/>
                <a:ea typeface="Dosis ExtraLight"/>
                <a:cs typeface="Dosis ExtraLight"/>
                <a:sym typeface="Dosis ExtraLight"/>
              </a:defRPr>
            </a:lvl1pPr>
            <a:lvl2pPr lvl="1" marR="0" rtl="0" algn="l">
              <a:lnSpc>
                <a:spcPct val="100000"/>
              </a:lnSpc>
              <a:spcBef>
                <a:spcPts val="0"/>
              </a:spcBef>
              <a:spcAft>
                <a:spcPts val="0"/>
              </a:spcAft>
              <a:buClr>
                <a:schemeClr val="accent1"/>
              </a:buClr>
              <a:buSzPts val="3600"/>
              <a:buFont typeface="Dosis ExtraLight"/>
              <a:buNone/>
              <a:defRPr b="0" i="0" sz="3600" u="none" cap="none" strike="noStrike">
                <a:solidFill>
                  <a:schemeClr val="accent1"/>
                </a:solidFill>
                <a:latin typeface="Dosis ExtraLight"/>
                <a:ea typeface="Dosis ExtraLight"/>
                <a:cs typeface="Dosis ExtraLight"/>
                <a:sym typeface="Dosis ExtraLight"/>
              </a:defRPr>
            </a:lvl2pPr>
            <a:lvl3pPr lvl="2" marR="0" rtl="0" algn="l">
              <a:lnSpc>
                <a:spcPct val="100000"/>
              </a:lnSpc>
              <a:spcBef>
                <a:spcPts val="0"/>
              </a:spcBef>
              <a:spcAft>
                <a:spcPts val="0"/>
              </a:spcAft>
              <a:buClr>
                <a:schemeClr val="accent1"/>
              </a:buClr>
              <a:buSzPts val="3600"/>
              <a:buFont typeface="Dosis ExtraLight"/>
              <a:buNone/>
              <a:defRPr b="0" i="0" sz="3600" u="none" cap="none" strike="noStrike">
                <a:solidFill>
                  <a:schemeClr val="accent1"/>
                </a:solidFill>
                <a:latin typeface="Dosis ExtraLight"/>
                <a:ea typeface="Dosis ExtraLight"/>
                <a:cs typeface="Dosis ExtraLight"/>
                <a:sym typeface="Dosis ExtraLight"/>
              </a:defRPr>
            </a:lvl3pPr>
            <a:lvl4pPr lvl="3" marR="0" rtl="0" algn="l">
              <a:lnSpc>
                <a:spcPct val="100000"/>
              </a:lnSpc>
              <a:spcBef>
                <a:spcPts val="0"/>
              </a:spcBef>
              <a:spcAft>
                <a:spcPts val="0"/>
              </a:spcAft>
              <a:buClr>
                <a:schemeClr val="accent1"/>
              </a:buClr>
              <a:buSzPts val="3600"/>
              <a:buFont typeface="Dosis ExtraLight"/>
              <a:buNone/>
              <a:defRPr b="0" i="0" sz="3600" u="none" cap="none" strike="noStrike">
                <a:solidFill>
                  <a:schemeClr val="accent1"/>
                </a:solidFill>
                <a:latin typeface="Dosis ExtraLight"/>
                <a:ea typeface="Dosis ExtraLight"/>
                <a:cs typeface="Dosis ExtraLight"/>
                <a:sym typeface="Dosis ExtraLight"/>
              </a:defRPr>
            </a:lvl4pPr>
            <a:lvl5pPr lvl="4" marR="0" rtl="0" algn="l">
              <a:lnSpc>
                <a:spcPct val="100000"/>
              </a:lnSpc>
              <a:spcBef>
                <a:spcPts val="0"/>
              </a:spcBef>
              <a:spcAft>
                <a:spcPts val="0"/>
              </a:spcAft>
              <a:buClr>
                <a:schemeClr val="accent1"/>
              </a:buClr>
              <a:buSzPts val="3600"/>
              <a:buFont typeface="Dosis ExtraLight"/>
              <a:buNone/>
              <a:defRPr b="0" i="0" sz="3600" u="none" cap="none" strike="noStrike">
                <a:solidFill>
                  <a:schemeClr val="accent1"/>
                </a:solidFill>
                <a:latin typeface="Dosis ExtraLight"/>
                <a:ea typeface="Dosis ExtraLight"/>
                <a:cs typeface="Dosis ExtraLight"/>
                <a:sym typeface="Dosis ExtraLight"/>
              </a:defRPr>
            </a:lvl5pPr>
            <a:lvl6pPr lvl="5" marR="0" rtl="0" algn="l">
              <a:lnSpc>
                <a:spcPct val="100000"/>
              </a:lnSpc>
              <a:spcBef>
                <a:spcPts val="0"/>
              </a:spcBef>
              <a:spcAft>
                <a:spcPts val="0"/>
              </a:spcAft>
              <a:buClr>
                <a:schemeClr val="accent1"/>
              </a:buClr>
              <a:buSzPts val="3600"/>
              <a:buFont typeface="Dosis ExtraLight"/>
              <a:buNone/>
              <a:defRPr b="0" i="0" sz="3600" u="none" cap="none" strike="noStrike">
                <a:solidFill>
                  <a:schemeClr val="accent1"/>
                </a:solidFill>
                <a:latin typeface="Dosis ExtraLight"/>
                <a:ea typeface="Dosis ExtraLight"/>
                <a:cs typeface="Dosis ExtraLight"/>
                <a:sym typeface="Dosis ExtraLight"/>
              </a:defRPr>
            </a:lvl6pPr>
            <a:lvl7pPr lvl="6" marR="0" rtl="0" algn="l">
              <a:lnSpc>
                <a:spcPct val="100000"/>
              </a:lnSpc>
              <a:spcBef>
                <a:spcPts val="0"/>
              </a:spcBef>
              <a:spcAft>
                <a:spcPts val="0"/>
              </a:spcAft>
              <a:buClr>
                <a:schemeClr val="accent1"/>
              </a:buClr>
              <a:buSzPts val="3600"/>
              <a:buFont typeface="Dosis ExtraLight"/>
              <a:buNone/>
              <a:defRPr b="0" i="0" sz="3600" u="none" cap="none" strike="noStrike">
                <a:solidFill>
                  <a:schemeClr val="accent1"/>
                </a:solidFill>
                <a:latin typeface="Dosis ExtraLight"/>
                <a:ea typeface="Dosis ExtraLight"/>
                <a:cs typeface="Dosis ExtraLight"/>
                <a:sym typeface="Dosis ExtraLight"/>
              </a:defRPr>
            </a:lvl7pPr>
            <a:lvl8pPr lvl="7" marR="0" rtl="0" algn="l">
              <a:lnSpc>
                <a:spcPct val="100000"/>
              </a:lnSpc>
              <a:spcBef>
                <a:spcPts val="0"/>
              </a:spcBef>
              <a:spcAft>
                <a:spcPts val="0"/>
              </a:spcAft>
              <a:buClr>
                <a:schemeClr val="accent1"/>
              </a:buClr>
              <a:buSzPts val="3600"/>
              <a:buFont typeface="Dosis ExtraLight"/>
              <a:buNone/>
              <a:defRPr b="0" i="0" sz="3600" u="none" cap="none" strike="noStrike">
                <a:solidFill>
                  <a:schemeClr val="accent1"/>
                </a:solidFill>
                <a:latin typeface="Dosis ExtraLight"/>
                <a:ea typeface="Dosis ExtraLight"/>
                <a:cs typeface="Dosis ExtraLight"/>
                <a:sym typeface="Dosis ExtraLight"/>
              </a:defRPr>
            </a:lvl8pPr>
            <a:lvl9pPr lvl="8" marR="0" rtl="0" algn="l">
              <a:lnSpc>
                <a:spcPct val="100000"/>
              </a:lnSpc>
              <a:spcBef>
                <a:spcPts val="0"/>
              </a:spcBef>
              <a:spcAft>
                <a:spcPts val="0"/>
              </a:spcAft>
              <a:buClr>
                <a:schemeClr val="accent1"/>
              </a:buClr>
              <a:buSzPts val="3600"/>
              <a:buFont typeface="Dosis ExtraLight"/>
              <a:buNone/>
              <a:defRPr b="0" i="0" sz="3600" u="none" cap="none" strike="noStrike">
                <a:solidFill>
                  <a:schemeClr val="accent1"/>
                </a:solidFill>
                <a:latin typeface="Dosis ExtraLight"/>
                <a:ea typeface="Dosis ExtraLight"/>
                <a:cs typeface="Dosis ExtraLight"/>
                <a:sym typeface="Dosis ExtraLight"/>
              </a:defRPr>
            </a:lvl9pPr>
          </a:lstStyle>
          <a:p/>
        </p:txBody>
      </p:sp>
      <p:sp>
        <p:nvSpPr>
          <p:cNvPr id="95" name="Google Shape;95;g6aea56e5d1_3_42"/>
          <p:cNvSpPr txBox="1"/>
          <p:nvPr>
            <p:ph idx="1" type="body"/>
          </p:nvPr>
        </p:nvSpPr>
        <p:spPr>
          <a:xfrm>
            <a:off x="4320075" y="1694182"/>
            <a:ext cx="4366800" cy="3001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Pontano Sans"/>
              <a:buChar char="⊷"/>
              <a:defRPr b="0" i="0" sz="2400" u="none" cap="none" strike="noStrike">
                <a:solidFill>
                  <a:schemeClr val="dk1"/>
                </a:solidFill>
                <a:latin typeface="Pontano Sans"/>
                <a:ea typeface="Pontano Sans"/>
                <a:cs typeface="Pontano Sans"/>
                <a:sym typeface="Pontano Sans"/>
              </a:defRPr>
            </a:lvl1pPr>
            <a:lvl2pPr indent="-381000" lvl="1" marL="914400" marR="0" rtl="0" algn="l">
              <a:lnSpc>
                <a:spcPct val="100000"/>
              </a:lnSpc>
              <a:spcBef>
                <a:spcPts val="0"/>
              </a:spcBef>
              <a:spcAft>
                <a:spcPts val="0"/>
              </a:spcAft>
              <a:buClr>
                <a:schemeClr val="accent1"/>
              </a:buClr>
              <a:buSzPts val="2400"/>
              <a:buFont typeface="Pontano Sans"/>
              <a:buChar char="⊶"/>
              <a:defRPr b="0" i="0" sz="2400" u="none" cap="none" strike="noStrike">
                <a:solidFill>
                  <a:schemeClr val="dk1"/>
                </a:solidFill>
                <a:latin typeface="Pontano Sans"/>
                <a:ea typeface="Pontano Sans"/>
                <a:cs typeface="Pontano Sans"/>
                <a:sym typeface="Pontano Sans"/>
              </a:defRPr>
            </a:lvl2pPr>
            <a:lvl3pPr indent="-381000" lvl="2" marL="1371600" marR="0" rtl="0" algn="l">
              <a:lnSpc>
                <a:spcPct val="100000"/>
              </a:lnSpc>
              <a:spcBef>
                <a:spcPts val="0"/>
              </a:spcBef>
              <a:spcAft>
                <a:spcPts val="0"/>
              </a:spcAft>
              <a:buClr>
                <a:schemeClr val="accent1"/>
              </a:buClr>
              <a:buSzPts val="2400"/>
              <a:buFont typeface="Pontano Sans"/>
              <a:buChar char="⊸"/>
              <a:defRPr b="0" i="0" sz="2400" u="none" cap="none" strike="noStrike">
                <a:solidFill>
                  <a:schemeClr val="dk1"/>
                </a:solidFill>
                <a:latin typeface="Pontano Sans"/>
                <a:ea typeface="Pontano Sans"/>
                <a:cs typeface="Pontano Sans"/>
                <a:sym typeface="Pontano Sans"/>
              </a:defRPr>
            </a:lvl3pPr>
            <a:lvl4pPr indent="-381000" lvl="3" marL="1828800" marR="0" rtl="0" algn="l">
              <a:lnSpc>
                <a:spcPct val="100000"/>
              </a:lnSpc>
              <a:spcBef>
                <a:spcPts val="0"/>
              </a:spcBef>
              <a:spcAft>
                <a:spcPts val="0"/>
              </a:spcAft>
              <a:buClr>
                <a:schemeClr val="dk1"/>
              </a:buClr>
              <a:buSzPts val="2400"/>
              <a:buFont typeface="Pontano Sans"/>
              <a:buChar char="●"/>
              <a:defRPr b="0" i="0" sz="2400" u="none" cap="none" strike="noStrike">
                <a:solidFill>
                  <a:schemeClr val="dk1"/>
                </a:solidFill>
                <a:latin typeface="Pontano Sans"/>
                <a:ea typeface="Pontano Sans"/>
                <a:cs typeface="Pontano Sans"/>
                <a:sym typeface="Pontano Sans"/>
              </a:defRPr>
            </a:lvl4pPr>
            <a:lvl5pPr indent="-381000" lvl="4" marL="2286000" marR="0" rtl="0" algn="l">
              <a:lnSpc>
                <a:spcPct val="100000"/>
              </a:lnSpc>
              <a:spcBef>
                <a:spcPts val="0"/>
              </a:spcBef>
              <a:spcAft>
                <a:spcPts val="0"/>
              </a:spcAft>
              <a:buClr>
                <a:schemeClr val="dk1"/>
              </a:buClr>
              <a:buSzPts val="2400"/>
              <a:buFont typeface="Pontano Sans"/>
              <a:buChar char="○"/>
              <a:defRPr b="0" i="0" sz="2400" u="none" cap="none" strike="noStrike">
                <a:solidFill>
                  <a:schemeClr val="dk1"/>
                </a:solidFill>
                <a:latin typeface="Pontano Sans"/>
                <a:ea typeface="Pontano Sans"/>
                <a:cs typeface="Pontano Sans"/>
                <a:sym typeface="Pontano Sans"/>
              </a:defRPr>
            </a:lvl5pPr>
            <a:lvl6pPr indent="-381000" lvl="5" marL="2743200" marR="0" rtl="0" algn="l">
              <a:lnSpc>
                <a:spcPct val="100000"/>
              </a:lnSpc>
              <a:spcBef>
                <a:spcPts val="0"/>
              </a:spcBef>
              <a:spcAft>
                <a:spcPts val="0"/>
              </a:spcAft>
              <a:buClr>
                <a:schemeClr val="dk1"/>
              </a:buClr>
              <a:buSzPts val="2400"/>
              <a:buFont typeface="Pontano Sans"/>
              <a:buChar char="■"/>
              <a:defRPr b="0" i="0" sz="2400" u="none" cap="none" strike="noStrike">
                <a:solidFill>
                  <a:schemeClr val="dk1"/>
                </a:solidFill>
                <a:latin typeface="Pontano Sans"/>
                <a:ea typeface="Pontano Sans"/>
                <a:cs typeface="Pontano Sans"/>
                <a:sym typeface="Pontano Sans"/>
              </a:defRPr>
            </a:lvl6pPr>
            <a:lvl7pPr indent="-381000" lvl="6" marL="3200400" marR="0" rtl="0" algn="l">
              <a:lnSpc>
                <a:spcPct val="100000"/>
              </a:lnSpc>
              <a:spcBef>
                <a:spcPts val="0"/>
              </a:spcBef>
              <a:spcAft>
                <a:spcPts val="0"/>
              </a:spcAft>
              <a:buClr>
                <a:schemeClr val="dk1"/>
              </a:buClr>
              <a:buSzPts val="2400"/>
              <a:buFont typeface="Pontano Sans"/>
              <a:buChar char="●"/>
              <a:defRPr b="0" i="0" sz="2400" u="none" cap="none" strike="noStrike">
                <a:solidFill>
                  <a:schemeClr val="dk1"/>
                </a:solidFill>
                <a:latin typeface="Pontano Sans"/>
                <a:ea typeface="Pontano Sans"/>
                <a:cs typeface="Pontano Sans"/>
                <a:sym typeface="Pontano Sans"/>
              </a:defRPr>
            </a:lvl7pPr>
            <a:lvl8pPr indent="-381000" lvl="7" marL="3657600" marR="0" rtl="0" algn="l">
              <a:lnSpc>
                <a:spcPct val="100000"/>
              </a:lnSpc>
              <a:spcBef>
                <a:spcPts val="0"/>
              </a:spcBef>
              <a:spcAft>
                <a:spcPts val="0"/>
              </a:spcAft>
              <a:buClr>
                <a:schemeClr val="dk1"/>
              </a:buClr>
              <a:buSzPts val="2400"/>
              <a:buFont typeface="Pontano Sans"/>
              <a:buChar char="○"/>
              <a:defRPr b="0" i="0" sz="2400" u="none" cap="none" strike="noStrike">
                <a:solidFill>
                  <a:schemeClr val="dk1"/>
                </a:solidFill>
                <a:latin typeface="Pontano Sans"/>
                <a:ea typeface="Pontano Sans"/>
                <a:cs typeface="Pontano Sans"/>
                <a:sym typeface="Pontano Sans"/>
              </a:defRPr>
            </a:lvl8pPr>
            <a:lvl9pPr indent="-381000" lvl="8" marL="4114800" marR="0" rtl="0" algn="l">
              <a:lnSpc>
                <a:spcPct val="100000"/>
              </a:lnSpc>
              <a:spcBef>
                <a:spcPts val="0"/>
              </a:spcBef>
              <a:spcAft>
                <a:spcPts val="0"/>
              </a:spcAft>
              <a:buClr>
                <a:schemeClr val="dk1"/>
              </a:buClr>
              <a:buSzPts val="2400"/>
              <a:buFont typeface="Pontano Sans"/>
              <a:buChar char="■"/>
              <a:defRPr b="0" i="0" sz="2400" u="none" cap="none" strike="noStrike">
                <a:solidFill>
                  <a:schemeClr val="dk1"/>
                </a:solidFill>
                <a:latin typeface="Pontano Sans"/>
                <a:ea typeface="Pontano Sans"/>
                <a:cs typeface="Pontano Sans"/>
                <a:sym typeface="Pontano Sans"/>
              </a:defRPr>
            </a:lvl9pPr>
          </a:lstStyle>
          <a:p/>
        </p:txBody>
      </p:sp>
      <p:sp>
        <p:nvSpPr>
          <p:cNvPr id="96" name="Google Shape;96;g6aea56e5d1_3_42"/>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1pPr>
            <a:lvl2pPr indent="0" lvl="1" marL="0" marR="0" rtl="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2pPr>
            <a:lvl3pPr indent="0" lvl="2" marL="0" marR="0" rtl="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3pPr>
            <a:lvl4pPr indent="0" lvl="3" marL="0" marR="0" rtl="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4pPr>
            <a:lvl5pPr indent="0" lvl="4" marL="0" marR="0" rtl="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5pPr>
            <a:lvl6pPr indent="0" lvl="5" marL="0" marR="0" rtl="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6pPr>
            <a:lvl7pPr indent="0" lvl="6" marL="0" marR="0" rtl="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7pPr>
            <a:lvl8pPr indent="0" lvl="7" marL="0" marR="0" rtl="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8pPr>
            <a:lvl9pPr indent="0" lvl="8" marL="0" marR="0" rtl="0" algn="l">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1" Type="http://schemas.openxmlformats.org/officeDocument/2006/relationships/hyperlink" Target="https://www.wsj.com/articles/u-s-china-to-remove-tariffs-bit-by-bit-if-partial-deal-clinched-says-beijing-11573129323" TargetMode="External"/><Relationship Id="rId10" Type="http://schemas.openxmlformats.org/officeDocument/2006/relationships/hyperlink" Target="https://www.reuters.com/article/us-china-economy-trade-soybeans/chinas-august-soy-imports-from-u-s-surge-as-cargoes-clear-customs-idUSKBN1WA0OX" TargetMode="External"/><Relationship Id="rId12" Type="http://schemas.openxmlformats.org/officeDocument/2006/relationships/hyperlink" Target="https://www.nationalgeographic.com/magazine/2018/02/feeding-china-growing-appetite-food-industry-agriculture/" TargetMode="External"/><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www.reuters.com/article/us-usa-trade-china-soybeans-factbox/factbox-chinas-low-soy-pig-diet-and-the-impact-on-soybean-use-idUSKCN1LZ0KN" TargetMode="External"/><Relationship Id="rId4" Type="http://schemas.openxmlformats.org/officeDocument/2006/relationships/hyperlink" Target="https://www.ers.usda.gov/webdocs/publications/93390/ocs-19f-01.pdf?v=3881" TargetMode="External"/><Relationship Id="rId9" Type="http://schemas.openxmlformats.org/officeDocument/2006/relationships/hyperlink" Target="http://www.farmers-exchange.net/detailPage.aspx?articleID=19246" TargetMode="External"/><Relationship Id="rId5" Type="http://schemas.openxmlformats.org/officeDocument/2006/relationships/hyperlink" Target="http://www.1nongjing.com/201708/197790.html" TargetMode="External"/><Relationship Id="rId6" Type="http://schemas.openxmlformats.org/officeDocument/2006/relationships/hyperlink" Target="https://www.reuters.com/article/us-usa-trade-china-soybeans-factbox/factbox-chinas-low-soy-pig-diet-and-the-impact-on-soybean-use-idUSKCN1LZ0KN" TargetMode="External"/><Relationship Id="rId7" Type="http://schemas.openxmlformats.org/officeDocument/2006/relationships/hyperlink" Target="https://www.zhifure.com/snzfj/66051.html" TargetMode="External"/><Relationship Id="rId8" Type="http://schemas.openxmlformats.org/officeDocument/2006/relationships/hyperlink" Target="https://www.forbes.com/sites/kenroberts/2019/10/11/chinese-purchase-of-us-soybeans-have-ticked-up-but-true-test-is-the-next-45-days/#38d549bc4c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ww.reuters.com/journalists/josephine-mason" TargetMode="External"/><Relationship Id="rId4" Type="http://schemas.openxmlformats.org/officeDocument/2006/relationships/hyperlink" Target="https://www.reuters.com/journalists/hallie-gu" TargetMode="External"/><Relationship Id="rId5" Type="http://schemas.openxmlformats.org/officeDocument/2006/relationships/hyperlink" Target="https://www.nationalgeographic.com/contributors/m/tracie-mcmillan.html" TargetMode="External"/><Relationship Id="rId6" Type="http://schemas.openxmlformats.org/officeDocument/2006/relationships/hyperlink" Target="https://www.forbes.com/sites/kenrober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1" Type="http://schemas.openxmlformats.org/officeDocument/2006/relationships/slide" Target="/ppt/slides/slide16.xml"/><Relationship Id="rId10" Type="http://schemas.openxmlformats.org/officeDocument/2006/relationships/slide" Target="/ppt/slides/slide14.xml"/><Relationship Id="rId13" Type="http://schemas.openxmlformats.org/officeDocument/2006/relationships/slide" Target="/ppt/slides/slide18.xml"/><Relationship Id="rId12" Type="http://schemas.openxmlformats.org/officeDocument/2006/relationships/slide" Target="/ppt/slides/slide17.xml"/><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slide" Target="/ppt/slides/slide7.xml"/><Relationship Id="rId4" Type="http://schemas.openxmlformats.org/officeDocument/2006/relationships/slide" Target="/ppt/slides/slide7.xml"/><Relationship Id="rId9" Type="http://schemas.openxmlformats.org/officeDocument/2006/relationships/slide" Target="/ppt/slides/slide13.xml"/><Relationship Id="rId14" Type="http://schemas.openxmlformats.org/officeDocument/2006/relationships/slide" Target="/ppt/slides/slide19.xml"/><Relationship Id="rId5" Type="http://schemas.openxmlformats.org/officeDocument/2006/relationships/slide" Target="/ppt/slides/slide8.xml"/><Relationship Id="rId6" Type="http://schemas.openxmlformats.org/officeDocument/2006/relationships/slide" Target="/ppt/slides/slide9.xml"/><Relationship Id="rId7" Type="http://schemas.openxmlformats.org/officeDocument/2006/relationships/slide" Target="/ppt/slides/slide10.xml"/><Relationship Id="rId8" Type="http://schemas.openxmlformats.org/officeDocument/2006/relationships/slide" Target="/ppt/slides/slide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g6aea56e5d1_1_131"/>
          <p:cNvPicPr preferRelativeResize="0"/>
          <p:nvPr/>
        </p:nvPicPr>
        <p:blipFill rotWithShape="1">
          <a:blip r:embed="rId3">
            <a:alphaModFix amt="41000"/>
          </a:blip>
          <a:srcRect b="7713" l="0" r="0" t="7705"/>
          <a:stretch/>
        </p:blipFill>
        <p:spPr>
          <a:xfrm>
            <a:off x="0" y="0"/>
            <a:ext cx="9144001" cy="5143500"/>
          </a:xfrm>
          <a:prstGeom prst="rect">
            <a:avLst/>
          </a:prstGeom>
          <a:noFill/>
          <a:ln>
            <a:noFill/>
          </a:ln>
        </p:spPr>
      </p:pic>
      <p:sp>
        <p:nvSpPr>
          <p:cNvPr id="197" name="Google Shape;197;g6aea56e5d1_1_1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
        <p:nvSpPr>
          <p:cNvPr id="198" name="Google Shape;198;g6aea56e5d1_1_131"/>
          <p:cNvSpPr/>
          <p:nvPr/>
        </p:nvSpPr>
        <p:spPr>
          <a:xfrm>
            <a:off x="0" y="917100"/>
            <a:ext cx="8320800" cy="2430900"/>
          </a:xfrm>
          <a:prstGeom prst="rect">
            <a:avLst/>
          </a:prstGeom>
          <a:solidFill>
            <a:srgbClr val="FFFFFF">
              <a:alpha val="6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6aea56e5d1_1_131"/>
          <p:cNvSpPr txBox="1"/>
          <p:nvPr/>
        </p:nvSpPr>
        <p:spPr>
          <a:xfrm>
            <a:off x="-255450" y="1115625"/>
            <a:ext cx="8130900" cy="1611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4800"/>
              <a:buFont typeface="Arial"/>
              <a:buNone/>
            </a:pPr>
            <a:r>
              <a:rPr b="1" i="0" lang="en" sz="4800" u="none" cap="none" strike="noStrike">
                <a:solidFill>
                  <a:srgbClr val="274A51"/>
                </a:solidFill>
                <a:latin typeface="Times New Roman"/>
                <a:ea typeface="Times New Roman"/>
                <a:cs typeface="Times New Roman"/>
                <a:sym typeface="Times New Roman"/>
              </a:rPr>
              <a:t>The Future Price</a:t>
            </a:r>
            <a:endParaRPr b="1" i="0" sz="4800" u="none" cap="none" strike="noStrike">
              <a:solidFill>
                <a:srgbClr val="274A5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4800"/>
              <a:buFont typeface="Arial"/>
              <a:buNone/>
            </a:pPr>
            <a:r>
              <a:rPr b="1" i="0" lang="en" sz="4800" u="none" cap="none" strike="noStrike">
                <a:solidFill>
                  <a:srgbClr val="274A51"/>
                </a:solidFill>
                <a:latin typeface="Times New Roman"/>
                <a:ea typeface="Times New Roman"/>
                <a:cs typeface="Times New Roman"/>
                <a:sym typeface="Times New Roman"/>
              </a:rPr>
              <a:t>of Soybeans</a:t>
            </a:r>
            <a:r>
              <a:rPr b="0" i="0" lang="en" sz="4800" u="none" cap="none" strike="noStrike">
                <a:solidFill>
                  <a:srgbClr val="274A51"/>
                </a:solidFill>
                <a:latin typeface="Arial"/>
                <a:ea typeface="Arial"/>
                <a:cs typeface="Arial"/>
                <a:sym typeface="Arial"/>
              </a:rPr>
              <a:t> </a:t>
            </a:r>
            <a:endParaRPr b="0" i="0" sz="4800" u="none" cap="none" strike="noStrike">
              <a:solidFill>
                <a:srgbClr val="274A51"/>
              </a:solidFill>
              <a:latin typeface="Arial"/>
              <a:ea typeface="Arial"/>
              <a:cs typeface="Arial"/>
              <a:sym typeface="Arial"/>
            </a:endParaRPr>
          </a:p>
        </p:txBody>
      </p:sp>
      <p:sp>
        <p:nvSpPr>
          <p:cNvPr id="200" name="Google Shape;200;g6aea56e5d1_1_131"/>
          <p:cNvSpPr/>
          <p:nvPr/>
        </p:nvSpPr>
        <p:spPr>
          <a:xfrm>
            <a:off x="303950" y="2569125"/>
            <a:ext cx="7763400" cy="66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74A51"/>
                </a:solidFill>
                <a:latin typeface="Times New Roman"/>
                <a:ea typeface="Times New Roman"/>
                <a:cs typeface="Times New Roman"/>
                <a:sym typeface="Times New Roman"/>
              </a:rPr>
              <a:t>   Commonwealth: Zhengfang Bao, Zhaoying Chen, Siyu Liu, Fernanda Lin</a:t>
            </a:r>
            <a:endParaRPr b="1" i="0" sz="1800" u="none" cap="none" strike="noStrike">
              <a:solidFill>
                <a:srgbClr val="274A5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g6aed71c116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276" name="Google Shape;276;g6aed71c116_0_0"/>
          <p:cNvSpPr txBox="1"/>
          <p:nvPr/>
        </p:nvSpPr>
        <p:spPr>
          <a:xfrm>
            <a:off x="674625" y="139450"/>
            <a:ext cx="8219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6656F"/>
                </a:solidFill>
                <a:latin typeface="Helvetica Neue"/>
                <a:ea typeface="Helvetica Neue"/>
                <a:cs typeface="Helvetica Neue"/>
                <a:sym typeface="Helvetica Neue"/>
              </a:rPr>
              <a:t>May</a:t>
            </a:r>
            <a:r>
              <a:rPr b="1" lang="en" sz="3000">
                <a:solidFill>
                  <a:srgbClr val="36656F"/>
                </a:solidFill>
                <a:latin typeface="Helvetica Neue"/>
                <a:ea typeface="Helvetica Neue"/>
                <a:cs typeface="Helvetica Neue"/>
                <a:sym typeface="Helvetica Neue"/>
              </a:rPr>
              <a:t> 2020 Contract Suggests Increase in</a:t>
            </a:r>
            <a:endParaRPr b="1" sz="3000">
              <a:solidFill>
                <a:srgbClr val="36656F"/>
              </a:solidFill>
              <a:latin typeface="Helvetica Neue"/>
              <a:ea typeface="Helvetica Neue"/>
              <a:cs typeface="Helvetica Neue"/>
              <a:sym typeface="Helvetica Neue"/>
            </a:endParaRPr>
          </a:p>
          <a:p>
            <a:pPr indent="0" lvl="0" marL="2286000" rtl="0" algn="l">
              <a:spcBef>
                <a:spcPts val="0"/>
              </a:spcBef>
              <a:spcAft>
                <a:spcPts val="0"/>
              </a:spcAft>
              <a:buNone/>
            </a:pPr>
            <a:r>
              <a:rPr b="1" lang="en" sz="3000">
                <a:solidFill>
                  <a:srgbClr val="36656F"/>
                </a:solidFill>
                <a:latin typeface="Helvetica Neue"/>
                <a:ea typeface="Helvetica Neue"/>
                <a:cs typeface="Helvetica Neue"/>
                <a:sym typeface="Helvetica Neue"/>
              </a:rPr>
              <a:t>Prices in the next 60 days</a:t>
            </a:r>
            <a:endParaRPr b="1" sz="3000">
              <a:solidFill>
                <a:srgbClr val="36656F"/>
              </a:solidFill>
              <a:latin typeface="Helvetica Neue"/>
              <a:ea typeface="Helvetica Neue"/>
              <a:cs typeface="Helvetica Neue"/>
              <a:sym typeface="Helvetica Neue"/>
            </a:endParaRPr>
          </a:p>
        </p:txBody>
      </p:sp>
      <p:pic>
        <p:nvPicPr>
          <p:cNvPr id="277" name="Google Shape;277;g6aed71c116_0_0"/>
          <p:cNvPicPr preferRelativeResize="0"/>
          <p:nvPr/>
        </p:nvPicPr>
        <p:blipFill>
          <a:blip r:embed="rId3">
            <a:alphaModFix/>
          </a:blip>
          <a:stretch>
            <a:fillRect/>
          </a:stretch>
        </p:blipFill>
        <p:spPr>
          <a:xfrm>
            <a:off x="1509250" y="1266625"/>
            <a:ext cx="5629150" cy="3790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9"/>
          <p:cNvSpPr txBox="1"/>
          <p:nvPr>
            <p:ph idx="1" type="body"/>
          </p:nvPr>
        </p:nvSpPr>
        <p:spPr>
          <a:xfrm>
            <a:off x="3822000" y="1777175"/>
            <a:ext cx="1547400" cy="2996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1400"/>
              <a:buNone/>
            </a:pPr>
            <a:r>
              <a:t/>
            </a:r>
            <a:endParaRPr/>
          </a:p>
        </p:txBody>
      </p:sp>
      <p:sp>
        <p:nvSpPr>
          <p:cNvPr id="283" name="Google Shape;283;p9"/>
          <p:cNvSpPr txBox="1"/>
          <p:nvPr>
            <p:ph idx="2" type="body"/>
          </p:nvPr>
        </p:nvSpPr>
        <p:spPr>
          <a:xfrm>
            <a:off x="5448638" y="1777175"/>
            <a:ext cx="1547400" cy="2996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1400"/>
              <a:buNone/>
            </a:pPr>
            <a:r>
              <a:t/>
            </a:r>
            <a:endParaRPr/>
          </a:p>
        </p:txBody>
      </p:sp>
      <p:sp>
        <p:nvSpPr>
          <p:cNvPr id="284" name="Google Shape;284;p9"/>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pic>
        <p:nvPicPr>
          <p:cNvPr id="285" name="Google Shape;285;p9"/>
          <p:cNvPicPr preferRelativeResize="0"/>
          <p:nvPr/>
        </p:nvPicPr>
        <p:blipFill rotWithShape="1">
          <a:blip r:embed="rId3">
            <a:alphaModFix/>
          </a:blip>
          <a:srcRect b="0" l="0" r="0" t="725"/>
          <a:stretch/>
        </p:blipFill>
        <p:spPr>
          <a:xfrm>
            <a:off x="1574150" y="1114100"/>
            <a:ext cx="5565024" cy="3822101"/>
          </a:xfrm>
          <a:prstGeom prst="rect">
            <a:avLst/>
          </a:prstGeom>
          <a:noFill/>
          <a:ln>
            <a:noFill/>
          </a:ln>
        </p:spPr>
      </p:pic>
      <p:sp>
        <p:nvSpPr>
          <p:cNvPr id="286" name="Google Shape;286;p9"/>
          <p:cNvSpPr txBox="1"/>
          <p:nvPr/>
        </p:nvSpPr>
        <p:spPr>
          <a:xfrm>
            <a:off x="1568975" y="102675"/>
            <a:ext cx="6499500" cy="11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274A51"/>
                </a:solidFill>
                <a:latin typeface="Helvetica Neue"/>
                <a:ea typeface="Helvetica Neue"/>
                <a:cs typeface="Helvetica Neue"/>
                <a:sym typeface="Helvetica Neue"/>
              </a:rPr>
              <a:t>China Accounts for 88% of the Soybean Market Growth</a:t>
            </a:r>
            <a:endParaRPr b="1" sz="3000">
              <a:solidFill>
                <a:srgbClr val="274A51"/>
              </a:solidFill>
              <a:latin typeface="Helvetica Neue"/>
              <a:ea typeface="Helvetica Neue"/>
              <a:cs typeface="Helvetica Neue"/>
              <a:sym typeface="Helvetica Neue"/>
            </a:endParaRPr>
          </a:p>
        </p:txBody>
      </p:sp>
      <p:sp>
        <p:nvSpPr>
          <p:cNvPr id="287" name="Google Shape;287;p9"/>
          <p:cNvSpPr txBox="1"/>
          <p:nvPr/>
        </p:nvSpPr>
        <p:spPr>
          <a:xfrm>
            <a:off x="7208150" y="4436050"/>
            <a:ext cx="17256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ontano Sans"/>
                <a:ea typeface="Pontano Sans"/>
                <a:cs typeface="Pontano Sans"/>
                <a:sym typeface="Pontano Sans"/>
              </a:rPr>
              <a:t>Souce: USDA.</a:t>
            </a:r>
            <a:endParaRPr sz="1100">
              <a:latin typeface="Pontano Sans"/>
              <a:ea typeface="Pontano Sans"/>
              <a:cs typeface="Pontano Sans"/>
              <a:sym typeface="Pontan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93" name="Google Shape;293;p7"/>
          <p:cNvPicPr preferRelativeResize="0"/>
          <p:nvPr/>
        </p:nvPicPr>
        <p:blipFill rotWithShape="1">
          <a:blip r:embed="rId3">
            <a:alphaModFix/>
          </a:blip>
          <a:srcRect b="-9759" l="0" r="0" t="9760"/>
          <a:stretch/>
        </p:blipFill>
        <p:spPr>
          <a:xfrm>
            <a:off x="835040" y="1571870"/>
            <a:ext cx="6971770" cy="3091344"/>
          </a:xfrm>
          <a:prstGeom prst="rect">
            <a:avLst/>
          </a:prstGeom>
          <a:noFill/>
          <a:ln>
            <a:noFill/>
          </a:ln>
        </p:spPr>
      </p:pic>
      <p:sp>
        <p:nvSpPr>
          <p:cNvPr id="294" name="Google Shape;294;p7"/>
          <p:cNvSpPr/>
          <p:nvPr/>
        </p:nvSpPr>
        <p:spPr>
          <a:xfrm>
            <a:off x="1026292" y="2121561"/>
            <a:ext cx="7091400" cy="377400"/>
          </a:xfrm>
          <a:prstGeom prst="ellipse">
            <a:avLst/>
          </a:prstGeom>
          <a:no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5" name="Google Shape;295;p7"/>
          <p:cNvSpPr txBox="1"/>
          <p:nvPr/>
        </p:nvSpPr>
        <p:spPr>
          <a:xfrm>
            <a:off x="944700" y="284825"/>
            <a:ext cx="7254600" cy="10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rgbClr val="36656F"/>
                </a:solidFill>
                <a:latin typeface="Helvetica Neue"/>
                <a:ea typeface="Helvetica Neue"/>
                <a:cs typeface="Helvetica Neue"/>
                <a:sym typeface="Helvetica Neue"/>
              </a:rPr>
              <a:t>China Imports from the US Decrease by 21,704 (thousand metric tons)</a:t>
            </a:r>
            <a:endParaRPr>
              <a:solidFill>
                <a:schemeClr val="dk1"/>
              </a:solidFill>
            </a:endParaRPr>
          </a:p>
          <a:p>
            <a:pPr indent="0" lvl="0" marL="0" rtl="0" algn="l">
              <a:spcBef>
                <a:spcPts val="0"/>
              </a:spcBef>
              <a:spcAft>
                <a:spcPts val="0"/>
              </a:spcAft>
              <a:buClr>
                <a:schemeClr val="dk1"/>
              </a:buClr>
              <a:buSzPts val="1100"/>
              <a:buFont typeface="Arial"/>
              <a:buNone/>
            </a:pPr>
            <a:r>
              <a:t/>
            </a:r>
            <a:endParaRPr b="1" sz="3000">
              <a:solidFill>
                <a:srgbClr val="36656F"/>
              </a:solidFill>
              <a:latin typeface="Helvetica Neue"/>
              <a:ea typeface="Helvetica Neue"/>
              <a:cs typeface="Helvetica Neue"/>
              <a:sym typeface="Helvetica Neue"/>
            </a:endParaRPr>
          </a:p>
        </p:txBody>
      </p:sp>
      <p:sp>
        <p:nvSpPr>
          <p:cNvPr id="296" name="Google Shape;296;p7"/>
          <p:cNvSpPr txBox="1"/>
          <p:nvPr/>
        </p:nvSpPr>
        <p:spPr>
          <a:xfrm>
            <a:off x="6405800" y="4353675"/>
            <a:ext cx="1401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USDA</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302" name="Google Shape;302;p2"/>
          <p:cNvPicPr preferRelativeResize="0"/>
          <p:nvPr/>
        </p:nvPicPr>
        <p:blipFill rotWithShape="1">
          <a:blip r:embed="rId3">
            <a:alphaModFix/>
          </a:blip>
          <a:srcRect b="0" l="0" r="0" t="1038"/>
          <a:stretch/>
        </p:blipFill>
        <p:spPr>
          <a:xfrm>
            <a:off x="1979474" y="1177949"/>
            <a:ext cx="5238150" cy="3530601"/>
          </a:xfrm>
          <a:prstGeom prst="rect">
            <a:avLst/>
          </a:prstGeom>
          <a:noFill/>
          <a:ln>
            <a:noFill/>
          </a:ln>
        </p:spPr>
      </p:pic>
      <p:sp>
        <p:nvSpPr>
          <p:cNvPr id="303" name="Google Shape;303;p2"/>
          <p:cNvSpPr txBox="1"/>
          <p:nvPr/>
        </p:nvSpPr>
        <p:spPr>
          <a:xfrm>
            <a:off x="1089025" y="134025"/>
            <a:ext cx="68439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6656F"/>
                </a:solidFill>
                <a:latin typeface="Helvetica Neue"/>
                <a:ea typeface="Helvetica Neue"/>
                <a:cs typeface="Helvetica Neue"/>
                <a:sym typeface="Helvetica Neue"/>
              </a:rPr>
              <a:t>China Increases Exports from Brazil</a:t>
            </a:r>
            <a:endParaRPr b="1" sz="3000">
              <a:solidFill>
                <a:srgbClr val="36656F"/>
              </a:solidFill>
              <a:latin typeface="Helvetica Neue"/>
              <a:ea typeface="Helvetica Neue"/>
              <a:cs typeface="Helvetica Neue"/>
              <a:sym typeface="Helvetica Neue"/>
            </a:endParaRPr>
          </a:p>
        </p:txBody>
      </p:sp>
      <p:sp>
        <p:nvSpPr>
          <p:cNvPr id="304" name="Google Shape;304;p2"/>
          <p:cNvSpPr/>
          <p:nvPr/>
        </p:nvSpPr>
        <p:spPr>
          <a:xfrm>
            <a:off x="6254500" y="1532775"/>
            <a:ext cx="1145700" cy="31758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txBox="1"/>
          <p:nvPr/>
        </p:nvSpPr>
        <p:spPr>
          <a:xfrm>
            <a:off x="7400200" y="4100600"/>
            <a:ext cx="1401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USDA</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g6aec65a4bb_3_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11" name="Google Shape;311;g6aec65a4bb_3_37"/>
          <p:cNvPicPr preferRelativeResize="0"/>
          <p:nvPr/>
        </p:nvPicPr>
        <p:blipFill rotWithShape="1">
          <a:blip r:embed="rId3">
            <a:alphaModFix/>
          </a:blip>
          <a:srcRect b="0" l="0" r="0" t="967"/>
          <a:stretch/>
        </p:blipFill>
        <p:spPr>
          <a:xfrm>
            <a:off x="1723950" y="1331075"/>
            <a:ext cx="5226024" cy="3332150"/>
          </a:xfrm>
          <a:prstGeom prst="rect">
            <a:avLst/>
          </a:prstGeom>
          <a:noFill/>
          <a:ln>
            <a:noFill/>
          </a:ln>
        </p:spPr>
      </p:pic>
      <p:sp>
        <p:nvSpPr>
          <p:cNvPr id="312" name="Google Shape;312;g6aec65a4bb_3_37"/>
          <p:cNvSpPr txBox="1"/>
          <p:nvPr/>
        </p:nvSpPr>
        <p:spPr>
          <a:xfrm>
            <a:off x="1304550" y="178875"/>
            <a:ext cx="65403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274A51"/>
                </a:solidFill>
                <a:latin typeface="Helvetica Neue"/>
                <a:ea typeface="Helvetica Neue"/>
                <a:cs typeface="Helvetica Neue"/>
                <a:sym typeface="Helvetica Neue"/>
              </a:rPr>
              <a:t>China’s Consumption of Soybean Products Expected to Increase</a:t>
            </a:r>
            <a:endParaRPr b="1" sz="3000">
              <a:solidFill>
                <a:srgbClr val="274A51"/>
              </a:solidFill>
              <a:latin typeface="Helvetica Neue"/>
              <a:ea typeface="Helvetica Neue"/>
              <a:cs typeface="Helvetica Neue"/>
              <a:sym typeface="Helvetica Neue"/>
            </a:endParaRPr>
          </a:p>
        </p:txBody>
      </p:sp>
      <p:sp>
        <p:nvSpPr>
          <p:cNvPr id="313" name="Google Shape;313;g6aec65a4bb_3_37"/>
          <p:cNvSpPr txBox="1"/>
          <p:nvPr/>
        </p:nvSpPr>
        <p:spPr>
          <a:xfrm>
            <a:off x="7285900" y="4144875"/>
            <a:ext cx="1401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USDA</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g6aec65a4bb_2_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19" name="Google Shape;319;g6aec65a4bb_2_19"/>
          <p:cNvPicPr preferRelativeResize="0"/>
          <p:nvPr/>
        </p:nvPicPr>
        <p:blipFill rotWithShape="1">
          <a:blip r:embed="rId3">
            <a:alphaModFix/>
          </a:blip>
          <a:srcRect b="0" l="0" r="0" t="0"/>
          <a:stretch/>
        </p:blipFill>
        <p:spPr>
          <a:xfrm>
            <a:off x="2017574" y="1566850"/>
            <a:ext cx="4850449" cy="3279451"/>
          </a:xfrm>
          <a:prstGeom prst="rect">
            <a:avLst/>
          </a:prstGeom>
          <a:noFill/>
          <a:ln>
            <a:noFill/>
          </a:ln>
        </p:spPr>
      </p:pic>
      <p:sp>
        <p:nvSpPr>
          <p:cNvPr id="320" name="Google Shape;320;g6aec65a4bb_2_19"/>
          <p:cNvSpPr txBox="1"/>
          <p:nvPr/>
        </p:nvSpPr>
        <p:spPr>
          <a:xfrm>
            <a:off x="1800800" y="385525"/>
            <a:ext cx="5143500" cy="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6656F"/>
                </a:solidFill>
                <a:latin typeface="Helvetica Neue"/>
                <a:ea typeface="Helvetica Neue"/>
                <a:cs typeface="Helvetica Neue"/>
                <a:sym typeface="Helvetica Neue"/>
              </a:rPr>
              <a:t>US Export Decrease Due to </a:t>
            </a:r>
            <a:r>
              <a:rPr b="1" lang="en" sz="3000">
                <a:solidFill>
                  <a:srgbClr val="36656F"/>
                </a:solidFill>
                <a:latin typeface="Helvetica Neue"/>
                <a:ea typeface="Helvetica Neue"/>
                <a:cs typeface="Helvetica Neue"/>
                <a:sym typeface="Helvetica Neue"/>
              </a:rPr>
              <a:t>Tariffs Imposed by China </a:t>
            </a:r>
            <a:endParaRPr b="1" sz="3000">
              <a:solidFill>
                <a:srgbClr val="36656F"/>
              </a:solidFill>
              <a:latin typeface="Helvetica Neue"/>
              <a:ea typeface="Helvetica Neue"/>
              <a:cs typeface="Helvetica Neue"/>
              <a:sym typeface="Helvetica Neue"/>
            </a:endParaRPr>
          </a:p>
        </p:txBody>
      </p:sp>
      <p:sp>
        <p:nvSpPr>
          <p:cNvPr id="321" name="Google Shape;321;g6aec65a4bb_2_19"/>
          <p:cNvSpPr/>
          <p:nvPr/>
        </p:nvSpPr>
        <p:spPr>
          <a:xfrm>
            <a:off x="6129150" y="3577650"/>
            <a:ext cx="630600" cy="8277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6aec65a4bb_2_19"/>
          <p:cNvSpPr txBox="1"/>
          <p:nvPr/>
        </p:nvSpPr>
        <p:spPr>
          <a:xfrm>
            <a:off x="7071450" y="4250425"/>
            <a:ext cx="1401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USDA</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g740fec3c67_4_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328" name="Google Shape;328;g740fec3c67_4_3"/>
          <p:cNvPicPr preferRelativeResize="0"/>
          <p:nvPr/>
        </p:nvPicPr>
        <p:blipFill rotWithShape="1">
          <a:blip r:embed="rId3">
            <a:alphaModFix/>
          </a:blip>
          <a:srcRect b="0" l="0" r="0" t="695"/>
          <a:stretch/>
        </p:blipFill>
        <p:spPr>
          <a:xfrm>
            <a:off x="1559075" y="1247000"/>
            <a:ext cx="5552976" cy="3588349"/>
          </a:xfrm>
          <a:prstGeom prst="rect">
            <a:avLst/>
          </a:prstGeom>
          <a:noFill/>
          <a:ln>
            <a:noFill/>
          </a:ln>
        </p:spPr>
      </p:pic>
      <p:sp>
        <p:nvSpPr>
          <p:cNvPr id="329" name="Google Shape;329;g740fec3c67_4_3"/>
          <p:cNvSpPr txBox="1"/>
          <p:nvPr/>
        </p:nvSpPr>
        <p:spPr>
          <a:xfrm>
            <a:off x="913100" y="178225"/>
            <a:ext cx="70749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6656F"/>
                </a:solidFill>
                <a:latin typeface="Helvetica Neue"/>
                <a:ea typeface="Helvetica Neue"/>
                <a:cs typeface="Helvetica Neue"/>
                <a:sym typeface="Helvetica Neue"/>
              </a:rPr>
              <a:t>China’s Soybean Import Growth Slows down as Tariff is Implemented</a:t>
            </a:r>
            <a:endParaRPr b="1" sz="3000">
              <a:solidFill>
                <a:srgbClr val="36656F"/>
              </a:solidFill>
              <a:latin typeface="Helvetica Neue"/>
              <a:ea typeface="Helvetica Neue"/>
              <a:cs typeface="Helvetica Neue"/>
              <a:sym typeface="Helvetica Neue"/>
            </a:endParaRPr>
          </a:p>
        </p:txBody>
      </p:sp>
      <p:sp>
        <p:nvSpPr>
          <p:cNvPr id="330" name="Google Shape;330;g740fec3c67_4_3"/>
          <p:cNvSpPr txBox="1"/>
          <p:nvPr/>
        </p:nvSpPr>
        <p:spPr>
          <a:xfrm>
            <a:off x="7285900" y="4395575"/>
            <a:ext cx="1401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USDA</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g740fec3c67_0_21"/>
          <p:cNvSpPr txBox="1"/>
          <p:nvPr>
            <p:ph type="title"/>
          </p:nvPr>
        </p:nvSpPr>
        <p:spPr>
          <a:xfrm>
            <a:off x="311700" y="17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6656F"/>
                </a:solidFill>
                <a:latin typeface="Helvetica Neue"/>
                <a:ea typeface="Helvetica Neue"/>
                <a:cs typeface="Helvetica Neue"/>
                <a:sym typeface="Helvetica Neue"/>
              </a:rPr>
              <a:t>Trump’s Tweets Do Not Affect our Prediction</a:t>
            </a:r>
            <a:r>
              <a:rPr b="1" lang="en" sz="3000">
                <a:solidFill>
                  <a:srgbClr val="36656F"/>
                </a:solidFill>
                <a:latin typeface="Dosis"/>
                <a:ea typeface="Dosis"/>
                <a:cs typeface="Dosis"/>
                <a:sym typeface="Dosis"/>
              </a:rPr>
              <a:t> </a:t>
            </a:r>
            <a:endParaRPr/>
          </a:p>
        </p:txBody>
      </p:sp>
      <p:sp>
        <p:nvSpPr>
          <p:cNvPr id="336" name="Google Shape;336;g740fec3c67_0_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337" name="Google Shape;337;g740fec3c67_0_21"/>
          <p:cNvPicPr preferRelativeResize="0"/>
          <p:nvPr/>
        </p:nvPicPr>
        <p:blipFill>
          <a:blip r:embed="rId3">
            <a:alphaModFix/>
          </a:blip>
          <a:stretch>
            <a:fillRect/>
          </a:stretch>
        </p:blipFill>
        <p:spPr>
          <a:xfrm>
            <a:off x="152400" y="1239400"/>
            <a:ext cx="4213300" cy="3751700"/>
          </a:xfrm>
          <a:prstGeom prst="rect">
            <a:avLst/>
          </a:prstGeom>
          <a:noFill/>
          <a:ln>
            <a:noFill/>
          </a:ln>
        </p:spPr>
      </p:pic>
      <p:pic>
        <p:nvPicPr>
          <p:cNvPr id="338" name="Google Shape;338;g740fec3c67_0_21"/>
          <p:cNvPicPr preferRelativeResize="0"/>
          <p:nvPr/>
        </p:nvPicPr>
        <p:blipFill>
          <a:blip r:embed="rId4">
            <a:alphaModFix/>
          </a:blip>
          <a:stretch>
            <a:fillRect/>
          </a:stretch>
        </p:blipFill>
        <p:spPr>
          <a:xfrm>
            <a:off x="4518100" y="1313150"/>
            <a:ext cx="4473500" cy="3677951"/>
          </a:xfrm>
          <a:prstGeom prst="rect">
            <a:avLst/>
          </a:prstGeom>
          <a:noFill/>
          <a:ln>
            <a:noFill/>
          </a:ln>
        </p:spPr>
      </p:pic>
      <p:sp>
        <p:nvSpPr>
          <p:cNvPr id="339" name="Google Shape;339;g740fec3c67_0_21"/>
          <p:cNvSpPr/>
          <p:nvPr/>
        </p:nvSpPr>
        <p:spPr>
          <a:xfrm>
            <a:off x="4955650" y="3023975"/>
            <a:ext cx="309600" cy="32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740fec3c67_0_21"/>
          <p:cNvSpPr/>
          <p:nvPr/>
        </p:nvSpPr>
        <p:spPr>
          <a:xfrm>
            <a:off x="6966350" y="3427100"/>
            <a:ext cx="309600" cy="32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740fec3c67_0_21"/>
          <p:cNvSpPr/>
          <p:nvPr/>
        </p:nvSpPr>
        <p:spPr>
          <a:xfrm>
            <a:off x="7767675" y="3427100"/>
            <a:ext cx="309600" cy="32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740fec3c67_0_21"/>
          <p:cNvSpPr/>
          <p:nvPr/>
        </p:nvSpPr>
        <p:spPr>
          <a:xfrm>
            <a:off x="7566125" y="3023975"/>
            <a:ext cx="309600" cy="32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740fec3c67_0_21"/>
          <p:cNvSpPr/>
          <p:nvPr/>
        </p:nvSpPr>
        <p:spPr>
          <a:xfrm>
            <a:off x="5373500" y="3102800"/>
            <a:ext cx="309600" cy="32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740fec3c67_0_21"/>
          <p:cNvSpPr txBox="1"/>
          <p:nvPr/>
        </p:nvSpPr>
        <p:spPr>
          <a:xfrm>
            <a:off x="501725" y="752250"/>
            <a:ext cx="73740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Helvetica Neue"/>
                <a:ea typeface="Helvetica Neue"/>
                <a:cs typeface="Helvetica Neue"/>
                <a:sym typeface="Helvetica Neue"/>
              </a:rPr>
              <a:t>Only</a:t>
            </a:r>
            <a:r>
              <a:rPr b="1" lang="en">
                <a:solidFill>
                  <a:srgbClr val="A61C00"/>
                </a:solidFill>
                <a:latin typeface="Helvetica Neue"/>
                <a:ea typeface="Helvetica Neue"/>
                <a:cs typeface="Helvetica Neue"/>
                <a:sym typeface="Helvetica Neue"/>
              </a:rPr>
              <a:t> short term effects</a:t>
            </a:r>
            <a:r>
              <a:rPr b="1" lang="en">
                <a:latin typeface="Helvetica Neue"/>
                <a:ea typeface="Helvetica Neue"/>
                <a:cs typeface="Helvetica Neue"/>
                <a:sym typeface="Helvetica Neue"/>
              </a:rPr>
              <a:t> and not change trends of price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g740fec3c67_0_32"/>
          <p:cNvSpPr txBox="1"/>
          <p:nvPr>
            <p:ph type="title"/>
          </p:nvPr>
        </p:nvSpPr>
        <p:spPr>
          <a:xfrm>
            <a:off x="311700" y="194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6656F"/>
                </a:solidFill>
                <a:latin typeface="Helvetica Neue"/>
                <a:ea typeface="Helvetica Neue"/>
                <a:cs typeface="Helvetica Neue"/>
                <a:sym typeface="Helvetica Neue"/>
              </a:rPr>
              <a:t>Sensitive A</a:t>
            </a:r>
            <a:r>
              <a:rPr b="1" lang="en" sz="3000">
                <a:solidFill>
                  <a:srgbClr val="36656F"/>
                </a:solidFill>
                <a:latin typeface="Helvetica Neue"/>
                <a:ea typeface="Helvetica Neue"/>
                <a:cs typeface="Helvetica Neue"/>
                <a:sym typeface="Helvetica Neue"/>
              </a:rPr>
              <a:t>nalysis </a:t>
            </a:r>
            <a:r>
              <a:rPr b="1" lang="en" sz="3000">
                <a:solidFill>
                  <a:srgbClr val="36656F"/>
                </a:solidFill>
                <a:latin typeface="Helvetica Neue"/>
                <a:ea typeface="Helvetica Neue"/>
                <a:cs typeface="Helvetica Neue"/>
                <a:sym typeface="Helvetica Neue"/>
              </a:rPr>
              <a:t>on Trump’s Tweets</a:t>
            </a:r>
            <a:endParaRPr b="1" sz="3000">
              <a:solidFill>
                <a:srgbClr val="36656F"/>
              </a:solidFill>
              <a:latin typeface="Helvetica Neue"/>
              <a:ea typeface="Helvetica Neue"/>
              <a:cs typeface="Helvetica Neue"/>
              <a:sym typeface="Helvetica Neue"/>
            </a:endParaRPr>
          </a:p>
          <a:p>
            <a:pPr indent="0" lvl="0" marL="0" rtl="0" algn="l">
              <a:spcBef>
                <a:spcPts val="0"/>
              </a:spcBef>
              <a:spcAft>
                <a:spcPts val="0"/>
              </a:spcAft>
              <a:buNone/>
            </a:pPr>
            <a:r>
              <a:rPr b="1" lang="en" sz="1400">
                <a:solidFill>
                  <a:srgbClr val="A61C00"/>
                </a:solidFill>
                <a:latin typeface="Helvetica Neue"/>
                <a:ea typeface="Helvetica Neue"/>
                <a:cs typeface="Helvetica Neue"/>
                <a:sym typeface="Helvetica Neue"/>
              </a:rPr>
              <a:t>10 cents price decrease</a:t>
            </a:r>
            <a:r>
              <a:rPr b="1" lang="en" sz="1400">
                <a:solidFill>
                  <a:srgbClr val="36656F"/>
                </a:solidFill>
                <a:latin typeface="Helvetica Neue"/>
                <a:ea typeface="Helvetica Neue"/>
                <a:cs typeface="Helvetica Neue"/>
                <a:sym typeface="Helvetica Neue"/>
              </a:rPr>
              <a:t> if Trump say US will continue add tariff in Nov 11</a:t>
            </a:r>
            <a:endParaRPr b="1" sz="1400">
              <a:solidFill>
                <a:srgbClr val="36656F"/>
              </a:solidFill>
              <a:latin typeface="Helvetica Neue"/>
              <a:ea typeface="Helvetica Neue"/>
              <a:cs typeface="Helvetica Neue"/>
              <a:sym typeface="Helvetica Neue"/>
            </a:endParaRPr>
          </a:p>
        </p:txBody>
      </p:sp>
      <p:sp>
        <p:nvSpPr>
          <p:cNvPr id="350" name="Google Shape;350;g740fec3c67_0_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351" name="Google Shape;351;g740fec3c67_0_32"/>
          <p:cNvPicPr preferRelativeResize="0"/>
          <p:nvPr/>
        </p:nvPicPr>
        <p:blipFill>
          <a:blip r:embed="rId3">
            <a:alphaModFix/>
          </a:blip>
          <a:stretch>
            <a:fillRect/>
          </a:stretch>
        </p:blipFill>
        <p:spPr>
          <a:xfrm>
            <a:off x="152400" y="1170125"/>
            <a:ext cx="4321525" cy="3820975"/>
          </a:xfrm>
          <a:prstGeom prst="rect">
            <a:avLst/>
          </a:prstGeom>
          <a:noFill/>
          <a:ln>
            <a:noFill/>
          </a:ln>
        </p:spPr>
      </p:pic>
      <p:sp>
        <p:nvSpPr>
          <p:cNvPr id="352" name="Google Shape;352;g740fec3c67_0_32"/>
          <p:cNvSpPr/>
          <p:nvPr/>
        </p:nvSpPr>
        <p:spPr>
          <a:xfrm>
            <a:off x="2669775" y="1190425"/>
            <a:ext cx="1651800" cy="32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g740fec3c67_0_32"/>
          <p:cNvPicPr preferRelativeResize="0"/>
          <p:nvPr/>
        </p:nvPicPr>
        <p:blipFill>
          <a:blip r:embed="rId4">
            <a:alphaModFix/>
          </a:blip>
          <a:stretch>
            <a:fillRect/>
          </a:stretch>
        </p:blipFill>
        <p:spPr>
          <a:xfrm>
            <a:off x="4670075" y="1121425"/>
            <a:ext cx="4321524" cy="3975118"/>
          </a:xfrm>
          <a:prstGeom prst="rect">
            <a:avLst/>
          </a:prstGeom>
          <a:noFill/>
          <a:ln>
            <a:noFill/>
          </a:ln>
        </p:spPr>
      </p:pic>
      <p:sp>
        <p:nvSpPr>
          <p:cNvPr id="354" name="Google Shape;354;g740fec3c67_0_32"/>
          <p:cNvSpPr/>
          <p:nvPr/>
        </p:nvSpPr>
        <p:spPr>
          <a:xfrm>
            <a:off x="7180500" y="1155925"/>
            <a:ext cx="1651800" cy="32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740fec3c67_0_32"/>
          <p:cNvSpPr/>
          <p:nvPr/>
        </p:nvSpPr>
        <p:spPr>
          <a:xfrm>
            <a:off x="3864275" y="2232150"/>
            <a:ext cx="265500" cy="393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740fec3c67_0_32"/>
          <p:cNvSpPr/>
          <p:nvPr/>
        </p:nvSpPr>
        <p:spPr>
          <a:xfrm>
            <a:off x="8293725" y="2232150"/>
            <a:ext cx="265500" cy="393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g740fec3a52_1_40"/>
          <p:cNvSpPr txBox="1"/>
          <p:nvPr>
            <p:ph type="title"/>
          </p:nvPr>
        </p:nvSpPr>
        <p:spPr>
          <a:xfrm>
            <a:off x="392200" y="236600"/>
            <a:ext cx="8821200" cy="6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A51"/>
                </a:solidFill>
                <a:latin typeface="Helvetica Neue"/>
                <a:ea typeface="Helvetica Neue"/>
                <a:cs typeface="Helvetica Neue"/>
                <a:sym typeface="Helvetica Neue"/>
              </a:rPr>
              <a:t>Tariff T</a:t>
            </a:r>
            <a:r>
              <a:rPr b="1" lang="en">
                <a:solidFill>
                  <a:srgbClr val="274A51"/>
                </a:solidFill>
                <a:latin typeface="Helvetica Neue"/>
                <a:ea typeface="Helvetica Neue"/>
                <a:cs typeface="Helvetica Neue"/>
                <a:sym typeface="Helvetica Neue"/>
              </a:rPr>
              <a:t>weets Have Minimal Effect on Market Price</a:t>
            </a:r>
            <a:endParaRPr/>
          </a:p>
        </p:txBody>
      </p:sp>
      <p:sp>
        <p:nvSpPr>
          <p:cNvPr id="362" name="Google Shape;362;g740fec3a52_1_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363" name="Google Shape;363;g740fec3a52_1_40"/>
          <p:cNvPicPr preferRelativeResize="0"/>
          <p:nvPr/>
        </p:nvPicPr>
        <p:blipFill>
          <a:blip r:embed="rId3">
            <a:alphaModFix/>
          </a:blip>
          <a:stretch>
            <a:fillRect/>
          </a:stretch>
        </p:blipFill>
        <p:spPr>
          <a:xfrm>
            <a:off x="779975" y="1136475"/>
            <a:ext cx="3238500" cy="3526750"/>
          </a:xfrm>
          <a:prstGeom prst="rect">
            <a:avLst/>
          </a:prstGeom>
          <a:noFill/>
          <a:ln>
            <a:noFill/>
          </a:ln>
        </p:spPr>
      </p:pic>
      <p:sp>
        <p:nvSpPr>
          <p:cNvPr id="364" name="Google Shape;364;g740fec3a52_1_40"/>
          <p:cNvSpPr txBox="1"/>
          <p:nvPr/>
        </p:nvSpPr>
        <p:spPr>
          <a:xfrm>
            <a:off x="4224625" y="1277475"/>
            <a:ext cx="4462500" cy="3371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There is </a:t>
            </a:r>
            <a:r>
              <a:rPr b="1" lang="en" sz="2400">
                <a:solidFill>
                  <a:srgbClr val="A61C00"/>
                </a:solidFill>
              </a:rPr>
              <a:t>no significant correlation</a:t>
            </a:r>
            <a:r>
              <a:rPr lang="en" sz="2400">
                <a:solidFill>
                  <a:schemeClr val="dk1"/>
                </a:solidFill>
              </a:rPr>
              <a:t> between Tweets and soybean prices. </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The tweets that mentioned tariff only have </a:t>
            </a:r>
            <a:r>
              <a:rPr b="1" lang="en" sz="2400">
                <a:solidFill>
                  <a:srgbClr val="A61C00"/>
                </a:solidFill>
              </a:rPr>
              <a:t>small effects</a:t>
            </a:r>
            <a:r>
              <a:rPr lang="en" sz="2400">
                <a:solidFill>
                  <a:schemeClr val="dk1"/>
                </a:solidFill>
              </a:rPr>
              <a:t> on soybean prices.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g6aea56e5d1_3_34"/>
          <p:cNvSpPr txBox="1"/>
          <p:nvPr>
            <p:ph type="title"/>
          </p:nvPr>
        </p:nvSpPr>
        <p:spPr>
          <a:xfrm>
            <a:off x="2324275" y="889500"/>
            <a:ext cx="8267700" cy="114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1" lang="en">
                <a:solidFill>
                  <a:srgbClr val="36656F"/>
                </a:solidFill>
                <a:latin typeface="Dosis"/>
                <a:ea typeface="Dosis"/>
                <a:cs typeface="Dosis"/>
                <a:sym typeface="Dosis"/>
              </a:rPr>
              <a:t>Conclusion: </a:t>
            </a:r>
            <a:endParaRPr b="1">
              <a:solidFill>
                <a:srgbClr val="36656F"/>
              </a:solidFill>
              <a:latin typeface="Dosis"/>
              <a:ea typeface="Dosis"/>
              <a:cs typeface="Dosis"/>
              <a:sym typeface="Dosis"/>
            </a:endParaRPr>
          </a:p>
          <a:p>
            <a:pPr indent="0" lvl="0" marL="0" rtl="0" algn="l">
              <a:lnSpc>
                <a:spcPct val="100000"/>
              </a:lnSpc>
              <a:spcBef>
                <a:spcPts val="0"/>
              </a:spcBef>
              <a:spcAft>
                <a:spcPts val="0"/>
              </a:spcAft>
              <a:buSzPts val="3600"/>
              <a:buNone/>
            </a:pPr>
            <a:r>
              <a:rPr b="1" lang="en">
                <a:solidFill>
                  <a:srgbClr val="36656F"/>
                </a:solidFill>
                <a:latin typeface="Dosis"/>
                <a:ea typeface="Dosis"/>
                <a:cs typeface="Dosis"/>
                <a:sym typeface="Dosis"/>
              </a:rPr>
              <a:t>The Soybean’s Price will Increase </a:t>
            </a:r>
            <a:endParaRPr b="1">
              <a:solidFill>
                <a:srgbClr val="36656F"/>
              </a:solidFill>
              <a:latin typeface="Dosis"/>
              <a:ea typeface="Dosis"/>
              <a:cs typeface="Dosis"/>
              <a:sym typeface="Dosis"/>
            </a:endParaRPr>
          </a:p>
        </p:txBody>
      </p:sp>
      <p:sp>
        <p:nvSpPr>
          <p:cNvPr id="206" name="Google Shape;206;g6aea56e5d1_3_34"/>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pic>
        <p:nvPicPr>
          <p:cNvPr id="207" name="Google Shape;207;g6aea56e5d1_3_34"/>
          <p:cNvPicPr preferRelativeResize="0"/>
          <p:nvPr/>
        </p:nvPicPr>
        <p:blipFill rotWithShape="1">
          <a:blip r:embed="rId3">
            <a:alphaModFix/>
          </a:blip>
          <a:srcRect b="0" l="0" r="0" t="0"/>
          <a:stretch/>
        </p:blipFill>
        <p:spPr>
          <a:xfrm>
            <a:off x="6112850" y="3759700"/>
            <a:ext cx="2658125" cy="961300"/>
          </a:xfrm>
          <a:prstGeom prst="rect">
            <a:avLst/>
          </a:prstGeom>
          <a:noFill/>
          <a:ln>
            <a:noFill/>
          </a:ln>
        </p:spPr>
      </p:pic>
      <p:sp>
        <p:nvSpPr>
          <p:cNvPr id="208" name="Google Shape;208;g6aea56e5d1_3_34"/>
          <p:cNvSpPr txBox="1"/>
          <p:nvPr/>
        </p:nvSpPr>
        <p:spPr>
          <a:xfrm>
            <a:off x="2539375" y="2106050"/>
            <a:ext cx="5117700" cy="15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ontano Sans"/>
                <a:ea typeface="Pontano Sans"/>
                <a:cs typeface="Pontano Sans"/>
                <a:sym typeface="Pontano Sans"/>
              </a:rPr>
              <a:t>In the </a:t>
            </a:r>
            <a:r>
              <a:rPr b="1" lang="en" sz="1800">
                <a:solidFill>
                  <a:schemeClr val="dk2"/>
                </a:solidFill>
                <a:latin typeface="Pontano Sans"/>
                <a:ea typeface="Pontano Sans"/>
                <a:cs typeface="Pontano Sans"/>
                <a:sym typeface="Pontano Sans"/>
              </a:rPr>
              <a:t>following 60 days</a:t>
            </a:r>
            <a:r>
              <a:rPr lang="en" sz="1800">
                <a:solidFill>
                  <a:schemeClr val="dk2"/>
                </a:solidFill>
                <a:latin typeface="Pontano Sans"/>
                <a:ea typeface="Pontano Sans"/>
                <a:cs typeface="Pontano Sans"/>
                <a:sym typeface="Pontano Sans"/>
              </a:rPr>
              <a:t>:</a:t>
            </a:r>
            <a:endParaRPr sz="1800">
              <a:solidFill>
                <a:schemeClr val="dk2"/>
              </a:solidFill>
              <a:latin typeface="Pontano Sans"/>
              <a:ea typeface="Pontano Sans"/>
              <a:cs typeface="Pontano Sans"/>
              <a:sym typeface="Pontano Sans"/>
            </a:endParaRPr>
          </a:p>
          <a:p>
            <a:pPr indent="0" lvl="0" marL="2286000" rtl="0" algn="l">
              <a:spcBef>
                <a:spcPts val="0"/>
              </a:spcBef>
              <a:spcAft>
                <a:spcPts val="0"/>
              </a:spcAft>
              <a:buNone/>
            </a:pPr>
            <a:r>
              <a:rPr lang="en" sz="1800">
                <a:solidFill>
                  <a:schemeClr val="dk2"/>
                </a:solidFill>
                <a:latin typeface="Pontano Sans"/>
                <a:ea typeface="Pontano Sans"/>
                <a:cs typeface="Pontano Sans"/>
                <a:sym typeface="Pontano Sans"/>
              </a:rPr>
              <a:t>Mar 20 will hit </a:t>
            </a:r>
            <a:r>
              <a:rPr b="1" lang="en" sz="1800">
                <a:solidFill>
                  <a:srgbClr val="A61C00"/>
                </a:solidFill>
                <a:latin typeface="Pontano Sans"/>
                <a:ea typeface="Pontano Sans"/>
                <a:cs typeface="Pontano Sans"/>
                <a:sym typeface="Pontano Sans"/>
              </a:rPr>
              <a:t>990</a:t>
            </a:r>
            <a:endParaRPr b="1" sz="1800">
              <a:solidFill>
                <a:srgbClr val="A61C00"/>
              </a:solidFill>
              <a:latin typeface="Pontano Sans"/>
              <a:ea typeface="Pontano Sans"/>
              <a:cs typeface="Pontano Sans"/>
              <a:sym typeface="Pontano Sans"/>
            </a:endParaRPr>
          </a:p>
          <a:p>
            <a:pPr indent="457200" lvl="0" marL="1828800" rtl="0" algn="l">
              <a:spcBef>
                <a:spcPts val="0"/>
              </a:spcBef>
              <a:spcAft>
                <a:spcPts val="0"/>
              </a:spcAft>
              <a:buNone/>
            </a:pPr>
            <a:r>
              <a:rPr lang="en" sz="1800">
                <a:solidFill>
                  <a:schemeClr val="dk2"/>
                </a:solidFill>
                <a:latin typeface="Pontano Sans"/>
                <a:ea typeface="Pontano Sans"/>
                <a:cs typeface="Pontano Sans"/>
                <a:sym typeface="Pontano Sans"/>
              </a:rPr>
              <a:t>May 20 will hit </a:t>
            </a:r>
            <a:r>
              <a:rPr b="1" lang="en" sz="1800">
                <a:solidFill>
                  <a:srgbClr val="A61C00"/>
                </a:solidFill>
                <a:latin typeface="Pontano Sans"/>
                <a:ea typeface="Pontano Sans"/>
                <a:cs typeface="Pontano Sans"/>
                <a:sym typeface="Pontano Sans"/>
              </a:rPr>
              <a:t>1000</a:t>
            </a:r>
            <a:endParaRPr b="1" sz="1800">
              <a:solidFill>
                <a:srgbClr val="A61C00"/>
              </a:solidFill>
              <a:latin typeface="Pontano Sans"/>
              <a:ea typeface="Pontano Sans"/>
              <a:cs typeface="Pontano Sans"/>
              <a:sym typeface="Pontano Sans"/>
            </a:endParaRPr>
          </a:p>
          <a:p>
            <a:pPr indent="457200" lvl="0" marL="1828800" rtl="0" algn="l">
              <a:spcBef>
                <a:spcPts val="0"/>
              </a:spcBef>
              <a:spcAft>
                <a:spcPts val="0"/>
              </a:spcAft>
              <a:buNone/>
            </a:pPr>
            <a:r>
              <a:rPr lang="en" sz="1800">
                <a:solidFill>
                  <a:schemeClr val="dk2"/>
                </a:solidFill>
                <a:latin typeface="Pontano Sans"/>
                <a:ea typeface="Pontano Sans"/>
                <a:cs typeface="Pontano Sans"/>
                <a:sym typeface="Pontano Sans"/>
              </a:rPr>
              <a:t>Jul 20 wil hit </a:t>
            </a:r>
            <a:r>
              <a:rPr b="1" lang="en" sz="1800">
                <a:solidFill>
                  <a:srgbClr val="A61C00"/>
                </a:solidFill>
                <a:latin typeface="Pontano Sans"/>
                <a:ea typeface="Pontano Sans"/>
                <a:cs typeface="Pontano Sans"/>
                <a:sym typeface="Pontano Sans"/>
              </a:rPr>
              <a:t>980</a:t>
            </a:r>
            <a:endParaRPr b="1" sz="1800">
              <a:solidFill>
                <a:srgbClr val="A61C00"/>
              </a:solidFill>
              <a:latin typeface="Pontano Sans"/>
              <a:ea typeface="Pontano Sans"/>
              <a:cs typeface="Pontano Sans"/>
              <a:sym typeface="Pontan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8" name="Shape 368"/>
        <p:cNvGrpSpPr/>
        <p:nvPr/>
      </p:nvGrpSpPr>
      <p:grpSpPr>
        <a:xfrm>
          <a:off x="0" y="0"/>
          <a:ext cx="0" cy="0"/>
          <a:chOff x="0" y="0"/>
          <a:chExt cx="0" cy="0"/>
        </a:xfrm>
      </p:grpSpPr>
      <p:sp>
        <p:nvSpPr>
          <p:cNvPr id="369" name="Google Shape;369;p11"/>
          <p:cNvSpPr/>
          <p:nvPr/>
        </p:nvSpPr>
        <p:spPr>
          <a:xfrm>
            <a:off x="-133625" y="-79600"/>
            <a:ext cx="9715500" cy="5223000"/>
          </a:xfrm>
          <a:prstGeom prst="rect">
            <a:avLst/>
          </a:prstGeom>
          <a:solidFill>
            <a:srgbClr val="FFFFFF">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a:off x="-92875" y="1710200"/>
            <a:ext cx="7424100" cy="1824600"/>
          </a:xfrm>
          <a:prstGeom prst="rect">
            <a:avLst/>
          </a:prstGeom>
          <a:solidFill>
            <a:srgbClr val="FFFFFF">
              <a:alpha val="7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1"/>
          <p:cNvSpPr txBox="1"/>
          <p:nvPr>
            <p:ph idx="4294967295" type="title"/>
          </p:nvPr>
        </p:nvSpPr>
        <p:spPr>
          <a:xfrm>
            <a:off x="0" y="2237475"/>
            <a:ext cx="9144000" cy="815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sz="7200">
                <a:solidFill>
                  <a:srgbClr val="274A51"/>
                </a:solidFill>
                <a:latin typeface="Times New Roman"/>
                <a:ea typeface="Times New Roman"/>
                <a:cs typeface="Times New Roman"/>
                <a:sym typeface="Times New Roman"/>
              </a:rPr>
              <a:t>Thank you!</a:t>
            </a:r>
            <a:r>
              <a:rPr b="1" lang="en" sz="7200">
                <a:solidFill>
                  <a:srgbClr val="274A51"/>
                </a:solidFill>
              </a:rPr>
              <a:t> </a:t>
            </a:r>
            <a:endParaRPr b="1" sz="7200">
              <a:solidFill>
                <a:srgbClr val="274A51"/>
              </a:solidFill>
            </a:endParaRPr>
          </a:p>
        </p:txBody>
      </p:sp>
      <p:sp>
        <p:nvSpPr>
          <p:cNvPr id="372" name="Google Shape;372;p11"/>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g6aea56e5d1_3_1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Bibliography</a:t>
            </a:r>
            <a:r>
              <a:rPr lang="en"/>
              <a:t> </a:t>
            </a:r>
            <a:endParaRPr/>
          </a:p>
        </p:txBody>
      </p:sp>
      <p:sp>
        <p:nvSpPr>
          <p:cNvPr id="378" name="Google Shape;378;g6aea56e5d1_3_1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2300"/>
              </a:spcBef>
              <a:spcAft>
                <a:spcPts val="0"/>
              </a:spcAft>
              <a:buSzPts val="1100"/>
              <a:buNone/>
            </a:pPr>
            <a:r>
              <a:rPr lang="en" sz="1100" u="sng">
                <a:solidFill>
                  <a:srgbClr val="41ADB3"/>
                </a:solidFill>
                <a:hlinkClick r:id="rId3"/>
              </a:rPr>
              <a:t>https://www.reuters.com/article/us-usa-trade-china-soybeans-factbox/factbox-chinas-low-soy-pig-diet-and-the-impact-on-soybean-use-idUSKCN1LZ0KN</a:t>
            </a:r>
            <a:endParaRPr>
              <a:solidFill>
                <a:srgbClr val="41ADB3"/>
              </a:solidFill>
            </a:endParaRPr>
          </a:p>
          <a:p>
            <a:pPr indent="0" lvl="0" marL="0" rtl="0" algn="l">
              <a:lnSpc>
                <a:spcPct val="100000"/>
              </a:lnSpc>
              <a:spcBef>
                <a:spcPts val="0"/>
              </a:spcBef>
              <a:spcAft>
                <a:spcPts val="0"/>
              </a:spcAft>
              <a:buClr>
                <a:schemeClr val="dk1"/>
              </a:buClr>
              <a:buSzPts val="1100"/>
              <a:buFont typeface="Arial"/>
              <a:buNone/>
            </a:pPr>
            <a:r>
              <a:rPr lang="en" sz="1100" u="sng">
                <a:solidFill>
                  <a:srgbClr val="41ADB3"/>
                </a:solidFill>
                <a:hlinkClick r:id="rId4"/>
              </a:rPr>
              <a:t>https://www.ers.usda.gov/webdocs/publications/93390/ocs-19f-01.pdf?v=3881</a:t>
            </a:r>
            <a:endParaRPr>
              <a:solidFill>
                <a:srgbClr val="41ADB3"/>
              </a:solidFill>
            </a:endParaRPr>
          </a:p>
          <a:p>
            <a:pPr indent="0" lvl="0" marL="0" rtl="0" algn="l">
              <a:lnSpc>
                <a:spcPct val="100000"/>
              </a:lnSpc>
              <a:spcBef>
                <a:spcPts val="0"/>
              </a:spcBef>
              <a:spcAft>
                <a:spcPts val="0"/>
              </a:spcAft>
              <a:buClr>
                <a:schemeClr val="dk1"/>
              </a:buClr>
              <a:buSzPts val="1100"/>
              <a:buFont typeface="Arial"/>
              <a:buNone/>
            </a:pPr>
            <a:r>
              <a:rPr lang="en" sz="1100" u="sng">
                <a:solidFill>
                  <a:srgbClr val="41ADB3"/>
                </a:solidFill>
                <a:hlinkClick r:id="rId5"/>
              </a:rPr>
              <a:t>http://www.1nongjing.com/201708/197790.html</a:t>
            </a:r>
            <a:endParaRPr>
              <a:solidFill>
                <a:srgbClr val="41ADB3"/>
              </a:solidFill>
            </a:endParaRPr>
          </a:p>
          <a:p>
            <a:pPr indent="0" lvl="0" marL="0" rtl="0" algn="l">
              <a:lnSpc>
                <a:spcPct val="100000"/>
              </a:lnSpc>
              <a:spcBef>
                <a:spcPts val="0"/>
              </a:spcBef>
              <a:spcAft>
                <a:spcPts val="0"/>
              </a:spcAft>
              <a:buClr>
                <a:schemeClr val="dk1"/>
              </a:buClr>
              <a:buSzPts val="1100"/>
              <a:buFont typeface="Arial"/>
              <a:buNone/>
            </a:pPr>
            <a:r>
              <a:rPr lang="en" sz="1100" u="sng">
                <a:solidFill>
                  <a:srgbClr val="41ADB3"/>
                </a:solidFill>
                <a:hlinkClick r:id="rId6"/>
              </a:rPr>
              <a:t>https://www.reuters.com/article/us-usa-trade-china-soybeans-factbox/factbox-chinas-low-soy-pig-diet-and-the-impact-on-soybean-use-idUSKCN1LZ0KN</a:t>
            </a:r>
            <a:endParaRPr>
              <a:solidFill>
                <a:srgbClr val="41ADB3"/>
              </a:solidFill>
            </a:endParaRPr>
          </a:p>
          <a:p>
            <a:pPr indent="0" lvl="0" marL="0" rtl="0" algn="l">
              <a:lnSpc>
                <a:spcPct val="100000"/>
              </a:lnSpc>
              <a:spcBef>
                <a:spcPts val="0"/>
              </a:spcBef>
              <a:spcAft>
                <a:spcPts val="0"/>
              </a:spcAft>
              <a:buClr>
                <a:schemeClr val="dk1"/>
              </a:buClr>
              <a:buSzPts val="1100"/>
              <a:buFont typeface="Arial"/>
              <a:buNone/>
            </a:pPr>
            <a:r>
              <a:rPr lang="en" sz="1100" u="sng">
                <a:solidFill>
                  <a:srgbClr val="41ADB3"/>
                </a:solidFill>
                <a:hlinkClick r:id="rId7"/>
              </a:rPr>
              <a:t>https://www.zhifure.com/snzfj/66051.html</a:t>
            </a:r>
            <a:endParaRPr>
              <a:solidFill>
                <a:srgbClr val="41ADB3"/>
              </a:solidFill>
            </a:endParaRPr>
          </a:p>
          <a:p>
            <a:pPr indent="0" lvl="0" marL="0" rtl="0" algn="l">
              <a:lnSpc>
                <a:spcPct val="100000"/>
              </a:lnSpc>
              <a:spcBef>
                <a:spcPts val="0"/>
              </a:spcBef>
              <a:spcAft>
                <a:spcPts val="0"/>
              </a:spcAft>
              <a:buClr>
                <a:schemeClr val="dk1"/>
              </a:buClr>
              <a:buSzPts val="1100"/>
              <a:buFont typeface="Arial"/>
              <a:buNone/>
            </a:pPr>
            <a:r>
              <a:rPr lang="en" sz="1100" u="sng">
                <a:solidFill>
                  <a:srgbClr val="41ADB3"/>
                </a:solidFill>
                <a:hlinkClick r:id="rId8"/>
              </a:rPr>
              <a:t>https://www.forbes.com/sites/kenroberts/2019/10/11/chinese-purchase-of-us-soybeans-have-ticked-up-but-true-test-is-the-next-45-days/#38d549bc4cad</a:t>
            </a:r>
            <a:endParaRPr>
              <a:solidFill>
                <a:srgbClr val="41ADB3"/>
              </a:solidFill>
            </a:endParaRPr>
          </a:p>
          <a:p>
            <a:pPr indent="0" lvl="0" marL="0" rtl="0" algn="l">
              <a:lnSpc>
                <a:spcPct val="100000"/>
              </a:lnSpc>
              <a:spcBef>
                <a:spcPts val="0"/>
              </a:spcBef>
              <a:spcAft>
                <a:spcPts val="0"/>
              </a:spcAft>
              <a:buClr>
                <a:schemeClr val="dk1"/>
              </a:buClr>
              <a:buSzPts val="1100"/>
              <a:buFont typeface="Arial"/>
              <a:buNone/>
            </a:pPr>
            <a:r>
              <a:rPr lang="en" sz="1100" u="sng">
                <a:solidFill>
                  <a:srgbClr val="41ADB3"/>
                </a:solidFill>
                <a:hlinkClick r:id="rId9"/>
              </a:rPr>
              <a:t>http://www.farmers-exchange.net/detailPage.aspx?articleID=19246</a:t>
            </a:r>
            <a:endParaRPr>
              <a:solidFill>
                <a:srgbClr val="41ADB3"/>
              </a:solidFill>
            </a:endParaRPr>
          </a:p>
          <a:p>
            <a:pPr indent="0" lvl="0" marL="0" rtl="0" algn="l">
              <a:lnSpc>
                <a:spcPct val="100000"/>
              </a:lnSpc>
              <a:spcBef>
                <a:spcPts val="0"/>
              </a:spcBef>
              <a:spcAft>
                <a:spcPts val="0"/>
              </a:spcAft>
              <a:buClr>
                <a:schemeClr val="dk1"/>
              </a:buClr>
              <a:buSzPts val="1100"/>
              <a:buFont typeface="Arial"/>
              <a:buNone/>
            </a:pPr>
            <a:r>
              <a:rPr lang="en" sz="1100" u="sng">
                <a:solidFill>
                  <a:srgbClr val="41ADB3"/>
                </a:solidFill>
                <a:hlinkClick r:id="rId10"/>
              </a:rPr>
              <a:t>https://www.reuters.com/article/us-china-economy-trade-soybeans/chinas-august-soy-imports-from-u-s-surge-as-cargoes-clear-customs-idUSKBN1WA0OX</a:t>
            </a:r>
            <a:endParaRPr>
              <a:solidFill>
                <a:srgbClr val="41ADB3"/>
              </a:solidFill>
            </a:endParaRPr>
          </a:p>
          <a:p>
            <a:pPr indent="0" lvl="0" marL="0" rtl="0" algn="l">
              <a:lnSpc>
                <a:spcPct val="100000"/>
              </a:lnSpc>
              <a:spcBef>
                <a:spcPts val="0"/>
              </a:spcBef>
              <a:spcAft>
                <a:spcPts val="0"/>
              </a:spcAft>
              <a:buClr>
                <a:schemeClr val="dk1"/>
              </a:buClr>
              <a:buSzPts val="1100"/>
              <a:buFont typeface="Arial"/>
              <a:buNone/>
            </a:pPr>
            <a:r>
              <a:rPr lang="en" sz="1100" u="sng">
                <a:solidFill>
                  <a:srgbClr val="41ADB3"/>
                </a:solidFill>
                <a:hlinkClick r:id="rId11"/>
              </a:rPr>
              <a:t>https://www.wsj.com/articles/u-s-china-to-remove-tariffs-bit-by-bit-if-partial-deal-clinched-says-beijing-11573129323</a:t>
            </a:r>
            <a:endParaRPr>
              <a:solidFill>
                <a:srgbClr val="41ADB3"/>
              </a:solidFill>
            </a:endParaRPr>
          </a:p>
          <a:p>
            <a:pPr indent="0" lvl="0" marL="0" rtl="0" algn="l">
              <a:lnSpc>
                <a:spcPct val="100000"/>
              </a:lnSpc>
              <a:spcBef>
                <a:spcPts val="0"/>
              </a:spcBef>
              <a:spcAft>
                <a:spcPts val="0"/>
              </a:spcAft>
              <a:buClr>
                <a:schemeClr val="dk1"/>
              </a:buClr>
              <a:buSzPts val="1100"/>
              <a:buFont typeface="Arial"/>
              <a:buNone/>
            </a:pPr>
            <a:r>
              <a:rPr lang="en" sz="1100" u="sng">
                <a:solidFill>
                  <a:srgbClr val="41ADB3"/>
                </a:solidFill>
                <a:hlinkClick r:id="rId12"/>
              </a:rPr>
              <a:t>https://www.nationalgeographic.com/magazine/2018/02/feeding-china-growing-appetite-food-industry-agriculture/</a:t>
            </a:r>
            <a:endParaRPr>
              <a:solidFill>
                <a:srgbClr val="41ADB3"/>
              </a:solidFill>
            </a:endParaRPr>
          </a:p>
        </p:txBody>
      </p:sp>
      <p:sp>
        <p:nvSpPr>
          <p:cNvPr id="379" name="Google Shape;379;g6aea56e5d1_3_1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Articles</a:t>
            </a:r>
            <a:endParaRPr>
              <a:latin typeface="Times New Roman"/>
              <a:ea typeface="Times New Roman"/>
              <a:cs typeface="Times New Roman"/>
              <a:sym typeface="Times New Roman"/>
            </a:endParaRPr>
          </a:p>
        </p:txBody>
      </p:sp>
      <p:sp>
        <p:nvSpPr>
          <p:cNvPr id="385" name="Google Shape;385;p13"/>
          <p:cNvSpPr txBox="1"/>
          <p:nvPr>
            <p:ph idx="1" type="body"/>
          </p:nvPr>
        </p:nvSpPr>
        <p:spPr>
          <a:xfrm>
            <a:off x="311700" y="1132275"/>
            <a:ext cx="8520600" cy="375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100"/>
              <a:buNone/>
            </a:pPr>
            <a:r>
              <a:rPr lang="en" sz="1200">
                <a:solidFill>
                  <a:srgbClr val="000000"/>
                </a:solidFill>
                <a:highlight>
                  <a:srgbClr val="FFFFFF"/>
                </a:highlight>
                <a:latin typeface="Times New Roman"/>
                <a:ea typeface="Times New Roman"/>
                <a:cs typeface="Times New Roman"/>
                <a:sym typeface="Times New Roman"/>
              </a:rPr>
              <a:t>“</a:t>
            </a:r>
            <a:r>
              <a:rPr i="1" lang="en" sz="1200">
                <a:solidFill>
                  <a:srgbClr val="000000"/>
                </a:solidFill>
                <a:highlight>
                  <a:srgbClr val="FFFFFF"/>
                </a:highlight>
                <a:latin typeface="Times New Roman"/>
                <a:ea typeface="Times New Roman"/>
                <a:cs typeface="Times New Roman"/>
                <a:sym typeface="Times New Roman"/>
              </a:rPr>
              <a:t>Factbox: China's low-soy pig diet and the impact on soybean use</a:t>
            </a:r>
            <a:r>
              <a:rPr lang="en" sz="1200">
                <a:solidFill>
                  <a:srgbClr val="000000"/>
                </a:solidFill>
                <a:highlight>
                  <a:srgbClr val="FFFFFF"/>
                </a:highlight>
                <a:latin typeface="Times New Roman"/>
                <a:ea typeface="Times New Roman"/>
                <a:cs typeface="Times New Roman"/>
                <a:sym typeface="Times New Roman"/>
              </a:rPr>
              <a:t>”, </a:t>
            </a:r>
            <a:r>
              <a:rPr lang="en" sz="1200">
                <a:solidFill>
                  <a:srgbClr val="000000"/>
                </a:solidFill>
                <a:highlight>
                  <a:srgbClr val="FFFFFF"/>
                </a:highlight>
                <a:uFill>
                  <a:noFill/>
                </a:uFill>
                <a:latin typeface="Times New Roman"/>
                <a:ea typeface="Times New Roman"/>
                <a:cs typeface="Times New Roman"/>
                <a:sym typeface="Times New Roman"/>
                <a:hlinkClick r:id="rId3"/>
              </a:rPr>
              <a:t>Josephine Mason</a:t>
            </a:r>
            <a:r>
              <a:rPr lang="en" sz="1200">
                <a:solidFill>
                  <a:srgbClr val="000000"/>
                </a:solidFill>
                <a:highlight>
                  <a:srgbClr val="FFFFFF"/>
                </a:highlight>
                <a:latin typeface="Times New Roman"/>
                <a:ea typeface="Times New Roman"/>
                <a:cs typeface="Times New Roman"/>
                <a:sym typeface="Times New Roman"/>
              </a:rPr>
              <a:t>, </a:t>
            </a:r>
            <a:r>
              <a:rPr lang="en" sz="1200">
                <a:solidFill>
                  <a:srgbClr val="000000"/>
                </a:solidFill>
                <a:highlight>
                  <a:srgbClr val="FFFFFF"/>
                </a:highlight>
                <a:uFill>
                  <a:noFill/>
                </a:uFill>
                <a:latin typeface="Times New Roman"/>
                <a:ea typeface="Times New Roman"/>
                <a:cs typeface="Times New Roman"/>
                <a:sym typeface="Times New Roman"/>
                <a:hlinkClick r:id="rId4"/>
              </a:rPr>
              <a:t>Hallie Gu</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rPr lang="en" sz="1200">
                <a:solidFill>
                  <a:srgbClr val="000000"/>
                </a:solidFill>
                <a:latin typeface="Times New Roman"/>
                <a:ea typeface="Times New Roman"/>
                <a:cs typeface="Times New Roman"/>
                <a:sym typeface="Times New Roman"/>
              </a:rPr>
              <a:t>“</a:t>
            </a:r>
            <a:r>
              <a:rPr i="1" lang="en" sz="1200">
                <a:solidFill>
                  <a:srgbClr val="000000"/>
                </a:solidFill>
                <a:latin typeface="Times New Roman"/>
                <a:ea typeface="Times New Roman"/>
                <a:cs typeface="Times New Roman"/>
                <a:sym typeface="Times New Roman"/>
              </a:rPr>
              <a:t>Interdependence of China, United States, and Brazil in Soybean Trade</a:t>
            </a:r>
            <a:r>
              <a:rPr lang="en" sz="1200">
                <a:solidFill>
                  <a:srgbClr val="000000"/>
                </a:solidFill>
                <a:latin typeface="Times New Roman"/>
                <a:ea typeface="Times New Roman"/>
                <a:cs typeface="Times New Roman"/>
                <a:sym typeface="Times New Roman"/>
              </a:rPr>
              <a:t>”, Fred Gale, Constanza Valdes, and Mark Ash</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rPr i="1" lang="en" sz="1200">
                <a:solidFill>
                  <a:srgbClr val="000000"/>
                </a:solidFill>
                <a:latin typeface="Times New Roman"/>
                <a:ea typeface="Times New Roman"/>
                <a:cs typeface="Times New Roman"/>
                <a:sym typeface="Times New Roman"/>
              </a:rPr>
              <a:t>“Pig Fodder Ingredient in China” , </a:t>
            </a:r>
            <a:r>
              <a:rPr lang="en" sz="1200">
                <a:solidFill>
                  <a:srgbClr val="000000"/>
                </a:solidFill>
                <a:latin typeface="Times New Roman"/>
                <a:ea typeface="Times New Roman"/>
                <a:cs typeface="Times New Roman"/>
                <a:sym typeface="Times New Roman"/>
              </a:rPr>
              <a:t>Yi Xie.</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SzPts val="1100"/>
              <a:buNone/>
            </a:pPr>
            <a:r>
              <a:rPr i="1" lang="en" sz="1200">
                <a:solidFill>
                  <a:srgbClr val="000000"/>
                </a:solidFill>
                <a:latin typeface="Times New Roman"/>
                <a:ea typeface="Times New Roman"/>
                <a:cs typeface="Times New Roman"/>
                <a:sym typeface="Times New Roman"/>
              </a:rPr>
              <a:t>“How to make a good pig fodder, what is the good recipe”</a:t>
            </a:r>
            <a:r>
              <a:rPr lang="en" sz="1200">
                <a:solidFill>
                  <a:srgbClr val="000000"/>
                </a:solidFill>
                <a:latin typeface="Times New Roman"/>
                <a:ea typeface="Times New Roman"/>
                <a:cs typeface="Times New Roman"/>
                <a:sym typeface="Times New Roman"/>
              </a:rPr>
              <a:t>, Lu Xiaojiao.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SzPts val="1100"/>
              <a:buNone/>
            </a:pPr>
            <a:r>
              <a:rPr i="1" lang="en" sz="1200">
                <a:solidFill>
                  <a:srgbClr val="000000"/>
                </a:solidFill>
                <a:highlight>
                  <a:srgbClr val="FFFFFF"/>
                </a:highlight>
                <a:latin typeface="Times New Roman"/>
                <a:ea typeface="Times New Roman"/>
                <a:cs typeface="Times New Roman"/>
                <a:sym typeface="Times New Roman"/>
              </a:rPr>
              <a:t>“Don't Expect a Huge Bounce from the Signing of Phase 1 Trade Deal”, </a:t>
            </a:r>
            <a:r>
              <a:rPr lang="en" sz="1200">
                <a:solidFill>
                  <a:srgbClr val="000000"/>
                </a:solidFill>
                <a:highlight>
                  <a:srgbClr val="FFFFFF"/>
                </a:highlight>
                <a:latin typeface="Times New Roman"/>
                <a:ea typeface="Times New Roman"/>
                <a:cs typeface="Times New Roman"/>
                <a:sym typeface="Times New Roman"/>
              </a:rPr>
              <a:t>The Farmer’s Exchange</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SzPts val="1100"/>
              <a:buNone/>
            </a:pPr>
            <a:r>
              <a:rPr i="1" lang="en" sz="1200">
                <a:solidFill>
                  <a:srgbClr val="000000"/>
                </a:solidFill>
                <a:highlight>
                  <a:srgbClr val="FFFFFF"/>
                </a:highlight>
                <a:latin typeface="Times New Roman"/>
                <a:ea typeface="Times New Roman"/>
                <a:cs typeface="Times New Roman"/>
                <a:sym typeface="Times New Roman"/>
              </a:rPr>
              <a:t>“How China Plans to Feed 1.4 Billion Growing Appetites” ,</a:t>
            </a:r>
            <a:r>
              <a:rPr lang="en" sz="1200">
                <a:solidFill>
                  <a:srgbClr val="000000"/>
                </a:solidFill>
                <a:highlight>
                  <a:srgbClr val="FFFFFF"/>
                </a:highlight>
                <a:latin typeface="Times New Roman"/>
                <a:ea typeface="Times New Roman"/>
                <a:cs typeface="Times New Roman"/>
                <a:sym typeface="Times New Roman"/>
              </a:rPr>
              <a:t> </a:t>
            </a:r>
            <a:r>
              <a:rPr lang="en" sz="1200">
                <a:solidFill>
                  <a:srgbClr val="000000"/>
                </a:solidFill>
                <a:highlight>
                  <a:srgbClr val="FFFFFF"/>
                </a:highlight>
                <a:uFill>
                  <a:noFill/>
                </a:uFill>
                <a:latin typeface="Times New Roman"/>
                <a:ea typeface="Times New Roman"/>
                <a:cs typeface="Times New Roman"/>
                <a:sym typeface="Times New Roman"/>
                <a:hlinkClick r:id="rId5"/>
              </a:rPr>
              <a:t>TRACIE MCMILLAN</a:t>
            </a:r>
            <a:endParaRPr i="1"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SzPts val="1100"/>
              <a:buNone/>
            </a:pPr>
            <a:r>
              <a:rPr i="1" lang="en" sz="1200">
                <a:solidFill>
                  <a:srgbClr val="000000"/>
                </a:solidFill>
                <a:latin typeface="Times New Roman"/>
                <a:ea typeface="Times New Roman"/>
                <a:cs typeface="Times New Roman"/>
                <a:sym typeface="Times New Roman"/>
              </a:rPr>
              <a:t>“China Says Tariffs Will Go, But U.S. Doubts Remain”, </a:t>
            </a:r>
            <a:r>
              <a:rPr lang="en" sz="1200">
                <a:solidFill>
                  <a:srgbClr val="000000"/>
                </a:solidFill>
                <a:latin typeface="Times New Roman"/>
                <a:ea typeface="Times New Roman"/>
                <a:cs typeface="Times New Roman"/>
                <a:sym typeface="Times New Roman"/>
              </a:rPr>
              <a:t>WSJ</a:t>
            </a:r>
            <a:endParaRPr sz="1200">
              <a:solidFill>
                <a:srgbClr val="000000"/>
              </a:solidFill>
              <a:latin typeface="Times New Roman"/>
              <a:ea typeface="Times New Roman"/>
              <a:cs typeface="Times New Roman"/>
              <a:sym typeface="Times New Roman"/>
            </a:endParaRPr>
          </a:p>
          <a:p>
            <a:pPr indent="0" lvl="0" marL="0" rtl="0" algn="l">
              <a:lnSpc>
                <a:spcPct val="122222"/>
              </a:lnSpc>
              <a:spcBef>
                <a:spcPts val="1000"/>
              </a:spcBef>
              <a:spcAft>
                <a:spcPts val="0"/>
              </a:spcAft>
              <a:buSzPts val="1100"/>
              <a:buNone/>
            </a:pPr>
            <a:r>
              <a:rPr i="1" lang="en" sz="1200">
                <a:solidFill>
                  <a:srgbClr val="000000"/>
                </a:solidFill>
                <a:highlight>
                  <a:srgbClr val="FCFCFC"/>
                </a:highlight>
                <a:latin typeface="Times New Roman"/>
                <a:ea typeface="Times New Roman"/>
                <a:cs typeface="Times New Roman"/>
                <a:sym typeface="Times New Roman"/>
              </a:rPr>
              <a:t>“Chinese Purchases Of U.S. Soybeans Have Ticked Up, But True Test Is The Next 45 Days”</a:t>
            </a:r>
            <a:r>
              <a:rPr lang="en" sz="1200">
                <a:solidFill>
                  <a:srgbClr val="000000"/>
                </a:solidFill>
                <a:highlight>
                  <a:srgbClr val="FCFCFC"/>
                </a:highlight>
                <a:latin typeface="Times New Roman"/>
                <a:ea typeface="Times New Roman"/>
                <a:cs typeface="Times New Roman"/>
                <a:sym typeface="Times New Roman"/>
              </a:rPr>
              <a:t>, </a:t>
            </a:r>
            <a:r>
              <a:rPr lang="en" sz="1200">
                <a:solidFill>
                  <a:srgbClr val="000000"/>
                </a:solidFill>
                <a:highlight>
                  <a:srgbClr val="FCFCFC"/>
                </a:highlight>
                <a:uFill>
                  <a:noFill/>
                </a:uFill>
                <a:latin typeface="Times New Roman"/>
                <a:ea typeface="Times New Roman"/>
                <a:cs typeface="Times New Roman"/>
                <a:sym typeface="Times New Roman"/>
                <a:hlinkClick r:id="rId6"/>
              </a:rPr>
              <a:t>Ken Roberts</a:t>
            </a:r>
            <a:endParaRPr sz="1200">
              <a:solidFill>
                <a:srgbClr val="000000"/>
              </a:solidFill>
              <a:highlight>
                <a:srgbClr val="FCFCFC"/>
              </a:highlight>
              <a:latin typeface="Times New Roman"/>
              <a:ea typeface="Times New Roman"/>
              <a:cs typeface="Times New Roman"/>
              <a:sym typeface="Times New Roman"/>
            </a:endParaRPr>
          </a:p>
          <a:p>
            <a:pPr indent="0" lvl="0" marL="0" rtl="0" algn="l">
              <a:lnSpc>
                <a:spcPct val="118000"/>
              </a:lnSpc>
              <a:spcBef>
                <a:spcPts val="1000"/>
              </a:spcBef>
              <a:spcAft>
                <a:spcPts val="0"/>
              </a:spcAft>
              <a:buSzPts val="1100"/>
              <a:buNone/>
            </a:pPr>
            <a:r>
              <a:rPr i="1" lang="en" sz="1200">
                <a:solidFill>
                  <a:srgbClr val="000000"/>
                </a:solidFill>
                <a:highlight>
                  <a:srgbClr val="FFFFFF"/>
                </a:highlight>
                <a:latin typeface="Times New Roman"/>
                <a:ea typeface="Times New Roman"/>
                <a:cs typeface="Times New Roman"/>
                <a:sym typeface="Times New Roman"/>
              </a:rPr>
              <a:t>“China's August soy imports from U.S. surge as cargoes clear customs”, </a:t>
            </a:r>
            <a:r>
              <a:rPr lang="en" sz="1200">
                <a:solidFill>
                  <a:srgbClr val="000000"/>
                </a:solidFill>
                <a:highlight>
                  <a:srgbClr val="FFFFFF"/>
                </a:highlight>
                <a:latin typeface="Times New Roman"/>
                <a:ea typeface="Times New Roman"/>
                <a:cs typeface="Times New Roman"/>
                <a:sym typeface="Times New Roman"/>
              </a:rPr>
              <a:t>REUTERS</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22222"/>
              </a:lnSpc>
              <a:spcBef>
                <a:spcPts val="1000"/>
              </a:spcBef>
              <a:spcAft>
                <a:spcPts val="0"/>
              </a:spcAft>
              <a:buSzPts val="1100"/>
              <a:buNone/>
            </a:pPr>
            <a:r>
              <a:t/>
            </a:r>
            <a:endParaRPr sz="1200">
              <a:solidFill>
                <a:srgbClr val="000000"/>
              </a:solidFill>
              <a:highlight>
                <a:srgbClr val="FCFCFC"/>
              </a:highlight>
              <a:latin typeface="Times New Roman"/>
              <a:ea typeface="Times New Roman"/>
              <a:cs typeface="Times New Roman"/>
              <a:sym typeface="Times New Roman"/>
            </a:endParaRPr>
          </a:p>
          <a:p>
            <a:pPr indent="0" lvl="0" marL="0" rtl="0" algn="l">
              <a:lnSpc>
                <a:spcPct val="150000"/>
              </a:lnSpc>
              <a:spcBef>
                <a:spcPts val="1000"/>
              </a:spcBef>
              <a:spcAft>
                <a:spcPts val="0"/>
              </a:spcAft>
              <a:buSzPts val="1100"/>
              <a:buNone/>
            </a:pPr>
            <a:r>
              <a:t/>
            </a:r>
            <a:endParaRPr sz="1200">
              <a:solidFill>
                <a:srgbClr val="333333"/>
              </a:solidFill>
              <a:latin typeface="Times New Roman"/>
              <a:ea typeface="Times New Roman"/>
              <a:cs typeface="Times New Roman"/>
              <a:sym typeface="Times New Roman"/>
            </a:endParaRPr>
          </a:p>
          <a:p>
            <a:pPr indent="0" lvl="0" marL="0" rtl="0" algn="l">
              <a:lnSpc>
                <a:spcPct val="150000"/>
              </a:lnSpc>
              <a:spcBef>
                <a:spcPts val="600"/>
              </a:spcBef>
              <a:spcAft>
                <a:spcPts val="0"/>
              </a:spcAft>
              <a:buSzPts val="1100"/>
              <a:buNone/>
            </a:pPr>
            <a:r>
              <a:t/>
            </a:r>
            <a:endParaRPr i="1"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SzPts val="1100"/>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100">
              <a:solidFill>
                <a:srgbClr val="000000"/>
              </a:solidFill>
            </a:endParaRPr>
          </a:p>
        </p:txBody>
      </p:sp>
      <p:sp>
        <p:nvSpPr>
          <p:cNvPr id="386" name="Google Shape;38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15"/>
          <p:cNvSpPr txBox="1"/>
          <p:nvPr>
            <p:ph type="title"/>
          </p:nvPr>
        </p:nvSpPr>
        <p:spPr>
          <a:xfrm>
            <a:off x="540300" y="597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solidFill>
                  <a:srgbClr val="274A51"/>
                </a:solidFill>
                <a:latin typeface="Times New Roman"/>
                <a:ea typeface="Times New Roman"/>
                <a:cs typeface="Times New Roman"/>
                <a:sym typeface="Times New Roman"/>
              </a:rPr>
              <a:t>Executives and Experts</a:t>
            </a:r>
            <a:endParaRPr b="1" sz="3000">
              <a:solidFill>
                <a:srgbClr val="274A51"/>
              </a:solidFill>
              <a:latin typeface="Times New Roman"/>
              <a:ea typeface="Times New Roman"/>
              <a:cs typeface="Times New Roman"/>
              <a:sym typeface="Times New Roman"/>
            </a:endParaRPr>
          </a:p>
        </p:txBody>
      </p:sp>
      <p:sp>
        <p:nvSpPr>
          <p:cNvPr id="392" name="Google Shape;392;p15"/>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200000"/>
              </a:lnSpc>
              <a:spcBef>
                <a:spcPts val="0"/>
              </a:spcBef>
              <a:spcAft>
                <a:spcPts val="0"/>
              </a:spcAft>
              <a:buSzPts val="1800"/>
              <a:buNone/>
            </a:pPr>
            <a:r>
              <a:rPr lang="en" sz="1400">
                <a:solidFill>
                  <a:srgbClr val="000000"/>
                </a:solidFill>
                <a:latin typeface="Times New Roman"/>
                <a:ea typeface="Times New Roman"/>
                <a:cs typeface="Times New Roman"/>
                <a:sym typeface="Times New Roman"/>
              </a:rPr>
              <a:t>Marta Ryvak - Senior Trader at </a:t>
            </a:r>
            <a:r>
              <a:rPr lang="en" sz="1400">
                <a:solidFill>
                  <a:srgbClr val="000000"/>
                </a:solidFill>
                <a:latin typeface="Times New Roman"/>
                <a:ea typeface="Times New Roman"/>
                <a:cs typeface="Times New Roman"/>
                <a:sym typeface="Times New Roman"/>
              </a:rPr>
              <a:t>Gresham Investment Management</a:t>
            </a:r>
            <a:endParaRPr sz="1400">
              <a:solidFill>
                <a:srgbClr val="000000"/>
              </a:solidFill>
              <a:latin typeface="Times New Roman"/>
              <a:ea typeface="Times New Roman"/>
              <a:cs typeface="Times New Roman"/>
              <a:sym typeface="Times New Roman"/>
            </a:endParaRPr>
          </a:p>
          <a:p>
            <a:pPr indent="-228600" lvl="0" marL="457200" rtl="0" algn="l">
              <a:lnSpc>
                <a:spcPct val="200000"/>
              </a:lnSpc>
              <a:spcBef>
                <a:spcPts val="0"/>
              </a:spcBef>
              <a:spcAft>
                <a:spcPts val="0"/>
              </a:spcAft>
              <a:buSzPts val="1800"/>
              <a:buNone/>
            </a:pPr>
            <a:r>
              <a:rPr lang="en" sz="1400">
                <a:solidFill>
                  <a:srgbClr val="000000"/>
                </a:solidFill>
                <a:latin typeface="Times New Roman"/>
                <a:ea typeface="Times New Roman"/>
                <a:cs typeface="Times New Roman"/>
                <a:sym typeface="Times New Roman"/>
              </a:rPr>
              <a:t>Jeffrey Cutter - Managing Member at Bridgewater Homes LLC</a:t>
            </a:r>
            <a:endParaRPr sz="1400">
              <a:solidFill>
                <a:srgbClr val="000000"/>
              </a:solidFill>
              <a:latin typeface="Times New Roman"/>
              <a:ea typeface="Times New Roman"/>
              <a:cs typeface="Times New Roman"/>
              <a:sym typeface="Times New Roman"/>
            </a:endParaRPr>
          </a:p>
          <a:p>
            <a:pPr indent="-228600" lvl="0" marL="457200" rtl="0" algn="l">
              <a:lnSpc>
                <a:spcPct val="200000"/>
              </a:lnSpc>
              <a:spcBef>
                <a:spcPts val="0"/>
              </a:spcBef>
              <a:spcAft>
                <a:spcPts val="0"/>
              </a:spcAft>
              <a:buSzPts val="1800"/>
              <a:buNone/>
            </a:pPr>
            <a:r>
              <a:rPr lang="en" sz="1400">
                <a:solidFill>
                  <a:srgbClr val="000000"/>
                </a:solidFill>
                <a:latin typeface="Times New Roman"/>
                <a:ea typeface="Times New Roman"/>
                <a:cs typeface="Times New Roman"/>
                <a:sym typeface="Times New Roman"/>
              </a:rPr>
              <a:t>Huatian He - Farm Manager and Veterinarian at Wens Corp.</a:t>
            </a:r>
            <a:endParaRPr sz="1400">
              <a:solidFill>
                <a:srgbClr val="000000"/>
              </a:solidFill>
              <a:latin typeface="Times New Roman"/>
              <a:ea typeface="Times New Roman"/>
              <a:cs typeface="Times New Roman"/>
              <a:sym typeface="Times New Roman"/>
            </a:endParaRPr>
          </a:p>
          <a:p>
            <a:pPr indent="-228600" lvl="0" marL="457200" rtl="0" algn="l">
              <a:lnSpc>
                <a:spcPct val="200000"/>
              </a:lnSpc>
              <a:spcBef>
                <a:spcPts val="0"/>
              </a:spcBef>
              <a:spcAft>
                <a:spcPts val="0"/>
              </a:spcAft>
              <a:buSzPts val="1800"/>
              <a:buNone/>
            </a:pPr>
            <a:r>
              <a:rPr lang="en" sz="1400">
                <a:solidFill>
                  <a:srgbClr val="000000"/>
                </a:solidFill>
                <a:latin typeface="Times New Roman"/>
                <a:ea typeface="Times New Roman"/>
                <a:cs typeface="Times New Roman"/>
                <a:sym typeface="Times New Roman"/>
              </a:rPr>
              <a:t>Yvonne Galusha - Lecturer, Tippie College of Business, University of Iowa</a:t>
            </a:r>
            <a:endParaRPr sz="1400">
              <a:solidFill>
                <a:srgbClr val="000000"/>
              </a:solidFill>
              <a:latin typeface="Times New Roman"/>
              <a:ea typeface="Times New Roman"/>
              <a:cs typeface="Times New Roman"/>
              <a:sym typeface="Times New Roman"/>
            </a:endParaRPr>
          </a:p>
          <a:p>
            <a:pPr indent="-228600" lvl="0" marL="457200" rtl="0" algn="l">
              <a:lnSpc>
                <a:spcPct val="200000"/>
              </a:lnSpc>
              <a:spcBef>
                <a:spcPts val="0"/>
              </a:spcBef>
              <a:spcAft>
                <a:spcPts val="0"/>
              </a:spcAft>
              <a:buSzPts val="1800"/>
              <a:buNone/>
            </a:pPr>
            <a:r>
              <a:rPr lang="en" sz="1400">
                <a:solidFill>
                  <a:srgbClr val="000000"/>
                </a:solidFill>
                <a:latin typeface="Times New Roman"/>
                <a:ea typeface="Times New Roman"/>
                <a:cs typeface="Times New Roman"/>
                <a:sym typeface="Times New Roman"/>
              </a:rPr>
              <a:t>Gregory Stoller - Senior Lecturer at Boston University Questrom School of Business</a:t>
            </a:r>
            <a:endParaRPr sz="1400">
              <a:solidFill>
                <a:srgbClr val="000000"/>
              </a:solidFill>
              <a:latin typeface="Times New Roman"/>
              <a:ea typeface="Times New Roman"/>
              <a:cs typeface="Times New Roman"/>
              <a:sym typeface="Times New Roman"/>
            </a:endParaRPr>
          </a:p>
          <a:p>
            <a:pPr indent="-228600" lvl="0" marL="457200" rtl="0" algn="l">
              <a:lnSpc>
                <a:spcPct val="200000"/>
              </a:lnSpc>
              <a:spcBef>
                <a:spcPts val="0"/>
              </a:spcBef>
              <a:spcAft>
                <a:spcPts val="0"/>
              </a:spcAft>
              <a:buSzPts val="1800"/>
              <a:buNone/>
            </a:pPr>
            <a:r>
              <a:rPr lang="en" sz="1400">
                <a:solidFill>
                  <a:srgbClr val="000000"/>
                </a:solidFill>
                <a:latin typeface="Times New Roman"/>
                <a:ea typeface="Times New Roman"/>
                <a:cs typeface="Times New Roman"/>
                <a:sym typeface="Times New Roman"/>
              </a:rPr>
              <a:t>Brock Tibert - </a:t>
            </a:r>
            <a:r>
              <a:rPr lang="en" sz="1400">
                <a:solidFill>
                  <a:srgbClr val="000000"/>
                </a:solidFill>
                <a:highlight>
                  <a:srgbClr val="FFFFFF"/>
                </a:highlight>
                <a:latin typeface="Times New Roman"/>
                <a:ea typeface="Times New Roman"/>
                <a:cs typeface="Times New Roman"/>
                <a:sym typeface="Times New Roman"/>
              </a:rPr>
              <a:t>Lecturer (Information Systems), Analytics and Product Consultant.</a:t>
            </a:r>
            <a:endParaRPr sz="1400">
              <a:solidFill>
                <a:srgbClr val="00000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200">
              <a:solidFill>
                <a:srgbClr val="000000"/>
              </a:solidFill>
              <a:highlight>
                <a:srgbClr val="FFFFFF"/>
              </a:highlight>
            </a:endParaRPr>
          </a:p>
          <a:p>
            <a:pPr indent="-228600" lvl="0" marL="457200" rtl="0" algn="l">
              <a:lnSpc>
                <a:spcPct val="115000"/>
              </a:lnSpc>
              <a:spcBef>
                <a:spcPts val="0"/>
              </a:spcBef>
              <a:spcAft>
                <a:spcPts val="0"/>
              </a:spcAft>
              <a:buSzPts val="1800"/>
              <a:buNone/>
            </a:pPr>
            <a:r>
              <a:t/>
            </a:r>
            <a:endParaRPr sz="1200">
              <a:solidFill>
                <a:srgbClr val="000000"/>
              </a:solidFill>
              <a:highlight>
                <a:srgbClr val="FFFFFF"/>
              </a:highlight>
            </a:endParaRPr>
          </a:p>
        </p:txBody>
      </p:sp>
      <p:sp>
        <p:nvSpPr>
          <p:cNvPr id="393" name="Google Shape;39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214" name="Google Shape;214;p1"/>
          <p:cNvSpPr txBox="1"/>
          <p:nvPr/>
        </p:nvSpPr>
        <p:spPr>
          <a:xfrm>
            <a:off x="2029725" y="325400"/>
            <a:ext cx="66426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6656F"/>
                </a:solidFill>
                <a:latin typeface="Dosis"/>
                <a:ea typeface="Dosis"/>
                <a:cs typeface="Dosis"/>
                <a:sym typeface="Dosis"/>
              </a:rPr>
              <a:t>Per Model Prices Are Increasing</a:t>
            </a:r>
            <a:endParaRPr b="1" sz="3000">
              <a:solidFill>
                <a:srgbClr val="36656F"/>
              </a:solidFill>
              <a:latin typeface="Dosis"/>
              <a:ea typeface="Dosis"/>
              <a:cs typeface="Dosis"/>
              <a:sym typeface="Dosis"/>
            </a:endParaRPr>
          </a:p>
        </p:txBody>
      </p:sp>
      <p:sp>
        <p:nvSpPr>
          <p:cNvPr id="215" name="Google Shape;215;p1"/>
          <p:cNvSpPr txBox="1"/>
          <p:nvPr/>
        </p:nvSpPr>
        <p:spPr>
          <a:xfrm>
            <a:off x="2330425" y="893850"/>
            <a:ext cx="3209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ontano Sans"/>
                <a:ea typeface="Pontano Sans"/>
                <a:cs typeface="Pontano Sans"/>
                <a:sym typeface="Pontano Sans"/>
              </a:rPr>
              <a:t>July 20 Contract Prediction </a:t>
            </a:r>
            <a:endParaRPr sz="1800">
              <a:latin typeface="Pontano Sans"/>
              <a:ea typeface="Pontano Sans"/>
              <a:cs typeface="Pontano Sans"/>
              <a:sym typeface="Pontano Sans"/>
            </a:endParaRPr>
          </a:p>
          <a:p>
            <a:pPr indent="0" lvl="0" marL="0" rtl="0" algn="l">
              <a:spcBef>
                <a:spcPts val="0"/>
              </a:spcBef>
              <a:spcAft>
                <a:spcPts val="0"/>
              </a:spcAft>
              <a:buNone/>
            </a:pPr>
            <a:r>
              <a:t/>
            </a:r>
            <a:endParaRPr sz="1800">
              <a:latin typeface="Pontano Sans"/>
              <a:ea typeface="Pontano Sans"/>
              <a:cs typeface="Pontano Sans"/>
              <a:sym typeface="Pontano Sans"/>
            </a:endParaRPr>
          </a:p>
        </p:txBody>
      </p:sp>
      <p:pic>
        <p:nvPicPr>
          <p:cNvPr id="216" name="Google Shape;216;p1"/>
          <p:cNvPicPr preferRelativeResize="0"/>
          <p:nvPr/>
        </p:nvPicPr>
        <p:blipFill>
          <a:blip r:embed="rId3">
            <a:alphaModFix/>
          </a:blip>
          <a:stretch>
            <a:fillRect/>
          </a:stretch>
        </p:blipFill>
        <p:spPr>
          <a:xfrm>
            <a:off x="3564725" y="1351050"/>
            <a:ext cx="5107601" cy="3326926"/>
          </a:xfrm>
          <a:prstGeom prst="rect">
            <a:avLst/>
          </a:prstGeom>
          <a:noFill/>
          <a:ln>
            <a:noFill/>
          </a:ln>
        </p:spPr>
      </p:pic>
      <p:sp>
        <p:nvSpPr>
          <p:cNvPr id="217" name="Google Shape;217;p1"/>
          <p:cNvSpPr/>
          <p:nvPr/>
        </p:nvSpPr>
        <p:spPr>
          <a:xfrm>
            <a:off x="8244525" y="1858875"/>
            <a:ext cx="339300" cy="324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g6aea56e5d1_3_161"/>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223" name="Google Shape;223;g6aea56e5d1_3_161"/>
          <p:cNvSpPr txBox="1"/>
          <p:nvPr>
            <p:ph idx="1" type="body"/>
          </p:nvPr>
        </p:nvSpPr>
        <p:spPr>
          <a:xfrm>
            <a:off x="3264675" y="1497300"/>
            <a:ext cx="2872800" cy="34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
                <a:solidFill>
                  <a:srgbClr val="484F56"/>
                </a:solidFill>
              </a:rPr>
              <a:t> </a:t>
            </a:r>
            <a:r>
              <a:rPr b="1" lang="en">
                <a:solidFill>
                  <a:srgbClr val="484F56"/>
                </a:solidFill>
              </a:rPr>
              <a:t>Increase</a:t>
            </a:r>
            <a:r>
              <a:rPr lang="en">
                <a:solidFill>
                  <a:srgbClr val="484F56"/>
                </a:solidFill>
              </a:rPr>
              <a:t> in demand  </a:t>
            </a:r>
            <a:endParaRPr>
              <a:solidFill>
                <a:srgbClr val="484F56"/>
              </a:solidFill>
            </a:endParaRPr>
          </a:p>
          <a:p>
            <a:pPr indent="-342900" lvl="0" marL="457200" rtl="0" algn="l">
              <a:lnSpc>
                <a:spcPct val="100000"/>
              </a:lnSpc>
              <a:spcBef>
                <a:spcPts val="600"/>
              </a:spcBef>
              <a:spcAft>
                <a:spcPts val="0"/>
              </a:spcAft>
              <a:buClr>
                <a:srgbClr val="484F56"/>
              </a:buClr>
              <a:buSzPts val="1800"/>
              <a:buChar char="●"/>
            </a:pPr>
            <a:r>
              <a:rPr lang="en">
                <a:solidFill>
                  <a:srgbClr val="484F56"/>
                </a:solidFill>
              </a:rPr>
              <a:t>Better living standards for people in China -Increase in GDP per Capita</a:t>
            </a:r>
            <a:endParaRPr>
              <a:solidFill>
                <a:srgbClr val="484F56"/>
              </a:solidFill>
            </a:endParaRPr>
          </a:p>
          <a:p>
            <a:pPr indent="0" lvl="0" marL="457200" rtl="0" algn="l">
              <a:lnSpc>
                <a:spcPct val="100000"/>
              </a:lnSpc>
              <a:spcBef>
                <a:spcPts val="600"/>
              </a:spcBef>
              <a:spcAft>
                <a:spcPts val="0"/>
              </a:spcAft>
              <a:buSzPts val="1800"/>
              <a:buNone/>
            </a:pPr>
            <a:r>
              <a:t/>
            </a:r>
            <a:endParaRPr>
              <a:solidFill>
                <a:srgbClr val="484F56"/>
              </a:solidFill>
            </a:endParaRPr>
          </a:p>
        </p:txBody>
      </p:sp>
      <p:sp>
        <p:nvSpPr>
          <p:cNvPr id="224" name="Google Shape;224;g6aea56e5d1_3_161"/>
          <p:cNvSpPr txBox="1"/>
          <p:nvPr>
            <p:ph idx="2" type="body"/>
          </p:nvPr>
        </p:nvSpPr>
        <p:spPr>
          <a:xfrm>
            <a:off x="4344275" y="3282925"/>
            <a:ext cx="3039600" cy="150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484F56"/>
                </a:solidFill>
              </a:rPr>
              <a:t>Other factors might consider:  </a:t>
            </a:r>
            <a:endParaRPr>
              <a:solidFill>
                <a:srgbClr val="484F56"/>
              </a:solidFill>
            </a:endParaRPr>
          </a:p>
          <a:p>
            <a:pPr indent="-342900" lvl="0" marL="457200" rtl="0" algn="l">
              <a:lnSpc>
                <a:spcPct val="100000"/>
              </a:lnSpc>
              <a:spcBef>
                <a:spcPts val="1000"/>
              </a:spcBef>
              <a:spcAft>
                <a:spcPts val="0"/>
              </a:spcAft>
              <a:buClr>
                <a:srgbClr val="484F56"/>
              </a:buClr>
              <a:buSzPts val="1800"/>
              <a:buChar char="●"/>
            </a:pPr>
            <a:r>
              <a:rPr lang="en">
                <a:solidFill>
                  <a:srgbClr val="484F56"/>
                </a:solidFill>
              </a:rPr>
              <a:t>Twitter</a:t>
            </a:r>
            <a:endParaRPr>
              <a:solidFill>
                <a:srgbClr val="484F56"/>
              </a:solidFill>
            </a:endParaRPr>
          </a:p>
          <a:p>
            <a:pPr indent="-342900" lvl="0" marL="457200" rtl="0" algn="l">
              <a:lnSpc>
                <a:spcPct val="100000"/>
              </a:lnSpc>
              <a:spcBef>
                <a:spcPts val="0"/>
              </a:spcBef>
              <a:spcAft>
                <a:spcPts val="0"/>
              </a:spcAft>
              <a:buClr>
                <a:srgbClr val="484F56"/>
              </a:buClr>
              <a:buSzPts val="1800"/>
              <a:buChar char="●"/>
            </a:pPr>
            <a:r>
              <a:rPr lang="en">
                <a:solidFill>
                  <a:srgbClr val="484F56"/>
                </a:solidFill>
              </a:rPr>
              <a:t>African Swine Flu(China)</a:t>
            </a:r>
            <a:endParaRPr>
              <a:solidFill>
                <a:srgbClr val="484F56"/>
              </a:solidFill>
            </a:endParaRPr>
          </a:p>
          <a:p>
            <a:pPr indent="0" lvl="0" marL="457200" rtl="0" algn="l">
              <a:lnSpc>
                <a:spcPct val="100000"/>
              </a:lnSpc>
              <a:spcBef>
                <a:spcPts val="0"/>
              </a:spcBef>
              <a:spcAft>
                <a:spcPts val="0"/>
              </a:spcAft>
              <a:buNone/>
            </a:pPr>
            <a:r>
              <a:t/>
            </a:r>
            <a:endParaRPr>
              <a:solidFill>
                <a:srgbClr val="484F56"/>
              </a:solidFill>
            </a:endParaRPr>
          </a:p>
        </p:txBody>
      </p:sp>
      <p:sp>
        <p:nvSpPr>
          <p:cNvPr id="225" name="Google Shape;225;g6aea56e5d1_3_161"/>
          <p:cNvSpPr txBox="1"/>
          <p:nvPr/>
        </p:nvSpPr>
        <p:spPr>
          <a:xfrm>
            <a:off x="6011548" y="1544812"/>
            <a:ext cx="2480400" cy="150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484F56"/>
                </a:solidFill>
                <a:latin typeface="Pontano Sans"/>
                <a:ea typeface="Pontano Sans"/>
                <a:cs typeface="Pontano Sans"/>
                <a:sym typeface="Pontano Sans"/>
              </a:rPr>
              <a:t>Decrease </a:t>
            </a:r>
            <a:r>
              <a:rPr b="0" i="0" lang="en" sz="1800" u="none" cap="none" strike="noStrike">
                <a:solidFill>
                  <a:srgbClr val="484F56"/>
                </a:solidFill>
                <a:latin typeface="Pontano Sans"/>
                <a:ea typeface="Pontano Sans"/>
                <a:cs typeface="Pontano Sans"/>
                <a:sym typeface="Pontano Sans"/>
              </a:rPr>
              <a:t>in Supply</a:t>
            </a:r>
            <a:endParaRPr b="0" i="0" sz="1800" u="none" cap="none" strike="noStrike">
              <a:solidFill>
                <a:srgbClr val="484F56"/>
              </a:solidFill>
              <a:latin typeface="Pontano Sans"/>
              <a:ea typeface="Pontano Sans"/>
              <a:cs typeface="Pontano Sans"/>
              <a:sym typeface="Pontano Sans"/>
            </a:endParaRPr>
          </a:p>
          <a:p>
            <a:pPr indent="-342900" lvl="0" marL="457200" marR="0" rtl="0" algn="l">
              <a:lnSpc>
                <a:spcPct val="100000"/>
              </a:lnSpc>
              <a:spcBef>
                <a:spcPts val="1000"/>
              </a:spcBef>
              <a:spcAft>
                <a:spcPts val="0"/>
              </a:spcAft>
              <a:buClr>
                <a:srgbClr val="484F56"/>
              </a:buClr>
              <a:buSzPts val="1800"/>
              <a:buFont typeface="Pontano Sans"/>
              <a:buChar char="●"/>
            </a:pPr>
            <a:r>
              <a:rPr b="0" i="0" lang="en" sz="1800" u="none" cap="none" strike="noStrike">
                <a:solidFill>
                  <a:srgbClr val="484F56"/>
                </a:solidFill>
                <a:latin typeface="Pontano Sans"/>
                <a:ea typeface="Pontano Sans"/>
                <a:cs typeface="Pontano Sans"/>
                <a:sym typeface="Pontano Sans"/>
              </a:rPr>
              <a:t>Drought (Brazil) </a:t>
            </a:r>
            <a:endParaRPr b="0" i="0" sz="1800" u="none" cap="none" strike="noStrike">
              <a:solidFill>
                <a:srgbClr val="484F56"/>
              </a:solidFill>
              <a:latin typeface="Pontano Sans"/>
              <a:ea typeface="Pontano Sans"/>
              <a:cs typeface="Pontano Sans"/>
              <a:sym typeface="Pontano Sans"/>
            </a:endParaRPr>
          </a:p>
          <a:p>
            <a:pPr indent="-342900" lvl="0" marL="457200" marR="0" rtl="0" algn="l">
              <a:lnSpc>
                <a:spcPct val="100000"/>
              </a:lnSpc>
              <a:spcBef>
                <a:spcPts val="0"/>
              </a:spcBef>
              <a:spcAft>
                <a:spcPts val="0"/>
              </a:spcAft>
              <a:buClr>
                <a:srgbClr val="484F56"/>
              </a:buClr>
              <a:buSzPts val="1800"/>
              <a:buFont typeface="Pontano Sans"/>
              <a:buChar char="●"/>
            </a:pPr>
            <a:r>
              <a:rPr b="0" i="0" lang="en" sz="1800" u="none" cap="none" strike="noStrike">
                <a:solidFill>
                  <a:srgbClr val="484F56"/>
                </a:solidFill>
                <a:latin typeface="Pontano Sans"/>
                <a:ea typeface="Pontano Sans"/>
                <a:cs typeface="Pontano Sans"/>
                <a:sym typeface="Pontano Sans"/>
              </a:rPr>
              <a:t>Tariffs (US- China trade war)</a:t>
            </a:r>
            <a:endParaRPr b="0" i="0" sz="1800" u="none" cap="none" strike="noStrike">
              <a:solidFill>
                <a:srgbClr val="484F56"/>
              </a:solidFill>
              <a:latin typeface="Pontano Sans"/>
              <a:ea typeface="Pontano Sans"/>
              <a:cs typeface="Pontano Sans"/>
              <a:sym typeface="Pontano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84F56"/>
              </a:solidFill>
              <a:latin typeface="Pontano Sans"/>
              <a:ea typeface="Pontano Sans"/>
              <a:cs typeface="Pontano Sans"/>
              <a:sym typeface="Pontano Sans"/>
            </a:endParaRPr>
          </a:p>
        </p:txBody>
      </p:sp>
      <p:sp>
        <p:nvSpPr>
          <p:cNvPr id="226" name="Google Shape;226;g6aea56e5d1_3_161"/>
          <p:cNvSpPr txBox="1"/>
          <p:nvPr/>
        </p:nvSpPr>
        <p:spPr>
          <a:xfrm>
            <a:off x="3013375" y="386200"/>
            <a:ext cx="5143500" cy="1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6656F"/>
                </a:solidFill>
                <a:latin typeface="Helvetica Neue"/>
                <a:ea typeface="Helvetica Neue"/>
                <a:cs typeface="Helvetica Neue"/>
                <a:sym typeface="Helvetica Neue"/>
              </a:rPr>
              <a:t>Supply and Demand Drive Soybean Prices UP</a:t>
            </a:r>
            <a:endParaRPr b="1" sz="3000">
              <a:solidFill>
                <a:srgbClr val="36656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g6aec65a4bb_3_1"/>
          <p:cNvSpPr txBox="1"/>
          <p:nvPr>
            <p:ph idx="12" type="sldNum"/>
          </p:nvPr>
        </p:nvSpPr>
        <p:spPr>
          <a:xfrm>
            <a:off x="533409" y="474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232" name="Google Shape;232;g6aec65a4bb_3_1"/>
          <p:cNvPicPr preferRelativeResize="0"/>
          <p:nvPr/>
        </p:nvPicPr>
        <p:blipFill rotWithShape="1">
          <a:blip r:embed="rId3">
            <a:alphaModFix/>
          </a:blip>
          <a:srcRect b="0" l="8699" r="5159" t="0"/>
          <a:stretch/>
        </p:blipFill>
        <p:spPr>
          <a:xfrm>
            <a:off x="3471075" y="1116950"/>
            <a:ext cx="4671276" cy="2909600"/>
          </a:xfrm>
          <a:prstGeom prst="rect">
            <a:avLst/>
          </a:prstGeom>
          <a:noFill/>
          <a:ln>
            <a:noFill/>
          </a:ln>
        </p:spPr>
      </p:pic>
      <p:sp>
        <p:nvSpPr>
          <p:cNvPr id="233" name="Google Shape;233;g6aec65a4bb_3_1"/>
          <p:cNvSpPr txBox="1"/>
          <p:nvPr/>
        </p:nvSpPr>
        <p:spPr>
          <a:xfrm>
            <a:off x="7949514" y="1137825"/>
            <a:ext cx="1467300" cy="8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6656F"/>
                </a:solidFill>
                <a:latin typeface="Helvetica Neue"/>
                <a:ea typeface="Helvetica Neue"/>
                <a:cs typeface="Helvetica Neue"/>
                <a:sym typeface="Helvetica Neue"/>
              </a:rPr>
              <a:t>MTon</a:t>
            </a:r>
            <a:endParaRPr b="1" i="0" sz="1400" u="none" cap="none" strike="noStrike">
              <a:solidFill>
                <a:srgbClr val="36656F"/>
              </a:solidFill>
              <a:latin typeface="Helvetica Neue"/>
              <a:ea typeface="Helvetica Neue"/>
              <a:cs typeface="Helvetica Neue"/>
              <a:sym typeface="Helvetica Neue"/>
            </a:endParaRPr>
          </a:p>
        </p:txBody>
      </p:sp>
      <p:sp>
        <p:nvSpPr>
          <p:cNvPr id="234" name="Google Shape;234;g6aec65a4bb_3_1"/>
          <p:cNvSpPr txBox="1"/>
          <p:nvPr/>
        </p:nvSpPr>
        <p:spPr>
          <a:xfrm>
            <a:off x="3019456" y="1137825"/>
            <a:ext cx="989700" cy="8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6656F"/>
                </a:solidFill>
                <a:latin typeface="Helvetica Neue"/>
                <a:ea typeface="Helvetica Neue"/>
                <a:cs typeface="Helvetica Neue"/>
                <a:sym typeface="Helvetica Neue"/>
              </a:rPr>
              <a:t>MTon</a:t>
            </a:r>
            <a:endParaRPr b="1" i="0" sz="1400" u="none" cap="none" strike="noStrike">
              <a:solidFill>
                <a:srgbClr val="36656F"/>
              </a:solidFill>
              <a:latin typeface="Helvetica Neue"/>
              <a:ea typeface="Helvetica Neue"/>
              <a:cs typeface="Helvetica Neue"/>
              <a:sym typeface="Helvetica Neue"/>
            </a:endParaRPr>
          </a:p>
        </p:txBody>
      </p:sp>
      <p:sp>
        <p:nvSpPr>
          <p:cNvPr id="235" name="Google Shape;235;g6aec65a4bb_3_1"/>
          <p:cNvSpPr/>
          <p:nvPr/>
        </p:nvSpPr>
        <p:spPr>
          <a:xfrm>
            <a:off x="3966519" y="4125709"/>
            <a:ext cx="132300" cy="132300"/>
          </a:xfrm>
          <a:prstGeom prst="ellipse">
            <a:avLst/>
          </a:prstGeom>
          <a:solidFill>
            <a:srgbClr val="B3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6aec65a4bb_3_1"/>
          <p:cNvSpPr txBox="1"/>
          <p:nvPr/>
        </p:nvSpPr>
        <p:spPr>
          <a:xfrm>
            <a:off x="4156878" y="3946725"/>
            <a:ext cx="2843400" cy="80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36656F"/>
                </a:solidFill>
                <a:latin typeface="Pontano Sans"/>
                <a:ea typeface="Pontano Sans"/>
                <a:cs typeface="Pontano Sans"/>
                <a:sym typeface="Pontano Sans"/>
              </a:rPr>
              <a:t>Worldwide soybean production</a:t>
            </a:r>
            <a:endParaRPr b="0" i="0" sz="1400" u="none" cap="none" strike="noStrike">
              <a:solidFill>
                <a:srgbClr val="36656F"/>
              </a:solidFill>
              <a:latin typeface="Pontano Sans"/>
              <a:ea typeface="Pontano Sans"/>
              <a:cs typeface="Pontano Sans"/>
              <a:sym typeface="Pontano Sans"/>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36656F"/>
                </a:solidFill>
                <a:latin typeface="Pontano Sans"/>
                <a:ea typeface="Pontano Sans"/>
                <a:cs typeface="Pontano Sans"/>
                <a:sym typeface="Pontano Sans"/>
              </a:rPr>
              <a:t>Total consumption by China</a:t>
            </a:r>
            <a:endParaRPr b="0" i="0" sz="1400" u="none" cap="none" strike="noStrike">
              <a:solidFill>
                <a:srgbClr val="36656F"/>
              </a:solidFill>
              <a:latin typeface="Pontano Sans"/>
              <a:ea typeface="Pontano Sans"/>
              <a:cs typeface="Pontano Sans"/>
              <a:sym typeface="Pontano Sans"/>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36656F"/>
                </a:solidFill>
                <a:latin typeface="Pontano Sans"/>
                <a:ea typeface="Pontano Sans"/>
                <a:cs typeface="Pontano Sans"/>
                <a:sym typeface="Pontano Sans"/>
              </a:rPr>
              <a:t>Surplus/Deficit</a:t>
            </a:r>
            <a:endParaRPr b="0" i="0" sz="1400" u="none" cap="none" strike="noStrike">
              <a:solidFill>
                <a:srgbClr val="36656F"/>
              </a:solidFill>
              <a:latin typeface="Pontano Sans"/>
              <a:ea typeface="Pontano Sans"/>
              <a:cs typeface="Pontano Sans"/>
              <a:sym typeface="Pontano Sans"/>
            </a:endParaRPr>
          </a:p>
        </p:txBody>
      </p:sp>
      <p:sp>
        <p:nvSpPr>
          <p:cNvPr id="237" name="Google Shape;237;g6aec65a4bb_3_1"/>
          <p:cNvSpPr/>
          <p:nvPr/>
        </p:nvSpPr>
        <p:spPr>
          <a:xfrm>
            <a:off x="3966519" y="4364157"/>
            <a:ext cx="132300" cy="132300"/>
          </a:xfrm>
          <a:prstGeom prst="ellipse">
            <a:avLst/>
          </a:prstGeom>
          <a:solidFill>
            <a:srgbClr val="41AD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6aec65a4bb_3_1"/>
          <p:cNvSpPr/>
          <p:nvPr/>
        </p:nvSpPr>
        <p:spPr>
          <a:xfrm>
            <a:off x="3966519" y="4602606"/>
            <a:ext cx="132300" cy="132300"/>
          </a:xfrm>
          <a:prstGeom prst="ellipse">
            <a:avLst/>
          </a:prstGeom>
          <a:solidFill>
            <a:srgbClr val="C7E9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6aec65a4bb_3_1"/>
          <p:cNvSpPr txBox="1"/>
          <p:nvPr/>
        </p:nvSpPr>
        <p:spPr>
          <a:xfrm>
            <a:off x="3134911" y="190950"/>
            <a:ext cx="5502900" cy="77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36656F"/>
                </a:solidFill>
                <a:latin typeface="Helvetica Neue"/>
                <a:ea typeface="Helvetica Neue"/>
                <a:cs typeface="Helvetica Neue"/>
                <a:sym typeface="Helvetica Neue"/>
              </a:rPr>
              <a:t>Supply and Demand </a:t>
            </a:r>
            <a:r>
              <a:rPr b="1" lang="en" sz="3000">
                <a:solidFill>
                  <a:srgbClr val="36656F"/>
                </a:solidFill>
                <a:latin typeface="Helvetica Neue"/>
                <a:ea typeface="Helvetica Neue"/>
                <a:cs typeface="Helvetica Neue"/>
                <a:sym typeface="Helvetica Neue"/>
              </a:rPr>
              <a:t>C</a:t>
            </a:r>
            <a:r>
              <a:rPr b="1" i="0" lang="en" sz="3000" u="none" cap="none" strike="noStrike">
                <a:solidFill>
                  <a:srgbClr val="36656F"/>
                </a:solidFill>
                <a:latin typeface="Helvetica Neue"/>
                <a:ea typeface="Helvetica Neue"/>
                <a:cs typeface="Helvetica Neue"/>
                <a:sym typeface="Helvetica Neue"/>
              </a:rPr>
              <a:t>ontribute to </a:t>
            </a:r>
            <a:r>
              <a:rPr b="1" lang="en" sz="3000">
                <a:solidFill>
                  <a:srgbClr val="36656F"/>
                </a:solidFill>
                <a:latin typeface="Helvetica Neue"/>
                <a:ea typeface="Helvetica Neue"/>
                <a:cs typeface="Helvetica Neue"/>
                <a:sym typeface="Helvetica Neue"/>
              </a:rPr>
              <a:t>P</a:t>
            </a:r>
            <a:r>
              <a:rPr b="1" i="0" lang="en" sz="3000" u="none" cap="none" strike="noStrike">
                <a:solidFill>
                  <a:srgbClr val="36656F"/>
                </a:solidFill>
                <a:latin typeface="Helvetica Neue"/>
                <a:ea typeface="Helvetica Neue"/>
                <a:cs typeface="Helvetica Neue"/>
                <a:sym typeface="Helvetica Neue"/>
              </a:rPr>
              <a:t>rice </a:t>
            </a:r>
            <a:r>
              <a:rPr b="1" lang="en" sz="3000">
                <a:solidFill>
                  <a:srgbClr val="36656F"/>
                </a:solidFill>
                <a:latin typeface="Helvetica Neue"/>
                <a:ea typeface="Helvetica Neue"/>
                <a:cs typeface="Helvetica Neue"/>
                <a:sym typeface="Helvetica Neue"/>
              </a:rPr>
              <a:t>I</a:t>
            </a:r>
            <a:r>
              <a:rPr b="1" i="0" lang="en" sz="3000" u="none" cap="none" strike="noStrike">
                <a:solidFill>
                  <a:srgbClr val="36656F"/>
                </a:solidFill>
                <a:latin typeface="Helvetica Neue"/>
                <a:ea typeface="Helvetica Neue"/>
                <a:cs typeface="Helvetica Neue"/>
                <a:sym typeface="Helvetica Neue"/>
              </a:rPr>
              <a:t>ncrease</a:t>
            </a:r>
            <a:endParaRPr b="1" i="0" sz="3000" u="none" cap="none" strike="noStrike">
              <a:solidFill>
                <a:srgbClr val="36656F"/>
              </a:solidFill>
              <a:latin typeface="Helvetica Neue"/>
              <a:ea typeface="Helvetica Neue"/>
              <a:cs typeface="Helvetica Neue"/>
              <a:sym typeface="Helvetica Neue"/>
            </a:endParaRPr>
          </a:p>
        </p:txBody>
      </p:sp>
      <p:sp>
        <p:nvSpPr>
          <p:cNvPr id="240" name="Google Shape;240;g6aec65a4bb_3_1"/>
          <p:cNvSpPr/>
          <p:nvPr/>
        </p:nvSpPr>
        <p:spPr>
          <a:xfrm>
            <a:off x="6888480" y="1214025"/>
            <a:ext cx="792600" cy="690900"/>
          </a:xfrm>
          <a:prstGeom prst="ellipse">
            <a:avLst/>
          </a:prstGeom>
          <a:noFill/>
          <a:ln cap="flat" cmpd="sng" w="762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1" name="Google Shape;241;g6aec65a4bb_3_1"/>
          <p:cNvSpPr txBox="1"/>
          <p:nvPr/>
        </p:nvSpPr>
        <p:spPr>
          <a:xfrm>
            <a:off x="7498775" y="3913900"/>
            <a:ext cx="11775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ntano Sans"/>
                <a:ea typeface="Pontano Sans"/>
                <a:cs typeface="Pontano Sans"/>
                <a:sym typeface="Pontano Sans"/>
              </a:rPr>
              <a:t>Source: Wind</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g6aea56e5d1_3_168"/>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300"/>
              <a:buFont typeface="Arial"/>
              <a:buNone/>
            </a:pPr>
            <a:fld id="{00000000-1234-1234-1234-123412341234}" type="slidenum">
              <a:rPr lang="en">
                <a:solidFill>
                  <a:srgbClr val="FFFFFF"/>
                </a:solidFill>
              </a:rPr>
              <a:t>‹#›</a:t>
            </a:fld>
            <a:endParaRPr>
              <a:solidFill>
                <a:srgbClr val="FFFFFF"/>
              </a:solidFill>
            </a:endParaRPr>
          </a:p>
        </p:txBody>
      </p:sp>
      <p:sp>
        <p:nvSpPr>
          <p:cNvPr id="247" name="Google Shape;247;g6aea56e5d1_3_168"/>
          <p:cNvSpPr txBox="1"/>
          <p:nvPr/>
        </p:nvSpPr>
        <p:spPr>
          <a:xfrm>
            <a:off x="1455350" y="152400"/>
            <a:ext cx="3987900" cy="5143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3000">
                <a:solidFill>
                  <a:srgbClr val="FFFFFF"/>
                </a:solidFill>
                <a:latin typeface="Helvetica Neue"/>
                <a:ea typeface="Helvetica Neue"/>
                <a:cs typeface="Helvetica Neue"/>
                <a:sym typeface="Helvetica Neue"/>
              </a:rPr>
              <a:t>Appendix</a:t>
            </a:r>
            <a:endParaRPr b="1"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000">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b="1" lang="en" sz="1800">
                <a:solidFill>
                  <a:srgbClr val="FFFFFF"/>
                </a:solidFill>
                <a:latin typeface="Helvetica Neue"/>
                <a:ea typeface="Helvetica Neue"/>
                <a:cs typeface="Helvetica Neue"/>
                <a:sym typeface="Helvetica Neue"/>
              </a:rPr>
              <a:t>Detailed information of prophet</a:t>
            </a:r>
            <a:endParaRPr b="1" sz="1800">
              <a:solidFill>
                <a:srgbClr val="FFFFFF"/>
              </a:solidFill>
              <a:latin typeface="Helvetica Neue"/>
              <a:ea typeface="Helvetica Neue"/>
              <a:cs typeface="Helvetica Neue"/>
              <a:sym typeface="Helvetica Neue"/>
            </a:endParaRPr>
          </a:p>
          <a:p>
            <a:pPr indent="-292100" lvl="0" marL="457200" rtl="0" algn="l">
              <a:spcBef>
                <a:spcPts val="0"/>
              </a:spcBef>
              <a:spcAft>
                <a:spcPts val="0"/>
              </a:spcAft>
              <a:buClr>
                <a:srgbClr val="FFFFFF"/>
              </a:buClr>
              <a:buSzPts val="1000"/>
              <a:buFont typeface="Times New Roman"/>
              <a:buChar char="❖"/>
            </a:pPr>
            <a:r>
              <a:rPr lang="en" sz="1000">
                <a:solidFill>
                  <a:srgbClr val="FFFFFF"/>
                </a:solidFill>
                <a:uFill>
                  <a:noFill/>
                </a:uFill>
                <a:latin typeface="Times New Roman"/>
                <a:ea typeface="Times New Roman"/>
                <a:cs typeface="Times New Roman"/>
                <a:sym typeface="Times New Roman"/>
                <a:hlinkClick action="ppaction://hlinksldjump" r:id="rId3"/>
              </a:rPr>
              <a:t>P</a:t>
            </a:r>
            <a:r>
              <a:rPr lang="en">
                <a:solidFill>
                  <a:srgbClr val="FFFFFF"/>
                </a:solidFill>
                <a:uFill>
                  <a:noFill/>
                </a:uFill>
                <a:latin typeface="Times New Roman"/>
                <a:ea typeface="Times New Roman"/>
                <a:cs typeface="Times New Roman"/>
                <a:sym typeface="Times New Roman"/>
                <a:hlinkClick action="ppaction://hlinksldjump" r:id="rId4"/>
              </a:rPr>
              <a:t>rophet Package Yields the Lowest Error</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Char char="❖"/>
            </a:pPr>
            <a:r>
              <a:rPr lang="en">
                <a:solidFill>
                  <a:srgbClr val="FFFFFF"/>
                </a:solidFill>
                <a:uFill>
                  <a:noFill/>
                </a:uFill>
                <a:latin typeface="Times New Roman"/>
                <a:ea typeface="Times New Roman"/>
                <a:cs typeface="Times New Roman"/>
                <a:sym typeface="Times New Roman"/>
                <a:hlinkClick action="ppaction://hlinksldjump" r:id="rId5"/>
              </a:rPr>
              <a:t>Factors Affecting  Soybean Prices are Correlated to Each Other</a:t>
            </a: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Char char="❖"/>
            </a:pPr>
            <a:r>
              <a:rPr lang="en">
                <a:solidFill>
                  <a:srgbClr val="FFFFFF"/>
                </a:solidFill>
                <a:uFill>
                  <a:noFill/>
                </a:uFill>
                <a:latin typeface="Times New Roman"/>
                <a:ea typeface="Times New Roman"/>
                <a:cs typeface="Times New Roman"/>
                <a:sym typeface="Times New Roman"/>
                <a:hlinkClick action="ppaction://hlinksldjump" r:id="rId6"/>
              </a:rPr>
              <a:t>March 2020 Contract Suggests Increase in Prices in the next 60 days</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Char char="❖"/>
            </a:pPr>
            <a:r>
              <a:rPr lang="en">
                <a:solidFill>
                  <a:srgbClr val="FFFFFF"/>
                </a:solidFill>
                <a:uFill>
                  <a:noFill/>
                </a:uFill>
                <a:latin typeface="Times New Roman"/>
                <a:ea typeface="Times New Roman"/>
                <a:cs typeface="Times New Roman"/>
                <a:sym typeface="Times New Roman"/>
                <a:hlinkClick action="ppaction://hlinksldjump" r:id="rId7"/>
              </a:rPr>
              <a:t>May 2020 Contract Suggests Increase in Prices in the next 60 days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10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b="1" lang="en" sz="1800">
                <a:solidFill>
                  <a:srgbClr val="FFFFFF"/>
                </a:solidFill>
                <a:latin typeface="Helvetica Neue"/>
                <a:ea typeface="Helvetica Neue"/>
                <a:cs typeface="Helvetica Neue"/>
                <a:sym typeface="Helvetica Neue"/>
              </a:rPr>
              <a:t>Soybeans Supply and Demand</a:t>
            </a:r>
            <a:endParaRPr b="1" sz="1800">
              <a:solidFill>
                <a:srgbClr val="FFFFFF"/>
              </a:solidFill>
              <a:latin typeface="Helvetica Neue"/>
              <a:ea typeface="Helvetica Neue"/>
              <a:cs typeface="Helvetica Neue"/>
              <a:sym typeface="Helvetica Neue"/>
            </a:endParaRPr>
          </a:p>
          <a:p>
            <a:pPr indent="-317500" lvl="0" marL="457200" rtl="0" algn="l">
              <a:spcBef>
                <a:spcPts val="0"/>
              </a:spcBef>
              <a:spcAft>
                <a:spcPts val="0"/>
              </a:spcAft>
              <a:buClr>
                <a:srgbClr val="FFFFFF"/>
              </a:buClr>
              <a:buSzPts val="1400"/>
              <a:buFont typeface="Times New Roman"/>
              <a:buChar char="❖"/>
            </a:pPr>
            <a:r>
              <a:rPr lang="en">
                <a:solidFill>
                  <a:srgbClr val="FFFFFF"/>
                </a:solidFill>
                <a:uFill>
                  <a:noFill/>
                </a:uFill>
                <a:latin typeface="Times New Roman"/>
                <a:ea typeface="Times New Roman"/>
                <a:cs typeface="Times New Roman"/>
                <a:sym typeface="Times New Roman"/>
                <a:hlinkClick action="ppaction://hlinksldjump" r:id="rId8"/>
              </a:rPr>
              <a:t>China Accounts for 88% of the Soybean Market Growth</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China Imports from the US Decrease by 21,704 mmt</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Char char="❖"/>
            </a:pPr>
            <a:r>
              <a:rPr lang="en">
                <a:solidFill>
                  <a:srgbClr val="FFFFFF"/>
                </a:solidFill>
                <a:uFill>
                  <a:noFill/>
                </a:uFill>
                <a:latin typeface="Times New Roman"/>
                <a:ea typeface="Times New Roman"/>
                <a:cs typeface="Times New Roman"/>
                <a:sym typeface="Times New Roman"/>
                <a:hlinkClick action="ppaction://hlinksldjump" r:id="rId9"/>
              </a:rPr>
              <a:t>China Increases Exports from Brazil</a:t>
            </a: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Char char="❖"/>
            </a:pPr>
            <a:r>
              <a:rPr lang="en">
                <a:solidFill>
                  <a:srgbClr val="FFFFFF"/>
                </a:solidFill>
                <a:uFill>
                  <a:noFill/>
                </a:uFill>
                <a:latin typeface="Times New Roman"/>
                <a:ea typeface="Times New Roman"/>
                <a:cs typeface="Times New Roman"/>
                <a:sym typeface="Times New Roman"/>
                <a:hlinkClick action="ppaction://hlinksldjump" r:id="rId10"/>
              </a:rPr>
              <a:t>China’s Consumption of Soybean products Expected to increase</a:t>
            </a:r>
            <a:endParaRPr>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br>
              <a:rPr b="1" lang="en" sz="3000">
                <a:solidFill>
                  <a:srgbClr val="274A51"/>
                </a:solidFill>
                <a:latin typeface="Times New Roman"/>
                <a:ea typeface="Times New Roman"/>
                <a:cs typeface="Times New Roman"/>
                <a:sym typeface="Times New Roman"/>
              </a:rPr>
            </a:br>
            <a:endParaRPr b="1" sz="3000">
              <a:solidFill>
                <a:srgbClr val="274A5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latin typeface="Times New Roman"/>
              <a:ea typeface="Times New Roman"/>
              <a:cs typeface="Times New Roman"/>
              <a:sym typeface="Times New Roman"/>
            </a:endParaRPr>
          </a:p>
          <a:p>
            <a:pPr indent="0" lvl="0" marL="0" rtl="0" algn="l">
              <a:spcBef>
                <a:spcPts val="0"/>
              </a:spcBef>
              <a:spcAft>
                <a:spcPts val="0"/>
              </a:spcAft>
              <a:buClr>
                <a:srgbClr val="000000"/>
              </a:buClr>
              <a:buSzPts val="2800"/>
              <a:buFont typeface="Arial"/>
              <a:buNone/>
            </a:pPr>
            <a:r>
              <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Helvetica Neue"/>
              <a:ea typeface="Helvetica Neue"/>
              <a:cs typeface="Helvetica Neue"/>
              <a:sym typeface="Helvetica Neue"/>
            </a:endParaRPr>
          </a:p>
          <a:p>
            <a:pPr indent="0" lvl="0" marL="0" rtl="0" algn="l">
              <a:spcBef>
                <a:spcPts val="0"/>
              </a:spcBef>
              <a:spcAft>
                <a:spcPts val="0"/>
              </a:spcAft>
              <a:buNone/>
            </a:pPr>
            <a:r>
              <a:t/>
            </a:r>
            <a:endParaRPr b="1" sz="1000">
              <a:latin typeface="Helvetica Neue"/>
              <a:ea typeface="Helvetica Neue"/>
              <a:cs typeface="Helvetica Neue"/>
              <a:sym typeface="Helvetica Neue"/>
            </a:endParaRPr>
          </a:p>
          <a:p>
            <a:pPr indent="0" lvl="0" marL="0" rtl="0" algn="l">
              <a:spcBef>
                <a:spcPts val="0"/>
              </a:spcBef>
              <a:spcAft>
                <a:spcPts val="0"/>
              </a:spcAft>
              <a:buNone/>
            </a:pPr>
            <a:r>
              <a:t/>
            </a:r>
            <a:endParaRPr b="1" sz="1000">
              <a:latin typeface="Helvetica Neue"/>
              <a:ea typeface="Helvetica Neue"/>
              <a:cs typeface="Helvetica Neue"/>
              <a:sym typeface="Helvetica Neue"/>
            </a:endParaRPr>
          </a:p>
          <a:p>
            <a:pPr indent="0" lvl="0" marL="0" rtl="0" algn="l">
              <a:spcBef>
                <a:spcPts val="0"/>
              </a:spcBef>
              <a:spcAft>
                <a:spcPts val="0"/>
              </a:spcAft>
              <a:buNone/>
            </a:pPr>
            <a:r>
              <a:t/>
            </a:r>
            <a:endParaRPr sz="1000">
              <a:latin typeface="Helvetica Neue"/>
              <a:ea typeface="Helvetica Neue"/>
              <a:cs typeface="Helvetica Neue"/>
              <a:sym typeface="Helvetica Neue"/>
            </a:endParaRPr>
          </a:p>
          <a:p>
            <a:pPr indent="0" lvl="0" marL="0" rtl="0" algn="l">
              <a:spcBef>
                <a:spcPts val="0"/>
              </a:spcBef>
              <a:spcAft>
                <a:spcPts val="0"/>
              </a:spcAft>
              <a:buNone/>
            </a:pPr>
            <a:r>
              <a:t/>
            </a:r>
            <a:endParaRPr sz="1000">
              <a:latin typeface="Helvetica Neue"/>
              <a:ea typeface="Helvetica Neue"/>
              <a:cs typeface="Helvetica Neue"/>
              <a:sym typeface="Helvetica Neue"/>
            </a:endParaRPr>
          </a:p>
        </p:txBody>
      </p:sp>
      <p:sp>
        <p:nvSpPr>
          <p:cNvPr id="248" name="Google Shape;248;g6aea56e5d1_3_168"/>
          <p:cNvSpPr txBox="1"/>
          <p:nvPr/>
        </p:nvSpPr>
        <p:spPr>
          <a:xfrm>
            <a:off x="5291275" y="809500"/>
            <a:ext cx="3633300" cy="4967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Helvetica Neue"/>
              <a:buChar char="❖"/>
            </a:pPr>
            <a:r>
              <a:rPr b="1" lang="en" sz="1800">
                <a:solidFill>
                  <a:srgbClr val="FFFFFF"/>
                </a:solidFill>
                <a:latin typeface="Helvetica Neue"/>
                <a:ea typeface="Helvetica Neue"/>
                <a:cs typeface="Helvetica Neue"/>
                <a:sym typeface="Helvetica Neue"/>
              </a:rPr>
              <a:t>Tariff Impact</a:t>
            </a:r>
            <a:endParaRPr b="1" sz="1800">
              <a:solidFill>
                <a:srgbClr val="FFFFFF"/>
              </a:solidFill>
              <a:latin typeface="Helvetica Neue"/>
              <a:ea typeface="Helvetica Neue"/>
              <a:cs typeface="Helvetica Neue"/>
              <a:sym typeface="Helvetica Neue"/>
            </a:endParaRPr>
          </a:p>
          <a:p>
            <a:pPr indent="-317500" lvl="0" marL="457200" rtl="0" algn="l">
              <a:spcBef>
                <a:spcPts val="0"/>
              </a:spcBef>
              <a:spcAft>
                <a:spcPts val="0"/>
              </a:spcAft>
              <a:buClr>
                <a:srgbClr val="FFFFFF"/>
              </a:buClr>
              <a:buSzPts val="1400"/>
              <a:buFont typeface="Times New Roman"/>
              <a:buChar char="❖"/>
            </a:pPr>
            <a:r>
              <a:rPr lang="en">
                <a:solidFill>
                  <a:srgbClr val="FFFFFF"/>
                </a:solidFill>
                <a:latin typeface="Times New Roman"/>
                <a:ea typeface="Times New Roman"/>
                <a:cs typeface="Times New Roman"/>
                <a:sym typeface="Times New Roman"/>
              </a:rPr>
              <a:t>US Export Decrease Due to Tariffs Imposed by China</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Char char="❖"/>
            </a:pPr>
            <a:r>
              <a:rPr lang="en">
                <a:solidFill>
                  <a:srgbClr val="FFFFFF"/>
                </a:solidFill>
                <a:uFill>
                  <a:noFill/>
                </a:uFill>
                <a:latin typeface="Times New Roman"/>
                <a:ea typeface="Times New Roman"/>
                <a:cs typeface="Times New Roman"/>
                <a:sym typeface="Times New Roman"/>
                <a:hlinkClick action="ppaction://hlinksldjump" r:id="rId11"/>
              </a:rPr>
              <a:t>China’s Soybean Import Growth Slows down as Tariff is Implemented</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Helvetica Neue"/>
              <a:buChar char="❖"/>
            </a:pPr>
            <a:r>
              <a:rPr b="1" lang="en" sz="1800">
                <a:solidFill>
                  <a:srgbClr val="FFFFFF"/>
                </a:solidFill>
                <a:latin typeface="Helvetica Neue"/>
                <a:ea typeface="Helvetica Neue"/>
                <a:cs typeface="Helvetica Neue"/>
                <a:sym typeface="Helvetica Neue"/>
              </a:rPr>
              <a:t>Trump Tweets</a:t>
            </a:r>
            <a:endParaRPr b="1" sz="1800">
              <a:solidFill>
                <a:srgbClr val="FFFFFF"/>
              </a:solidFill>
              <a:latin typeface="Helvetica Neue"/>
              <a:ea typeface="Helvetica Neue"/>
              <a:cs typeface="Helvetica Neue"/>
              <a:sym typeface="Helvetica Neue"/>
            </a:endParaRPr>
          </a:p>
          <a:p>
            <a:pPr indent="-317500" lvl="0" marL="457200" rtl="0" algn="l">
              <a:spcBef>
                <a:spcPts val="0"/>
              </a:spcBef>
              <a:spcAft>
                <a:spcPts val="0"/>
              </a:spcAft>
              <a:buClr>
                <a:srgbClr val="FFFFFF"/>
              </a:buClr>
              <a:buSzPts val="1400"/>
              <a:buFont typeface="Times New Roman"/>
              <a:buChar char="❖"/>
            </a:pPr>
            <a:r>
              <a:rPr lang="en">
                <a:solidFill>
                  <a:srgbClr val="FFFFFF"/>
                </a:solidFill>
                <a:uFill>
                  <a:noFill/>
                </a:uFill>
                <a:latin typeface="Times New Roman"/>
                <a:ea typeface="Times New Roman"/>
                <a:cs typeface="Times New Roman"/>
                <a:sym typeface="Times New Roman"/>
                <a:hlinkClick action="ppaction://hlinksldjump" r:id="rId12"/>
              </a:rPr>
              <a:t>Trump’s Tweets do not Affect our Prediction </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Char char="❖"/>
            </a:pPr>
            <a:r>
              <a:rPr lang="en">
                <a:solidFill>
                  <a:srgbClr val="FFFFFF"/>
                </a:solidFill>
                <a:uFill>
                  <a:noFill/>
                </a:uFill>
                <a:latin typeface="Times New Roman"/>
                <a:ea typeface="Times New Roman"/>
                <a:cs typeface="Times New Roman"/>
                <a:sym typeface="Times New Roman"/>
                <a:hlinkClick action="ppaction://hlinksldjump" r:id="rId13"/>
              </a:rPr>
              <a:t>Sensitive analysis on Trump’ tweet</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Char char="❖"/>
            </a:pPr>
            <a:r>
              <a:rPr lang="en">
                <a:solidFill>
                  <a:srgbClr val="FFFFFF"/>
                </a:solidFill>
                <a:uFill>
                  <a:noFill/>
                </a:uFill>
                <a:latin typeface="Times New Roman"/>
                <a:ea typeface="Times New Roman"/>
                <a:cs typeface="Times New Roman"/>
                <a:sym typeface="Times New Roman"/>
                <a:hlinkClick action="ppaction://hlinksldjump" r:id="rId14"/>
              </a:rPr>
              <a:t>Tariff Tweets have Minimal Effect on Market Price</a:t>
            </a:r>
            <a:endParaRPr>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200">
              <a:solidFill>
                <a:srgbClr val="FFFFFF"/>
              </a:solidFill>
              <a:latin typeface="Helvetica Neue"/>
              <a:ea typeface="Helvetica Neue"/>
              <a:cs typeface="Helvetica Neue"/>
              <a:sym typeface="Helvetica Neue"/>
            </a:endParaRPr>
          </a:p>
          <a:p>
            <a:pPr indent="-304800" lvl="0" marL="457200" rtl="0" algn="l">
              <a:spcBef>
                <a:spcPts val="0"/>
              </a:spcBef>
              <a:spcAft>
                <a:spcPts val="0"/>
              </a:spcAft>
              <a:buClr>
                <a:srgbClr val="FFFFFF"/>
              </a:buClr>
              <a:buSzPts val="1200"/>
              <a:buFont typeface="Helvetica Neue"/>
              <a:buChar char="❖"/>
            </a:pPr>
            <a:r>
              <a:rPr b="1" lang="en" sz="1200">
                <a:solidFill>
                  <a:srgbClr val="FFFFFF"/>
                </a:solidFill>
                <a:latin typeface="Helvetica Neue"/>
                <a:ea typeface="Helvetica Neue"/>
                <a:cs typeface="Helvetica Neue"/>
                <a:sym typeface="Helvetica Neue"/>
              </a:rPr>
              <a:t>References</a:t>
            </a:r>
            <a:endParaRPr b="1" sz="1200">
              <a:solidFill>
                <a:srgbClr val="FFFFFF"/>
              </a:solidFill>
              <a:latin typeface="Helvetica Neue"/>
              <a:ea typeface="Helvetica Neue"/>
              <a:cs typeface="Helvetica Neue"/>
              <a:sym typeface="Helvetica Neue"/>
            </a:endParaRPr>
          </a:p>
          <a:p>
            <a:pPr indent="-292100" lvl="0" marL="457200" rtl="0" algn="l">
              <a:spcBef>
                <a:spcPts val="0"/>
              </a:spcBef>
              <a:spcAft>
                <a:spcPts val="0"/>
              </a:spcAft>
              <a:buClr>
                <a:srgbClr val="FFFFFF"/>
              </a:buClr>
              <a:buSzPts val="1000"/>
              <a:buFont typeface="Times New Roman"/>
              <a:buChar char="❖"/>
            </a:pPr>
            <a:r>
              <a:rPr lang="en" sz="1000">
                <a:solidFill>
                  <a:srgbClr val="FFFFFF"/>
                </a:solidFill>
                <a:latin typeface="Times New Roman"/>
                <a:ea typeface="Times New Roman"/>
                <a:cs typeface="Times New Roman"/>
                <a:sym typeface="Times New Roman"/>
              </a:rPr>
              <a:t>Bibliography</a:t>
            </a:r>
            <a:endParaRPr sz="1000">
              <a:solidFill>
                <a:srgbClr val="FFFFFF"/>
              </a:solidFill>
              <a:latin typeface="Times New Roman"/>
              <a:ea typeface="Times New Roman"/>
              <a:cs typeface="Times New Roman"/>
              <a:sym typeface="Times New Roman"/>
            </a:endParaRPr>
          </a:p>
          <a:p>
            <a:pPr indent="-292100" lvl="0" marL="457200" rtl="0" algn="l">
              <a:spcBef>
                <a:spcPts val="0"/>
              </a:spcBef>
              <a:spcAft>
                <a:spcPts val="0"/>
              </a:spcAft>
              <a:buClr>
                <a:srgbClr val="FFFFFF"/>
              </a:buClr>
              <a:buSzPts val="1000"/>
              <a:buFont typeface="Times New Roman"/>
              <a:buChar char="❖"/>
            </a:pPr>
            <a:r>
              <a:rPr lang="en" sz="1000">
                <a:solidFill>
                  <a:srgbClr val="FFFFFF"/>
                </a:solidFill>
                <a:latin typeface="Times New Roman"/>
                <a:ea typeface="Times New Roman"/>
                <a:cs typeface="Times New Roman"/>
                <a:sym typeface="Times New Roman"/>
              </a:rPr>
              <a:t>Articles</a:t>
            </a:r>
            <a:endParaRPr sz="1000">
              <a:solidFill>
                <a:srgbClr val="FFFFFF"/>
              </a:solidFill>
              <a:latin typeface="Times New Roman"/>
              <a:ea typeface="Times New Roman"/>
              <a:cs typeface="Times New Roman"/>
              <a:sym typeface="Times New Roman"/>
            </a:endParaRPr>
          </a:p>
          <a:p>
            <a:pPr indent="-292100" lvl="0" marL="457200" rtl="0" algn="l">
              <a:spcBef>
                <a:spcPts val="0"/>
              </a:spcBef>
              <a:spcAft>
                <a:spcPts val="0"/>
              </a:spcAft>
              <a:buClr>
                <a:srgbClr val="FFFFFF"/>
              </a:buClr>
              <a:buSzPts val="1000"/>
              <a:buFont typeface="Times New Roman"/>
              <a:buChar char="❖"/>
            </a:pPr>
            <a:r>
              <a:rPr lang="en" sz="1000">
                <a:solidFill>
                  <a:srgbClr val="FFFFFF"/>
                </a:solidFill>
                <a:latin typeface="Times New Roman"/>
                <a:ea typeface="Times New Roman"/>
                <a:cs typeface="Times New Roman"/>
                <a:sym typeface="Times New Roman"/>
              </a:rPr>
              <a:t>Executives and Experts</a:t>
            </a:r>
            <a:endParaRPr sz="1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g740fec3c67_1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54" name="Google Shape;254;g740fec3c67_1_0"/>
          <p:cNvPicPr preferRelativeResize="0"/>
          <p:nvPr/>
        </p:nvPicPr>
        <p:blipFill rotWithShape="1">
          <a:blip r:embed="rId3">
            <a:alphaModFix/>
          </a:blip>
          <a:srcRect b="6725" l="0" r="6768" t="0"/>
          <a:stretch/>
        </p:blipFill>
        <p:spPr>
          <a:xfrm>
            <a:off x="1466713" y="871525"/>
            <a:ext cx="5709376" cy="4185299"/>
          </a:xfrm>
          <a:prstGeom prst="rect">
            <a:avLst/>
          </a:prstGeom>
          <a:noFill/>
          <a:ln>
            <a:noFill/>
          </a:ln>
        </p:spPr>
      </p:pic>
      <p:sp>
        <p:nvSpPr>
          <p:cNvPr id="255" name="Google Shape;255;g740fec3c67_1_0"/>
          <p:cNvSpPr txBox="1"/>
          <p:nvPr/>
        </p:nvSpPr>
        <p:spPr>
          <a:xfrm>
            <a:off x="820951" y="441550"/>
            <a:ext cx="70725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274A51"/>
                </a:solidFill>
                <a:latin typeface="Helvetica Neue"/>
                <a:ea typeface="Helvetica Neue"/>
                <a:cs typeface="Helvetica Neue"/>
                <a:sym typeface="Helvetica Neue"/>
              </a:rPr>
              <a:t>Prophet Package Yields the Lowes</a:t>
            </a:r>
            <a:r>
              <a:rPr b="1" lang="en" sz="3000">
                <a:solidFill>
                  <a:srgbClr val="274A51"/>
                </a:solidFill>
                <a:latin typeface="Helvetica Neue"/>
                <a:ea typeface="Helvetica Neue"/>
                <a:cs typeface="Helvetica Neue"/>
                <a:sym typeface="Helvetica Neue"/>
              </a:rPr>
              <a:t>t Error</a:t>
            </a:r>
            <a:endParaRPr b="1" sz="3000">
              <a:solidFill>
                <a:srgbClr val="274A51"/>
              </a:solidFill>
              <a:latin typeface="Helvetica Neue"/>
              <a:ea typeface="Helvetica Neue"/>
              <a:cs typeface="Helvetica Neue"/>
              <a:sym typeface="Helvetica Neue"/>
            </a:endParaRPr>
          </a:p>
        </p:txBody>
      </p:sp>
      <p:sp>
        <p:nvSpPr>
          <p:cNvPr id="256" name="Google Shape;256;g740fec3c67_1_0"/>
          <p:cNvSpPr txBox="1"/>
          <p:nvPr/>
        </p:nvSpPr>
        <p:spPr>
          <a:xfrm>
            <a:off x="6940125" y="3622150"/>
            <a:ext cx="1761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ontano Sans"/>
                <a:ea typeface="Pontano Sans"/>
                <a:cs typeface="Pontano Sans"/>
                <a:sym typeface="Pontano Sans"/>
              </a:rPr>
              <a:t>Source: Prophet</a:t>
            </a:r>
            <a:endParaRPr sz="1000">
              <a:latin typeface="Pontano Sans"/>
              <a:ea typeface="Pontano Sans"/>
              <a:cs typeface="Pontano Sans"/>
              <a:sym typeface="Pontano Sans"/>
            </a:endParaRPr>
          </a:p>
          <a:p>
            <a:pPr indent="0" lvl="0" marL="0" rtl="0" algn="l">
              <a:spcBef>
                <a:spcPts val="0"/>
              </a:spcBef>
              <a:spcAft>
                <a:spcPts val="0"/>
              </a:spcAft>
              <a:buNone/>
            </a:pPr>
            <a:r>
              <a:t/>
            </a:r>
            <a:endParaRPr sz="1000">
              <a:latin typeface="Pontano Sans"/>
              <a:ea typeface="Pontano Sans"/>
              <a:cs typeface="Pontano Sans"/>
              <a:sym typeface="Pontan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g740fec3c67_1_6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fld id="{00000000-1234-1234-1234-123412341234}" type="slidenum">
              <a:rPr lang="en"/>
              <a:t>‹#›</a:t>
            </a:fld>
            <a:endParaRPr/>
          </a:p>
        </p:txBody>
      </p:sp>
      <p:pic>
        <p:nvPicPr>
          <p:cNvPr id="262" name="Google Shape;262;g740fec3c67_1_61"/>
          <p:cNvPicPr preferRelativeResize="0"/>
          <p:nvPr/>
        </p:nvPicPr>
        <p:blipFill rotWithShape="1">
          <a:blip r:embed="rId3">
            <a:alphaModFix/>
          </a:blip>
          <a:srcRect b="0" l="0" r="0" t="1263"/>
          <a:stretch/>
        </p:blipFill>
        <p:spPr>
          <a:xfrm>
            <a:off x="3473625" y="1167275"/>
            <a:ext cx="4444875" cy="3608825"/>
          </a:xfrm>
          <a:prstGeom prst="rect">
            <a:avLst/>
          </a:prstGeom>
          <a:noFill/>
          <a:ln>
            <a:noFill/>
          </a:ln>
        </p:spPr>
      </p:pic>
      <p:sp>
        <p:nvSpPr>
          <p:cNvPr id="263" name="Google Shape;263;g740fec3c67_1_61"/>
          <p:cNvSpPr txBox="1"/>
          <p:nvPr/>
        </p:nvSpPr>
        <p:spPr>
          <a:xfrm>
            <a:off x="1298425" y="173450"/>
            <a:ext cx="9321300" cy="10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6656F"/>
                </a:solidFill>
                <a:latin typeface="Helvetica Neue"/>
                <a:ea typeface="Helvetica Neue"/>
                <a:cs typeface="Helvetica Neue"/>
                <a:sym typeface="Helvetica Neue"/>
              </a:rPr>
              <a:t>Factors Affecting </a:t>
            </a:r>
            <a:r>
              <a:rPr b="1" lang="en" sz="3000">
                <a:solidFill>
                  <a:srgbClr val="36656F"/>
                </a:solidFill>
                <a:latin typeface="Helvetica Neue"/>
                <a:ea typeface="Helvetica Neue"/>
                <a:cs typeface="Helvetica Neue"/>
                <a:sym typeface="Helvetica Neue"/>
              </a:rPr>
              <a:t>Soybean Prices are</a:t>
            </a:r>
            <a:endParaRPr b="1" sz="3000">
              <a:solidFill>
                <a:srgbClr val="36656F"/>
              </a:solidFill>
              <a:latin typeface="Helvetica Neue"/>
              <a:ea typeface="Helvetica Neue"/>
              <a:cs typeface="Helvetica Neue"/>
              <a:sym typeface="Helvetica Neue"/>
            </a:endParaRPr>
          </a:p>
          <a:p>
            <a:pPr indent="0" lvl="0" marL="0" rtl="0" algn="l">
              <a:spcBef>
                <a:spcPts val="0"/>
              </a:spcBef>
              <a:spcAft>
                <a:spcPts val="0"/>
              </a:spcAft>
              <a:buNone/>
            </a:pPr>
            <a:r>
              <a:rPr b="1" lang="en" sz="3000">
                <a:solidFill>
                  <a:srgbClr val="36656F"/>
                </a:solidFill>
                <a:latin typeface="Helvetica Neue"/>
                <a:ea typeface="Helvetica Neue"/>
                <a:cs typeface="Helvetica Neue"/>
                <a:sym typeface="Helvetica Neue"/>
              </a:rPr>
              <a:t>  Correlated to Each Other </a:t>
            </a:r>
            <a:endParaRPr b="1" sz="3000">
              <a:solidFill>
                <a:srgbClr val="36656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g740fec3c67_0_7"/>
          <p:cNvSpPr txBox="1"/>
          <p:nvPr>
            <p:ph type="title"/>
          </p:nvPr>
        </p:nvSpPr>
        <p:spPr>
          <a:xfrm>
            <a:off x="370700" y="164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rgbClr val="36656F"/>
                </a:solidFill>
                <a:latin typeface="Helvetica Neue"/>
                <a:ea typeface="Helvetica Neue"/>
                <a:cs typeface="Helvetica Neue"/>
                <a:sym typeface="Helvetica Neue"/>
              </a:rPr>
              <a:t>March 2020 Contract Suggests Increase in</a:t>
            </a:r>
            <a:endParaRPr b="1" sz="3000">
              <a:solidFill>
                <a:srgbClr val="36656F"/>
              </a:solidFill>
              <a:latin typeface="Helvetica Neue"/>
              <a:ea typeface="Helvetica Neue"/>
              <a:cs typeface="Helvetica Neue"/>
              <a:sym typeface="Helvetica Neue"/>
            </a:endParaRPr>
          </a:p>
          <a:p>
            <a:pPr indent="457200" lvl="0" marL="2286000" rtl="0" algn="l">
              <a:spcBef>
                <a:spcPts val="0"/>
              </a:spcBef>
              <a:spcAft>
                <a:spcPts val="0"/>
              </a:spcAft>
              <a:buClr>
                <a:schemeClr val="dk1"/>
              </a:buClr>
              <a:buSzPts val="1100"/>
              <a:buFont typeface="Arial"/>
              <a:buNone/>
            </a:pPr>
            <a:r>
              <a:rPr b="1" lang="en" sz="3000">
                <a:solidFill>
                  <a:srgbClr val="36656F"/>
                </a:solidFill>
                <a:latin typeface="Helvetica Neue"/>
                <a:ea typeface="Helvetica Neue"/>
                <a:cs typeface="Helvetica Neue"/>
                <a:sym typeface="Helvetica Neue"/>
              </a:rPr>
              <a:t>Prices in the next 60 days</a:t>
            </a:r>
            <a:endParaRPr b="1">
              <a:latin typeface="Helvetica Neue"/>
              <a:ea typeface="Helvetica Neue"/>
              <a:cs typeface="Helvetica Neue"/>
              <a:sym typeface="Helvetica Neue"/>
            </a:endParaRPr>
          </a:p>
        </p:txBody>
      </p:sp>
      <p:sp>
        <p:nvSpPr>
          <p:cNvPr id="269" name="Google Shape;269;g740fec3c67_0_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70" name="Google Shape;270;g740fec3c67_0_7"/>
          <p:cNvPicPr preferRelativeResize="0"/>
          <p:nvPr/>
        </p:nvPicPr>
        <p:blipFill>
          <a:blip r:embed="rId3">
            <a:alphaModFix/>
          </a:blip>
          <a:stretch>
            <a:fillRect/>
          </a:stretch>
        </p:blipFill>
        <p:spPr>
          <a:xfrm>
            <a:off x="1568250" y="1170125"/>
            <a:ext cx="5691215"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anio template">
  <a:themeElements>
    <a:clrScheme name="Custom 347">
      <a:dk1>
        <a:srgbClr val="484F56"/>
      </a:dk1>
      <a:lt1>
        <a:srgbClr val="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