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0" r:id="rId1"/>
  </p:sldMasterIdLst>
  <p:sldIdLst>
    <p:sldId id="256" r:id="rId2"/>
    <p:sldId id="257" r:id="rId3"/>
    <p:sldId id="259" r:id="rId4"/>
    <p:sldId id="258" r:id="rId5"/>
    <p:sldId id="260" r:id="rId6"/>
    <p:sldId id="265" r:id="rId7"/>
    <p:sldId id="261" r:id="rId8"/>
    <p:sldId id="262" r:id="rId9"/>
    <p:sldId id="263" r:id="rId10"/>
    <p:sldId id="264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28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564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690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626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35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959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347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9347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63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885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540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29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98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7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152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369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266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8961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  <p:sldLayoutId id="214748375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leyer.org/icarus/" TargetMode="External"/><Relationship Id="rId2" Type="http://schemas.openxmlformats.org/officeDocument/2006/relationships/hyperlink" Target="http://iverilog.icarus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Computer Organization (CS220)</a:t>
            </a:r>
          </a:p>
          <a:p>
            <a:r>
              <a:rPr lang="en-US" dirty="0" smtClean="0"/>
              <a:t>Semester 2022-23-II</a:t>
            </a:r>
          </a:p>
          <a:p>
            <a:endParaRPr lang="en-US" dirty="0"/>
          </a:p>
          <a:p>
            <a:r>
              <a:rPr lang="en-US" dirty="0" smtClean="0"/>
              <a:t>Urbi Chatterjee</a:t>
            </a:r>
          </a:p>
          <a:p>
            <a:r>
              <a:rPr lang="en-US" dirty="0" smtClean="0"/>
              <a:t>CSE, IIT Kanpur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233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88" y="119149"/>
            <a:ext cx="9905998" cy="637309"/>
          </a:xfrm>
        </p:spPr>
        <p:txBody>
          <a:bodyPr/>
          <a:lstStyle/>
          <a:p>
            <a:r>
              <a:rPr lang="en-IN" b="1" dirty="0" smtClean="0"/>
              <a:t>MEMORY</a:t>
            </a:r>
            <a:endParaRPr lang="en-IN" b="1" dirty="0"/>
          </a:p>
        </p:txBody>
      </p:sp>
      <p:sp>
        <p:nvSpPr>
          <p:cNvPr id="5" name="Rectangle 4"/>
          <p:cNvSpPr/>
          <p:nvPr/>
        </p:nvSpPr>
        <p:spPr>
          <a:xfrm>
            <a:off x="901930" y="1238596"/>
            <a:ext cx="1205346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Cache Memory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715789" y="906086"/>
            <a:ext cx="2194560" cy="1670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Main Memory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7518862" y="586050"/>
            <a:ext cx="2884517" cy="2610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Secondary Memory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752301" y="2543694"/>
            <a:ext cx="1546167" cy="36576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Fastest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8199120" y="3386048"/>
            <a:ext cx="1546167" cy="36576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Slowest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752301" y="3103415"/>
            <a:ext cx="1546167" cy="46551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Costliest</a:t>
            </a:r>
            <a:endParaRPr lang="en-IN" dirty="0"/>
          </a:p>
        </p:txBody>
      </p:sp>
      <p:sp>
        <p:nvSpPr>
          <p:cNvPr id="11" name="Rounded Rectangle 10"/>
          <p:cNvSpPr/>
          <p:nvPr/>
        </p:nvSpPr>
        <p:spPr>
          <a:xfrm>
            <a:off x="8211588" y="4015043"/>
            <a:ext cx="1546167" cy="46551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Cheapest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432262" y="4480556"/>
            <a:ext cx="2776451" cy="20338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50" name="Picture 2" descr="https://qph.fs.quoracdn.net/main-qimg-70809d0e8201b69e8844dc3507dff79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64" y="4557707"/>
            <a:ext cx="2709949" cy="203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Left-Right Arrow 13"/>
          <p:cNvSpPr/>
          <p:nvPr/>
        </p:nvSpPr>
        <p:spPr>
          <a:xfrm>
            <a:off x="2107276" y="1522831"/>
            <a:ext cx="1608513" cy="507076"/>
          </a:xfrm>
          <a:prstGeom prst="left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Left-Right Arrow 15"/>
          <p:cNvSpPr/>
          <p:nvPr/>
        </p:nvSpPr>
        <p:spPr>
          <a:xfrm>
            <a:off x="5910349" y="1522831"/>
            <a:ext cx="1608513" cy="507076"/>
          </a:xfrm>
          <a:prstGeom prst="left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52" name="Picture 4" descr="https://qph.fs.quoracdn.net/main-qimg-3e9ea7ab809ece2d9ab25a2dac2e937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5230" y="4845016"/>
            <a:ext cx="1152525" cy="130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36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764" y="941294"/>
            <a:ext cx="11681011" cy="56567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Class Timing: Wed, Thurs, Fri: 11.00-12.00</a:t>
            </a:r>
          </a:p>
          <a:p>
            <a:r>
              <a:rPr lang="en-US" dirty="0"/>
              <a:t>Lab Timing: </a:t>
            </a:r>
            <a:r>
              <a:rPr lang="en-US" dirty="0" smtClean="0"/>
              <a:t>Mon (Group 1) </a:t>
            </a:r>
            <a:r>
              <a:rPr lang="en-US" dirty="0"/>
              <a:t>and </a:t>
            </a:r>
            <a:r>
              <a:rPr lang="en-US" dirty="0" smtClean="0"/>
              <a:t>Wed (Group 2)</a:t>
            </a:r>
          </a:p>
          <a:p>
            <a:pPr lvl="1"/>
            <a:r>
              <a:rPr lang="en-US" dirty="0" smtClean="0"/>
              <a:t>Batch 1: 14.00 to 15.30</a:t>
            </a:r>
          </a:p>
          <a:p>
            <a:pPr lvl="1"/>
            <a:r>
              <a:rPr lang="en-US" dirty="0" smtClean="0"/>
              <a:t>Batch 2 : 15.30 to 17.00 </a:t>
            </a:r>
          </a:p>
          <a:p>
            <a:r>
              <a:rPr lang="en-US" dirty="0" smtClean="0"/>
              <a:t>For practicing in home, you can use IVERILOG compiler. In lab, we will be using </a:t>
            </a:r>
            <a:r>
              <a:rPr lang="en-US" dirty="0" err="1" smtClean="0"/>
              <a:t>Xiling</a:t>
            </a:r>
            <a:r>
              <a:rPr lang="en-US" dirty="0" smtClean="0"/>
              <a:t> ISE Tool. </a:t>
            </a:r>
          </a:p>
          <a:p>
            <a:r>
              <a:rPr lang="en-US" dirty="0" err="1" smtClean="0"/>
              <a:t>Iverilog</a:t>
            </a:r>
            <a:r>
              <a:rPr lang="en-US" dirty="0"/>
              <a:t> Links: 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://iverilog.icarus.com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https://bleyer.org/icarus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No need to install ISE in laptop. </a:t>
            </a:r>
          </a:p>
          <a:p>
            <a:r>
              <a:rPr lang="en-US" dirty="0" smtClean="0"/>
              <a:t>9</a:t>
            </a:r>
            <a:r>
              <a:rPr lang="en-US" baseline="30000" dirty="0" smtClean="0"/>
              <a:t>th</a:t>
            </a:r>
            <a:r>
              <a:rPr lang="en-US" dirty="0" smtClean="0"/>
              <a:t> and 11</a:t>
            </a:r>
            <a:r>
              <a:rPr lang="en-US" baseline="30000" dirty="0" smtClean="0"/>
              <a:t>th</a:t>
            </a:r>
            <a:r>
              <a:rPr lang="en-US" dirty="0" smtClean="0"/>
              <a:t> January Lab will be held on KD101. in these classes, we will learn more about Verilog, how to run a code and </a:t>
            </a:r>
            <a:r>
              <a:rPr lang="en-US" dirty="0" err="1" smtClean="0"/>
              <a:t>testbench</a:t>
            </a:r>
            <a:r>
              <a:rPr lang="en-US" dirty="0" smtClean="0"/>
              <a:t> in </a:t>
            </a:r>
            <a:r>
              <a:rPr lang="en-US" dirty="0" err="1" smtClean="0"/>
              <a:t>iverilog</a:t>
            </a:r>
            <a:r>
              <a:rPr lang="en-US" dirty="0" smtClean="0"/>
              <a:t> and there will be no assignment. </a:t>
            </a:r>
          </a:p>
          <a:p>
            <a:r>
              <a:rPr lang="en-US" dirty="0" smtClean="0"/>
              <a:t>From 16</a:t>
            </a:r>
            <a:r>
              <a:rPr lang="en-US" baseline="30000" dirty="0" smtClean="0"/>
              <a:t>th</a:t>
            </a:r>
            <a:r>
              <a:rPr lang="en-US" dirty="0" smtClean="0"/>
              <a:t> January, we will have the lab session in CSE labs in KD 1</a:t>
            </a:r>
            <a:r>
              <a:rPr lang="en-US" baseline="30000" dirty="0" smtClean="0"/>
              <a:t>st</a:t>
            </a:r>
            <a:r>
              <a:rPr lang="en-US" dirty="0" smtClean="0"/>
              <a:t> and 2</a:t>
            </a:r>
            <a:r>
              <a:rPr lang="en-US" baseline="30000" dirty="0" smtClean="0"/>
              <a:t>nd</a:t>
            </a:r>
            <a:r>
              <a:rPr lang="en-US" dirty="0" smtClean="0"/>
              <a:t> floor. </a:t>
            </a:r>
          </a:p>
          <a:p>
            <a:r>
              <a:rPr lang="en-US" dirty="0" smtClean="0"/>
              <a:t>FCH: https</a:t>
            </a:r>
            <a:r>
              <a:rPr lang="en-US" dirty="0"/>
              <a:t>://urbiism.wixsite.com/urbi1989/teaching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10388" y="119149"/>
            <a:ext cx="9905998" cy="637309"/>
          </a:xfrm>
        </p:spPr>
        <p:txBody>
          <a:bodyPr/>
          <a:lstStyle/>
          <a:p>
            <a:r>
              <a:rPr lang="en-IN" b="1" dirty="0" smtClean="0"/>
              <a:t>Some basic Information about the </a:t>
            </a:r>
            <a:r>
              <a:rPr lang="en-IN" b="1" dirty="0" smtClean="0"/>
              <a:t>Course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99462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941" y="89647"/>
            <a:ext cx="11609294" cy="660698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Evaluation:</a:t>
            </a:r>
            <a:endParaRPr lang="en-IN" dirty="0" smtClean="0"/>
          </a:p>
          <a:p>
            <a:r>
              <a:rPr lang="en-IN" dirty="0" smtClean="0"/>
              <a:t>Quiz </a:t>
            </a:r>
            <a:r>
              <a:rPr lang="en-IN" dirty="0"/>
              <a:t>15%</a:t>
            </a:r>
          </a:p>
          <a:p>
            <a:r>
              <a:rPr lang="en-IN" dirty="0"/>
              <a:t>Lab Assignments 20%</a:t>
            </a:r>
          </a:p>
          <a:p>
            <a:r>
              <a:rPr lang="en-IN" dirty="0"/>
              <a:t>Mid </a:t>
            </a:r>
            <a:r>
              <a:rPr lang="en-IN" dirty="0" err="1"/>
              <a:t>Sem</a:t>
            </a:r>
            <a:r>
              <a:rPr lang="en-IN" dirty="0"/>
              <a:t> 30%</a:t>
            </a:r>
          </a:p>
          <a:p>
            <a:r>
              <a:rPr lang="en-IN" dirty="0"/>
              <a:t>End </a:t>
            </a:r>
            <a:r>
              <a:rPr lang="en-IN" dirty="0" err="1"/>
              <a:t>Sem</a:t>
            </a:r>
            <a:r>
              <a:rPr lang="en-IN" dirty="0"/>
              <a:t> 35</a:t>
            </a:r>
            <a:r>
              <a:rPr lang="en-IN" dirty="0" smtClean="0"/>
              <a:t>%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Quiz Schedule: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• </a:t>
            </a:r>
            <a:r>
              <a:rPr lang="en-US" dirty="0"/>
              <a:t>Quiz 1: 3rd Feb, 2023. The quiz will be taken in regular class time.</a:t>
            </a:r>
          </a:p>
          <a:p>
            <a:pPr marL="0" indent="0">
              <a:buNone/>
            </a:pPr>
            <a:r>
              <a:rPr lang="en-US" dirty="0"/>
              <a:t>• Quiz 2: 17th March, 2023. The quiz will be taken in regular class time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IN" dirty="0"/>
              <a:t>Books</a:t>
            </a:r>
            <a:r>
              <a:rPr lang="en-IN" dirty="0" smtClean="0"/>
              <a:t>:</a:t>
            </a:r>
            <a:br>
              <a:rPr lang="en-IN" dirty="0" smtClean="0"/>
            </a:br>
            <a:endParaRPr lang="en-IN" dirty="0"/>
          </a:p>
          <a:p>
            <a:r>
              <a:rPr lang="en-US" dirty="0"/>
              <a:t>1. D. A. Patterson and J. L. Hennessy. Computer Organization and Design: The Hardware/Software </a:t>
            </a:r>
            <a:r>
              <a:rPr lang="en-US" dirty="0" smtClean="0"/>
              <a:t>Interface. Elsevier </a:t>
            </a:r>
            <a:r>
              <a:rPr lang="en-US" dirty="0"/>
              <a:t>India/Morgan Kaufmann publishers, 5th edition (also known as the MIPS edition).</a:t>
            </a:r>
          </a:p>
          <a:p>
            <a:r>
              <a:rPr lang="en-IN" dirty="0"/>
              <a:t>2. P. P. Chu. FPGA Prototyping by Verilog Examples: Xilinx SPARTAN-3 Version. Wiley publication.</a:t>
            </a:r>
          </a:p>
          <a:p>
            <a:r>
              <a:rPr lang="en-US" dirty="0"/>
              <a:t>3. S. </a:t>
            </a:r>
            <a:r>
              <a:rPr lang="en-US" dirty="0" err="1"/>
              <a:t>Palnitkar</a:t>
            </a:r>
            <a:r>
              <a:rPr lang="en-US" dirty="0"/>
              <a:t>. Verilog HDL: A Guide to Digital Design and Synthesis. Pearson India publishers.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656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824" y="94211"/>
            <a:ext cx="9905998" cy="861753"/>
          </a:xfrm>
        </p:spPr>
        <p:txBody>
          <a:bodyPr/>
          <a:lstStyle/>
          <a:p>
            <a:r>
              <a:rPr lang="en-IN" dirty="0" smtClean="0"/>
              <a:t>Teaching Assistants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069" y="1072343"/>
            <a:ext cx="10806342" cy="3682537"/>
          </a:xfrm>
        </p:spPr>
        <p:txBody>
          <a:bodyPr>
            <a:normAutofit/>
          </a:bodyPr>
          <a:lstStyle/>
          <a:p>
            <a:r>
              <a:rPr lang="en-IN" dirty="0" err="1">
                <a:effectLst/>
              </a:rPr>
              <a:t>Mayuresh</a:t>
            </a:r>
            <a:r>
              <a:rPr lang="en-IN" dirty="0">
                <a:effectLst/>
              </a:rPr>
              <a:t> </a:t>
            </a:r>
            <a:r>
              <a:rPr lang="en-IN" dirty="0" err="1">
                <a:effectLst/>
              </a:rPr>
              <a:t>Diwakar</a:t>
            </a:r>
            <a:r>
              <a:rPr lang="en-IN" dirty="0">
                <a:effectLst/>
              </a:rPr>
              <a:t> Shandilya 21111041 </a:t>
            </a:r>
            <a:r>
              <a:rPr lang="en-IN" dirty="0" smtClean="0">
                <a:effectLst/>
              </a:rPr>
              <a:t>mayuresh@cse.iitk.ac.in</a:t>
            </a:r>
            <a:endParaRPr lang="en-IN" dirty="0" smtClean="0"/>
          </a:p>
          <a:p>
            <a:r>
              <a:rPr lang="en-IN" dirty="0" err="1" smtClean="0">
                <a:effectLst/>
              </a:rPr>
              <a:t>Nimit</a:t>
            </a:r>
            <a:r>
              <a:rPr lang="en-IN" dirty="0" smtClean="0">
                <a:effectLst/>
              </a:rPr>
              <a:t> </a:t>
            </a:r>
            <a:r>
              <a:rPr lang="en-IN" dirty="0">
                <a:effectLst/>
              </a:rPr>
              <a:t>Jain 21111045 </a:t>
            </a:r>
            <a:r>
              <a:rPr lang="en-IN" dirty="0" smtClean="0">
                <a:effectLst/>
              </a:rPr>
              <a:t>nimitj@cse.iitk.ac.in</a:t>
            </a:r>
          </a:p>
          <a:p>
            <a:r>
              <a:rPr lang="en-IN" dirty="0" err="1" smtClean="0">
                <a:effectLst/>
              </a:rPr>
              <a:t>Piyush</a:t>
            </a:r>
            <a:r>
              <a:rPr lang="en-IN" dirty="0" smtClean="0">
                <a:effectLst/>
              </a:rPr>
              <a:t> </a:t>
            </a:r>
            <a:r>
              <a:rPr lang="en-IN" dirty="0" err="1">
                <a:effectLst/>
              </a:rPr>
              <a:t>Gangle</a:t>
            </a:r>
            <a:r>
              <a:rPr lang="en-IN" dirty="0">
                <a:effectLst/>
              </a:rPr>
              <a:t> 21111046 piyushg@cse.iitk.ac.in </a:t>
            </a:r>
            <a:endParaRPr lang="en-IN" dirty="0" smtClean="0">
              <a:effectLst/>
            </a:endParaRPr>
          </a:p>
          <a:p>
            <a:r>
              <a:rPr lang="en-IN" dirty="0" err="1" smtClean="0">
                <a:effectLst/>
              </a:rPr>
              <a:t>Prajwal</a:t>
            </a:r>
            <a:r>
              <a:rPr lang="en-IN" dirty="0" smtClean="0">
                <a:effectLst/>
              </a:rPr>
              <a:t> </a:t>
            </a:r>
            <a:r>
              <a:rPr lang="en-IN" dirty="0" err="1">
                <a:effectLst/>
              </a:rPr>
              <a:t>Pradiprao</a:t>
            </a:r>
            <a:r>
              <a:rPr lang="en-IN" dirty="0">
                <a:effectLst/>
              </a:rPr>
              <a:t> </a:t>
            </a:r>
            <a:r>
              <a:rPr lang="en-IN" dirty="0" err="1">
                <a:effectLst/>
              </a:rPr>
              <a:t>Thakare</a:t>
            </a:r>
            <a:r>
              <a:rPr lang="en-IN" dirty="0">
                <a:effectLst/>
              </a:rPr>
              <a:t> 21111047 </a:t>
            </a:r>
            <a:r>
              <a:rPr lang="en-IN" dirty="0" smtClean="0">
                <a:effectLst/>
              </a:rPr>
              <a:t>prajwalt@cse.iitk.ac.in</a:t>
            </a:r>
            <a:endParaRPr lang="en-IN" dirty="0" smtClean="0"/>
          </a:p>
          <a:p>
            <a:r>
              <a:rPr lang="en-IN" dirty="0" err="1" smtClean="0">
                <a:effectLst/>
              </a:rPr>
              <a:t>Srujana</a:t>
            </a:r>
            <a:r>
              <a:rPr lang="en-IN" dirty="0" smtClean="0">
                <a:effectLst/>
              </a:rPr>
              <a:t> </a:t>
            </a:r>
            <a:r>
              <a:rPr lang="en-IN" dirty="0" err="1">
                <a:effectLst/>
              </a:rPr>
              <a:t>Sabbani</a:t>
            </a:r>
            <a:r>
              <a:rPr lang="en-IN" dirty="0">
                <a:effectLst/>
              </a:rPr>
              <a:t> </a:t>
            </a:r>
            <a:r>
              <a:rPr lang="en-IN" dirty="0" smtClean="0">
                <a:effectLst/>
              </a:rPr>
              <a:t>22111083 srujanasabbani@cse.iitk.ac.in</a:t>
            </a:r>
            <a:endParaRPr lang="en-IN" dirty="0" smtClean="0"/>
          </a:p>
          <a:p>
            <a:r>
              <a:rPr lang="en-IN" dirty="0" smtClean="0">
                <a:effectLst/>
              </a:rPr>
              <a:t>Aditya </a:t>
            </a:r>
            <a:r>
              <a:rPr lang="en-IN" dirty="0" err="1">
                <a:effectLst/>
              </a:rPr>
              <a:t>Dhaulakhandi</a:t>
            </a:r>
            <a:r>
              <a:rPr lang="en-IN" dirty="0">
                <a:effectLst/>
              </a:rPr>
              <a:t> 22211401 </a:t>
            </a:r>
            <a:r>
              <a:rPr lang="en-IN" dirty="0" smtClean="0">
                <a:effectLst/>
              </a:rPr>
              <a:t>adityad22@iitk.ac.in</a:t>
            </a:r>
            <a:endParaRPr lang="en-IN" dirty="0" smtClean="0"/>
          </a:p>
          <a:p>
            <a:r>
              <a:rPr lang="en-IN" dirty="0" err="1" smtClean="0">
                <a:effectLst/>
              </a:rPr>
              <a:t>Neelofar</a:t>
            </a:r>
            <a:r>
              <a:rPr lang="en-IN" dirty="0" smtClean="0">
                <a:effectLst/>
              </a:rPr>
              <a:t> </a:t>
            </a:r>
            <a:r>
              <a:rPr lang="en-IN" dirty="0">
                <a:effectLst/>
              </a:rPr>
              <a:t>Hassan 21211263 </a:t>
            </a:r>
            <a:r>
              <a:rPr lang="en-IN" dirty="0" smtClean="0">
                <a:effectLst/>
              </a:rPr>
              <a:t>neelofar@cse.iitk.ac.in</a:t>
            </a:r>
            <a:endParaRPr lang="en-IN" dirty="0" smtClean="0"/>
          </a:p>
          <a:p>
            <a:r>
              <a:rPr lang="en-IN" dirty="0" err="1" smtClean="0">
                <a:effectLst/>
              </a:rPr>
              <a:t>Suraj</a:t>
            </a:r>
            <a:r>
              <a:rPr lang="en-IN" dirty="0" smtClean="0">
                <a:effectLst/>
              </a:rPr>
              <a:t> </a:t>
            </a:r>
            <a:r>
              <a:rPr lang="en-IN" dirty="0">
                <a:effectLst/>
              </a:rPr>
              <a:t>Mandal 22111276 </a:t>
            </a:r>
            <a:r>
              <a:rPr lang="en-IN" dirty="0" smtClean="0">
                <a:effectLst/>
              </a:rPr>
              <a:t>surajmandal@cse.iitk.ac.in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1763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862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572" y="85899"/>
            <a:ext cx="11660187" cy="853439"/>
          </a:xfrm>
        </p:spPr>
        <p:txBody>
          <a:bodyPr/>
          <a:lstStyle/>
          <a:p>
            <a:r>
              <a:rPr lang="en-US" b="1" dirty="0"/>
              <a:t>Eight Great Ideas in </a:t>
            </a:r>
            <a:r>
              <a:rPr lang="en-US" b="1" dirty="0" smtClean="0"/>
              <a:t>Computer </a:t>
            </a:r>
            <a:r>
              <a:rPr lang="en-IN" b="1" dirty="0" smtClean="0"/>
              <a:t>Architecture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108159" y="1932708"/>
            <a:ext cx="2269375" cy="1039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 of Moore’s Law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638102" y="1938941"/>
            <a:ext cx="2525789" cy="1005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Abstraction to Simplify Design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6475616" y="1955568"/>
            <a:ext cx="2111433" cy="972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 the Common Case Fast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8898774" y="1955569"/>
            <a:ext cx="2211186" cy="972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Performance via Parallelism</a:t>
            </a:r>
          </a:p>
        </p:txBody>
      </p:sp>
      <p:sp>
        <p:nvSpPr>
          <p:cNvPr id="8" name="Rectangle 7"/>
          <p:cNvSpPr/>
          <p:nvPr/>
        </p:nvSpPr>
        <p:spPr>
          <a:xfrm>
            <a:off x="1108159" y="3944389"/>
            <a:ext cx="2269375" cy="1018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Performance via Pipelining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3638102" y="3955817"/>
            <a:ext cx="2518756" cy="1019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Performance via Prediction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17426" y="3965170"/>
            <a:ext cx="2111433" cy="1009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Hierarchy of Memories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898774" y="3965170"/>
            <a:ext cx="2211186" cy="1009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Dependability via Redundancy</a:t>
            </a:r>
          </a:p>
        </p:txBody>
      </p:sp>
    </p:spTree>
    <p:extLst>
      <p:ext uri="{BB962C8B-B14F-4D97-AF65-F5344CB8AC3E}">
        <p14:creationId xmlns:p14="http://schemas.microsoft.com/office/powerpoint/2010/main" val="375016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704" y="144089"/>
            <a:ext cx="9905998" cy="944880"/>
          </a:xfrm>
        </p:spPr>
        <p:txBody>
          <a:bodyPr/>
          <a:lstStyle/>
          <a:p>
            <a:r>
              <a:rPr lang="en-IN" b="1" dirty="0" smtClean="0"/>
              <a:t>Below Your Program</a:t>
            </a:r>
            <a:endParaRPr lang="en-IN" b="1" dirty="0"/>
          </a:p>
        </p:txBody>
      </p:sp>
      <p:sp>
        <p:nvSpPr>
          <p:cNvPr id="4" name="Oval 3"/>
          <p:cNvSpPr/>
          <p:nvPr/>
        </p:nvSpPr>
        <p:spPr>
          <a:xfrm>
            <a:off x="3283527" y="1338349"/>
            <a:ext cx="5503026" cy="4995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4272742" y="2194560"/>
            <a:ext cx="3524596" cy="31422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5187142" y="2926080"/>
            <a:ext cx="1862051" cy="186205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Hardware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004262" y="2502131"/>
            <a:ext cx="2061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System Software</a:t>
            </a:r>
            <a:endParaRPr lang="en-IN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688378" y="1671443"/>
            <a:ext cx="3025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Application Software</a:t>
            </a:r>
            <a:endParaRPr lang="en-IN" b="1" dirty="0"/>
          </a:p>
        </p:txBody>
      </p:sp>
      <p:sp>
        <p:nvSpPr>
          <p:cNvPr id="3" name="Rectangle 2"/>
          <p:cNvSpPr/>
          <p:nvPr/>
        </p:nvSpPr>
        <p:spPr>
          <a:xfrm>
            <a:off x="9243754" y="144088"/>
            <a:ext cx="2842952" cy="2665613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r>
              <a:rPr lang="en-US" b="1" dirty="0" smtClean="0"/>
              <a:t>Operating System: interfaces </a:t>
            </a:r>
            <a:r>
              <a:rPr lang="en-US" b="1" dirty="0"/>
              <a:t>between a user’s program and the hardware</a:t>
            </a:r>
          </a:p>
          <a:p>
            <a:r>
              <a:rPr lang="en-US" b="1" dirty="0"/>
              <a:t>and provides a variety of services and supervisory functions.</a:t>
            </a:r>
            <a:endParaRPr lang="en-IN" b="1" dirty="0"/>
          </a:p>
        </p:txBody>
      </p:sp>
      <p:sp>
        <p:nvSpPr>
          <p:cNvPr id="9" name="Rectangle 8"/>
          <p:cNvSpPr/>
          <p:nvPr/>
        </p:nvSpPr>
        <p:spPr>
          <a:xfrm>
            <a:off x="9152313" y="3674226"/>
            <a:ext cx="2934393" cy="3067396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r>
              <a:rPr lang="en-US" b="1" dirty="0" smtClean="0"/>
              <a:t>Compilers: </a:t>
            </a:r>
            <a:r>
              <a:rPr lang="en-US" b="1" dirty="0"/>
              <a:t>T</a:t>
            </a:r>
            <a:r>
              <a:rPr lang="en-US" b="1" dirty="0" smtClean="0"/>
              <a:t>he </a:t>
            </a:r>
            <a:r>
              <a:rPr lang="en-US" b="1" dirty="0"/>
              <a:t>translation of a program written</a:t>
            </a:r>
          </a:p>
          <a:p>
            <a:r>
              <a:rPr lang="en-US" b="1" dirty="0"/>
              <a:t>in a high-level language, such as C, C, Java, or Visual Basic into instructions</a:t>
            </a:r>
          </a:p>
          <a:p>
            <a:r>
              <a:rPr lang="en-US" b="1" dirty="0"/>
              <a:t>that the hardware can execute.</a:t>
            </a:r>
            <a:endParaRPr lang="en-IN" b="1" dirty="0"/>
          </a:p>
        </p:txBody>
      </p:sp>
      <p:cxnSp>
        <p:nvCxnSpPr>
          <p:cNvPr id="11" name="Straight Arrow Connector 10"/>
          <p:cNvCxnSpPr>
            <a:endCxn id="3" idx="1"/>
          </p:cNvCxnSpPr>
          <p:nvPr/>
        </p:nvCxnSpPr>
        <p:spPr>
          <a:xfrm flipV="1">
            <a:off x="7065818" y="1476895"/>
            <a:ext cx="2177936" cy="12099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9" idx="1"/>
          </p:cNvCxnSpPr>
          <p:nvPr/>
        </p:nvCxnSpPr>
        <p:spPr>
          <a:xfrm>
            <a:off x="7256809" y="4325882"/>
            <a:ext cx="1895504" cy="8820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73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3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20" y="60960"/>
            <a:ext cx="11809817" cy="903316"/>
          </a:xfrm>
        </p:spPr>
        <p:txBody>
          <a:bodyPr/>
          <a:lstStyle/>
          <a:p>
            <a:r>
              <a:rPr lang="en-US" b="1" dirty="0" smtClean="0"/>
              <a:t>Computer Architecture Vs. Computer organization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696" y="881150"/>
            <a:ext cx="4695721" cy="59046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1932" y="1795549"/>
            <a:ext cx="3300153" cy="44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what the computer does</a:t>
            </a:r>
          </a:p>
        </p:txBody>
      </p:sp>
      <p:sp>
        <p:nvSpPr>
          <p:cNvPr id="6" name="Rectangle 5"/>
          <p:cNvSpPr/>
          <p:nvPr/>
        </p:nvSpPr>
        <p:spPr>
          <a:xfrm>
            <a:off x="8562108" y="1584267"/>
            <a:ext cx="3350029" cy="44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how it does it</a:t>
            </a:r>
          </a:p>
        </p:txBody>
      </p:sp>
      <p:sp>
        <p:nvSpPr>
          <p:cNvPr id="7" name="Rectangle 6"/>
          <p:cNvSpPr/>
          <p:nvPr/>
        </p:nvSpPr>
        <p:spPr>
          <a:xfrm>
            <a:off x="211265" y="2923337"/>
            <a:ext cx="3300153" cy="146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 functional </a:t>
            </a:r>
            <a:r>
              <a:rPr lang="en-IN" dirty="0" smtClean="0"/>
              <a:t>behaviour: </a:t>
            </a:r>
            <a:r>
              <a:rPr lang="en-US" dirty="0"/>
              <a:t>As a programmer, you can view architecture as a series of instructions, addressing modes, and registers.</a:t>
            </a:r>
            <a:r>
              <a:rPr lang="en-IN" dirty="0"/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8607028" y="2803412"/>
            <a:ext cx="3413760" cy="1300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 structural </a:t>
            </a:r>
            <a:r>
              <a:rPr lang="en-IN" dirty="0" smtClean="0"/>
              <a:t>relationship: </a:t>
            </a:r>
            <a:r>
              <a:rPr lang="en-US" dirty="0"/>
              <a:t>The implementation of the architecture is called organization.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211265" y="5070764"/>
            <a:ext cx="3300153" cy="64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designing a computer, its architecture is fixed first.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8607028" y="4758342"/>
            <a:ext cx="3413760" cy="831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designing a computer, organization is decided after its architecture.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469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22" y="135774"/>
            <a:ext cx="9905998" cy="670560"/>
          </a:xfrm>
        </p:spPr>
        <p:txBody>
          <a:bodyPr/>
          <a:lstStyle/>
          <a:p>
            <a:r>
              <a:rPr lang="en-IN" b="1" dirty="0" smtClean="0"/>
              <a:t>Example</a:t>
            </a:r>
            <a:endParaRPr lang="en-IN" b="1" dirty="0"/>
          </a:p>
        </p:txBody>
      </p:sp>
      <p:sp>
        <p:nvSpPr>
          <p:cNvPr id="4" name="Rectangle 3"/>
          <p:cNvSpPr/>
          <p:nvPr/>
        </p:nvSpPr>
        <p:spPr>
          <a:xfrm>
            <a:off x="2884515" y="2202871"/>
            <a:ext cx="3200401" cy="1737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p,q,r</a:t>
            </a:r>
            <a:r>
              <a:rPr lang="en-IN" dirty="0" smtClean="0"/>
              <a:t>;</a:t>
            </a:r>
          </a:p>
          <a:p>
            <a:r>
              <a:rPr lang="en-IN" dirty="0" err="1" smtClean="0"/>
              <a:t>scanf</a:t>
            </a:r>
            <a:r>
              <a:rPr lang="en-IN" dirty="0" smtClean="0"/>
              <a:t>(“%</a:t>
            </a:r>
            <a:r>
              <a:rPr lang="en-IN" dirty="0" err="1" smtClean="0"/>
              <a:t>d,%d</a:t>
            </a:r>
            <a:r>
              <a:rPr lang="en-IN" dirty="0" smtClean="0"/>
              <a:t>”, &amp;p, &amp;q);</a:t>
            </a:r>
          </a:p>
          <a:p>
            <a:r>
              <a:rPr lang="en-IN" dirty="0"/>
              <a:t>r</a:t>
            </a:r>
            <a:r>
              <a:rPr lang="en-IN" dirty="0" smtClean="0"/>
              <a:t>=</a:t>
            </a:r>
            <a:r>
              <a:rPr lang="en-IN" dirty="0" err="1" smtClean="0"/>
              <a:t>p+q</a:t>
            </a:r>
            <a:r>
              <a:rPr lang="en-IN" dirty="0" smtClean="0"/>
              <a:t>;</a:t>
            </a:r>
          </a:p>
          <a:p>
            <a:r>
              <a:rPr lang="en-IN" dirty="0" err="1"/>
              <a:t>p</a:t>
            </a:r>
            <a:r>
              <a:rPr lang="en-IN" dirty="0" err="1" smtClean="0"/>
              <a:t>rintf</a:t>
            </a:r>
            <a:r>
              <a:rPr lang="en-IN" dirty="0" smtClean="0"/>
              <a:t>(“%</a:t>
            </a:r>
            <a:r>
              <a:rPr lang="en-IN" dirty="0" err="1" smtClean="0"/>
              <a:t>d”,r</a:t>
            </a:r>
            <a:r>
              <a:rPr lang="en-IN" dirty="0" smtClean="0"/>
              <a:t>);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7540623" y="2202871"/>
            <a:ext cx="2467697" cy="2685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/>
              <a:t>IN PORTA</a:t>
            </a:r>
          </a:p>
          <a:p>
            <a:r>
              <a:rPr lang="en-IN" dirty="0" smtClean="0"/>
              <a:t>STR P</a:t>
            </a:r>
          </a:p>
          <a:p>
            <a:r>
              <a:rPr lang="en-IN" dirty="0" smtClean="0"/>
              <a:t>IN PORTA</a:t>
            </a:r>
          </a:p>
          <a:p>
            <a:r>
              <a:rPr lang="en-IN" dirty="0" smtClean="0"/>
              <a:t>STR Q</a:t>
            </a:r>
          </a:p>
          <a:p>
            <a:endParaRPr lang="en-IN" dirty="0"/>
          </a:p>
          <a:p>
            <a:r>
              <a:rPr lang="en-IN" dirty="0" smtClean="0"/>
              <a:t>LDA P</a:t>
            </a:r>
          </a:p>
          <a:p>
            <a:r>
              <a:rPr lang="en-IN" dirty="0" smtClean="0"/>
              <a:t>ADD Q</a:t>
            </a:r>
          </a:p>
          <a:p>
            <a:r>
              <a:rPr lang="en-IN" dirty="0" smtClean="0"/>
              <a:t>STA R</a:t>
            </a:r>
          </a:p>
          <a:p>
            <a:r>
              <a:rPr lang="en-IN" dirty="0" smtClean="0"/>
              <a:t>OUT PORTB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65108" y="2641245"/>
            <a:ext cx="1891553" cy="8606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Accumulator!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Curved Down Arrow 5"/>
          <p:cNvSpPr/>
          <p:nvPr/>
        </p:nvSpPr>
        <p:spPr>
          <a:xfrm>
            <a:off x="4132728" y="271795"/>
            <a:ext cx="4814047" cy="1826353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58118" y="80633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Compiler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7540623" y="5342965"/>
            <a:ext cx="2598459" cy="1228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01001010101010</a:t>
            </a:r>
          </a:p>
          <a:p>
            <a:pPr algn="ctr"/>
            <a:r>
              <a:rPr lang="en-US" dirty="0" smtClean="0"/>
              <a:t>11111110101010</a:t>
            </a:r>
          </a:p>
          <a:p>
            <a:pPr algn="ctr"/>
            <a:r>
              <a:rPr lang="en-US" dirty="0" smtClean="0"/>
              <a:t>01010101010100</a:t>
            </a:r>
          </a:p>
          <a:p>
            <a:pPr algn="ctr"/>
            <a:r>
              <a:rPr lang="en-US" dirty="0" smtClean="0"/>
              <a:t>11111111111100</a:t>
            </a:r>
            <a:endParaRPr lang="en-IN" dirty="0"/>
          </a:p>
        </p:txBody>
      </p:sp>
      <p:sp>
        <p:nvSpPr>
          <p:cNvPr id="9" name="Curved Left Arrow 8"/>
          <p:cNvSpPr/>
          <p:nvPr/>
        </p:nvSpPr>
        <p:spPr>
          <a:xfrm>
            <a:off x="10139082" y="3290047"/>
            <a:ext cx="1344706" cy="2796988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39082" y="4500282"/>
            <a:ext cx="1407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Assembler</a:t>
            </a:r>
            <a:endParaRPr lang="en-IN" dirty="0"/>
          </a:p>
        </p:txBody>
      </p:sp>
      <p:sp>
        <p:nvSpPr>
          <p:cNvPr id="11" name="Rounded Rectangle 10"/>
          <p:cNvSpPr/>
          <p:nvPr/>
        </p:nvSpPr>
        <p:spPr>
          <a:xfrm>
            <a:off x="2895599" y="5074023"/>
            <a:ext cx="2474258" cy="149710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Input-Output Handling</a:t>
            </a:r>
          </a:p>
          <a:p>
            <a:pPr algn="ctr"/>
            <a:r>
              <a:rPr lang="en-US" dirty="0" smtClean="0"/>
              <a:t>Memory Allocation</a:t>
            </a:r>
          </a:p>
          <a:p>
            <a:pPr algn="ctr"/>
            <a:r>
              <a:rPr lang="en-US" dirty="0" smtClean="0"/>
              <a:t>Process Separation</a:t>
            </a:r>
            <a:endParaRPr lang="en-IN" dirty="0"/>
          </a:p>
        </p:txBody>
      </p:sp>
      <p:sp>
        <p:nvSpPr>
          <p:cNvPr id="12" name="Left Arrow 11"/>
          <p:cNvSpPr/>
          <p:nvPr/>
        </p:nvSpPr>
        <p:spPr>
          <a:xfrm>
            <a:off x="5448136" y="5506570"/>
            <a:ext cx="1694329" cy="632011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5558118" y="4805082"/>
            <a:ext cx="1488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Operating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882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" grpId="0" animBg="1"/>
      <p:bldP spid="6" grpId="0" animBg="1"/>
      <p:bldP spid="7" grpId="0"/>
      <p:bldP spid="8" grpId="0" animBg="1"/>
      <p:bldP spid="9" grpId="0" animBg="1"/>
      <p:bldP spid="10" grpId="0"/>
      <p:bldP spid="11" grpId="0" animBg="1"/>
      <p:bldP spid="12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34" y="110836"/>
            <a:ext cx="11959445" cy="7370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From a High-Level Language to the Language of Hardware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24690" y="2726573"/>
            <a:ext cx="2161309" cy="31505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/>
              <a:t>int factorial(int num) {</a:t>
            </a:r>
          </a:p>
          <a:p>
            <a:r>
              <a:rPr lang="pt-BR" sz="1400" dirty="0"/>
              <a:t>    int i;</a:t>
            </a:r>
          </a:p>
          <a:p>
            <a:r>
              <a:rPr lang="pt-BR" sz="1400" dirty="0"/>
              <a:t>    int a=1;</a:t>
            </a:r>
          </a:p>
          <a:p>
            <a:r>
              <a:rPr lang="pt-BR" sz="1400" dirty="0"/>
              <a:t>    for (i=1;i&lt;=num; i++)</a:t>
            </a:r>
          </a:p>
          <a:p>
            <a:r>
              <a:rPr lang="pt-BR" sz="1400" dirty="0"/>
              <a:t>    {</a:t>
            </a:r>
          </a:p>
          <a:p>
            <a:r>
              <a:rPr lang="pt-BR" sz="1400" dirty="0"/>
              <a:t>        a=a*i;</a:t>
            </a:r>
          </a:p>
          <a:p>
            <a:r>
              <a:rPr lang="pt-BR" sz="1400" dirty="0"/>
              <a:t>    }</a:t>
            </a:r>
          </a:p>
          <a:p>
            <a:r>
              <a:rPr lang="pt-BR" sz="1400" dirty="0"/>
              <a:t>    return a;</a:t>
            </a:r>
          </a:p>
          <a:p>
            <a:r>
              <a:rPr lang="pt-BR" sz="1400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3549536" y="1604357"/>
            <a:ext cx="3445625" cy="42727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/>
              <a:t>factorial(</a:t>
            </a:r>
            <a:r>
              <a:rPr lang="en-IN" sz="1400" dirty="0" err="1"/>
              <a:t>int</a:t>
            </a:r>
            <a:r>
              <a:rPr lang="en-IN" sz="1400" dirty="0"/>
              <a:t>):</a:t>
            </a:r>
          </a:p>
          <a:p>
            <a:r>
              <a:rPr lang="en-IN" sz="1400" dirty="0"/>
              <a:t>        push    </a:t>
            </a:r>
            <a:r>
              <a:rPr lang="en-IN" sz="1400" dirty="0" err="1"/>
              <a:t>rbp</a:t>
            </a:r>
            <a:endParaRPr lang="en-IN" sz="1400" dirty="0"/>
          </a:p>
          <a:p>
            <a:r>
              <a:rPr lang="en-IN" sz="1400" dirty="0"/>
              <a:t>        </a:t>
            </a:r>
            <a:r>
              <a:rPr lang="en-IN" sz="1400" dirty="0" err="1"/>
              <a:t>mov</a:t>
            </a:r>
            <a:r>
              <a:rPr lang="en-IN" sz="1400" dirty="0"/>
              <a:t>     </a:t>
            </a:r>
            <a:r>
              <a:rPr lang="en-IN" sz="1400" dirty="0" err="1"/>
              <a:t>rbp</a:t>
            </a:r>
            <a:r>
              <a:rPr lang="en-IN" sz="1400" dirty="0"/>
              <a:t>, </a:t>
            </a:r>
            <a:r>
              <a:rPr lang="en-IN" sz="1400" dirty="0" err="1"/>
              <a:t>rsp</a:t>
            </a:r>
            <a:endParaRPr lang="en-IN" sz="1400" dirty="0"/>
          </a:p>
          <a:p>
            <a:r>
              <a:rPr lang="en-IN" sz="1400" dirty="0"/>
              <a:t>        </a:t>
            </a:r>
            <a:r>
              <a:rPr lang="en-IN" sz="1400" dirty="0" err="1"/>
              <a:t>mov</a:t>
            </a:r>
            <a:r>
              <a:rPr lang="en-IN" sz="1400" dirty="0"/>
              <a:t>     DWORD PTR [rbp-20], </a:t>
            </a:r>
            <a:r>
              <a:rPr lang="en-IN" sz="1400" dirty="0" err="1"/>
              <a:t>edi</a:t>
            </a:r>
            <a:endParaRPr lang="en-IN" sz="1400" dirty="0"/>
          </a:p>
          <a:p>
            <a:r>
              <a:rPr lang="en-IN" sz="1400" dirty="0"/>
              <a:t>        </a:t>
            </a:r>
            <a:r>
              <a:rPr lang="en-IN" sz="1400" dirty="0" err="1"/>
              <a:t>mov</a:t>
            </a:r>
            <a:r>
              <a:rPr lang="en-IN" sz="1400" dirty="0"/>
              <a:t>     DWORD PTR [rbp-8], 1</a:t>
            </a:r>
          </a:p>
          <a:p>
            <a:r>
              <a:rPr lang="en-IN" sz="1400" dirty="0"/>
              <a:t>        </a:t>
            </a:r>
            <a:r>
              <a:rPr lang="en-IN" sz="1400" dirty="0" err="1"/>
              <a:t>mov</a:t>
            </a:r>
            <a:r>
              <a:rPr lang="en-IN" sz="1400" dirty="0"/>
              <a:t>     DWORD PTR [rbp-4], 1</a:t>
            </a:r>
          </a:p>
          <a:p>
            <a:r>
              <a:rPr lang="en-IN" sz="1400" dirty="0"/>
              <a:t>        </a:t>
            </a:r>
            <a:r>
              <a:rPr lang="en-IN" sz="1400" dirty="0" err="1"/>
              <a:t>jmp</a:t>
            </a:r>
            <a:r>
              <a:rPr lang="en-IN" sz="1400" dirty="0"/>
              <a:t>     .L2</a:t>
            </a:r>
          </a:p>
          <a:p>
            <a:r>
              <a:rPr lang="en-IN" sz="1400" dirty="0"/>
              <a:t>.L3:</a:t>
            </a:r>
          </a:p>
          <a:p>
            <a:r>
              <a:rPr lang="en-IN" sz="1400" dirty="0"/>
              <a:t>        </a:t>
            </a:r>
            <a:r>
              <a:rPr lang="en-IN" sz="1400" dirty="0" err="1"/>
              <a:t>mov</a:t>
            </a:r>
            <a:r>
              <a:rPr lang="en-IN" sz="1400" dirty="0"/>
              <a:t>     </a:t>
            </a:r>
            <a:r>
              <a:rPr lang="en-IN" sz="1400" dirty="0" err="1"/>
              <a:t>eax</a:t>
            </a:r>
            <a:r>
              <a:rPr lang="en-IN" sz="1400" dirty="0"/>
              <a:t>, DWORD PTR [rbp-8]</a:t>
            </a:r>
          </a:p>
          <a:p>
            <a:r>
              <a:rPr lang="en-IN" sz="1400" dirty="0"/>
              <a:t>        </a:t>
            </a:r>
            <a:r>
              <a:rPr lang="en-IN" sz="1400" dirty="0" err="1"/>
              <a:t>imul</a:t>
            </a:r>
            <a:r>
              <a:rPr lang="en-IN" sz="1400" dirty="0"/>
              <a:t>    </a:t>
            </a:r>
            <a:r>
              <a:rPr lang="en-IN" sz="1400" dirty="0" err="1"/>
              <a:t>eax</a:t>
            </a:r>
            <a:r>
              <a:rPr lang="en-IN" sz="1400" dirty="0"/>
              <a:t>, DWORD PTR [rbp-4]</a:t>
            </a:r>
          </a:p>
          <a:p>
            <a:r>
              <a:rPr lang="en-IN" sz="1400" dirty="0"/>
              <a:t>        </a:t>
            </a:r>
            <a:r>
              <a:rPr lang="en-IN" sz="1400" dirty="0" err="1"/>
              <a:t>mov</a:t>
            </a:r>
            <a:r>
              <a:rPr lang="en-IN" sz="1400" dirty="0"/>
              <a:t>     DWORD PTR [rbp-8], </a:t>
            </a:r>
            <a:r>
              <a:rPr lang="en-IN" sz="1400" dirty="0" err="1"/>
              <a:t>eax</a:t>
            </a:r>
            <a:endParaRPr lang="en-IN" sz="1400" dirty="0"/>
          </a:p>
          <a:p>
            <a:r>
              <a:rPr lang="en-IN" sz="1400" dirty="0"/>
              <a:t>        add     DWORD PTR [rbp-4], 1</a:t>
            </a:r>
          </a:p>
          <a:p>
            <a:r>
              <a:rPr lang="en-IN" sz="1400" dirty="0"/>
              <a:t>.L2:</a:t>
            </a:r>
          </a:p>
          <a:p>
            <a:r>
              <a:rPr lang="en-IN" sz="1400" dirty="0"/>
              <a:t>        </a:t>
            </a:r>
            <a:r>
              <a:rPr lang="en-IN" sz="1400" dirty="0" err="1"/>
              <a:t>mov</a:t>
            </a:r>
            <a:r>
              <a:rPr lang="en-IN" sz="1400" dirty="0"/>
              <a:t>     </a:t>
            </a:r>
            <a:r>
              <a:rPr lang="en-IN" sz="1400" dirty="0" err="1"/>
              <a:t>eax</a:t>
            </a:r>
            <a:r>
              <a:rPr lang="en-IN" sz="1400" dirty="0"/>
              <a:t>, DWORD PTR [rbp-4]</a:t>
            </a:r>
          </a:p>
          <a:p>
            <a:r>
              <a:rPr lang="en-IN" sz="1400" dirty="0"/>
              <a:t>        </a:t>
            </a:r>
            <a:r>
              <a:rPr lang="en-IN" sz="1400" dirty="0" err="1"/>
              <a:t>cmp</a:t>
            </a:r>
            <a:r>
              <a:rPr lang="en-IN" sz="1400" dirty="0"/>
              <a:t>     </a:t>
            </a:r>
            <a:r>
              <a:rPr lang="en-IN" sz="1400" dirty="0" err="1"/>
              <a:t>eax</a:t>
            </a:r>
            <a:r>
              <a:rPr lang="en-IN" sz="1400" dirty="0"/>
              <a:t>, DWORD PTR [rbp-20]</a:t>
            </a:r>
          </a:p>
          <a:p>
            <a:r>
              <a:rPr lang="en-IN" sz="1400" dirty="0"/>
              <a:t>        </a:t>
            </a:r>
            <a:r>
              <a:rPr lang="en-IN" sz="1400" dirty="0" err="1"/>
              <a:t>jle</a:t>
            </a:r>
            <a:r>
              <a:rPr lang="en-IN" sz="1400" dirty="0"/>
              <a:t>     .L3</a:t>
            </a:r>
          </a:p>
          <a:p>
            <a:r>
              <a:rPr lang="en-IN" sz="1400" dirty="0"/>
              <a:t>        </a:t>
            </a:r>
            <a:r>
              <a:rPr lang="en-IN" sz="1400" dirty="0" err="1"/>
              <a:t>mov</a:t>
            </a:r>
            <a:r>
              <a:rPr lang="en-IN" sz="1400" dirty="0"/>
              <a:t>     </a:t>
            </a:r>
            <a:r>
              <a:rPr lang="en-IN" sz="1400" dirty="0" err="1"/>
              <a:t>eax</a:t>
            </a:r>
            <a:r>
              <a:rPr lang="en-IN" sz="1400" dirty="0"/>
              <a:t>, DWORD PTR [rbp-8]</a:t>
            </a:r>
          </a:p>
          <a:p>
            <a:r>
              <a:rPr lang="en-IN" sz="1400" dirty="0"/>
              <a:t>        pop     </a:t>
            </a:r>
            <a:r>
              <a:rPr lang="en-IN" sz="1400" dirty="0" err="1"/>
              <a:t>rbp</a:t>
            </a:r>
            <a:endParaRPr lang="en-IN" sz="1400" dirty="0"/>
          </a:p>
          <a:p>
            <a:r>
              <a:rPr lang="en-IN" sz="1400" dirty="0"/>
              <a:t>        ret</a:t>
            </a:r>
          </a:p>
        </p:txBody>
      </p:sp>
      <p:sp>
        <p:nvSpPr>
          <p:cNvPr id="8" name="Rectangle 7"/>
          <p:cNvSpPr/>
          <p:nvPr/>
        </p:nvSpPr>
        <p:spPr>
          <a:xfrm>
            <a:off x="7656021" y="2340033"/>
            <a:ext cx="4414058" cy="33375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00000000101000100000000100011000</a:t>
            </a:r>
          </a:p>
          <a:p>
            <a:r>
              <a:rPr lang="en-IN" dirty="0"/>
              <a:t>00000000100000100001000000100001</a:t>
            </a:r>
          </a:p>
          <a:p>
            <a:r>
              <a:rPr lang="en-IN" dirty="0"/>
              <a:t>10001101111000100000000000000000</a:t>
            </a:r>
          </a:p>
          <a:p>
            <a:r>
              <a:rPr lang="en-IN" dirty="0"/>
              <a:t>10001110000100100000000000000100</a:t>
            </a:r>
          </a:p>
          <a:p>
            <a:r>
              <a:rPr lang="en-IN" dirty="0"/>
              <a:t>10101110000100100000000000000000</a:t>
            </a:r>
          </a:p>
          <a:p>
            <a:r>
              <a:rPr lang="en-IN" dirty="0"/>
              <a:t>10101101111000100000000000000100</a:t>
            </a:r>
          </a:p>
          <a:p>
            <a:r>
              <a:rPr lang="en-IN" dirty="0" smtClean="0"/>
              <a:t>00000011111000000000000000001000</a:t>
            </a:r>
          </a:p>
          <a:p>
            <a:r>
              <a:rPr lang="en-IN" dirty="0" smtClean="0"/>
              <a:t>….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-110838" y="2016868"/>
            <a:ext cx="28290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 smtClean="0">
                <a:latin typeface="ArialMT"/>
              </a:rPr>
              <a:t>High-level Language</a:t>
            </a:r>
            <a:endParaRPr lang="en-IN" b="1" dirty="0">
              <a:latin typeface="ArialMT"/>
            </a:endParaRPr>
          </a:p>
          <a:p>
            <a:pPr algn="ctr"/>
            <a:r>
              <a:rPr lang="en-IN" b="1" dirty="0" smtClean="0">
                <a:latin typeface="ArialMT"/>
              </a:rPr>
              <a:t>Program (in </a:t>
            </a:r>
            <a:r>
              <a:rPr lang="en-IN" b="1" dirty="0">
                <a:latin typeface="ArialMT"/>
              </a:rPr>
              <a:t>C)</a:t>
            </a:r>
            <a:endParaRPr lang="en-IN" b="1" dirty="0"/>
          </a:p>
        </p:txBody>
      </p:sp>
      <p:sp>
        <p:nvSpPr>
          <p:cNvPr id="10" name="Rectangle 9"/>
          <p:cNvSpPr/>
          <p:nvPr/>
        </p:nvSpPr>
        <p:spPr>
          <a:xfrm>
            <a:off x="3383275" y="1201189"/>
            <a:ext cx="35495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 smtClean="0">
                <a:latin typeface="ArialMT"/>
              </a:rPr>
              <a:t>Assembly Language </a:t>
            </a:r>
            <a:r>
              <a:rPr lang="en-IN" b="1" dirty="0">
                <a:latin typeface="ArialMT"/>
              </a:rPr>
              <a:t>P</a:t>
            </a:r>
            <a:r>
              <a:rPr lang="en-IN" b="1" dirty="0" smtClean="0">
                <a:latin typeface="ArialMT"/>
              </a:rPr>
              <a:t>rogram</a:t>
            </a:r>
            <a:endParaRPr lang="en-IN" b="1" dirty="0"/>
          </a:p>
        </p:txBody>
      </p:sp>
      <p:sp>
        <p:nvSpPr>
          <p:cNvPr id="11" name="Rectangle 10"/>
          <p:cNvSpPr/>
          <p:nvPr/>
        </p:nvSpPr>
        <p:spPr>
          <a:xfrm>
            <a:off x="7510552" y="1188720"/>
            <a:ext cx="43309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latin typeface="ArialMT"/>
              </a:rPr>
              <a:t>Binary </a:t>
            </a:r>
            <a:r>
              <a:rPr lang="en-IN" b="1" dirty="0" smtClean="0">
                <a:latin typeface="ArialMT"/>
              </a:rPr>
              <a:t>Machine Language Program</a:t>
            </a:r>
            <a:endParaRPr lang="en-IN" b="1" dirty="0"/>
          </a:p>
        </p:txBody>
      </p:sp>
      <p:sp>
        <p:nvSpPr>
          <p:cNvPr id="12" name="Oval 11"/>
          <p:cNvSpPr/>
          <p:nvPr/>
        </p:nvSpPr>
        <p:spPr>
          <a:xfrm>
            <a:off x="2192482" y="5336768"/>
            <a:ext cx="1554478" cy="129678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Compiler</a:t>
            </a:r>
            <a:endParaRPr lang="en-IN" sz="1600" dirty="0"/>
          </a:p>
        </p:txBody>
      </p:sp>
      <p:sp>
        <p:nvSpPr>
          <p:cNvPr id="13" name="Oval 12"/>
          <p:cNvSpPr/>
          <p:nvPr/>
        </p:nvSpPr>
        <p:spPr>
          <a:xfrm>
            <a:off x="6814358" y="5362290"/>
            <a:ext cx="1683326" cy="129678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Assembler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94768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198" y="169026"/>
            <a:ext cx="9905998" cy="712124"/>
          </a:xfrm>
        </p:spPr>
        <p:txBody>
          <a:bodyPr/>
          <a:lstStyle/>
          <a:p>
            <a:r>
              <a:rPr lang="en-IN" b="1" dirty="0" smtClean="0"/>
              <a:t>What a computer must have</a:t>
            </a:r>
            <a:endParaRPr lang="en-IN" b="1" dirty="0"/>
          </a:p>
        </p:txBody>
      </p:sp>
      <p:sp>
        <p:nvSpPr>
          <p:cNvPr id="4" name="Rectangle 3"/>
          <p:cNvSpPr/>
          <p:nvPr/>
        </p:nvSpPr>
        <p:spPr>
          <a:xfrm>
            <a:off x="1886989" y="1596044"/>
            <a:ext cx="1961804" cy="33666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CPU</a:t>
            </a:r>
            <a:endParaRPr lang="en-IN" b="1" dirty="0"/>
          </a:p>
        </p:txBody>
      </p:sp>
      <p:sp>
        <p:nvSpPr>
          <p:cNvPr id="5" name="Rectangle 4"/>
          <p:cNvSpPr/>
          <p:nvPr/>
        </p:nvSpPr>
        <p:spPr>
          <a:xfrm>
            <a:off x="5818909" y="1596044"/>
            <a:ext cx="2003368" cy="20283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MEMORY</a:t>
            </a:r>
            <a:endParaRPr lang="en-IN" b="1" dirty="0"/>
          </a:p>
        </p:txBody>
      </p:sp>
      <p:sp>
        <p:nvSpPr>
          <p:cNvPr id="6" name="Rectangle 5"/>
          <p:cNvSpPr/>
          <p:nvPr/>
        </p:nvSpPr>
        <p:spPr>
          <a:xfrm>
            <a:off x="5818909" y="3998422"/>
            <a:ext cx="2003368" cy="12136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I/O DEVICES</a:t>
            </a:r>
            <a:endParaRPr lang="en-IN" b="1" dirty="0"/>
          </a:p>
        </p:txBody>
      </p:sp>
      <p:cxnSp>
        <p:nvCxnSpPr>
          <p:cNvPr id="8" name="Elbow Connector 7"/>
          <p:cNvCxnSpPr>
            <a:endCxn id="5" idx="1"/>
          </p:cNvCxnSpPr>
          <p:nvPr/>
        </p:nvCxnSpPr>
        <p:spPr>
          <a:xfrm>
            <a:off x="3848793" y="2610196"/>
            <a:ext cx="1970116" cy="1"/>
          </a:xfrm>
          <a:prstGeom prst="bentConnector3">
            <a:avLst/>
          </a:prstGeom>
          <a:ln w="76200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786832" y="2622667"/>
            <a:ext cx="15976" cy="207402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833851" y="4696691"/>
            <a:ext cx="98505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645727" y="1185950"/>
            <a:ext cx="3157856" cy="4186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/>
              <a:t>IN PORTA</a:t>
            </a:r>
          </a:p>
          <a:p>
            <a:endParaRPr lang="en-IN" dirty="0" smtClean="0"/>
          </a:p>
          <a:p>
            <a:r>
              <a:rPr lang="en-IN" dirty="0" smtClean="0"/>
              <a:t>STR P               </a:t>
            </a:r>
            <a:r>
              <a:rPr lang="en-IN" b="1" dirty="0" smtClean="0">
                <a:solidFill>
                  <a:srgbClr val="FF0000"/>
                </a:solidFill>
              </a:rPr>
              <a:t>MOV R1,P</a:t>
            </a:r>
          </a:p>
          <a:p>
            <a:r>
              <a:rPr lang="en-IN" dirty="0" smtClean="0"/>
              <a:t>IN PORTA</a:t>
            </a:r>
          </a:p>
          <a:p>
            <a:endParaRPr lang="en-IN" dirty="0" smtClean="0"/>
          </a:p>
          <a:p>
            <a:r>
              <a:rPr lang="en-IN" dirty="0" smtClean="0"/>
              <a:t>STR Q               </a:t>
            </a:r>
            <a:r>
              <a:rPr lang="en-IN" b="1" dirty="0" smtClean="0">
                <a:solidFill>
                  <a:srgbClr val="FF0000"/>
                </a:solidFill>
              </a:rPr>
              <a:t>ADD R1</a:t>
            </a:r>
          </a:p>
          <a:p>
            <a:endParaRPr lang="en-IN" dirty="0"/>
          </a:p>
          <a:p>
            <a:r>
              <a:rPr lang="en-IN" dirty="0" smtClean="0"/>
              <a:t>LDA P</a:t>
            </a:r>
          </a:p>
          <a:p>
            <a:endParaRPr lang="en-IN" dirty="0" smtClean="0"/>
          </a:p>
          <a:p>
            <a:r>
              <a:rPr lang="en-IN" dirty="0" smtClean="0"/>
              <a:t>ADD Q</a:t>
            </a:r>
          </a:p>
          <a:p>
            <a:endParaRPr lang="en-IN" dirty="0" smtClean="0"/>
          </a:p>
          <a:p>
            <a:r>
              <a:rPr lang="en-IN" dirty="0" smtClean="0"/>
              <a:t>STA R</a:t>
            </a:r>
          </a:p>
          <a:p>
            <a:endParaRPr lang="en-IN" dirty="0" smtClean="0"/>
          </a:p>
          <a:p>
            <a:r>
              <a:rPr lang="en-IN" dirty="0" smtClean="0"/>
              <a:t>OUT PORTB</a:t>
            </a:r>
            <a:endParaRPr lang="en-IN" dirty="0"/>
          </a:p>
        </p:txBody>
      </p:sp>
      <p:sp>
        <p:nvSpPr>
          <p:cNvPr id="30" name="Right Brace 29"/>
          <p:cNvSpPr/>
          <p:nvPr/>
        </p:nvSpPr>
        <p:spPr>
          <a:xfrm>
            <a:off x="9809262" y="2838796"/>
            <a:ext cx="257695" cy="1288473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ight Brace 30"/>
          <p:cNvSpPr/>
          <p:nvPr/>
        </p:nvSpPr>
        <p:spPr>
          <a:xfrm>
            <a:off x="9912723" y="1965959"/>
            <a:ext cx="290946" cy="436581"/>
          </a:xfrm>
          <a:prstGeom prst="rightBrace">
            <a:avLst>
              <a:gd name="adj1" fmla="val 0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4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29" grpId="0" animBg="1"/>
      <p:bldP spid="30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424"/>
            <a:ext cx="9905998" cy="712124"/>
          </a:xfrm>
        </p:spPr>
        <p:txBody>
          <a:bodyPr/>
          <a:lstStyle/>
          <a:p>
            <a:r>
              <a:rPr lang="en-IN" b="1" dirty="0" smtClean="0"/>
              <a:t>How the CPU looks like</a:t>
            </a:r>
            <a:endParaRPr lang="en-IN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01389" y="2909454"/>
            <a:ext cx="565266" cy="831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366655" y="2917767"/>
            <a:ext cx="182880" cy="24938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574473" y="2917767"/>
            <a:ext cx="149629" cy="25769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49040" y="2913610"/>
            <a:ext cx="565266" cy="831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275216" y="3466407"/>
            <a:ext cx="60682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801389" y="2917766"/>
            <a:ext cx="473827" cy="54864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882045" y="2917766"/>
            <a:ext cx="432261" cy="54864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705793" y="2086493"/>
            <a:ext cx="1737360" cy="49045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/>
          <p:cNvSpPr txBox="1"/>
          <p:nvPr/>
        </p:nvSpPr>
        <p:spPr>
          <a:xfrm>
            <a:off x="3192087" y="2144685"/>
            <a:ext cx="83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mtClean="0"/>
              <a:t>ACC</a:t>
            </a:r>
            <a:endParaRPr lang="en-IN"/>
          </a:p>
        </p:txBody>
      </p:sp>
      <p:sp>
        <p:nvSpPr>
          <p:cNvPr id="29" name="TextBox 28"/>
          <p:cNvSpPr txBox="1"/>
          <p:nvPr/>
        </p:nvSpPr>
        <p:spPr>
          <a:xfrm>
            <a:off x="3256699" y="3127954"/>
            <a:ext cx="66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ALU</a:t>
            </a:r>
            <a:endParaRPr lang="en-IN" dirty="0"/>
          </a:p>
        </p:txBody>
      </p:sp>
      <p:sp>
        <p:nvSpPr>
          <p:cNvPr id="30" name="Rectangle 29"/>
          <p:cNvSpPr/>
          <p:nvPr/>
        </p:nvSpPr>
        <p:spPr>
          <a:xfrm>
            <a:off x="6982690" y="1970116"/>
            <a:ext cx="1620982" cy="18953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Connector 31"/>
          <p:cNvCxnSpPr/>
          <p:nvPr/>
        </p:nvCxnSpPr>
        <p:spPr>
          <a:xfrm>
            <a:off x="6982690" y="2427316"/>
            <a:ext cx="1620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982690" y="2909454"/>
            <a:ext cx="1620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982690" y="3374967"/>
            <a:ext cx="1620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558346" y="2035416"/>
            <a:ext cx="46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R1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7558346" y="2499760"/>
            <a:ext cx="46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R2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7564581" y="2946278"/>
            <a:ext cx="46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R3</a:t>
            </a:r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7558346" y="3418900"/>
            <a:ext cx="46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R4</a:t>
            </a:r>
            <a:endParaRPr lang="en-IN" dirty="0"/>
          </a:p>
        </p:txBody>
      </p:sp>
      <p:sp>
        <p:nvSpPr>
          <p:cNvPr id="43" name="Rectangle 42"/>
          <p:cNvSpPr/>
          <p:nvPr/>
        </p:nvSpPr>
        <p:spPr>
          <a:xfrm>
            <a:off x="8811491" y="1970116"/>
            <a:ext cx="2086494" cy="4572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TextBox 43"/>
          <p:cNvSpPr txBox="1"/>
          <p:nvPr/>
        </p:nvSpPr>
        <p:spPr>
          <a:xfrm>
            <a:off x="9651077" y="2035416"/>
            <a:ext cx="831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PC</a:t>
            </a:r>
            <a:endParaRPr lang="en-IN" dirty="0"/>
          </a:p>
        </p:txBody>
      </p:sp>
      <p:sp>
        <p:nvSpPr>
          <p:cNvPr id="45" name="Rectangle 44"/>
          <p:cNvSpPr/>
          <p:nvPr/>
        </p:nvSpPr>
        <p:spPr>
          <a:xfrm>
            <a:off x="8811491" y="2689166"/>
            <a:ext cx="2086494" cy="4572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TextBox 45"/>
          <p:cNvSpPr txBox="1"/>
          <p:nvPr/>
        </p:nvSpPr>
        <p:spPr>
          <a:xfrm>
            <a:off x="9651077" y="2754466"/>
            <a:ext cx="831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SP</a:t>
            </a:r>
            <a:endParaRPr lang="en-IN" dirty="0"/>
          </a:p>
        </p:txBody>
      </p:sp>
      <p:sp>
        <p:nvSpPr>
          <p:cNvPr id="47" name="Rectangle 46"/>
          <p:cNvSpPr/>
          <p:nvPr/>
        </p:nvSpPr>
        <p:spPr>
          <a:xfrm>
            <a:off x="4621876" y="4912822"/>
            <a:ext cx="3009208" cy="11055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TIMING &amp; CONTROL</a:t>
            </a:r>
            <a:endParaRPr lang="en-IN" dirty="0"/>
          </a:p>
        </p:txBody>
      </p:sp>
      <p:cxnSp>
        <p:nvCxnSpPr>
          <p:cNvPr id="49" name="Straight Arrow Connector 48"/>
          <p:cNvCxnSpPr>
            <a:stCxn id="47" idx="0"/>
            <a:endCxn id="30" idx="2"/>
          </p:cNvCxnSpPr>
          <p:nvPr/>
        </p:nvCxnSpPr>
        <p:spPr>
          <a:xfrm flipV="1">
            <a:off x="6126480" y="3865418"/>
            <a:ext cx="1666701" cy="104740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45" idx="2"/>
          </p:cNvCxnSpPr>
          <p:nvPr/>
        </p:nvCxnSpPr>
        <p:spPr>
          <a:xfrm flipH="1" flipV="1">
            <a:off x="9854738" y="3146366"/>
            <a:ext cx="41563" cy="231925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7" idx="3"/>
          </p:cNvCxnSpPr>
          <p:nvPr/>
        </p:nvCxnSpPr>
        <p:spPr>
          <a:xfrm flipV="1">
            <a:off x="7631084" y="5465617"/>
            <a:ext cx="2265217" cy="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7631084" y="5744094"/>
            <a:ext cx="3915294" cy="2493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1465332" y="2198716"/>
            <a:ext cx="64425" cy="354537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43" idx="3"/>
          </p:cNvCxnSpPr>
          <p:nvPr/>
        </p:nvCxnSpPr>
        <p:spPr>
          <a:xfrm flipH="1">
            <a:off x="10897985" y="2198716"/>
            <a:ext cx="567347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2152996" y="5769033"/>
            <a:ext cx="246888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2152996" y="2329351"/>
            <a:ext cx="91440" cy="342721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27" idx="1"/>
          </p:cNvCxnSpPr>
          <p:nvPr/>
        </p:nvCxnSpPr>
        <p:spPr>
          <a:xfrm>
            <a:off x="2269375" y="2329351"/>
            <a:ext cx="436418" cy="23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2739043" y="1333313"/>
            <a:ext cx="1737360" cy="49045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TextBox 81"/>
          <p:cNvSpPr txBox="1"/>
          <p:nvPr/>
        </p:nvSpPr>
        <p:spPr>
          <a:xfrm>
            <a:off x="3192087" y="1388809"/>
            <a:ext cx="151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FLAGS</a:t>
            </a:r>
            <a:endParaRPr lang="en-IN" dirty="0"/>
          </a:p>
        </p:txBody>
      </p:sp>
      <p:cxnSp>
        <p:nvCxnSpPr>
          <p:cNvPr id="84" name="Straight Connector 83"/>
          <p:cNvCxnSpPr/>
          <p:nvPr/>
        </p:nvCxnSpPr>
        <p:spPr>
          <a:xfrm>
            <a:off x="4754879" y="1579419"/>
            <a:ext cx="24938" cy="161861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4476404" y="1573475"/>
            <a:ext cx="286787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4098175" y="3192086"/>
            <a:ext cx="68164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4476403" y="1447000"/>
            <a:ext cx="44681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4904509" y="1447000"/>
            <a:ext cx="37408" cy="186861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4006736" y="3305199"/>
            <a:ext cx="935181" cy="50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556953" y="748548"/>
            <a:ext cx="10565476" cy="10488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556953" y="1033778"/>
            <a:ext cx="10565475" cy="7849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Up-Down Arrow 106"/>
          <p:cNvSpPr/>
          <p:nvPr/>
        </p:nvSpPr>
        <p:spPr>
          <a:xfrm>
            <a:off x="9854738" y="1033778"/>
            <a:ext cx="344978" cy="936338"/>
          </a:xfrm>
          <a:prstGeom prst="up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0" name="Up-Down Arrow 109"/>
          <p:cNvSpPr/>
          <p:nvPr/>
        </p:nvSpPr>
        <p:spPr>
          <a:xfrm>
            <a:off x="7618616" y="1061248"/>
            <a:ext cx="344978" cy="896982"/>
          </a:xfrm>
          <a:prstGeom prst="up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1878676" y="2141418"/>
            <a:ext cx="860367" cy="1216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V="1">
            <a:off x="1878676" y="1104714"/>
            <a:ext cx="0" cy="103670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H="1" flipV="1">
            <a:off x="5070761" y="1077875"/>
            <a:ext cx="8312" cy="2726983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 flipV="1">
            <a:off x="3607725" y="3788232"/>
            <a:ext cx="1467192" cy="594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endCxn id="29" idx="2"/>
          </p:cNvCxnSpPr>
          <p:nvPr/>
        </p:nvCxnSpPr>
        <p:spPr>
          <a:xfrm flipV="1">
            <a:off x="3589208" y="3497286"/>
            <a:ext cx="0" cy="29925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211975" y="3059974"/>
            <a:ext cx="1737360" cy="49045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6" name="TextBox 125"/>
          <p:cNvSpPr txBox="1"/>
          <p:nvPr/>
        </p:nvSpPr>
        <p:spPr>
          <a:xfrm>
            <a:off x="798024" y="3117124"/>
            <a:ext cx="1047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mtClean="0"/>
              <a:t>DR</a:t>
            </a:r>
            <a:endParaRPr lang="en-IN"/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4098175" y="2576944"/>
            <a:ext cx="0" cy="3408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125" idx="0"/>
          </p:cNvCxnSpPr>
          <p:nvPr/>
        </p:nvCxnSpPr>
        <p:spPr>
          <a:xfrm flipV="1">
            <a:off x="1080655" y="2754466"/>
            <a:ext cx="0" cy="3055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1080655" y="2747355"/>
            <a:ext cx="2003367" cy="71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3084022" y="2761457"/>
            <a:ext cx="0" cy="1670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V="1">
            <a:off x="852053" y="1104714"/>
            <a:ext cx="45722" cy="1926687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315989" y="6018414"/>
            <a:ext cx="0" cy="41563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6126480" y="6018413"/>
            <a:ext cx="0" cy="41563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6984076" y="6023954"/>
            <a:ext cx="0" cy="41563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 flipH="1">
            <a:off x="5318765" y="1759119"/>
            <a:ext cx="1372982" cy="42199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4" name="Rectangle 153"/>
          <p:cNvSpPr/>
          <p:nvPr/>
        </p:nvSpPr>
        <p:spPr>
          <a:xfrm flipH="1">
            <a:off x="5321188" y="2671563"/>
            <a:ext cx="1372982" cy="42199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5" name="TextBox 154"/>
          <p:cNvSpPr txBox="1"/>
          <p:nvPr/>
        </p:nvSpPr>
        <p:spPr>
          <a:xfrm>
            <a:off x="5824106" y="1790916"/>
            <a:ext cx="463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IR</a:t>
            </a:r>
            <a:endParaRPr lang="en-IN" dirty="0"/>
          </a:p>
        </p:txBody>
      </p:sp>
      <p:sp>
        <p:nvSpPr>
          <p:cNvPr id="156" name="TextBox 155"/>
          <p:cNvSpPr txBox="1"/>
          <p:nvPr/>
        </p:nvSpPr>
        <p:spPr>
          <a:xfrm>
            <a:off x="5415054" y="2721413"/>
            <a:ext cx="151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DECODE</a:t>
            </a:r>
            <a:endParaRPr lang="en-IN" dirty="0"/>
          </a:p>
        </p:txBody>
      </p:sp>
      <p:cxnSp>
        <p:nvCxnSpPr>
          <p:cNvPr id="158" name="Straight Arrow Connector 157"/>
          <p:cNvCxnSpPr>
            <a:endCxn id="153" idx="0"/>
          </p:cNvCxnSpPr>
          <p:nvPr/>
        </p:nvCxnSpPr>
        <p:spPr>
          <a:xfrm>
            <a:off x="6005256" y="1073025"/>
            <a:ext cx="0" cy="6860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53" idx="2"/>
            <a:endCxn id="154" idx="0"/>
          </p:cNvCxnSpPr>
          <p:nvPr/>
        </p:nvCxnSpPr>
        <p:spPr>
          <a:xfrm>
            <a:off x="6005256" y="2181113"/>
            <a:ext cx="2423" cy="49045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54" idx="2"/>
          </p:cNvCxnSpPr>
          <p:nvPr/>
        </p:nvCxnSpPr>
        <p:spPr>
          <a:xfrm flipH="1">
            <a:off x="6005256" y="3093557"/>
            <a:ext cx="2423" cy="181926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49629" y="3990109"/>
            <a:ext cx="1729047" cy="2443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DR: Data Register</a:t>
            </a:r>
          </a:p>
          <a:p>
            <a:pPr algn="ctr"/>
            <a:r>
              <a:rPr lang="en-IN" sz="1200" dirty="0" smtClean="0"/>
              <a:t>ACC: Accumulator</a:t>
            </a:r>
          </a:p>
          <a:p>
            <a:pPr algn="ctr"/>
            <a:r>
              <a:rPr lang="en-IN" sz="1200" dirty="0" smtClean="0"/>
              <a:t>IR: Instruction Register</a:t>
            </a:r>
          </a:p>
          <a:p>
            <a:pPr algn="ctr"/>
            <a:r>
              <a:rPr lang="en-IN" sz="1200" dirty="0" smtClean="0"/>
              <a:t>PC: Program Counter</a:t>
            </a:r>
          </a:p>
          <a:p>
            <a:pPr algn="ctr"/>
            <a:r>
              <a:rPr lang="en-IN" sz="1200" dirty="0" smtClean="0"/>
              <a:t>SP: Stack Pointer</a:t>
            </a:r>
          </a:p>
          <a:p>
            <a:pPr algn="ctr"/>
            <a:r>
              <a:rPr lang="en-IN" sz="1200" dirty="0" smtClean="0"/>
              <a:t>ALU: Arithmetic Logic Unit</a:t>
            </a:r>
          </a:p>
          <a:p>
            <a:pPr algn="ctr"/>
            <a:r>
              <a:rPr lang="en-IN" sz="1200" dirty="0" smtClean="0"/>
              <a:t>CPU: Central Processing Unit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44807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29" grpId="0"/>
      <p:bldP spid="30" grpId="0" animBg="1"/>
      <p:bldP spid="39" grpId="0"/>
      <p:bldP spid="40" grpId="0"/>
      <p:bldP spid="41" grpId="0"/>
      <p:bldP spid="42" grpId="0"/>
      <p:bldP spid="43" grpId="0" animBg="1"/>
      <p:bldP spid="44" grpId="0"/>
      <p:bldP spid="45" grpId="0" animBg="1"/>
      <p:bldP spid="46" grpId="0"/>
      <p:bldP spid="47" grpId="0" animBg="1"/>
      <p:bldP spid="81" grpId="0" animBg="1"/>
      <p:bldP spid="82" grpId="0"/>
      <p:bldP spid="107" grpId="0" animBg="1"/>
      <p:bldP spid="110" grpId="0" animBg="1"/>
      <p:bldP spid="125" grpId="0" animBg="1"/>
      <p:bldP spid="126" grpId="0"/>
      <p:bldP spid="153" grpId="0" animBg="1"/>
      <p:bldP spid="154" grpId="0" animBg="1"/>
      <p:bldP spid="155" grpId="0"/>
      <p:bldP spid="15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326" y="202277"/>
            <a:ext cx="9905998" cy="662247"/>
          </a:xfrm>
        </p:spPr>
        <p:txBody>
          <a:bodyPr/>
          <a:lstStyle/>
          <a:p>
            <a:r>
              <a:rPr lang="en-IN" b="1" dirty="0" smtClean="0"/>
              <a:t>INTERCONNECTION</a:t>
            </a:r>
            <a:endParaRPr lang="en-IN" b="1" dirty="0"/>
          </a:p>
        </p:txBody>
      </p:sp>
      <p:sp>
        <p:nvSpPr>
          <p:cNvPr id="4" name="Rectangle 3"/>
          <p:cNvSpPr/>
          <p:nvPr/>
        </p:nvSpPr>
        <p:spPr>
          <a:xfrm>
            <a:off x="1463041" y="1363287"/>
            <a:ext cx="2194560" cy="400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CPU</a:t>
            </a:r>
            <a:endParaRPr lang="en-IN" b="1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657601" y="1608667"/>
            <a:ext cx="7797799" cy="7603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657601" y="1871133"/>
            <a:ext cx="7831666" cy="7241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657601" y="2642216"/>
            <a:ext cx="7797799" cy="76038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657601" y="2904682"/>
            <a:ext cx="7831666" cy="72414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657601" y="3707446"/>
            <a:ext cx="7797799" cy="76038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657601" y="3969912"/>
            <a:ext cx="7831666" cy="72414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058400" y="1223921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ADDRESS BUS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10280073" y="2239448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DATA BUS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9792394" y="3329835"/>
            <a:ext cx="226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CONTROL SIGNAL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3931920" y="4646815"/>
            <a:ext cx="2784764" cy="124690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MEMORY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7356560" y="4646814"/>
            <a:ext cx="2784764" cy="12469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I/O DEVICES</a:t>
            </a:r>
            <a:endParaRPr lang="en-IN" dirty="0"/>
          </a:p>
        </p:txBody>
      </p:sp>
      <p:sp>
        <p:nvSpPr>
          <p:cNvPr id="20" name="Up-Down Arrow 19"/>
          <p:cNvSpPr/>
          <p:nvPr/>
        </p:nvSpPr>
        <p:spPr>
          <a:xfrm>
            <a:off x="5344980" y="2992521"/>
            <a:ext cx="448887" cy="1669718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Up-Down Arrow 20"/>
          <p:cNvSpPr/>
          <p:nvPr/>
        </p:nvSpPr>
        <p:spPr>
          <a:xfrm>
            <a:off x="8412274" y="2940889"/>
            <a:ext cx="448887" cy="1669718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Up-Down Arrow 21"/>
          <p:cNvSpPr/>
          <p:nvPr/>
        </p:nvSpPr>
        <p:spPr>
          <a:xfrm>
            <a:off x="6259484" y="4042326"/>
            <a:ext cx="332509" cy="604488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Up-Down Arrow 22"/>
          <p:cNvSpPr/>
          <p:nvPr/>
        </p:nvSpPr>
        <p:spPr>
          <a:xfrm>
            <a:off x="9359926" y="4042326"/>
            <a:ext cx="332509" cy="604488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Down Arrow 24"/>
          <p:cNvSpPr/>
          <p:nvPr/>
        </p:nvSpPr>
        <p:spPr>
          <a:xfrm>
            <a:off x="4222867" y="1977322"/>
            <a:ext cx="623348" cy="266706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Down Arrow 25"/>
          <p:cNvSpPr/>
          <p:nvPr/>
        </p:nvSpPr>
        <p:spPr>
          <a:xfrm>
            <a:off x="7439947" y="1943547"/>
            <a:ext cx="623348" cy="266706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/>
          <p:cNvSpPr txBox="1"/>
          <p:nvPr/>
        </p:nvSpPr>
        <p:spPr>
          <a:xfrm>
            <a:off x="507076" y="6001789"/>
            <a:ext cx="1562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RD and WR</a:t>
            </a:r>
            <a:endParaRPr lang="en-IN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573578" y="6059978"/>
            <a:ext cx="3158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463041" y="6059978"/>
            <a:ext cx="3906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01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/>
      <p:bldP spid="16" grpId="0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6236</TotalTime>
  <Words>547</Words>
  <Application>Microsoft Office PowerPoint</Application>
  <PresentationFormat>Widescreen</PresentationFormat>
  <Paragraphs>189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ArialMT</vt:lpstr>
      <vt:lpstr>Century Gothic</vt:lpstr>
      <vt:lpstr>Mesh</vt:lpstr>
      <vt:lpstr>Introduction</vt:lpstr>
      <vt:lpstr>Eight Great Ideas in Computer Architecture</vt:lpstr>
      <vt:lpstr>Below Your Program</vt:lpstr>
      <vt:lpstr>Computer Architecture Vs. Computer organization</vt:lpstr>
      <vt:lpstr>Example</vt:lpstr>
      <vt:lpstr>From a High-Level Language to the Language of Hardware</vt:lpstr>
      <vt:lpstr>What a computer must have</vt:lpstr>
      <vt:lpstr>How the CPU looks like</vt:lpstr>
      <vt:lpstr>INTERCONNECTION</vt:lpstr>
      <vt:lpstr>MEMORY</vt:lpstr>
      <vt:lpstr>Some basic Information about the Course</vt:lpstr>
      <vt:lpstr>PowerPoint Presentation</vt:lpstr>
      <vt:lpstr>Teaching Assistants</vt:lpstr>
      <vt:lpstr>Thank you.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Urbi</dc:creator>
  <cp:lastModifiedBy>Urbi</cp:lastModifiedBy>
  <cp:revision>91</cp:revision>
  <dcterms:created xsi:type="dcterms:W3CDTF">2021-12-04T05:23:30Z</dcterms:created>
  <dcterms:modified xsi:type="dcterms:W3CDTF">2023-01-05T07:57:56Z</dcterms:modified>
</cp:coreProperties>
</file>