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82" r:id="rId8"/>
    <p:sldId id="274" r:id="rId9"/>
    <p:sldId id="278" r:id="rId10"/>
    <p:sldId id="280" r:id="rId11"/>
    <p:sldId id="286" r:id="rId12"/>
    <p:sldId id="283" r:id="rId13"/>
    <p:sldId id="284" r:id="rId14"/>
    <p:sldId id="285" r:id="rId15"/>
    <p:sldId id="287" r:id="rId16"/>
    <p:sldId id="288" r:id="rId17"/>
    <p:sldId id="28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2: Hardware Description Language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Computer Organization (CS220)</a:t>
            </a:r>
          </a:p>
          <a:p>
            <a:r>
              <a:rPr lang="en-US" dirty="0" smtClean="0"/>
              <a:t>Semester 2022-23-II</a:t>
            </a:r>
          </a:p>
          <a:p>
            <a:endParaRPr lang="en-US" dirty="0"/>
          </a:p>
          <a:p>
            <a:r>
              <a:rPr lang="en-US" dirty="0" smtClean="0"/>
              <a:t>Urbi Chatterjee</a:t>
            </a:r>
          </a:p>
          <a:p>
            <a:r>
              <a:rPr lang="en-US" dirty="0" smtClean="0"/>
              <a:t>CSE, IIT Kanpur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7" y="193964"/>
            <a:ext cx="9905998" cy="786938"/>
          </a:xfrm>
        </p:spPr>
        <p:txBody>
          <a:bodyPr/>
          <a:lstStyle/>
          <a:p>
            <a:r>
              <a:rPr lang="en-IN" b="1" dirty="0" smtClean="0"/>
              <a:t>Always Block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20" y="1386839"/>
            <a:ext cx="9905998" cy="3124201"/>
          </a:xfrm>
        </p:spPr>
        <p:txBody>
          <a:bodyPr/>
          <a:lstStyle/>
          <a:p>
            <a:r>
              <a:rPr lang="en-IN" dirty="0" smtClean="0"/>
              <a:t>Executed at some particular event</a:t>
            </a:r>
          </a:p>
          <a:p>
            <a:r>
              <a:rPr lang="en-IN" dirty="0" smtClean="0"/>
              <a:t>Event is defined by a sensitivity List</a:t>
            </a:r>
          </a:p>
          <a:p>
            <a:r>
              <a:rPr lang="en-IN" dirty="0" smtClean="0"/>
              <a:t>Statements inside an always block are executed sequentially</a:t>
            </a:r>
          </a:p>
          <a:p>
            <a:r>
              <a:rPr lang="en-IN" dirty="0" smtClean="0"/>
              <a:t>Can be used to realised combinational or sequential elements.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88" y="235528"/>
            <a:ext cx="9905998" cy="1019695"/>
          </a:xfrm>
        </p:spPr>
        <p:txBody>
          <a:bodyPr/>
          <a:lstStyle/>
          <a:p>
            <a:r>
              <a:rPr lang="en-US" b="1" dirty="0" smtClean="0"/>
              <a:t>Initial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198" y="1436715"/>
            <a:ext cx="9905998" cy="3124201"/>
          </a:xfrm>
        </p:spPr>
        <p:txBody>
          <a:bodyPr/>
          <a:lstStyle/>
          <a:p>
            <a:r>
              <a:rPr lang="en-US" dirty="0" smtClean="0"/>
              <a:t>Initial keyword makes the circuit perform a set of operations, but only when the circuit starts. </a:t>
            </a:r>
          </a:p>
          <a:p>
            <a:r>
              <a:rPr lang="en-US" dirty="0" smtClean="0"/>
              <a:t>It occurs only once. </a:t>
            </a:r>
          </a:p>
          <a:p>
            <a:r>
              <a:rPr lang="en-US" dirty="0" smtClean="0"/>
              <a:t>It is useful for initializing circuit elements.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8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" y="91440"/>
            <a:ext cx="9906000" cy="1141730"/>
          </a:xfrm>
        </p:spPr>
        <p:txBody>
          <a:bodyPr/>
          <a:lstStyle/>
          <a:p>
            <a:r>
              <a:rPr lang="" altLang="en-US" b="1"/>
              <a:t>Basic Constructs and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" y="1031240"/>
            <a:ext cx="11555095" cy="4759960"/>
          </a:xfrm>
        </p:spPr>
        <p:txBody>
          <a:bodyPr/>
          <a:lstStyle/>
          <a:p>
            <a:r>
              <a:rPr lang="" altLang="en-US" dirty="0"/>
              <a:t>Comments:</a:t>
            </a:r>
          </a:p>
          <a:p>
            <a:pPr lvl="1"/>
            <a:r>
              <a:rPr lang="" altLang="en-US" dirty="0"/>
              <a:t>/* This is Urbi’s Program*/</a:t>
            </a:r>
          </a:p>
          <a:p>
            <a:pPr lvl="1"/>
            <a:r>
              <a:rPr lang="" altLang="en-US" dirty="0"/>
              <a:t>/* I am showing /* a bad example */ of comments */</a:t>
            </a:r>
          </a:p>
          <a:p>
            <a:pPr lvl="1"/>
            <a:r>
              <a:rPr lang="en-US" altLang="en-US" dirty="0">
                <a:sym typeface="+mn-ea"/>
              </a:rPr>
              <a:t>/* </a:t>
            </a:r>
            <a:r>
              <a:rPr lang="" altLang="en-US" dirty="0">
                <a:sym typeface="+mn-ea"/>
              </a:rPr>
              <a:t>But this is </a:t>
            </a:r>
            <a:r>
              <a:rPr lang="en-US" altLang="en-US" dirty="0">
                <a:sym typeface="+mn-ea"/>
              </a:rPr>
              <a:t> </a:t>
            </a:r>
            <a:r>
              <a:rPr lang="" altLang="en-US" dirty="0">
                <a:sym typeface="+mn-ea"/>
              </a:rPr>
              <a:t>//</a:t>
            </a:r>
            <a:r>
              <a:rPr lang="en-US" altLang="en-US" dirty="0">
                <a:sym typeface="+mn-ea"/>
              </a:rPr>
              <a:t> </a:t>
            </a:r>
            <a:r>
              <a:rPr lang="" altLang="en-US" dirty="0">
                <a:sym typeface="+mn-ea"/>
              </a:rPr>
              <a:t>absolutely Legal</a:t>
            </a:r>
            <a:r>
              <a:rPr lang="en-US" altLang="en-US" dirty="0">
                <a:sym typeface="+mn-ea"/>
              </a:rPr>
              <a:t> */</a:t>
            </a:r>
          </a:p>
          <a:p>
            <a:pPr lvl="0"/>
            <a:r>
              <a:rPr lang="" altLang="en-US" sz="2000" dirty="0">
                <a:sym typeface="+mn-ea"/>
              </a:rPr>
              <a:t>Operators:</a:t>
            </a:r>
          </a:p>
          <a:p>
            <a:pPr lvl="1"/>
            <a:r>
              <a:rPr lang="" altLang="en-US" sz="1800" dirty="0">
                <a:sym typeface="+mn-ea"/>
              </a:rPr>
              <a:t>A=~B; //unary</a:t>
            </a:r>
          </a:p>
          <a:p>
            <a:pPr lvl="1"/>
            <a:r>
              <a:rPr lang="" altLang="en-US" sz="1800" dirty="0">
                <a:sym typeface="+mn-ea"/>
              </a:rPr>
              <a:t>A=b&amp;c; //binary</a:t>
            </a:r>
          </a:p>
          <a:p>
            <a:pPr lvl="1"/>
            <a:r>
              <a:rPr lang="" altLang="en-US" sz="1800" dirty="0" smtClean="0">
                <a:sym typeface="+mn-ea"/>
              </a:rPr>
              <a:t>A=b?c:d</a:t>
            </a:r>
            <a:r>
              <a:rPr lang="" altLang="en-US" sz="1800" dirty="0">
                <a:sym typeface="+mn-ea"/>
              </a:rPr>
              <a:t>; //ternary</a:t>
            </a:r>
            <a:endParaRPr lang="en-US" altLang="en-US" dirty="0"/>
          </a:p>
          <a:p>
            <a:r>
              <a:rPr lang="" altLang="en-US" dirty="0"/>
              <a:t>Number Representation:</a:t>
            </a:r>
          </a:p>
          <a:p>
            <a:pPr marL="0" indent="0">
              <a:buNone/>
            </a:pPr>
            <a:endParaRPr lang="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1084580" y="5146040"/>
            <a:ext cx="2522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4’b0101 (4 bit binary)</a:t>
            </a:r>
          </a:p>
          <a:p>
            <a:r>
              <a:rPr lang="" altLang="en-US"/>
              <a:t>12’h98a (12 bit hex)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538855" y="5207635"/>
            <a:ext cx="286385" cy="5588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948430" y="5302885"/>
            <a:ext cx="204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Sized Number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265545" y="5026025"/>
            <a:ext cx="1091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23456</a:t>
            </a:r>
          </a:p>
          <a:p>
            <a:r>
              <a:rPr lang="" altLang="en-US"/>
              <a:t>‘hDF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7483475" y="5146040"/>
            <a:ext cx="204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Un-</a:t>
            </a:r>
            <a:r>
              <a:rPr lang="en-US" altLang="en-US"/>
              <a:t>Sized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051425" y="5875655"/>
            <a:ext cx="2115185" cy="709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reg        value;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93765" y="5875655"/>
            <a:ext cx="0" cy="709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6920" y="5970905"/>
            <a:ext cx="1921510" cy="5867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Keyword</a:t>
            </a:r>
          </a:p>
        </p:txBody>
      </p:sp>
      <p:sp>
        <p:nvSpPr>
          <p:cNvPr id="12" name="Oval 11"/>
          <p:cNvSpPr/>
          <p:nvPr/>
        </p:nvSpPr>
        <p:spPr>
          <a:xfrm>
            <a:off x="8103870" y="5936615"/>
            <a:ext cx="1921510" cy="5867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Identifier</a:t>
            </a:r>
          </a:p>
        </p:txBody>
      </p:sp>
      <p:cxnSp>
        <p:nvCxnSpPr>
          <p:cNvPr id="13" name="Straight Arrow Connector 12"/>
          <p:cNvCxnSpPr>
            <a:stCxn id="9" idx="1"/>
            <a:endCxn id="11" idx="6"/>
          </p:cNvCxnSpPr>
          <p:nvPr/>
        </p:nvCxnSpPr>
        <p:spPr>
          <a:xfrm flipH="1">
            <a:off x="3948430" y="6230620"/>
            <a:ext cx="1102995" cy="33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2" idx="2"/>
          </p:cNvCxnSpPr>
          <p:nvPr/>
        </p:nvCxnSpPr>
        <p:spPr>
          <a:xfrm flipV="1">
            <a:off x="7166610" y="6229985"/>
            <a:ext cx="9372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/>
      <p:bldP spid="6" grpId="1"/>
      <p:bldP spid="7" grpId="0"/>
      <p:bldP spid="7" grpId="1"/>
      <p:bldP spid="8" grpId="0"/>
      <p:bldP spid="8" grpId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15" y="160020"/>
            <a:ext cx="9906000" cy="1128395"/>
          </a:xfrm>
        </p:spPr>
        <p:txBody>
          <a:bodyPr/>
          <a:lstStyle/>
          <a:p>
            <a:r>
              <a:rPr lang="" altLang="en-US" b="1"/>
              <a:t>Value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423" y="1139824"/>
            <a:ext cx="9905998" cy="3124201"/>
          </a:xfrm>
        </p:spPr>
        <p:txBody>
          <a:bodyPr/>
          <a:lstStyle/>
          <a:p>
            <a:r>
              <a:rPr lang="" altLang="en-US"/>
              <a:t>0: logic zero, false condition</a:t>
            </a:r>
          </a:p>
          <a:p>
            <a:r>
              <a:rPr lang="" altLang="en-US"/>
              <a:t>1: logic one, true condition</a:t>
            </a:r>
          </a:p>
          <a:p>
            <a:r>
              <a:rPr lang="" altLang="en-US"/>
              <a:t>x: unknown logic value</a:t>
            </a:r>
          </a:p>
          <a:p>
            <a:r>
              <a:rPr lang="" altLang="en-US"/>
              <a:t>z: high impedence, floating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35" y="69272"/>
            <a:ext cx="9905998" cy="728749"/>
          </a:xfrm>
        </p:spPr>
        <p:txBody>
          <a:bodyPr/>
          <a:lstStyle/>
          <a:p>
            <a:r>
              <a:rPr lang="en-US" b="1" dirty="0" smtClean="0"/>
              <a:t>Wire and </a:t>
            </a:r>
            <a:r>
              <a:rPr lang="en-US" b="1" dirty="0" err="1" smtClean="0"/>
              <a:t>Reg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202" y="1062642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Wire is used for combinational logic. </a:t>
            </a:r>
          </a:p>
          <a:p>
            <a:r>
              <a:rPr lang="en-US" dirty="0" smtClean="0"/>
              <a:t>Wire can not store a value. </a:t>
            </a:r>
          </a:p>
          <a:p>
            <a:r>
              <a:rPr lang="en-US" dirty="0" smtClean="0"/>
              <a:t>A wire can be assigned a value by an “assign” statement.</a:t>
            </a:r>
          </a:p>
          <a:p>
            <a:r>
              <a:rPr lang="en-US" dirty="0" smtClean="0"/>
              <a:t>Default datatype is wire which is 1 bit. 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 can store value. 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 can drive strength. 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 can be used for modelling both combinational and sequential logic. 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 can be driven from initial and always block.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24" y="169025"/>
            <a:ext cx="9905998" cy="687185"/>
          </a:xfrm>
        </p:spPr>
        <p:txBody>
          <a:bodyPr/>
          <a:lstStyle/>
          <a:p>
            <a:r>
              <a:rPr lang="en-US" b="1" dirty="0"/>
              <a:t>Wire and </a:t>
            </a:r>
            <a:r>
              <a:rPr lang="en-US" b="1" dirty="0" err="1"/>
              <a:t>Reg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842245" y="2788839"/>
            <a:ext cx="3657600" cy="2618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 </a:t>
            </a:r>
            <a:r>
              <a:rPr lang="en-US" b="1" dirty="0" err="1" smtClean="0"/>
              <a:t>FlipFlip</a:t>
            </a:r>
            <a:endParaRPr lang="en-IN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33932" y="4517886"/>
            <a:ext cx="340822" cy="2826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33932" y="4800519"/>
            <a:ext cx="349135" cy="31588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Flowchart: Delay 21"/>
          <p:cNvSpPr/>
          <p:nvPr/>
        </p:nvSpPr>
        <p:spPr>
          <a:xfrm>
            <a:off x="2872128" y="3054846"/>
            <a:ext cx="980902" cy="631767"/>
          </a:xfrm>
          <a:prstGeom prst="flowChartDe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AND</a:t>
            </a:r>
            <a:endParaRPr lang="en-IN" b="1" dirty="0"/>
          </a:p>
        </p:txBody>
      </p:sp>
      <p:cxnSp>
        <p:nvCxnSpPr>
          <p:cNvPr id="24" name="Straight Connector 23"/>
          <p:cNvCxnSpPr>
            <a:stCxn id="22" idx="3"/>
          </p:cNvCxnSpPr>
          <p:nvPr/>
        </p:nvCxnSpPr>
        <p:spPr>
          <a:xfrm flipV="1">
            <a:off x="3853030" y="3370729"/>
            <a:ext cx="989215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140608" y="3595174"/>
            <a:ext cx="731520" cy="831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48179" y="3229414"/>
            <a:ext cx="42394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48179" y="2339952"/>
            <a:ext cx="0" cy="90608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468961" y="2339953"/>
            <a:ext cx="6737465" cy="207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239677" y="2352420"/>
            <a:ext cx="16626" cy="86452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499845" y="3216944"/>
            <a:ext cx="756458" cy="415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36157" y="4800519"/>
            <a:ext cx="897775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99845" y="4958461"/>
            <a:ext cx="997527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83864" y="458912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lk_wire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1129877" y="3391057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in_wire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844718" y="296265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_wire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8523071" y="3260315"/>
            <a:ext cx="14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_reg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8523071" y="4517886"/>
            <a:ext cx="14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q_bar_reg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5262282" y="4589129"/>
            <a:ext cx="10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clk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842162" y="3021725"/>
            <a:ext cx="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7501586" y="4747071"/>
            <a:ext cx="105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_bar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1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02" y="170329"/>
            <a:ext cx="9905998" cy="56477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Wire vs </a:t>
            </a:r>
            <a:r>
              <a:rPr lang="en-US" b="1" dirty="0" err="1" smtClean="0"/>
              <a:t>Reg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06" y="248770"/>
            <a:ext cx="2404782" cy="125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988" y="2402541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dirty="0" smtClean="0">
                <a:solidFill>
                  <a:srgbClr val="FF0000"/>
                </a:solidFill>
              </a:rPr>
              <a:t>odule</a:t>
            </a:r>
            <a:r>
              <a:rPr lang="en-US" sz="2000" dirty="0" smtClean="0"/>
              <a:t> </a:t>
            </a:r>
            <a:r>
              <a:rPr lang="en-US" sz="2000" dirty="0" err="1" smtClean="0"/>
              <a:t>wire_example</a:t>
            </a:r>
            <a:r>
              <a:rPr lang="en-US" sz="2000" dirty="0" smtClean="0"/>
              <a:t>(</a:t>
            </a:r>
            <a:r>
              <a:rPr lang="en-US" sz="2000" dirty="0" err="1" smtClean="0"/>
              <a:t>a,b,y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i</a:t>
            </a:r>
            <a:r>
              <a:rPr lang="en-US" sz="2000" dirty="0" smtClean="0"/>
              <a:t>nput </a:t>
            </a:r>
            <a:r>
              <a:rPr lang="en-US" sz="2000" dirty="0" err="1" smtClean="0"/>
              <a:t>a,b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o</a:t>
            </a:r>
            <a:r>
              <a:rPr lang="en-US" sz="2000" dirty="0" smtClean="0"/>
              <a:t>utput y;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</a:t>
            </a:r>
            <a:r>
              <a:rPr lang="en-US" sz="2000" dirty="0" smtClean="0">
                <a:solidFill>
                  <a:srgbClr val="FF0000"/>
                </a:solidFill>
              </a:rPr>
              <a:t>ire</a:t>
            </a:r>
            <a:r>
              <a:rPr lang="en-US" sz="2000" dirty="0" smtClean="0"/>
              <a:t> </a:t>
            </a:r>
            <a:r>
              <a:rPr lang="en-US" sz="2000" dirty="0" err="1" smtClean="0"/>
              <a:t>a,b,y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ssign y=</a:t>
            </a:r>
            <a:r>
              <a:rPr lang="en-US" sz="2000" dirty="0" err="1" smtClean="0"/>
              <a:t>a&amp;b</a:t>
            </a:r>
            <a:r>
              <a:rPr lang="en-US" sz="2000" dirty="0" smtClean="0"/>
              <a:t>; 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endmodule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2286000"/>
            <a:ext cx="56208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module</a:t>
            </a:r>
            <a:r>
              <a:rPr lang="en-US" sz="2000" dirty="0"/>
              <a:t> </a:t>
            </a:r>
            <a:r>
              <a:rPr lang="en-US" sz="2000" dirty="0" err="1"/>
              <a:t>reg_combine_example</a:t>
            </a:r>
            <a:r>
              <a:rPr lang="en-US" sz="2000" dirty="0"/>
              <a:t>(</a:t>
            </a:r>
            <a:r>
              <a:rPr lang="en-US" sz="2000" dirty="0" err="1"/>
              <a:t>a,b,y</a:t>
            </a:r>
            <a:r>
              <a:rPr lang="en-US" sz="2000" dirty="0"/>
              <a:t>);</a:t>
            </a:r>
          </a:p>
          <a:p>
            <a:r>
              <a:rPr lang="en-US" sz="2000" dirty="0"/>
              <a:t>input </a:t>
            </a:r>
            <a:r>
              <a:rPr lang="en-US" sz="2000" dirty="0" err="1"/>
              <a:t>a,b</a:t>
            </a:r>
            <a:r>
              <a:rPr lang="en-US" sz="2000" dirty="0"/>
              <a:t>;</a:t>
            </a:r>
          </a:p>
          <a:p>
            <a:r>
              <a:rPr lang="en-US" sz="2000" dirty="0"/>
              <a:t>output y;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reg</a:t>
            </a:r>
            <a:r>
              <a:rPr lang="en-US" sz="2000" dirty="0"/>
              <a:t> y;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wire</a:t>
            </a:r>
            <a:r>
              <a:rPr lang="en-US" sz="2000" dirty="0"/>
              <a:t> </a:t>
            </a:r>
            <a:r>
              <a:rPr lang="en-US" sz="2000" dirty="0" err="1"/>
              <a:t>a,b</a:t>
            </a:r>
            <a:r>
              <a:rPr lang="en-US" sz="2000" dirty="0"/>
              <a:t>;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always</a:t>
            </a:r>
            <a:r>
              <a:rPr lang="en-US" sz="2000" dirty="0"/>
              <a:t>@(a or b)</a:t>
            </a:r>
          </a:p>
          <a:p>
            <a:r>
              <a:rPr lang="en-US" sz="2000" dirty="0"/>
              <a:t>begin</a:t>
            </a:r>
          </a:p>
          <a:p>
            <a:r>
              <a:rPr lang="en-US" sz="2000" dirty="0"/>
              <a:t>	y=a &amp;b;</a:t>
            </a:r>
          </a:p>
          <a:p>
            <a:r>
              <a:rPr lang="en-US" sz="2000" dirty="0"/>
              <a:t>end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endmodule</a:t>
            </a:r>
            <a:endParaRPr lang="en-IN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98894" y="2286000"/>
            <a:ext cx="44824" cy="4096870"/>
          </a:xfrm>
          <a:prstGeom prst="line">
            <a:avLst/>
          </a:prstGeom>
          <a:ln w="571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4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61" y="120959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Register Design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1703295" y="1995226"/>
            <a:ext cx="2480617" cy="2618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 </a:t>
            </a:r>
            <a:r>
              <a:rPr lang="en-US" b="1" dirty="0" err="1" smtClean="0"/>
              <a:t>FlipFlip</a:t>
            </a:r>
            <a:endParaRPr lang="en-IN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94982" y="3724273"/>
            <a:ext cx="340822" cy="2826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694982" y="4006906"/>
            <a:ext cx="349135" cy="31588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20114" y="2196211"/>
            <a:ext cx="77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05126" y="4046047"/>
            <a:ext cx="105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_bar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839137" y="4033630"/>
            <a:ext cx="897775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061" y="3822240"/>
            <a:ext cx="56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clk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34168" y="2678153"/>
            <a:ext cx="989215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62" y="2474118"/>
            <a:ext cx="17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226209" y="2380877"/>
            <a:ext cx="498762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41696" y="4184754"/>
            <a:ext cx="583275" cy="681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0"/>
          </p:cNvCxnSpPr>
          <p:nvPr/>
        </p:nvCxnSpPr>
        <p:spPr>
          <a:xfrm flipH="1">
            <a:off x="2943604" y="1228165"/>
            <a:ext cx="13446" cy="76706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25874" y="1571440"/>
            <a:ext cx="140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938632" y="1008959"/>
            <a:ext cx="58758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module </a:t>
            </a:r>
            <a:r>
              <a:rPr lang="en-IN" b="1" dirty="0" err="1"/>
              <a:t>reg_seq_example</a:t>
            </a:r>
            <a:r>
              <a:rPr lang="en-IN" b="1" dirty="0"/>
              <a:t>(</a:t>
            </a:r>
            <a:r>
              <a:rPr lang="en-IN" b="1" dirty="0" err="1"/>
              <a:t>clk</a:t>
            </a:r>
            <a:r>
              <a:rPr lang="en-IN" b="1" dirty="0"/>
              <a:t>, </a:t>
            </a:r>
            <a:r>
              <a:rPr lang="en-IN" b="1" dirty="0" err="1"/>
              <a:t>reset,d,q</a:t>
            </a:r>
            <a:r>
              <a:rPr lang="en-IN" b="1" dirty="0"/>
              <a:t>);</a:t>
            </a:r>
          </a:p>
          <a:p>
            <a:r>
              <a:rPr lang="en-IN" b="1" dirty="0"/>
              <a:t>input </a:t>
            </a:r>
            <a:r>
              <a:rPr lang="en-IN" b="1" dirty="0" err="1"/>
              <a:t>clk</a:t>
            </a:r>
            <a:r>
              <a:rPr lang="en-IN" b="1" dirty="0"/>
              <a:t>, </a:t>
            </a:r>
            <a:r>
              <a:rPr lang="en-IN" b="1" dirty="0" err="1"/>
              <a:t>reset,d</a:t>
            </a:r>
            <a:r>
              <a:rPr lang="en-IN" b="1" dirty="0"/>
              <a:t>;</a:t>
            </a:r>
          </a:p>
          <a:p>
            <a:r>
              <a:rPr lang="en-IN" b="1" dirty="0"/>
              <a:t>output q;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reg</a:t>
            </a:r>
            <a:r>
              <a:rPr lang="en-IN" b="1" dirty="0"/>
              <a:t> q;</a:t>
            </a:r>
          </a:p>
          <a:p>
            <a:r>
              <a:rPr lang="en-IN" b="1" dirty="0">
                <a:solidFill>
                  <a:srgbClr val="FF0000"/>
                </a:solidFill>
              </a:rPr>
              <a:t>wire</a:t>
            </a:r>
            <a:r>
              <a:rPr lang="en-IN" b="1" dirty="0"/>
              <a:t> </a:t>
            </a:r>
            <a:r>
              <a:rPr lang="en-IN" b="1" dirty="0" err="1"/>
              <a:t>clk</a:t>
            </a:r>
            <a:r>
              <a:rPr lang="en-IN" b="1" dirty="0"/>
              <a:t>, reset, d;</a:t>
            </a:r>
          </a:p>
          <a:p>
            <a:endParaRPr lang="en-IN" b="1" dirty="0"/>
          </a:p>
          <a:p>
            <a:r>
              <a:rPr lang="en-IN" b="1" dirty="0"/>
              <a:t>always @(</a:t>
            </a:r>
            <a:r>
              <a:rPr lang="en-IN" b="1" dirty="0" err="1">
                <a:solidFill>
                  <a:srgbClr val="00B0F0"/>
                </a:solidFill>
              </a:rPr>
              <a:t>posedge</a:t>
            </a:r>
            <a:r>
              <a:rPr lang="en-IN" b="1" dirty="0">
                <a:solidFill>
                  <a:srgbClr val="00B0F0"/>
                </a:solidFill>
              </a:rPr>
              <a:t> </a:t>
            </a:r>
            <a:r>
              <a:rPr lang="en-IN" b="1" dirty="0" err="1" smtClean="0">
                <a:solidFill>
                  <a:srgbClr val="00B0F0"/>
                </a:solidFill>
              </a:rPr>
              <a:t>clk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>
                <a:solidFill>
                  <a:srgbClr val="00B0F0"/>
                </a:solidFill>
              </a:rPr>
              <a:t>or </a:t>
            </a:r>
            <a:r>
              <a:rPr lang="en-IN" b="1" dirty="0" err="1">
                <a:solidFill>
                  <a:srgbClr val="00B0F0"/>
                </a:solidFill>
              </a:rPr>
              <a:t>posedge</a:t>
            </a:r>
            <a:r>
              <a:rPr lang="en-IN" b="1" dirty="0">
                <a:solidFill>
                  <a:srgbClr val="00B0F0"/>
                </a:solidFill>
              </a:rPr>
              <a:t> reset</a:t>
            </a:r>
            <a:r>
              <a:rPr lang="en-IN" b="1" dirty="0"/>
              <a:t>)</a:t>
            </a:r>
          </a:p>
          <a:p>
            <a:r>
              <a:rPr lang="en-IN" b="1" dirty="0"/>
              <a:t>	</a:t>
            </a:r>
            <a:r>
              <a:rPr lang="en-IN" b="1" dirty="0">
                <a:solidFill>
                  <a:srgbClr val="00B050"/>
                </a:solidFill>
              </a:rPr>
              <a:t>if</a:t>
            </a:r>
            <a:r>
              <a:rPr lang="en-IN" b="1" dirty="0"/>
              <a:t> (reset) </a:t>
            </a:r>
            <a:r>
              <a:rPr lang="en-IN" b="1" dirty="0">
                <a:solidFill>
                  <a:srgbClr val="00B050"/>
                </a:solidFill>
              </a:rPr>
              <a:t>begin</a:t>
            </a:r>
            <a:r>
              <a:rPr lang="en-IN" b="1" dirty="0"/>
              <a:t> </a:t>
            </a:r>
          </a:p>
          <a:p>
            <a:r>
              <a:rPr lang="en-IN" b="1" dirty="0"/>
              <a:t>		q&lt;=1'b0;</a:t>
            </a:r>
          </a:p>
          <a:p>
            <a:r>
              <a:rPr lang="en-IN" b="1" dirty="0"/>
              <a:t>        </a:t>
            </a:r>
            <a:r>
              <a:rPr lang="en-IN" b="1" dirty="0">
                <a:solidFill>
                  <a:srgbClr val="00B050"/>
                </a:solidFill>
              </a:rPr>
              <a:t>end</a:t>
            </a:r>
          </a:p>
          <a:p>
            <a:r>
              <a:rPr lang="en-IN" b="1" dirty="0"/>
              <a:t>        </a:t>
            </a:r>
            <a:r>
              <a:rPr lang="en-IN" b="1" dirty="0">
                <a:solidFill>
                  <a:srgbClr val="00B050"/>
                </a:solidFill>
              </a:rPr>
              <a:t>else</a:t>
            </a:r>
            <a:r>
              <a:rPr lang="en-IN" b="1" dirty="0"/>
              <a:t> </a:t>
            </a:r>
            <a:r>
              <a:rPr lang="en-IN" b="1" dirty="0">
                <a:solidFill>
                  <a:srgbClr val="00B050"/>
                </a:solidFill>
              </a:rPr>
              <a:t>begin</a:t>
            </a:r>
            <a:r>
              <a:rPr lang="en-IN" b="1" dirty="0"/>
              <a:t> </a:t>
            </a:r>
          </a:p>
          <a:p>
            <a:r>
              <a:rPr lang="en-IN" b="1" dirty="0"/>
              <a:t>	       q&lt;=d;</a:t>
            </a:r>
          </a:p>
          <a:p>
            <a:r>
              <a:rPr lang="en-IN" b="1" dirty="0"/>
              <a:t>	</a:t>
            </a:r>
            <a:r>
              <a:rPr lang="en-IN" b="1" dirty="0">
                <a:solidFill>
                  <a:srgbClr val="00B050"/>
                </a:solidFill>
              </a:rPr>
              <a:t>end</a:t>
            </a:r>
            <a:r>
              <a:rPr lang="en-IN" b="1" dirty="0"/>
              <a:t>        </a:t>
            </a:r>
          </a:p>
          <a:p>
            <a:r>
              <a:rPr lang="en-IN" b="1" dirty="0" err="1"/>
              <a:t>endmodule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796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10" grpId="0"/>
      <p:bldP spid="12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0" y="94211"/>
            <a:ext cx="9905998" cy="853440"/>
          </a:xfrm>
        </p:spPr>
        <p:txBody>
          <a:bodyPr/>
          <a:lstStyle/>
          <a:p>
            <a:r>
              <a:rPr lang="en-IN" b="1" dirty="0" smtClean="0"/>
              <a:t>Computer Aided Digital Design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07" y="1080655"/>
            <a:ext cx="8345978" cy="4710545"/>
          </a:xfrm>
        </p:spPr>
        <p:txBody>
          <a:bodyPr/>
          <a:lstStyle/>
          <a:p>
            <a:r>
              <a:rPr lang="en-IN" dirty="0" smtClean="0"/>
              <a:t>Small Scale Integration </a:t>
            </a:r>
            <a:r>
              <a:rPr lang="en-IN" dirty="0" smtClean="0">
                <a:sym typeface="Wingdings" panose="05000000000000000000" pitchFamily="2" charset="2"/>
              </a:rPr>
              <a:t> Medium Scale Integration  Large Scale Integration  Very Large Scale Integration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CAD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Verification and Design 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Automatic Placement and Routing of Circuit Layout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466513" y="1756493"/>
            <a:ext cx="2859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>
                <a:solidFill>
                  <a:srgbClr val="00B050"/>
                </a:solidFill>
              </a:rPr>
              <a:t>SSI--- 0-12 GATE</a:t>
            </a:r>
            <a:br>
              <a:rPr lang="nb-NO" b="1" dirty="0">
                <a:solidFill>
                  <a:srgbClr val="00B050"/>
                </a:solidFill>
              </a:rPr>
            </a:br>
            <a:r>
              <a:rPr lang="nb-NO" b="1" dirty="0">
                <a:solidFill>
                  <a:srgbClr val="00B050"/>
                </a:solidFill>
              </a:rPr>
              <a:t>MSI---12-100 GATE</a:t>
            </a:r>
            <a:br>
              <a:rPr lang="nb-NO" b="1" dirty="0">
                <a:solidFill>
                  <a:srgbClr val="00B050"/>
                </a:solidFill>
              </a:rPr>
            </a:br>
            <a:r>
              <a:rPr lang="nb-NO" b="1" dirty="0">
                <a:solidFill>
                  <a:srgbClr val="00B050"/>
                </a:solidFill>
              </a:rPr>
              <a:t>LSI---100-1000 GATE</a:t>
            </a:r>
            <a:br>
              <a:rPr lang="nb-NO" b="1" dirty="0">
                <a:solidFill>
                  <a:srgbClr val="00B050"/>
                </a:solidFill>
              </a:rPr>
            </a:br>
            <a:r>
              <a:rPr lang="nb-NO" b="1" dirty="0">
                <a:solidFill>
                  <a:srgbClr val="00B050"/>
                </a:solidFill>
              </a:rPr>
              <a:t>VLSI---1000-10000 GATE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92353" y="3917576"/>
            <a:ext cx="2888265" cy="232528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SoCs</a:t>
            </a:r>
            <a:r>
              <a:rPr lang="en-US" sz="2000" b="1" dirty="0" smtClean="0">
                <a:solidFill>
                  <a:srgbClr val="FF0000"/>
                </a:solidFill>
              </a:rPr>
              <a:t>: Million gates, Software and Hardware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26" y="144087"/>
            <a:ext cx="9905998" cy="895004"/>
          </a:xfrm>
        </p:spPr>
        <p:txBody>
          <a:bodyPr/>
          <a:lstStyle/>
          <a:p>
            <a:r>
              <a:rPr lang="en-IN" b="1" dirty="0" smtClean="0"/>
              <a:t>Emergence of HDLS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581891" y="1263535"/>
            <a:ext cx="2385753" cy="1537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Programming Languages</a:t>
            </a:r>
          </a:p>
          <a:p>
            <a:pPr algn="ctr"/>
            <a:r>
              <a:rPr lang="en-IN" dirty="0" smtClean="0"/>
              <a:t>C, Pascal, Fortran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4039985" y="1654233"/>
            <a:ext cx="1820488" cy="90608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439891" y="1654233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Describe computer programs that are sequential in nature.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81890" y="3194859"/>
            <a:ext cx="2385753" cy="1537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Hardware Description Languages (HDLs)</a:t>
            </a:r>
          </a:p>
          <a:p>
            <a:pPr algn="ctr"/>
            <a:r>
              <a:rPr lang="en-IN" dirty="0" smtClean="0"/>
              <a:t>Verilog, VHDL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4039985" y="3510742"/>
            <a:ext cx="1820488" cy="9060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439891" y="3308465"/>
            <a:ext cx="4422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Describe digital circuits that are concurrent in nature. </a:t>
            </a:r>
          </a:p>
          <a:p>
            <a:r>
              <a:rPr lang="en-IN" dirty="0" smtClean="0"/>
              <a:t>They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40573" y="4957157"/>
            <a:ext cx="111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Verilog was originated in 1983 at Gateway Design Automation; whereas VHDL was developed by </a:t>
            </a:r>
            <a:r>
              <a:rPr lang="en-US" b="1" dirty="0" smtClean="0">
                <a:solidFill>
                  <a:srgbClr val="FF0000"/>
                </a:solidFill>
              </a:rPr>
              <a:t>Defense </a:t>
            </a:r>
            <a:r>
              <a:rPr lang="en-US" b="1" dirty="0">
                <a:solidFill>
                  <a:srgbClr val="FF0000"/>
                </a:solidFill>
              </a:rPr>
              <a:t>Advanced Research Projects </a:t>
            </a:r>
            <a:r>
              <a:rPr lang="en-US" b="1" dirty="0" smtClean="0">
                <a:solidFill>
                  <a:srgbClr val="FF0000"/>
                </a:solidFill>
              </a:rPr>
              <a:t>Agency (</a:t>
            </a:r>
            <a:r>
              <a:rPr lang="en-IN" b="1" dirty="0" smtClean="0">
                <a:solidFill>
                  <a:srgbClr val="FF0000"/>
                </a:solidFill>
              </a:rPr>
              <a:t>DAPRA) around 1987. 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890" y="5910349"/>
            <a:ext cx="1049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CAD Tools are </a:t>
            </a:r>
            <a:r>
              <a:rPr lang="en-IN" b="1" dirty="0">
                <a:solidFill>
                  <a:srgbClr val="00B050"/>
                </a:solidFill>
              </a:rPr>
              <a:t>used to simulate large digital designs </a:t>
            </a:r>
            <a:r>
              <a:rPr lang="en-IN" b="1" dirty="0" smtClean="0">
                <a:solidFill>
                  <a:srgbClr val="00B050"/>
                </a:solidFill>
              </a:rPr>
              <a:t>and </a:t>
            </a:r>
            <a:r>
              <a:rPr lang="en-IN" b="1" dirty="0">
                <a:solidFill>
                  <a:srgbClr val="00B050"/>
                </a:solidFill>
              </a:rPr>
              <a:t>verify the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60" y="119149"/>
            <a:ext cx="9905998" cy="745375"/>
          </a:xfrm>
        </p:spPr>
        <p:txBody>
          <a:bodyPr/>
          <a:lstStyle/>
          <a:p>
            <a:r>
              <a:rPr lang="en-IN" b="1" dirty="0" smtClean="0"/>
              <a:t>Contribution to Logic Synthesis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279" y="1070955"/>
            <a:ext cx="9905998" cy="3124201"/>
          </a:xfrm>
        </p:spPr>
        <p:txBody>
          <a:bodyPr/>
          <a:lstStyle/>
          <a:p>
            <a:r>
              <a:rPr lang="en-IN" dirty="0" smtClean="0"/>
              <a:t>Hurdle: manually translate the HDL based design into a schematic circuit with interconnection between the gates. </a:t>
            </a:r>
          </a:p>
          <a:p>
            <a:r>
              <a:rPr lang="en-IN" dirty="0" smtClean="0"/>
              <a:t>Digital Circuits are described at a register transfer level (RTL) by HDL. </a:t>
            </a:r>
          </a:p>
          <a:p>
            <a:r>
              <a:rPr lang="en-IN" dirty="0" smtClean="0"/>
              <a:t>It specifies how the data flows </a:t>
            </a:r>
            <a:r>
              <a:rPr lang="en-IN" u="sng" dirty="0" smtClean="0"/>
              <a:t>between the registers </a:t>
            </a:r>
            <a:r>
              <a:rPr lang="en-IN" dirty="0" smtClean="0"/>
              <a:t>and how the design </a:t>
            </a:r>
            <a:r>
              <a:rPr lang="en-IN" u="sng" dirty="0" smtClean="0"/>
              <a:t>processes the data. </a:t>
            </a:r>
          </a:p>
          <a:p>
            <a:r>
              <a:rPr lang="en-IN" dirty="0" smtClean="0"/>
              <a:t>The details of the gates and their interconnects to implement the circuit were automatically extracted by the logic synthesis tool from the RTL description. 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55127" y="4195156"/>
            <a:ext cx="2377440" cy="76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HDL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3175462" y="4563687"/>
            <a:ext cx="1479665" cy="152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7032567" y="4578927"/>
            <a:ext cx="15960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931" y="4401587"/>
            <a:ext cx="11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Simulate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628611" y="4401587"/>
            <a:ext cx="172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Synthesize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1471352" y="5070763"/>
            <a:ext cx="2576945" cy="134666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Abstraction in functionality and data flow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7664335" y="4887885"/>
            <a:ext cx="3408218" cy="16292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Logic Synthesis tool automatically implement in terms of gate and interconnects.</a:t>
            </a:r>
            <a:endParaRPr lang="en-IN" dirty="0"/>
          </a:p>
        </p:txBody>
      </p:sp>
      <p:sp>
        <p:nvSpPr>
          <p:cNvPr id="13" name="Right Arrow 12"/>
          <p:cNvSpPr/>
          <p:nvPr/>
        </p:nvSpPr>
        <p:spPr>
          <a:xfrm>
            <a:off x="4214553" y="5253643"/>
            <a:ext cx="3366654" cy="9642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22" y="227215"/>
            <a:ext cx="9905998" cy="595745"/>
          </a:xfrm>
        </p:spPr>
        <p:txBody>
          <a:bodyPr/>
          <a:lstStyle/>
          <a:p>
            <a:r>
              <a:rPr lang="en-IN" b="1" dirty="0" smtClean="0"/>
              <a:t>Platforms that can be simulated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46" y="1270461"/>
            <a:ext cx="9905998" cy="3124201"/>
          </a:xfrm>
        </p:spPr>
        <p:txBody>
          <a:bodyPr/>
          <a:lstStyle/>
          <a:p>
            <a:r>
              <a:rPr lang="en-IN" dirty="0" smtClean="0"/>
              <a:t>System Boards</a:t>
            </a:r>
          </a:p>
          <a:p>
            <a:r>
              <a:rPr lang="en-IN" dirty="0" smtClean="0"/>
              <a:t>Interconnect Buses</a:t>
            </a:r>
          </a:p>
          <a:p>
            <a:r>
              <a:rPr lang="en-IN" dirty="0" smtClean="0"/>
              <a:t>Field Programmable Gate Arrays (FPGAs)</a:t>
            </a:r>
          </a:p>
          <a:p>
            <a:r>
              <a:rPr lang="en-IN" dirty="0" smtClean="0"/>
              <a:t>Programmable Array Logics (PALs)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" y="81280"/>
            <a:ext cx="9906000" cy="793750"/>
          </a:xfrm>
        </p:spPr>
        <p:txBody>
          <a:bodyPr/>
          <a:lstStyle/>
          <a:p>
            <a:r>
              <a:rPr lang="en-IN" b="1" dirty="0" smtClean="0"/>
              <a:t>Typical Design Flow for VLSI IC circuit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911225" y="1110615"/>
            <a:ext cx="2520950" cy="69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Design Specification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911225" y="2091055"/>
            <a:ext cx="2520950" cy="69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Behavioral Description</a:t>
            </a:r>
            <a:r>
              <a:rPr lang="en-US" altLang="en-US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895985" y="3082925"/>
            <a:ext cx="2520950" cy="69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RTL Description</a:t>
            </a:r>
            <a:r>
              <a:rPr lang="en-US" altLang="en-US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882650" y="4110990"/>
            <a:ext cx="2520950" cy="69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Functional Verification and Testing</a:t>
            </a:r>
            <a:r>
              <a:rPr lang="en-US" altLang="en-US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882650" y="5100320"/>
            <a:ext cx="2520950" cy="69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Gate Level Netlist</a:t>
            </a:r>
            <a:r>
              <a:rPr lang="en-US" altLang="en-US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6025" y="1706245"/>
            <a:ext cx="2520950" cy="69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Logic Verification and 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6025" y="2744470"/>
            <a:ext cx="2520950" cy="106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" altLang="en-US"/>
              <a:t>Floor Planning, Automatic Place and Route</a:t>
            </a:r>
            <a:r>
              <a:rPr lang="en-US" altLang="en-US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6025" y="4150995"/>
            <a:ext cx="2520950" cy="69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Layout Verification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96025" y="5235575"/>
            <a:ext cx="2520950" cy="69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/>
              <a:t>Implementation</a:t>
            </a:r>
            <a:r>
              <a:rPr lang="en-US" altLang="en-US"/>
              <a:t> 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2171700" y="1802130"/>
            <a:ext cx="0" cy="2889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2156460" y="2782570"/>
            <a:ext cx="15240" cy="300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flipH="1">
            <a:off x="2143125" y="3774440"/>
            <a:ext cx="13335" cy="3365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143125" y="4802505"/>
            <a:ext cx="0" cy="2978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</p:cNvCxnSpPr>
          <p:nvPr/>
        </p:nvCxnSpPr>
        <p:spPr>
          <a:xfrm>
            <a:off x="2143125" y="5791835"/>
            <a:ext cx="1270" cy="4146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144395" y="6152515"/>
            <a:ext cx="2453005" cy="539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610735" y="1029335"/>
            <a:ext cx="13970" cy="51231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51375" y="1029335"/>
            <a:ext cx="288734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0"/>
          </p:cNvCxnSpPr>
          <p:nvPr/>
        </p:nvCxnSpPr>
        <p:spPr>
          <a:xfrm>
            <a:off x="7552055" y="1042670"/>
            <a:ext cx="4445" cy="663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>
            <a:off x="7556500" y="2397760"/>
            <a:ext cx="0" cy="3467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38720" y="3814445"/>
            <a:ext cx="0" cy="3365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2" idx="0"/>
          </p:cNvCxnSpPr>
          <p:nvPr/>
        </p:nvCxnSpPr>
        <p:spPr>
          <a:xfrm>
            <a:off x="7556500" y="4842510"/>
            <a:ext cx="0" cy="393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" y="407035"/>
            <a:ext cx="9906000" cy="94361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ym typeface="+mn-ea"/>
              </a:rPr>
              <a:t/>
            </a:r>
            <a:br>
              <a:rPr lang="en-IN" b="1" dirty="0" smtClean="0">
                <a:sym typeface="+mn-ea"/>
              </a:rPr>
            </a:br>
            <a:r>
              <a:rPr lang="en-IN" b="1" dirty="0" smtClean="0">
                <a:sym typeface="+mn-ea"/>
              </a:rPr>
              <a:t>Typical Design Flow for VLSI IC circuit</a:t>
            </a:r>
            <a:r>
              <a:rPr lang="en-IN" b="1" dirty="0"/>
              <a:t/>
            </a:r>
            <a:br>
              <a:rPr lang="en-IN" b="1" dirty="0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55" y="1648460"/>
            <a:ext cx="11315700" cy="5007610"/>
          </a:xfrm>
        </p:spPr>
        <p:txBody>
          <a:bodyPr>
            <a:norm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Design Specification: </a:t>
            </a:r>
            <a:r>
              <a:rPr lang="" altLang="en-US" dirty="0"/>
              <a:t>Abstract Description of the overall Architecture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Behavioural Description: </a:t>
            </a:r>
            <a:r>
              <a:rPr lang="" altLang="en-US" dirty="0"/>
              <a:t>Analyse the design in terms of functionality, performance, complience with Standards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RTL:</a:t>
            </a:r>
            <a:r>
              <a:rPr lang="" altLang="en-US" dirty="0"/>
              <a:t> Data flow description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Functional Verification and Testing: </a:t>
            </a:r>
            <a:r>
              <a:rPr lang="" altLang="en-US" dirty="0"/>
              <a:t>Checks sanity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Logic Synthesis: </a:t>
            </a:r>
            <a:r>
              <a:rPr lang="" altLang="en-US" dirty="0"/>
              <a:t>Convert RTL to gate level netlist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Logic Verification: </a:t>
            </a:r>
            <a:r>
              <a:rPr lang="" altLang="en-US" dirty="0"/>
              <a:t>Whether it meets time, are and power specification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Floor Planning, Automatic Place and Route: </a:t>
            </a:r>
            <a:r>
              <a:rPr lang="" altLang="en-US" dirty="0"/>
              <a:t>Convert </a:t>
            </a:r>
            <a:r>
              <a:rPr lang="en-US" altLang="en-US" dirty="0">
                <a:sym typeface="+mn-ea"/>
              </a:rPr>
              <a:t>gate level netlist </a:t>
            </a:r>
            <a:r>
              <a:rPr lang="" altLang="en-US" dirty="0">
                <a:sym typeface="+mn-ea"/>
              </a:rPr>
              <a:t>to layout</a:t>
            </a:r>
          </a:p>
          <a:p>
            <a:r>
              <a:rPr lang="" altLang="en-US" b="1" dirty="0">
                <a:solidFill>
                  <a:srgbClr val="FF0000"/>
                </a:solidFill>
                <a:sym typeface="+mn-ea"/>
              </a:rPr>
              <a:t>Layout Verification: </a:t>
            </a:r>
            <a:r>
              <a:rPr lang="" altLang="en-US" dirty="0">
                <a:sym typeface="+mn-ea"/>
              </a:rPr>
              <a:t>Check Sanity</a:t>
            </a:r>
          </a:p>
          <a:p>
            <a:r>
              <a:rPr lang="" altLang="en-US" b="1" dirty="0">
                <a:solidFill>
                  <a:srgbClr val="FF0000"/>
                </a:solidFill>
                <a:sym typeface="+mn-ea"/>
              </a:rPr>
              <a:t>Implementation:  </a:t>
            </a:r>
            <a:r>
              <a:rPr lang="" altLang="en-US" dirty="0">
                <a:sym typeface="+mn-ea"/>
              </a:rPr>
              <a:t>Can be used to be fabricated in a chip.	</a:t>
            </a:r>
            <a:endParaRPr lang="en-US" altLang="en-US" dirty="0"/>
          </a:p>
          <a:p>
            <a:endParaRPr lang="" altLang="en-US" dirty="0"/>
          </a:p>
          <a:p>
            <a:endParaRPr lang="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60" y="102523"/>
            <a:ext cx="9905998" cy="886691"/>
          </a:xfrm>
        </p:spPr>
        <p:txBody>
          <a:bodyPr/>
          <a:lstStyle/>
          <a:p>
            <a:r>
              <a:rPr lang="en-IN" b="1" dirty="0" smtClean="0"/>
              <a:t>Design Methodologies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92232" y="989214"/>
            <a:ext cx="31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Top Level Block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637999" y="2039790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 Block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949236" y="1916083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 Block 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657769" y="2905700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Leaf Cell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921265" y="2933007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Leaf Cell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152803" y="2840983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Leaf Cell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445526" y="2905700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Leaf Cell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72483" y="1454727"/>
            <a:ext cx="1320746" cy="461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3229" y="1454727"/>
            <a:ext cx="1379913" cy="461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005008" y="2409122"/>
            <a:ext cx="1320746" cy="461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25754" y="2409122"/>
            <a:ext cx="1379913" cy="461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434824" y="2302151"/>
            <a:ext cx="1320746" cy="461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755570" y="2302151"/>
            <a:ext cx="1379913" cy="461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3335" y="1021880"/>
            <a:ext cx="2530509" cy="673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Top Down Approach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231068" y="3992879"/>
            <a:ext cx="31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Top Level Block 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576835" y="5043455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Macro cell 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596605" y="5909365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Leaf Cell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4860101" y="5936672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Leaf Cell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091639" y="5844648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Leaf Cell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8384362" y="5909365"/>
            <a:ext cx="126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Leaf Cell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688378" y="4458392"/>
            <a:ext cx="1343687" cy="522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032065" y="4482526"/>
            <a:ext cx="1441078" cy="391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</p:cNvCxnSpPr>
          <p:nvPr/>
        </p:nvCxnSpPr>
        <p:spPr>
          <a:xfrm flipV="1">
            <a:off x="3226987" y="5380429"/>
            <a:ext cx="993239" cy="528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220226" y="5380429"/>
            <a:ext cx="1101560" cy="55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592846" y="5256628"/>
            <a:ext cx="880296" cy="588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7473142" y="5269969"/>
            <a:ext cx="1446414" cy="574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42350" y="4887296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Macro Cell 2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299727" y="4177360"/>
            <a:ext cx="2530509" cy="673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Bottom Up Approach</a:t>
            </a:r>
            <a:endParaRPr lang="en-IN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9825766" y="280264"/>
            <a:ext cx="2233148" cy="5989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FF0000"/>
                </a:solidFill>
              </a:rPr>
              <a:t>Design Architect: </a:t>
            </a:r>
            <a:r>
              <a:rPr lang="en-IN" sz="1600" b="1" dirty="0" smtClean="0">
                <a:solidFill>
                  <a:srgbClr val="00B050"/>
                </a:solidFill>
              </a:rPr>
              <a:t>Specifications of top level block</a:t>
            </a:r>
          </a:p>
          <a:p>
            <a:pPr algn="ctr"/>
            <a:r>
              <a:rPr lang="en-IN" sz="1600" b="1" dirty="0" smtClean="0"/>
              <a:t/>
            </a:r>
            <a:br>
              <a:rPr lang="en-IN" sz="1600" b="1" dirty="0" smtClean="0"/>
            </a:br>
            <a:r>
              <a:rPr lang="en-IN" sz="1600" b="1" dirty="0" smtClean="0">
                <a:solidFill>
                  <a:srgbClr val="FF0000"/>
                </a:solidFill>
              </a:rPr>
              <a:t>Logic designers: </a:t>
            </a:r>
            <a:r>
              <a:rPr lang="en-IN" sz="1600" b="1" dirty="0" smtClean="0">
                <a:solidFill>
                  <a:srgbClr val="00B050"/>
                </a:solidFill>
              </a:rPr>
              <a:t>Breaks up the functionality among blocks and sub-blocks</a:t>
            </a:r>
          </a:p>
          <a:p>
            <a:pPr algn="ctr"/>
            <a:r>
              <a:rPr lang="en-IN" sz="1600" b="1" dirty="0" smtClean="0"/>
              <a:t/>
            </a:r>
            <a:br>
              <a:rPr lang="en-IN" sz="1600" b="1" dirty="0" smtClean="0"/>
            </a:br>
            <a:r>
              <a:rPr lang="en-IN" sz="1600" b="1" dirty="0" smtClean="0">
                <a:solidFill>
                  <a:srgbClr val="FF0000"/>
                </a:solidFill>
              </a:rPr>
              <a:t>Circuit Designers: </a:t>
            </a:r>
            <a:r>
              <a:rPr lang="en-IN" sz="1600" b="1" dirty="0" smtClean="0">
                <a:solidFill>
                  <a:srgbClr val="00B050"/>
                </a:solidFill>
              </a:rPr>
              <a:t>optimise leaf cells and build high level cells</a:t>
            </a:r>
          </a:p>
          <a:p>
            <a:pPr algn="ctr"/>
            <a:r>
              <a:rPr lang="en-IN" sz="1600" b="1" dirty="0" smtClean="0">
                <a:solidFill>
                  <a:srgbClr val="00B050"/>
                </a:solidFill>
              </a:rPr>
              <a:t/>
            </a:r>
            <a:br>
              <a:rPr lang="en-IN" sz="1600" b="1" dirty="0" smtClean="0">
                <a:solidFill>
                  <a:srgbClr val="00B050"/>
                </a:solidFill>
              </a:rPr>
            </a:br>
            <a:r>
              <a:rPr lang="en-IN" sz="1600" b="1" dirty="0" smtClean="0">
                <a:solidFill>
                  <a:srgbClr val="FF0000"/>
                </a:solidFill>
              </a:rPr>
              <a:t>Switch-level Designers: </a:t>
            </a:r>
          </a:p>
          <a:p>
            <a:pPr algn="ctr"/>
            <a:r>
              <a:rPr lang="en-IN" sz="1600" b="1" dirty="0" smtClean="0">
                <a:solidFill>
                  <a:srgbClr val="00B050"/>
                </a:solidFill>
              </a:rPr>
              <a:t>create library of leaf cells using switches</a:t>
            </a:r>
            <a:endParaRPr lang="en-IN" sz="1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20" grpId="0" animBg="1"/>
      <p:bldP spid="20" grpId="1" animBg="1"/>
      <p:bldP spid="21" grpId="0"/>
      <p:bldP spid="22" grpId="0"/>
      <p:bldP spid="23" grpId="0"/>
      <p:bldP spid="24" grpId="0"/>
      <p:bldP spid="25" grpId="0"/>
      <p:bldP spid="26" grpId="0"/>
      <p:bldP spid="38" grpId="0"/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23" y="193964"/>
            <a:ext cx="9905998" cy="778625"/>
          </a:xfrm>
        </p:spPr>
        <p:txBody>
          <a:bodyPr/>
          <a:lstStyle/>
          <a:p>
            <a:r>
              <a:rPr lang="en-IN" b="1" dirty="0" smtClean="0"/>
              <a:t>Stimulus Block (Test Bench)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515" y="972590"/>
            <a:ext cx="9905998" cy="1920240"/>
          </a:xfrm>
        </p:spPr>
        <p:txBody>
          <a:bodyPr/>
          <a:lstStyle/>
          <a:p>
            <a:r>
              <a:rPr lang="en-IN" dirty="0" smtClean="0"/>
              <a:t>Used for simulation</a:t>
            </a:r>
          </a:p>
          <a:p>
            <a:r>
              <a:rPr lang="en-IN" dirty="0" smtClean="0"/>
              <a:t>Apply stimulus and check results</a:t>
            </a:r>
          </a:p>
          <a:p>
            <a:r>
              <a:rPr lang="en-IN" dirty="0" smtClean="0"/>
              <a:t>Better to keep the stimulus and design blocks separate</a:t>
            </a:r>
          </a:p>
          <a:p>
            <a:r>
              <a:rPr lang="en-IN" dirty="0" smtClean="0"/>
              <a:t>Can be written in Verilog.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82138" y="3100647"/>
            <a:ext cx="2626822" cy="19368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Stimulus Block</a:t>
            </a:r>
          </a:p>
          <a:p>
            <a:pPr algn="ctr"/>
            <a:endParaRPr lang="en-IN" b="1" dirty="0"/>
          </a:p>
          <a:p>
            <a:pPr algn="ctr"/>
            <a:endParaRPr lang="en-IN" b="1" dirty="0" smtClean="0"/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947650" y="3848792"/>
            <a:ext cx="1812175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Design Block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6608618" y="2676698"/>
            <a:ext cx="3308466" cy="2452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Level Block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91251" y="3291840"/>
            <a:ext cx="2734887" cy="5569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Stimulus Block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891251" y="4422370"/>
            <a:ext cx="2734887" cy="5611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Design Block</a:t>
            </a:r>
            <a:endParaRPr lang="en-IN" b="1" dirty="0"/>
          </a:p>
        </p:txBody>
      </p:sp>
      <p:sp>
        <p:nvSpPr>
          <p:cNvPr id="9" name="Up-Down Arrow 8"/>
          <p:cNvSpPr/>
          <p:nvPr/>
        </p:nvSpPr>
        <p:spPr>
          <a:xfrm>
            <a:off x="8121535" y="3848792"/>
            <a:ext cx="340821" cy="581892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52</TotalTime>
  <Words>814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</vt:lpstr>
      <vt:lpstr>Mesh</vt:lpstr>
      <vt:lpstr>Module 2: Hardware Description Language</vt:lpstr>
      <vt:lpstr>Computer Aided Digital Design</vt:lpstr>
      <vt:lpstr>Emergence of HDLS</vt:lpstr>
      <vt:lpstr>Contribution to Logic Synthesis</vt:lpstr>
      <vt:lpstr>Platforms that can be simulated</vt:lpstr>
      <vt:lpstr>Typical Design Flow for VLSI IC circuit</vt:lpstr>
      <vt:lpstr> Typical Design Flow for VLSI IC circuit </vt:lpstr>
      <vt:lpstr>Design Methodologies</vt:lpstr>
      <vt:lpstr>Stimulus Block (Test Bench)</vt:lpstr>
      <vt:lpstr>Always Block</vt:lpstr>
      <vt:lpstr>Initial Statement</vt:lpstr>
      <vt:lpstr>Basic Constructs and Conventions</vt:lpstr>
      <vt:lpstr>Value Set</vt:lpstr>
      <vt:lpstr>Wire and Reg</vt:lpstr>
      <vt:lpstr>Wire and Reg</vt:lpstr>
      <vt:lpstr>Wire vs Reg</vt:lpstr>
      <vt:lpstr>Register Design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Urbi</dc:creator>
  <cp:lastModifiedBy>Urbi</cp:lastModifiedBy>
  <cp:revision>125</cp:revision>
  <dcterms:created xsi:type="dcterms:W3CDTF">2023-01-06T02:39:51Z</dcterms:created>
  <dcterms:modified xsi:type="dcterms:W3CDTF">2023-01-06T14:12:18Z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