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9" r:id="rId7"/>
    <p:sldId id="288" r:id="rId8"/>
    <p:sldId id="291" r:id="rId9"/>
    <p:sldId id="292" r:id="rId10"/>
    <p:sldId id="293" r:id="rId11"/>
    <p:sldId id="294" r:id="rId12"/>
    <p:sldId id="297" r:id="rId13"/>
    <p:sldId id="295" r:id="rId14"/>
    <p:sldId id="296" r:id="rId15"/>
    <p:sldId id="30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860" y="609600"/>
            <a:ext cx="10668000" cy="3200400"/>
          </a:xfrm>
        </p:spPr>
        <p:txBody>
          <a:bodyPr/>
          <a:lstStyle/>
          <a:p>
            <a:r>
              <a:rPr lang="en-US" altLang="en-US" dirty="0" smtClean="0">
                <a:latin typeface="Ubuntu" panose="020B0604030602030204" charset="0"/>
                <a:cs typeface="Ubuntu" panose="020B0604030602030204" charset="0"/>
              </a:rPr>
              <a:t>MODULE 3: </a:t>
            </a:r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The Basics of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Computer Organization (CS220)</a:t>
            </a: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Semester 2021-22-II</a:t>
            </a:r>
          </a:p>
          <a:p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Urbi Chatterjee</a:t>
            </a: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CSE, IIT Kanpur</a:t>
            </a:r>
          </a:p>
          <a:p>
            <a:endParaRPr lang="en-IN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0065"/>
          </a:xfrm>
        </p:spPr>
        <p:txBody>
          <a:bodyPr/>
          <a:lstStyle/>
          <a:p>
            <a:r>
              <a:rPr lang="en-IN" dirty="0" smtClean="0"/>
              <a:t>Register File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07422" y="2026520"/>
            <a:ext cx="4347556" cy="3474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02625" y="2585258"/>
            <a:ext cx="1870364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19250" y="3441470"/>
            <a:ext cx="1837113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35876" y="4239491"/>
            <a:ext cx="1837113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35876" y="5045825"/>
            <a:ext cx="18371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75709" y="2419004"/>
            <a:ext cx="162097" cy="33250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050771" y="3250277"/>
            <a:ext cx="187035" cy="42810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75709" y="4123113"/>
            <a:ext cx="162097" cy="27432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75709" y="4871258"/>
            <a:ext cx="178723" cy="38238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7396" y="2857793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11037" y="2026520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75709" y="3697378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75709" y="4478774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216630" y="239585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 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178531" y="32306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 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172989" y="4096973"/>
            <a:ext cx="124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RegWrite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201879" y="4844242"/>
            <a:ext cx="14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WriteData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511079" y="238218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457698" y="293556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2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64186" y="2592678"/>
            <a:ext cx="1870364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08359" y="3120229"/>
            <a:ext cx="1870364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390326" y="2376855"/>
            <a:ext cx="178723" cy="38238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90326" y="1984371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9416588" y="2944784"/>
            <a:ext cx="178723" cy="38238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416588" y="2552300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52635" y="5567084"/>
            <a:ext cx="28565" cy="806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51259" y="6438282"/>
            <a:ext cx="124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WriteReg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424" y="367553"/>
            <a:ext cx="1021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module </a:t>
            </a:r>
            <a:r>
              <a:rPr lang="en-IN" dirty="0" err="1"/>
              <a:t>registerFile</a:t>
            </a:r>
            <a:r>
              <a:rPr lang="en-IN" dirty="0"/>
              <a:t> (Read1, Read2, </a:t>
            </a:r>
            <a:r>
              <a:rPr lang="en-IN" dirty="0" err="1"/>
              <a:t>WriteReg</a:t>
            </a:r>
            <a:r>
              <a:rPr lang="en-IN" dirty="0"/>
              <a:t>, </a:t>
            </a:r>
            <a:r>
              <a:rPr lang="en-IN" dirty="0" err="1"/>
              <a:t>WriteData</a:t>
            </a:r>
            <a:r>
              <a:rPr lang="en-IN" dirty="0"/>
              <a:t>, </a:t>
            </a:r>
            <a:r>
              <a:rPr lang="en-IN" dirty="0" err="1"/>
              <a:t>RegWrite</a:t>
            </a:r>
            <a:r>
              <a:rPr lang="en-IN" dirty="0"/>
              <a:t>, Data1, Data2, clock);</a:t>
            </a:r>
          </a:p>
          <a:p>
            <a:r>
              <a:rPr lang="en-IN" dirty="0"/>
              <a:t>input [4:0] Read1, Read2, </a:t>
            </a:r>
            <a:r>
              <a:rPr lang="en-IN" dirty="0" err="1"/>
              <a:t>WriteReg</a:t>
            </a:r>
            <a:r>
              <a:rPr lang="en-IN" dirty="0"/>
              <a:t>;</a:t>
            </a:r>
          </a:p>
          <a:p>
            <a:r>
              <a:rPr lang="en-IN" dirty="0"/>
              <a:t>input [31:0] </a:t>
            </a:r>
            <a:r>
              <a:rPr lang="en-IN" dirty="0" err="1"/>
              <a:t>WriteData</a:t>
            </a:r>
            <a:r>
              <a:rPr lang="en-IN" dirty="0"/>
              <a:t>;</a:t>
            </a:r>
          </a:p>
          <a:p>
            <a:r>
              <a:rPr lang="en-IN" dirty="0"/>
              <a:t>input </a:t>
            </a:r>
            <a:r>
              <a:rPr lang="en-IN" dirty="0" err="1"/>
              <a:t>RegWrite</a:t>
            </a:r>
            <a:r>
              <a:rPr lang="en-IN" dirty="0"/>
              <a:t>, clock;</a:t>
            </a:r>
          </a:p>
          <a:p>
            <a:r>
              <a:rPr lang="en-IN" dirty="0"/>
              <a:t>output [31:0] Data1, Data2;</a:t>
            </a:r>
          </a:p>
          <a:p>
            <a:endParaRPr lang="en-IN" dirty="0"/>
          </a:p>
          <a:p>
            <a:r>
              <a:rPr lang="en-IN" dirty="0" err="1"/>
              <a:t>reg</a:t>
            </a:r>
            <a:r>
              <a:rPr lang="en-IN" dirty="0"/>
              <a:t> [31:0] RF [31:0]; </a:t>
            </a:r>
          </a:p>
          <a:p>
            <a:endParaRPr lang="en-IN" dirty="0"/>
          </a:p>
          <a:p>
            <a:r>
              <a:rPr lang="en-IN" dirty="0"/>
              <a:t>assign Data1= RF[Read1];</a:t>
            </a:r>
          </a:p>
          <a:p>
            <a:r>
              <a:rPr lang="en-IN" dirty="0"/>
              <a:t>assign Data2= RF[Read2];</a:t>
            </a:r>
          </a:p>
          <a:p>
            <a:endParaRPr lang="en-IN" dirty="0"/>
          </a:p>
          <a:p>
            <a:r>
              <a:rPr lang="en-IN" dirty="0"/>
              <a:t>always@(</a:t>
            </a:r>
            <a:r>
              <a:rPr lang="en-IN" dirty="0" err="1"/>
              <a:t>posedge</a:t>
            </a:r>
            <a:r>
              <a:rPr lang="en-IN" dirty="0"/>
              <a:t> clock)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	if (</a:t>
            </a:r>
            <a:r>
              <a:rPr lang="en-IN" dirty="0" err="1"/>
              <a:t>RegWrite</a:t>
            </a:r>
            <a:r>
              <a:rPr lang="en-IN" dirty="0"/>
              <a:t>)</a:t>
            </a:r>
          </a:p>
          <a:p>
            <a:r>
              <a:rPr lang="en-IN" dirty="0"/>
              <a:t>              RF[</a:t>
            </a:r>
            <a:r>
              <a:rPr lang="en-IN" dirty="0" err="1"/>
              <a:t>WriteReg</a:t>
            </a:r>
            <a:r>
              <a:rPr lang="en-IN" dirty="0"/>
              <a:t>] &lt;=</a:t>
            </a:r>
            <a:r>
              <a:rPr lang="en-IN" dirty="0" err="1"/>
              <a:t>WriteData</a:t>
            </a:r>
            <a:r>
              <a:rPr lang="en-IN" dirty="0"/>
              <a:t>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	RF[</a:t>
            </a:r>
            <a:r>
              <a:rPr lang="en-IN" dirty="0" err="1"/>
              <a:t>WriteReg</a:t>
            </a:r>
            <a:r>
              <a:rPr lang="en-IN" dirty="0"/>
              <a:t>]&lt;=RF[</a:t>
            </a:r>
            <a:r>
              <a:rPr lang="en-IN" dirty="0" err="1"/>
              <a:t>WriteReg</a:t>
            </a:r>
            <a:r>
              <a:rPr lang="en-IN" dirty="0"/>
              <a:t>];</a:t>
            </a:r>
          </a:p>
          <a:p>
            <a:r>
              <a:rPr lang="en-IN" dirty="0"/>
              <a:t>end</a:t>
            </a:r>
          </a:p>
          <a:p>
            <a:r>
              <a:rPr lang="en-IN" dirty="0" err="1"/>
              <a:t>endmodule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292" y="1961974"/>
            <a:ext cx="1347475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D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1978" y="3691021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01979" y="3973654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37857" y="1961974"/>
            <a:ext cx="1320912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D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37857" y="3691021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237858" y="3973654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58997" y="1895472"/>
            <a:ext cx="1397352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D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50683" y="3624519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550685" y="3907152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03744" y="1908112"/>
            <a:ext cx="1463853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D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995430" y="3637159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995431" y="3919792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5152" y="2059770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9138" y="1971501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1656" y="2008909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19036" y="2059770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3236" y="2100266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Ubuntu"/>
              </a:rPr>
              <a:t>D</a:t>
            </a:r>
            <a:endParaRPr lang="en-IN" b="1" dirty="0">
              <a:latin typeface="Ubuntu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3109" y="2054065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Ubuntu"/>
              </a:rPr>
              <a:t>D</a:t>
            </a:r>
            <a:endParaRPr lang="en-IN" b="1" dirty="0">
              <a:latin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1222" y="2042655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Ubuntu"/>
              </a:rPr>
              <a:t>D</a:t>
            </a:r>
            <a:endParaRPr lang="en-IN" b="1" dirty="0">
              <a:latin typeface="Ubuntu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430" y="2077321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Ubuntu"/>
              </a:rPr>
              <a:t>D</a:t>
            </a:r>
            <a:endParaRPr lang="en-IN" b="1" dirty="0">
              <a:latin typeface="Ubuntu"/>
            </a:endParaRPr>
          </a:p>
        </p:txBody>
      </p:sp>
      <p:cxnSp>
        <p:nvCxnSpPr>
          <p:cNvPr id="25" name="Straight Connector 24"/>
          <p:cNvCxnSpPr>
            <a:endCxn id="20" idx="1"/>
          </p:cNvCxnSpPr>
          <p:nvPr/>
        </p:nvCxnSpPr>
        <p:spPr>
          <a:xfrm>
            <a:off x="1425388" y="2284932"/>
            <a:ext cx="457848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82544" y="2255591"/>
            <a:ext cx="559470" cy="639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49788" y="2247160"/>
            <a:ext cx="40089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571427" y="2245734"/>
            <a:ext cx="432317" cy="142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70965" y="4930588"/>
            <a:ext cx="7962248" cy="1793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75561" y="3984638"/>
            <a:ext cx="0" cy="97284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46138" y="4065094"/>
            <a:ext cx="0" cy="88342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55584" y="3973654"/>
            <a:ext cx="0" cy="97486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19767" y="3919792"/>
            <a:ext cx="8217" cy="10287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48438" y="4010409"/>
            <a:ext cx="35353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46138" y="4065094"/>
            <a:ext cx="29171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55584" y="3973654"/>
            <a:ext cx="30341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727984" y="3907152"/>
            <a:ext cx="267446" cy="1264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57767" y="2193575"/>
            <a:ext cx="20260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42447" y="2193575"/>
            <a:ext cx="35859" cy="341833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87362" y="2156167"/>
            <a:ext cx="22802" cy="357228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7" idx="3"/>
          </p:cNvCxnSpPr>
          <p:nvPr/>
        </p:nvCxnSpPr>
        <p:spPr>
          <a:xfrm flipH="1">
            <a:off x="5512761" y="2156167"/>
            <a:ext cx="27460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3"/>
          </p:cNvCxnSpPr>
          <p:nvPr/>
        </p:nvCxnSpPr>
        <p:spPr>
          <a:xfrm>
            <a:off x="7935279" y="2193575"/>
            <a:ext cx="31225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54923" y="2191744"/>
            <a:ext cx="17930" cy="35011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467597" y="2227321"/>
            <a:ext cx="275760" cy="1140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743357" y="2238730"/>
            <a:ext cx="0" cy="348128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49842" y="185798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D1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3566567" y="188625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D2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8469707" y="18406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D4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6021371" y="18301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D3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2857853" y="549887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5074578" y="55271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9977718" y="548157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7529382" y="547102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</a:t>
            </a:r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5129" y="277906"/>
            <a:ext cx="55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 Bit PIPO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727" y="631767"/>
            <a:ext cx="2892829" cy="5818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54727" y="1072342"/>
            <a:ext cx="289282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54727" y="1645920"/>
            <a:ext cx="2892829" cy="831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54727" y="6010102"/>
            <a:ext cx="2892829" cy="831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3572" y="667389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93572" y="1213659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89416" y="6049879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Reg31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678900" y="199506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32 bits</a:t>
            </a:r>
            <a:endParaRPr lang="en-IN" b="1" dirty="0"/>
          </a:p>
        </p:txBody>
      </p:sp>
      <p:sp>
        <p:nvSpPr>
          <p:cNvPr id="19" name="Trapezoid 18"/>
          <p:cNvSpPr/>
          <p:nvPr/>
        </p:nvSpPr>
        <p:spPr>
          <a:xfrm rot="5400000">
            <a:off x="7029185" y="1049728"/>
            <a:ext cx="1488141" cy="139678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rapezoid 19"/>
          <p:cNvSpPr/>
          <p:nvPr/>
        </p:nvSpPr>
        <p:spPr>
          <a:xfrm rot="5400000">
            <a:off x="7029185" y="3923163"/>
            <a:ext cx="1488141" cy="139678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47556" y="852055"/>
            <a:ext cx="161397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47556" y="1398325"/>
            <a:ext cx="124642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47556" y="6234545"/>
            <a:ext cx="161397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61529" y="860815"/>
            <a:ext cx="0" cy="2864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93976" y="1376634"/>
            <a:ext cx="0" cy="3497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961529" y="1138518"/>
            <a:ext cx="1113336" cy="87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9" idx="2"/>
          </p:cNvCxnSpPr>
          <p:nvPr/>
        </p:nvCxnSpPr>
        <p:spPr>
          <a:xfrm>
            <a:off x="5593976" y="1735392"/>
            <a:ext cx="1480889" cy="12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36776" y="2402541"/>
            <a:ext cx="17766" cy="383200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4542" y="2357717"/>
            <a:ext cx="1920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61529" y="5190565"/>
            <a:ext cx="0" cy="104398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61529" y="5181600"/>
            <a:ext cx="1113335" cy="8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61529" y="1138517"/>
            <a:ext cx="0" cy="304800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61529" y="4186518"/>
            <a:ext cx="1113335" cy="8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93976" y="1735392"/>
            <a:ext cx="0" cy="286350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0" idx="2"/>
          </p:cNvCxnSpPr>
          <p:nvPr/>
        </p:nvCxnSpPr>
        <p:spPr>
          <a:xfrm>
            <a:off x="5593976" y="4616824"/>
            <a:ext cx="1480890" cy="4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74864" y="1507680"/>
            <a:ext cx="14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32*1 MUX</a:t>
            </a:r>
            <a:endParaRPr lang="en-IN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074864" y="4432363"/>
            <a:ext cx="14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32*1 MUX</a:t>
            </a:r>
            <a:endParaRPr lang="en-IN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471646" y="1781588"/>
            <a:ext cx="1870364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279875" y="1606143"/>
            <a:ext cx="178723" cy="38238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279875" y="1213659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471646" y="4616824"/>
            <a:ext cx="1870364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279875" y="4441379"/>
            <a:ext cx="178723" cy="38238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79875" y="4048895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10449178" y="156345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1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10449178" y="443215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2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6233495" y="1726427"/>
            <a:ext cx="519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…</a:t>
            </a:r>
            <a:endParaRPr lang="en-IN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6342580" y="4531377"/>
            <a:ext cx="519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…</a:t>
            </a:r>
            <a:endParaRPr lang="en-IN" sz="3200" dirty="0"/>
          </a:p>
        </p:txBody>
      </p:sp>
      <p:sp>
        <p:nvSpPr>
          <p:cNvPr id="78" name="Round Diagonal Corner Rectangle 77"/>
          <p:cNvSpPr/>
          <p:nvPr/>
        </p:nvSpPr>
        <p:spPr>
          <a:xfrm>
            <a:off x="9126071" y="5611906"/>
            <a:ext cx="2528047" cy="838770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Operation</a:t>
            </a:r>
            <a:endParaRPr lang="en-IN" dirty="0"/>
          </a:p>
        </p:txBody>
      </p:sp>
      <p:cxnSp>
        <p:nvCxnSpPr>
          <p:cNvPr id="3" name="Straight Arrow Connector 2"/>
          <p:cNvCxnSpPr>
            <a:endCxn id="19" idx="1"/>
          </p:cNvCxnSpPr>
          <p:nvPr/>
        </p:nvCxnSpPr>
        <p:spPr>
          <a:xfrm flipH="1">
            <a:off x="7773255" y="349135"/>
            <a:ext cx="15770" cy="829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809115" y="3219384"/>
            <a:ext cx="15770" cy="829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575502" y="631767"/>
            <a:ext cx="421343" cy="26073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614213" y="3494014"/>
            <a:ext cx="421343" cy="26073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99182" y="491483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07068" y="335655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6895" y="68790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 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827064" y="36222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5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 animBg="1"/>
      <p:bldP spid="62" grpId="0"/>
      <p:bldP spid="65" grpId="0"/>
      <p:bldP spid="68" grpId="0"/>
      <p:bldP spid="71" grpId="0"/>
      <p:bldP spid="72" grpId="0"/>
      <p:bldP spid="73" grpId="0"/>
      <p:bldP spid="74" grpId="0"/>
      <p:bldP spid="77" grpId="0"/>
      <p:bldP spid="78" grpId="0" animBg="1"/>
      <p:bldP spid="48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8244" y="591670"/>
            <a:ext cx="2483224" cy="5943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38520" y="3360489"/>
            <a:ext cx="181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5*32 Decoder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7594" y="2331104"/>
            <a:ext cx="1550895" cy="6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1209" y="2204666"/>
            <a:ext cx="162097" cy="27432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1209" y="1778931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304" y="2574168"/>
            <a:ext cx="124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RegWrite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680280" y="371791"/>
            <a:ext cx="2892829" cy="5818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680278" y="1167693"/>
            <a:ext cx="289282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80279" y="1963597"/>
            <a:ext cx="2892829" cy="831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689245" y="5513298"/>
            <a:ext cx="2892829" cy="831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19125" y="407413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814969" y="1433644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814969" y="5789903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Reg31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680280" y="771393"/>
            <a:ext cx="266496" cy="11654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680280" y="887934"/>
            <a:ext cx="275461" cy="7938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98210" y="1640466"/>
            <a:ext cx="266496" cy="11654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698210" y="1757007"/>
            <a:ext cx="275461" cy="7938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80280" y="5912900"/>
            <a:ext cx="266496" cy="11654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680280" y="6029441"/>
            <a:ext cx="275461" cy="7938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73671" y="5794769"/>
            <a:ext cx="51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clk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060057" y="1530660"/>
            <a:ext cx="51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clk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9007817" y="684511"/>
            <a:ext cx="51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clk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9043675" y="5507601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078762" y="1254222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9017108" y="357716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33" name="Flowchart: Delay 32"/>
          <p:cNvSpPr/>
          <p:nvPr/>
        </p:nvSpPr>
        <p:spPr>
          <a:xfrm>
            <a:off x="7625216" y="619211"/>
            <a:ext cx="448236" cy="479613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Delay 34"/>
          <p:cNvSpPr/>
          <p:nvPr/>
        </p:nvSpPr>
        <p:spPr>
          <a:xfrm>
            <a:off x="7625216" y="1518952"/>
            <a:ext cx="448236" cy="479613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Delay 35"/>
          <p:cNvSpPr/>
          <p:nvPr/>
        </p:nvSpPr>
        <p:spPr>
          <a:xfrm>
            <a:off x="7621060" y="5797885"/>
            <a:ext cx="448236" cy="479613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/>
          <p:cNvCxnSpPr/>
          <p:nvPr/>
        </p:nvCxnSpPr>
        <p:spPr>
          <a:xfrm>
            <a:off x="6598024" y="259976"/>
            <a:ext cx="44823" cy="564384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8881" y="251012"/>
            <a:ext cx="6235888" cy="3585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14769" y="671050"/>
            <a:ext cx="100629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4769" y="1629798"/>
            <a:ext cx="100629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42847" y="5903824"/>
            <a:ext cx="100629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42840" y="776745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3965985" y="1738136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93372" y="5903824"/>
            <a:ext cx="5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31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351468" y="961411"/>
            <a:ext cx="326959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351468" y="1873625"/>
            <a:ext cx="3269592" cy="465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0571" y="6218166"/>
            <a:ext cx="32589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3"/>
          </p:cNvCxnSpPr>
          <p:nvPr/>
        </p:nvCxnSpPr>
        <p:spPr>
          <a:xfrm flipV="1">
            <a:off x="8073452" y="859017"/>
            <a:ext cx="606826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3"/>
          </p:cNvCxnSpPr>
          <p:nvPr/>
        </p:nvCxnSpPr>
        <p:spPr>
          <a:xfrm flipV="1">
            <a:off x="8073452" y="1758758"/>
            <a:ext cx="606826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020362" y="6028570"/>
            <a:ext cx="606826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2706" y="6687671"/>
            <a:ext cx="504713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615655" y="591670"/>
            <a:ext cx="14181" cy="60960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585012" y="542382"/>
            <a:ext cx="3067314" cy="1745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619811" y="1433644"/>
            <a:ext cx="30479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629836" y="5692267"/>
            <a:ext cx="303923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855233" y="6480974"/>
            <a:ext cx="178723" cy="38238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5233" y="6088490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67824" y="5601838"/>
            <a:ext cx="14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WriteData</a:t>
            </a:r>
            <a:endParaRPr lang="en-IN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958245" y="140528"/>
            <a:ext cx="162097" cy="27432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5419" y="382053"/>
            <a:ext cx="44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0" y="543846"/>
            <a:ext cx="150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WriteReg</a:t>
            </a:r>
            <a:endParaRPr lang="en-IN" dirty="0"/>
          </a:p>
        </p:txBody>
      </p:sp>
      <p:sp>
        <p:nvSpPr>
          <p:cNvPr id="84" name="Round Diagonal Corner Rectangle 83"/>
          <p:cNvSpPr/>
          <p:nvPr/>
        </p:nvSpPr>
        <p:spPr>
          <a:xfrm>
            <a:off x="6730415" y="3523050"/>
            <a:ext cx="1754597" cy="584175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Write</a:t>
            </a:r>
            <a:br>
              <a:rPr lang="en-IN" dirty="0" smtClean="0"/>
            </a:br>
            <a:r>
              <a:rPr lang="en-IN" dirty="0" smtClean="0"/>
              <a:t>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0" grpId="0" animBg="1"/>
      <p:bldP spid="14" grpId="0"/>
      <p:bldP spid="15" grpId="0"/>
      <p:bldP spid="16" grpId="0"/>
      <p:bldP spid="25" grpId="0"/>
      <p:bldP spid="28" grpId="0"/>
      <p:bldP spid="29" grpId="0"/>
      <p:bldP spid="30" grpId="0"/>
      <p:bldP spid="31" grpId="0"/>
      <p:bldP spid="32" grpId="0"/>
      <p:bldP spid="33" grpId="0" animBg="1"/>
      <p:bldP spid="35" grpId="0" animBg="1"/>
      <p:bldP spid="36" grpId="0" animBg="1"/>
      <p:bldP spid="45" grpId="0"/>
      <p:bldP spid="46" grpId="0"/>
      <p:bldP spid="47" grpId="0"/>
      <p:bldP spid="78" grpId="0"/>
      <p:bldP spid="79" grpId="0"/>
      <p:bldP spid="81" grpId="0"/>
      <p:bldP spid="83" grpId="0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55" y="302029"/>
            <a:ext cx="9905998" cy="770313"/>
          </a:xfrm>
        </p:spPr>
        <p:txBody>
          <a:bodyPr/>
          <a:lstStyle/>
          <a:p>
            <a:r>
              <a:rPr lang="en-IN" b="1" dirty="0" smtClean="0"/>
              <a:t>SRAM Cell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61" y="1331097"/>
            <a:ext cx="3264778" cy="2782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02" y="1331097"/>
            <a:ext cx="3810000" cy="215265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4955" y="4405316"/>
            <a:ext cx="1091204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typical SRAM cell is made up of six MOSFETs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ften called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6T SRAM cell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Each bit in the cell is stored on four transistors (M1, M2, M3, M4).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They  form two cross-coupled inverters.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storage cell has two stable states which are used to denote 0 and 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Two additional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transistors serve to control the access to a storage cell during read and write operations. </a:t>
            </a:r>
          </a:p>
        </p:txBody>
      </p:sp>
    </p:spTree>
    <p:extLst>
      <p:ext uri="{BB962C8B-B14F-4D97-AF65-F5344CB8AC3E}">
        <p14:creationId xmlns:p14="http://schemas.microsoft.com/office/powerpoint/2010/main" val="18113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30505"/>
            <a:ext cx="9906000" cy="1078865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Ubuntu" panose="020B0604030602030204" charset="0"/>
                <a:cs typeface="Ubuntu" panose="020B0604030602030204" charset="0"/>
              </a:rPr>
              <a:t>static random access memories </a:t>
            </a:r>
            <a:r>
              <a:rPr lang="" altLang="en-US" sz="3600">
                <a:latin typeface="Ubuntu" panose="020B0604030602030204" charset="0"/>
                <a:cs typeface="Ubuntu" panose="020B0604030602030204" charset="0"/>
              </a:rPr>
              <a:t>(SRAMs)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2130" y="1598930"/>
            <a:ext cx="111810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The 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memory arrays with a single access port that can provide either a read or a write.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An SRAM chip has a specific configuration in terms of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number of addressable locations : 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bits of each addressable location :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Address Line, Chip Select, Output Enable, Write Enable, Data In, Data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To initiate a read or write access, the Chip select signal must be made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For reads, we must also activate the Output enable signal that controls whether or not the datum selected by the address is actually driven on the pins.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The Output enable is useful for connecting multiple memories to a single-output bus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.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Output enable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is used 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to determine which memory drives the bus.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For writes, we must supply the data to be written and the address, as well as signals to cause the write to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buntu" panose="020B0604030602030204" charset="0"/>
                <a:cs typeface="Ubuntu" panose="020B0604030602030204" charset="0"/>
              </a:rPr>
              <a:t>When both the Write enable and Chip select are true, the data on the data input lines is written into the cell specified by the address. </a:t>
            </a:r>
            <a:endParaRPr 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92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70" y="271145"/>
            <a:ext cx="9906000" cy="943610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Bit LINE and TRI-STATE BUFFER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2130" y="1598930"/>
            <a:ext cx="111810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Ubuntu" panose="020B0604030602030204" charset="0"/>
                <a:cs typeface="Ubuntu" panose="020B0604030602030204" charset="0"/>
              </a:rPr>
              <a:t>For 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large memories</a:t>
            </a:r>
            <a:r>
              <a:rPr lang="" altLang="en-US" dirty="0">
                <a:latin typeface="Ubuntu" panose="020B0604030602030204" charset="0"/>
                <a:cs typeface="Ubuntu" panose="020B0604030602030204" charset="0"/>
              </a:rPr>
              <a:t>, such 64K*1 SRAM, </a:t>
            </a:r>
            <a:r>
              <a:rPr lang="en-US" altLang="en-US" dirty="0">
                <a:latin typeface="Ubuntu" panose="020B0604030602030204" charset="0"/>
                <a:cs typeface="Ubuntu" panose="020B0604030602030204" charset="0"/>
                <a:sym typeface="+mn-ea"/>
              </a:rPr>
              <a:t>64K*1 </a:t>
            </a:r>
            <a:r>
              <a:rPr lang="" altLang="en-US" dirty="0">
                <a:latin typeface="Ubuntu" panose="020B0604030602030204" charset="0"/>
                <a:cs typeface="Ubuntu" panose="020B0604030602030204" charset="0"/>
                <a:sym typeface="+mn-ea"/>
              </a:rPr>
              <a:t>multiplexer is not practical.</a:t>
            </a:r>
            <a:r>
              <a:rPr lang="" altLang="en-US" dirty="0">
                <a:latin typeface="Ubuntu" panose="020B0604030602030204" charset="0"/>
                <a:cs typeface="Ubuntu" panose="020B060403060203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dirty="0">
                <a:latin typeface="Ubuntu" panose="020B0604030602030204" charset="0"/>
                <a:cs typeface="Ubuntu" panose="020B0604030602030204" charset="0"/>
              </a:rPr>
              <a:t>Bit Line: shared output line where multiple memory cells in the memory array can </a:t>
            </a: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assert.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To allow multiple sources to drive a single line, a three-state </a:t>
            </a:r>
            <a:r>
              <a:rPr lang="en-US" altLang="en-US" dirty="0" smtClean="0">
                <a:latin typeface="Ubuntu" panose="020B0604030602030204" charset="0"/>
                <a:cs typeface="Ubuntu" panose="020B0604030602030204" charset="0"/>
              </a:rPr>
              <a:t>buffer </a:t>
            </a: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(or tristate buffer)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A three-state </a:t>
            </a:r>
            <a:r>
              <a:rPr lang="en-US" altLang="en-US" dirty="0" smtClean="0">
                <a:latin typeface="Ubuntu" panose="020B0604030602030204" charset="0"/>
                <a:cs typeface="Ubuntu" panose="020B0604030602030204" charset="0"/>
              </a:rPr>
              <a:t>buffer </a:t>
            </a: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has two inputs—a data signal and an Output  enable—and a single output, which is in one of three states: asserted, </a:t>
            </a:r>
            <a:r>
              <a:rPr lang="en-US" altLang="en-US" dirty="0" err="1">
                <a:latin typeface="Ubuntu" panose="020B0604030602030204" charset="0"/>
                <a:cs typeface="Ubuntu" panose="020B0604030602030204" charset="0"/>
              </a:rPr>
              <a:t>deasserted</a:t>
            </a: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, or high impedance.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The output of a tristate buffer is equal to the data input signal,  either asserted or </a:t>
            </a:r>
            <a:r>
              <a:rPr lang="en-US" altLang="en-US" dirty="0" err="1">
                <a:latin typeface="Ubuntu" panose="020B0604030602030204" charset="0"/>
                <a:cs typeface="Ubuntu" panose="020B0604030602030204" charset="0"/>
              </a:rPr>
              <a:t>deasserted</a:t>
            </a:r>
            <a:r>
              <a:rPr lang="en-US" altLang="en-US" dirty="0">
                <a:latin typeface="Ubuntu" panose="020B0604030602030204" charset="0"/>
                <a:cs typeface="Ubuntu" panose="020B0604030602030204" charset="0"/>
              </a:rPr>
              <a:t>, if the Output enable is asserted, and is otherwise in a  high-impedance state that allows another three-state buffer whose Output enable is asserted to determine the value of a shared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Ubuntu" panose="020B0604030602030204" charset="0"/>
              <a:cs typeface="Ubuntu" panose="020B0604030602030204" charset="0"/>
            </a:endParaRPr>
          </a:p>
          <a:p>
            <a:endParaRPr lang="en-US" altLang="en-US" dirty="0">
              <a:latin typeface="Ubuntu" panose="020B0604030602030204" charset="0"/>
              <a:cs typeface="Ubuntu" panose="020B06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3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203200"/>
            <a:ext cx="9906000" cy="821055"/>
          </a:xfrm>
        </p:spPr>
        <p:txBody>
          <a:bodyPr/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DYNAMIC RANDOM ACCESS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" y="1419860"/>
            <a:ext cx="11532235" cy="3124200"/>
          </a:xfrm>
        </p:spPr>
        <p:txBody>
          <a:bodyPr>
            <a:normAutofit lnSpcReduction="10000"/>
          </a:bodyPr>
          <a:lstStyle/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Data is stored as a charge in a capacitor. 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Single transistor to access the charge either to read or to write.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Denser and Cheaper: DRAMs use only a single transistor per bit of storage whereas SRAMs take 4-6 Transistors per bit. 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Charges in DRAM can not be stored indefinitely, where in SRAM 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the value stored in a cell is kept on a pair of inverting gates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. 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R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efreshed periodically.  Hence the term DYNAMIC.</a:t>
            </a:r>
          </a:p>
        </p:txBody>
      </p:sp>
    </p:spTree>
    <p:extLst>
      <p:ext uri="{BB962C8B-B14F-4D97-AF65-F5344CB8AC3E}">
        <p14:creationId xmlns:p14="http://schemas.microsoft.com/office/powerpoint/2010/main" val="8635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5" y="1350010"/>
            <a:ext cx="6953885" cy="3895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67840" y="6012180"/>
            <a:ext cx="1021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Credit: D. A. Patterson and J. L. Hennessy. Computer Organization and Design: The Hardware/Software Interface. Elsevier India/Morgan Kaufmann publishers, 5th edition </a:t>
            </a:r>
          </a:p>
        </p:txBody>
      </p:sp>
    </p:spTree>
    <p:extLst>
      <p:ext uri="{BB962C8B-B14F-4D97-AF65-F5344CB8AC3E}">
        <p14:creationId xmlns:p14="http://schemas.microsoft.com/office/powerpoint/2010/main" val="18465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45" y="173355"/>
            <a:ext cx="9906000" cy="883920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Sequential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55" y="5308600"/>
            <a:ext cx="7229475" cy="1381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7695" y="1076325"/>
            <a:ext cx="1147953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Clocks are needed in sequential logic to decide when an element that contains  state should be updated.</a:t>
            </a:r>
            <a:endParaRPr lang="en-US" sz="2000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 A clock is a free-running signal with a fixed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cycle time</a:t>
            </a: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; the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 clock frequency</a:t>
            </a: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 is the inverse of the cycle time. The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clock period</a:t>
            </a: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 is the time for one full cycle.</a:t>
            </a:r>
            <a:endParaRPr lang="en-US" sz="2000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E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dge-</a:t>
            </a:r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T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riggered </a:t>
            </a:r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C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locking</a:t>
            </a:r>
            <a:r>
              <a:rPr lang="en-US" alt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:  all state changes occur on a clock edge.</a:t>
            </a:r>
            <a:endParaRPr lang="en-US" altLang="en-US" sz="2000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Clocking Methodology</a:t>
            </a:r>
            <a:r>
              <a:rPr lang="en-US" alt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: The approach used to  determine when data is valid and stable relative to the clock.</a:t>
            </a:r>
            <a:endParaRPr lang="en-US" altLang="en-US" sz="2000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In an edge-triggered methodology, either the rising edge or the falling edge of the clock is active and causes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state changes to occur</a:t>
            </a: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. </a:t>
            </a:r>
            <a:endParaRPr lang="en-US" sz="2000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The clock edge acts as a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sampling signal</a:t>
            </a: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, causing the value of the data input to a state element to be sampled and stored in the state element. 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10" y="241300"/>
            <a:ext cx="9906000" cy="937260"/>
          </a:xfrm>
        </p:spPr>
        <p:txBody>
          <a:bodyPr/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HOW DRAM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943" y="1399539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PASS TRANSISTOR: Acts as a switch. 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Allows read/write from the capacitor.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When the signal on the word line is 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high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, the switch is closed, connecting the capacitor to the bit line. 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Write Operation:  the value to be written is placed on the bit line.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  Value is a 1: the capacitor will be charged. 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Value is a 0:  the capacitor will be discharged. 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  <a:p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473075"/>
            <a:ext cx="9906000" cy="105918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HOW DRAM WORKS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/>
            </a:r>
            <a:br>
              <a:rPr lang="en-US" altLang="en-US">
                <a:latin typeface="Ubuntu" panose="020B0604030602030204" charset="0"/>
                <a:cs typeface="Ubuntu" panose="020B06040306020302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08" y="1644649"/>
            <a:ext cx="9905998" cy="3124201"/>
          </a:xfrm>
        </p:spPr>
        <p:txBody>
          <a:bodyPr>
            <a:noAutofit/>
          </a:bodyPr>
          <a:lstStyle/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Read Operation:  DRAM must detect small charge stored in the capacitor.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the bit line is charged to the voltage that is halfway between the low and high voltage.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Next word line is activated.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 The charge on the capacitor is read out onto the bit line. 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 Bit line moves slightly toward the high or low direction.</a:t>
            </a:r>
          </a:p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The charge is detected by a sense amplifier.</a:t>
            </a:r>
          </a:p>
        </p:txBody>
      </p:sp>
    </p:spTree>
    <p:extLst>
      <p:ext uri="{BB962C8B-B14F-4D97-AF65-F5344CB8AC3E}">
        <p14:creationId xmlns:p14="http://schemas.microsoft.com/office/powerpoint/2010/main" val="7372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331470"/>
            <a:ext cx="6504940" cy="48526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470" y="6012180"/>
            <a:ext cx="1190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Credit: D. A. Patterson and J. L. Hennessy. Computer Organization and Design: The Hardware/Software Interface. Elsevier India/Morgan Kaufmann publishers, 5th edition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683500" y="626745"/>
            <a:ext cx="3585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Ubuntu" panose="020B0604030602030204" charset="0"/>
                <a:cs typeface="Ubuntu" panose="020B0604030602030204" charset="0"/>
              </a:rPr>
              <a:t>RAS </a:t>
            </a:r>
            <a:r>
              <a:rPr lang="en-US" altLang="en-US" sz="2000">
                <a:latin typeface="Ubuntu" panose="020B0604030602030204" charset="0"/>
                <a:cs typeface="Ubuntu" panose="020B0604030602030204" charset="0"/>
              </a:rPr>
              <a:t>: 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Row Access Strobe</a:t>
            </a:r>
          </a:p>
          <a:p>
            <a:r>
              <a:rPr lang="en-US" sz="2000">
                <a:latin typeface="Ubuntu" panose="020B0604030602030204" charset="0"/>
                <a:cs typeface="Ubuntu" panose="020B0604030602030204" charset="0"/>
              </a:rPr>
              <a:t>CAS </a:t>
            </a:r>
            <a:r>
              <a:rPr lang="en-US" altLang="en-US" sz="2000">
                <a:latin typeface="Ubuntu" panose="020B0604030602030204" charset="0"/>
                <a:cs typeface="Ubuntu" panose="020B0604030602030204" charset="0"/>
              </a:rPr>
              <a:t>: 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Column Access Strobe </a:t>
            </a:r>
          </a:p>
        </p:txBody>
      </p:sp>
    </p:spTree>
    <p:extLst>
      <p:ext uri="{BB962C8B-B14F-4D97-AF65-F5344CB8AC3E}">
        <p14:creationId xmlns:p14="http://schemas.microsoft.com/office/powerpoint/2010/main" val="425262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" y="241935"/>
            <a:ext cx="9906000" cy="720090"/>
          </a:xfrm>
        </p:spPr>
        <p:txBody>
          <a:bodyPr/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1248410"/>
            <a:ext cx="11569065" cy="5195570"/>
          </a:xfrm>
        </p:spPr>
        <p:txBody>
          <a:bodyPr>
            <a:noAutofit/>
          </a:bodyPr>
          <a:lstStyle/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T</a:t>
            </a:r>
            <a:r>
              <a:rPr lang="en-US" sz="2400">
                <a:latin typeface="Ubuntu" panose="020B0604030602030204" charset="0"/>
                <a:cs typeface="Ubuntu" panose="020B0604030602030204" charset="0"/>
              </a:rPr>
              <a:t>wo-level decoder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T</a:t>
            </a:r>
            <a:r>
              <a:rPr lang="en-US" sz="2400">
                <a:latin typeface="Ubuntu" panose="020B0604030602030204" charset="0"/>
                <a:cs typeface="Ubuntu" panose="020B0604030602030204" charset="0"/>
              </a:rPr>
              <a:t>he same address lines are used for both the row and column address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RAS 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: </a:t>
            </a:r>
            <a:r>
              <a:rPr 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Row Access Strobe</a:t>
            </a:r>
            <a:endParaRPr lang="en-US" sz="240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CAS 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: </a:t>
            </a:r>
            <a:r>
              <a:rPr lang="en-US" sz="2400">
                <a:latin typeface="Ubuntu" panose="020B0604030602030204" charset="0"/>
                <a:cs typeface="Ubuntu" panose="020B0604030602030204" charset="0"/>
                <a:sym typeface="+mn-ea"/>
              </a:rPr>
              <a:t>Column Access Strobe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The row access chooses one of a number of rows and activates the corresponding word line. 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The contents of all the columns in the active row are then stored in a set of latches. 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Th e column access then selects the data from the column latches.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Refresh is performed by reading the columns into the column latches and writing  back 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the same</a:t>
            </a:r>
            <a:r>
              <a:rPr lang="en-US" sz="2400">
                <a:latin typeface="Ubuntu" panose="020B0604030602030204" charset="0"/>
                <a:cs typeface="Ubuntu" panose="020B0604030602030204" charset="0"/>
              </a:rPr>
              <a:t>.  Thus, an entire row is refreshed in one cycle. </a:t>
            </a:r>
          </a:p>
        </p:txBody>
      </p:sp>
    </p:spTree>
    <p:extLst>
      <p:ext uri="{BB962C8B-B14F-4D97-AF65-F5344CB8AC3E}">
        <p14:creationId xmlns:p14="http://schemas.microsoft.com/office/powerpoint/2010/main" val="8576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" y="23495"/>
            <a:ext cx="9906000" cy="910590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S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ynchronous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730" y="1474470"/>
            <a:ext cx="1976755" cy="1758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>
                <a:latin typeface="Ubuntu" panose="020B0604030602030204" charset="0"/>
                <a:cs typeface="Ubuntu" panose="020B0604030602030204" charset="0"/>
              </a:rPr>
              <a:t>State Element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1570" y="1474470"/>
            <a:ext cx="1976755" cy="1758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State Element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2</a:t>
            </a:r>
          </a:p>
        </p:txBody>
      </p:sp>
      <p:sp>
        <p:nvSpPr>
          <p:cNvPr id="6" name="Cross 5"/>
          <p:cNvSpPr/>
          <p:nvPr/>
        </p:nvSpPr>
        <p:spPr>
          <a:xfrm>
            <a:off x="4687570" y="1387475"/>
            <a:ext cx="2494915" cy="1949450"/>
          </a:xfrm>
          <a:prstGeom prst="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>
                <a:latin typeface="Ubuntu" panose="020B0604030602030204" charset="0"/>
                <a:cs typeface="Ubuntu" panose="020B0604030602030204" charset="0"/>
              </a:rPr>
              <a:t>Combinational Logic</a:t>
            </a: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3118485" y="2340610"/>
            <a:ext cx="1569085" cy="8255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7182485" y="2340610"/>
            <a:ext cx="1569085" cy="8255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0035" y="4399280"/>
            <a:ext cx="144526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725295" y="3594735"/>
            <a:ext cx="0" cy="76390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52600" y="3554095"/>
            <a:ext cx="5903595" cy="2730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70165" y="3581400"/>
            <a:ext cx="13335" cy="81788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656195" y="4344670"/>
            <a:ext cx="1895475" cy="5461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565005" y="3512820"/>
            <a:ext cx="0" cy="79121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65005" y="3512820"/>
            <a:ext cx="1854200" cy="1397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13080" y="4771390"/>
            <a:ext cx="111658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T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he signals that are written into state elements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must be valid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 when the active clock edge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</a:rPr>
              <a:t>A signal is valid if it is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stable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 (i.e., not changing), and the value will not change again until the inputs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</a:rPr>
              <a:t>Since combinational circuits cannot have feedback, if the inputs to a combinational logic unit are not changed, the outputs will eventually become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5" y="78105"/>
            <a:ext cx="9906000" cy="1427480"/>
          </a:xfrm>
        </p:spPr>
        <p:txBody>
          <a:bodyPr/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S</a:t>
            </a:r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ynchronous system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/>
            </a:r>
            <a:br>
              <a:rPr lang="en-US">
                <a:latin typeface="Ubuntu" panose="020B0604030602030204" charset="0"/>
                <a:cs typeface="Ubuntu" panose="020B0604030602030204" charset="0"/>
              </a:rPr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3505" y="2099310"/>
            <a:ext cx="119564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</a:rPr>
              <a:t>The state elements, whose outputs change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only after the clock edge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, provide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valid inputs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 to the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combinational logic block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</a:rPr>
              <a:t>To ensure that the values written into the state elements on the active clock edge are valid, the clock must have a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long enough period 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so that all the signals in the combinational logic block stabilize, and then the clock edge samples those values for storage in the state elements.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</a:rPr>
              <a:t>This constraint sets a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lower bound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 on the length of the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clock period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, which must be long enough for all state element inputs to be valid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730" y="1474470"/>
            <a:ext cx="1976755" cy="1758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State Element 1</a:t>
            </a:r>
          </a:p>
        </p:txBody>
      </p:sp>
      <p:sp>
        <p:nvSpPr>
          <p:cNvPr id="6" name="Cross 5"/>
          <p:cNvSpPr/>
          <p:nvPr/>
        </p:nvSpPr>
        <p:spPr>
          <a:xfrm>
            <a:off x="4687570" y="1387475"/>
            <a:ext cx="2494915" cy="1949450"/>
          </a:xfrm>
          <a:prstGeom prst="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Combinational Logic</a:t>
            </a: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3118485" y="2340610"/>
            <a:ext cx="1569085" cy="8255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3"/>
          </p:cNvCxnSpPr>
          <p:nvPr/>
        </p:nvCxnSpPr>
        <p:spPr>
          <a:xfrm flipV="1">
            <a:off x="7182485" y="2358390"/>
            <a:ext cx="1236980" cy="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33435" y="2371725"/>
            <a:ext cx="27305" cy="1786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3865" y="4144010"/>
            <a:ext cx="8030210" cy="41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2590" y="2358390"/>
            <a:ext cx="27305" cy="1812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 flipV="1">
            <a:off x="429895" y="2353945"/>
            <a:ext cx="711835" cy="44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793240" y="4566920"/>
            <a:ext cx="8903335" cy="1198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An edge-triggered methodology allows a state element to be read and written in the same clock cycle without creating a race that could lead to undetermined data values.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" y="419100"/>
            <a:ext cx="9906000" cy="760095"/>
          </a:xfrm>
        </p:spPr>
        <p:txBody>
          <a:bodyPr/>
          <a:lstStyle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Flip-Flops and Latches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7820" y="1417320"/>
            <a:ext cx="107956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u="sng">
              <a:latin typeface="Ubuntu" panose="020B0604030602030204" charset="0"/>
              <a:cs typeface="Ubuntu" panose="020B0604030602030204" charset="0"/>
            </a:endParaRPr>
          </a:p>
          <a:p>
            <a:pPr algn="l"/>
            <a:endParaRPr lang="en-US" sz="2000">
              <a:latin typeface="Ubuntu" panose="020B0604030602030204" charset="0"/>
              <a:cs typeface="Ubuntu" panose="020B0604030602030204" charset="0"/>
            </a:endParaRPr>
          </a:p>
          <a:p>
            <a:pPr algn="l"/>
            <a:r>
              <a:rPr lang="" altLang="en-US" sz="2000" u="sng">
                <a:latin typeface="Ubuntu" panose="020B0604030602030204" charset="0"/>
                <a:cs typeface="Ubuntu" panose="020B0604030602030204" charset="0"/>
              </a:rPr>
              <a:t>L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atch</a:t>
            </a:r>
            <a:r>
              <a:rPr lang="" altLang="en-US" sz="2000" u="sng">
                <a:latin typeface="Ubuntu" panose="020B0604030602030204" charset="0"/>
                <a:cs typeface="Ubuntu" panose="020B0604030602030204" charset="0"/>
              </a:rPr>
              <a:t>: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A memory element in which the output is equal to the value of the stored state 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i</a:t>
            </a:r>
            <a:r>
              <a:rPr lang="en-US" sz="2000">
                <a:latin typeface="Ubuntu" panose="020B0604030602030204" charset="0"/>
                <a:cs typeface="Ubuntu" panose="020B0604030602030204" charset="0"/>
              </a:rPr>
              <a:t>nside the element and the state is changed whenever the appropriate inputs change </a:t>
            </a:r>
          </a:p>
          <a:p>
            <a:pPr algn="l"/>
            <a:r>
              <a:rPr lang="en-US" sz="2000">
                <a:latin typeface="Ubuntu" panose="020B0604030602030204" charset="0"/>
                <a:cs typeface="Ubuntu" panose="020B0604030602030204" charset="0"/>
              </a:rPr>
              <a:t>and the clock is asserted.</a:t>
            </a:r>
          </a:p>
          <a:p>
            <a:pPr algn="l"/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F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lip-</a:t>
            </a:r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F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lop</a:t>
            </a:r>
            <a:r>
              <a:rPr lang="en-US" alt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:</a:t>
            </a:r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 A memory element for which the output is equal to the value of the stored state</a:t>
            </a:r>
            <a:endParaRPr lang="en-US" sz="2000">
              <a:latin typeface="Ubuntu" panose="020B0604030602030204" charset="0"/>
              <a:cs typeface="Ubuntu" panose="020B0604030602030204" charset="0"/>
            </a:endParaRPr>
          </a:p>
          <a:p>
            <a:pPr algn="l"/>
            <a:r>
              <a:rPr lang="en-US" sz="2000">
                <a:latin typeface="Ubuntu" panose="020B0604030602030204" charset="0"/>
                <a:cs typeface="Ubuntu" panose="020B0604030602030204" charset="0"/>
                <a:sym typeface="+mn-ea"/>
              </a:rPr>
              <a:t>inside the element and for which the internal state is changed </a:t>
            </a:r>
            <a:r>
              <a:rPr lang="en-US" sz="2000" u="sng">
                <a:latin typeface="Ubuntu" panose="020B0604030602030204" charset="0"/>
                <a:cs typeface="Ubuntu" panose="020B0604030602030204" charset="0"/>
                <a:sym typeface="+mn-ea"/>
              </a:rPr>
              <a:t>only on a clock edge.</a:t>
            </a:r>
            <a:endParaRPr lang="en-US" sz="200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" y="104775"/>
            <a:ext cx="11923395" cy="1142365"/>
          </a:xfrm>
        </p:spPr>
        <p:txBody>
          <a:bodyPr/>
          <a:lstStyle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Memory Elements: Flip-Flops, Latches, and Registers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" y="2336800"/>
            <a:ext cx="277177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45" y="1478280"/>
            <a:ext cx="3190875" cy="4600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1150" y="1526540"/>
            <a:ext cx="48399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Ubuntu" panose="020B0604030602030204" charset="0"/>
                <a:cs typeface="Ubuntu" panose="020B0604030602030204" charset="0"/>
              </a:rPr>
              <a:t> S-R latch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:  simplest </a:t>
            </a:r>
            <a:r>
              <a:rPr lang="" altLang="en-US" sz="2000" u="sng">
                <a:latin typeface="Ubuntu" panose="020B0604030602030204" charset="0"/>
                <a:cs typeface="Ubuntu" panose="020B0604030602030204" charset="0"/>
              </a:rPr>
              <a:t>unclocked 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memory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The outputs represent the value of the</a:t>
            </a:r>
            <a:r>
              <a:rPr lang="" altLang="en-US" sz="2000" u="sng">
                <a:latin typeface="Ubuntu" panose="020B0604030602030204" charset="0"/>
                <a:cs typeface="Ubuntu" panose="020B0604030602030204" charset="0"/>
              </a:rPr>
              <a:t> stored state and its complement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When neither S nor R are asserted,  the cross-coupled NOR gates act as </a:t>
            </a:r>
            <a:r>
              <a:rPr lang="" altLang="en-US" sz="2000" u="sng">
                <a:latin typeface="Ubuntu" panose="020B0604030602030204" charset="0"/>
                <a:cs typeface="Ubuntu" panose="020B0604030602030204" charset="0"/>
              </a:rPr>
              <a:t>inverters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 and store the </a:t>
            </a:r>
            <a:r>
              <a:rPr lang="" altLang="en-US" sz="2000" u="sng">
                <a:latin typeface="Ubuntu" panose="020B0604030602030204" charset="0"/>
                <a:cs typeface="Ubuntu" panose="020B0604030602030204" charset="0"/>
              </a:rPr>
              <a:t>previous values</a:t>
            </a:r>
            <a:r>
              <a:rPr lang="" altLang="en-US" sz="2000">
                <a:latin typeface="Ubuntu" panose="020B0604030602030204" charset="0"/>
                <a:cs typeface="Ubuntu" panose="020B0604030602030204" charset="0"/>
              </a:rPr>
              <a:t> of the outputs.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30" y="609600"/>
            <a:ext cx="9906000" cy="103251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 D flip-flop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/>
            </a:r>
            <a:br>
              <a:rPr lang="en-US">
                <a:latin typeface="Ubuntu" panose="020B0604030602030204" charset="0"/>
                <a:cs typeface="Ubuntu" panose="020B0604030602030204" charset="0"/>
              </a:rPr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88845" y="1948815"/>
            <a:ext cx="2399665" cy="2468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D Latch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9015" y="1948815"/>
            <a:ext cx="2399665" cy="2468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D Latch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249930" y="4048760"/>
            <a:ext cx="245745" cy="3683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8601710" y="4048760"/>
            <a:ext cx="245745" cy="3683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263265" y="5016500"/>
            <a:ext cx="245745" cy="3683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8505" y="4839335"/>
            <a:ext cx="204470" cy="1498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0"/>
            <a:endCxn id="6" idx="3"/>
          </p:cNvCxnSpPr>
          <p:nvPr/>
        </p:nvCxnSpPr>
        <p:spPr>
          <a:xfrm flipH="1" flipV="1">
            <a:off x="3373120" y="4417060"/>
            <a:ext cx="7620" cy="4222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8724900" y="4417060"/>
            <a:ext cx="22225" cy="13087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</p:cNvCxnSpPr>
          <p:nvPr/>
        </p:nvCxnSpPr>
        <p:spPr>
          <a:xfrm flipH="1">
            <a:off x="3375025" y="5384800"/>
            <a:ext cx="11430" cy="368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42110" y="5741670"/>
            <a:ext cx="7103745" cy="27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52525" y="2194560"/>
            <a:ext cx="1036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4540" y="2167255"/>
            <a:ext cx="27819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69475" y="2180590"/>
            <a:ext cx="1009015" cy="139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69475" y="4035425"/>
            <a:ext cx="9410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02310" y="2010410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D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7005955" y="2194560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D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3729355" y="201041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Q(t)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9200515" y="200342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Q(t)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3978910" y="393763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Q(t)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’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9200515" y="385127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Q(t)’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30505"/>
            <a:ext cx="9906000" cy="1078865"/>
          </a:xfrm>
        </p:spPr>
        <p:txBody>
          <a:bodyPr/>
          <a:lstStyle/>
          <a:p>
            <a:r>
              <a:rPr lang="" altLang="en-US" sz="3600">
                <a:latin typeface="Ubuntu" panose="020B0604030602030204" charset="0"/>
                <a:cs typeface="Ubuntu" panose="020B0604030602030204" charset="0"/>
              </a:rPr>
              <a:t>Register File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2130" y="1598930"/>
            <a:ext cx="111810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register file consists of a set of registers</a:t>
            </a:r>
            <a:r>
              <a:rPr lang="" alt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C</a:t>
            </a:r>
            <a:r>
              <a:rPr lang="en-US"/>
              <a:t>an be read and written by supplying a register number to be accessed.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Main element of the datapath.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Read and Write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Write Enable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Read Register and Write data ports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Reading is combinational, writing is sequential</a:t>
            </a:r>
            <a:r>
              <a:rPr lang="" altLang="en-US" dirty="0" smtClean="0">
                <a:sym typeface="+mn-ea"/>
              </a:rPr>
              <a:t>.</a:t>
            </a:r>
            <a:endParaRPr lang="en-US" dirty="0" smtClean="0"/>
          </a:p>
          <a:p>
            <a:endParaRPr lang="" altLang="en-US"/>
          </a:p>
          <a:p>
            <a:endParaRPr lang="" altLang="en-US"/>
          </a:p>
        </p:txBody>
      </p:sp>
    </p:spTree>
    <p:extLst>
      <p:ext uri="{BB962C8B-B14F-4D97-AF65-F5344CB8AC3E}">
        <p14:creationId xmlns:p14="http://schemas.microsoft.com/office/powerpoint/2010/main" val="21312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179</TotalTime>
  <Words>1578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Ubuntu</vt:lpstr>
      <vt:lpstr>Mesh</vt:lpstr>
      <vt:lpstr>MODULE 3: The Basics of Logic Design</vt:lpstr>
      <vt:lpstr>Sequential Logic</vt:lpstr>
      <vt:lpstr>Synchronous system</vt:lpstr>
      <vt:lpstr>Synchronous system </vt:lpstr>
      <vt:lpstr>PowerPoint Presentation</vt:lpstr>
      <vt:lpstr>Flip-Flops and Latches</vt:lpstr>
      <vt:lpstr>Memory Elements: Flip-Flops, Latches, and Registers</vt:lpstr>
      <vt:lpstr> D flip-flop </vt:lpstr>
      <vt:lpstr>Register File</vt:lpstr>
      <vt:lpstr>Register File</vt:lpstr>
      <vt:lpstr>PowerPoint Presentation</vt:lpstr>
      <vt:lpstr>PowerPoint Presentation</vt:lpstr>
      <vt:lpstr>PowerPoint Presentation</vt:lpstr>
      <vt:lpstr>PowerPoint Presentation</vt:lpstr>
      <vt:lpstr>SRAM Cell</vt:lpstr>
      <vt:lpstr>static random access memories (SRAMs)</vt:lpstr>
      <vt:lpstr>Bit LINE and TRI-STATE BUFFER</vt:lpstr>
      <vt:lpstr>DYNAMIC RANDOM ACCESS MEMORY</vt:lpstr>
      <vt:lpstr>PowerPoint Presentation</vt:lpstr>
      <vt:lpstr>HOW DRAM WORKS</vt:lpstr>
      <vt:lpstr>HOW DRAM WORKS </vt:lpstr>
      <vt:lpstr>PowerPoint Presentation</vt:lpstr>
      <vt:lpstr>MEMORY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Urbi</dc:creator>
  <cp:lastModifiedBy>Urbi</cp:lastModifiedBy>
  <cp:revision>144</cp:revision>
  <dcterms:created xsi:type="dcterms:W3CDTF">2022-01-13T05:13:37Z</dcterms:created>
  <dcterms:modified xsi:type="dcterms:W3CDTF">2023-01-20T04:45:46Z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