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9" r:id="rId4"/>
    <p:sldId id="270" r:id="rId5"/>
    <p:sldId id="26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ä¸­åº¦æ ·å¼ 2 - å¼ºè°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æ·±è²æ ·å¼ 1 - å¼ºè°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ä¸­åº¦æ ·å¼ 4 - å¼ºè°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860" y="609600"/>
            <a:ext cx="10668000" cy="3200400"/>
          </a:xfrm>
        </p:spPr>
        <p:txBody>
          <a:bodyPr/>
          <a:lstStyle/>
          <a:p>
            <a:r>
              <a:rPr lang="" altLang="en-US" dirty="0" smtClean="0">
                <a:latin typeface="Ubuntu" panose="020B0604030602030204" charset="0"/>
                <a:cs typeface="Ubuntu" panose="020B0604030602030204" charset="0"/>
              </a:rPr>
              <a:t>MODULE 3:</a:t>
            </a:r>
            <a:r>
              <a:rPr lang="en-US" dirty="0" smtClean="0">
                <a:latin typeface="Ubuntu" panose="020B0604030602030204" charset="0"/>
                <a:cs typeface="Ubuntu" panose="020B0604030602030204" charset="0"/>
              </a:rPr>
              <a:t>The Basics of Logic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Ubuntu" panose="020B0604030602030204" charset="0"/>
                <a:cs typeface="Ubuntu" panose="020B0604030602030204" charset="0"/>
              </a:rPr>
              <a:t>Computer Organization (CS220)</a:t>
            </a:r>
          </a:p>
          <a:p>
            <a:r>
              <a:rPr lang="en-US" smtClean="0">
                <a:latin typeface="Ubuntu" panose="020B0604030602030204" charset="0"/>
                <a:cs typeface="Ubuntu" panose="020B0604030602030204" charset="0"/>
              </a:rPr>
              <a:t>Semester 2022-23-II</a:t>
            </a:r>
            <a:endParaRPr lang="en-US" dirty="0" smtClean="0">
              <a:latin typeface="Ubuntu" panose="020B0604030602030204" charset="0"/>
              <a:cs typeface="Ubuntu" panose="020B0604030602030204" charset="0"/>
            </a:endParaRPr>
          </a:p>
          <a:p>
            <a:endParaRPr lang="en-US" dirty="0">
              <a:latin typeface="Ubuntu" panose="020B0604030602030204" charset="0"/>
              <a:cs typeface="Ubuntu" panose="020B0604030602030204" charset="0"/>
            </a:endParaRPr>
          </a:p>
          <a:p>
            <a:r>
              <a:rPr lang="en-US" dirty="0" smtClean="0">
                <a:latin typeface="Ubuntu" panose="020B0604030602030204" charset="0"/>
                <a:cs typeface="Ubuntu" panose="020B0604030602030204" charset="0"/>
              </a:rPr>
              <a:t>Urbi Chatterjee</a:t>
            </a:r>
          </a:p>
          <a:p>
            <a:r>
              <a:rPr lang="en-US" dirty="0" smtClean="0">
                <a:latin typeface="Ubuntu" panose="020B0604030602030204" charset="0"/>
                <a:cs typeface="Ubuntu" panose="020B0604030602030204" charset="0"/>
              </a:rPr>
              <a:t>CSE, IIT Kanpur</a:t>
            </a:r>
          </a:p>
          <a:p>
            <a:endParaRPr lang="en-IN" dirty="0">
              <a:latin typeface="Ubuntu" panose="020B0604030602030204" charset="0"/>
              <a:cs typeface="Ubuntu" panose="020B0604030602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3107690" y="1261110"/>
          <a:ext cx="5357708" cy="494792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114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C</a:t>
                      </a:r>
                      <a:r>
                        <a:rPr lang="" altLang="en-US" sz="2800" baseline="-2500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C</a:t>
                      </a:r>
                      <a:r>
                        <a:rPr lang="" altLang="en-US" sz="2800" baseline="-2500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300355" y="265430"/>
          <a:ext cx="8534400" cy="155448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2800"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300355" y="3746500"/>
          <a:ext cx="8534400" cy="13716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2400"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 dirty="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 dirty="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 dirty="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300355" y="2113915"/>
            <a:ext cx="8390890" cy="5219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" altLang="en-US" sz="2800">
                <a:latin typeface="Ubuntu" panose="020B0604030602030204" charset="0"/>
                <a:cs typeface="Ubuntu" panose="020B0604030602030204" charset="0"/>
                <a:sym typeface="+mn-ea"/>
              </a:rPr>
              <a:t>S=A’.B’.C</a:t>
            </a:r>
            <a:r>
              <a:rPr lang="" altLang="en-US" sz="2800" baseline="-25000">
                <a:latin typeface="Ubuntu" panose="020B0604030602030204" charset="0"/>
                <a:cs typeface="Ubuntu" panose="020B0604030602030204" charset="0"/>
                <a:sym typeface="+mn-ea"/>
              </a:rPr>
              <a:t>in</a:t>
            </a:r>
            <a:r>
              <a:rPr lang="" altLang="en-US" sz="2800">
                <a:latin typeface="Ubuntu" panose="020B0604030602030204" charset="0"/>
                <a:cs typeface="Ubuntu" panose="020B0604030602030204" charset="0"/>
                <a:sym typeface="+mn-ea"/>
              </a:rPr>
              <a:t>+ A’.B.C’</a:t>
            </a:r>
            <a:r>
              <a:rPr lang="" altLang="en-US" sz="2800" baseline="-25000">
                <a:latin typeface="Ubuntu" panose="020B0604030602030204" charset="0"/>
                <a:cs typeface="Ubuntu" panose="020B0604030602030204" charset="0"/>
                <a:sym typeface="+mn-ea"/>
              </a:rPr>
              <a:t>in</a:t>
            </a:r>
            <a:r>
              <a:rPr lang="" altLang="en-US" sz="2800">
                <a:latin typeface="Ubuntu" panose="020B0604030602030204" charset="0"/>
                <a:cs typeface="Ubuntu" panose="020B0604030602030204" charset="0"/>
                <a:sym typeface="+mn-ea"/>
              </a:rPr>
              <a:t>+ A.B’.C’</a:t>
            </a:r>
            <a:r>
              <a:rPr lang="" altLang="en-US" sz="2800" baseline="-25000">
                <a:latin typeface="Ubuntu" panose="020B0604030602030204" charset="0"/>
                <a:cs typeface="Ubuntu" panose="020B0604030602030204" charset="0"/>
                <a:sym typeface="+mn-ea"/>
              </a:rPr>
              <a:t>in</a:t>
            </a:r>
            <a:r>
              <a:rPr lang="" altLang="en-US" sz="2800">
                <a:latin typeface="Ubuntu" panose="020B0604030602030204" charset="0"/>
                <a:cs typeface="Ubuntu" panose="020B0604030602030204" charset="0"/>
                <a:sym typeface="+mn-ea"/>
              </a:rPr>
              <a:t>+A.B.C</a:t>
            </a:r>
            <a:r>
              <a:rPr lang="" altLang="en-US" sz="2800" baseline="-25000">
                <a:latin typeface="Ubuntu" panose="020B0604030602030204" charset="0"/>
                <a:cs typeface="Ubuntu" panose="020B0604030602030204" charset="0"/>
                <a:sym typeface="+mn-ea"/>
              </a:rPr>
              <a:t>in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00355" y="5234940"/>
            <a:ext cx="8390890" cy="5219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" altLang="en-US" sz="2800">
                <a:latin typeface="Ubuntu" panose="020B0604030602030204" charset="0"/>
                <a:cs typeface="Ubuntu" panose="020B0604030602030204" charset="0"/>
                <a:sym typeface="+mn-ea"/>
              </a:rPr>
              <a:t>C</a:t>
            </a:r>
            <a:r>
              <a:rPr lang="" altLang="en-US" sz="2800" baseline="-25000">
                <a:latin typeface="Ubuntu" panose="020B0604030602030204" charset="0"/>
                <a:cs typeface="Ubuntu" panose="020B0604030602030204" charset="0"/>
                <a:sym typeface="+mn-ea"/>
              </a:rPr>
              <a:t>out</a:t>
            </a:r>
            <a:r>
              <a:rPr lang="en-US" altLang="en-US" sz="2800">
                <a:latin typeface="Ubuntu" panose="020B0604030602030204" charset="0"/>
                <a:cs typeface="Ubuntu" panose="020B0604030602030204" charset="0"/>
                <a:sym typeface="+mn-ea"/>
              </a:rPr>
              <a:t>=A’.B.C</a:t>
            </a:r>
            <a:r>
              <a:rPr lang="en-US" altLang="en-US" sz="2800" baseline="-25000">
                <a:latin typeface="Ubuntu" panose="020B0604030602030204" charset="0"/>
                <a:cs typeface="Ubuntu" panose="020B0604030602030204" charset="0"/>
                <a:sym typeface="+mn-ea"/>
              </a:rPr>
              <a:t>in</a:t>
            </a:r>
            <a:r>
              <a:rPr lang="en-US" altLang="en-US" sz="2800">
                <a:latin typeface="Ubuntu" panose="020B0604030602030204" charset="0"/>
                <a:cs typeface="Ubuntu" panose="020B0604030602030204" charset="0"/>
                <a:sym typeface="+mn-ea"/>
              </a:rPr>
              <a:t>+ A.B</a:t>
            </a:r>
            <a:r>
              <a:rPr lang="" altLang="en-US" sz="2800">
                <a:latin typeface="Ubuntu" panose="020B0604030602030204" charset="0"/>
                <a:cs typeface="Ubuntu" panose="020B0604030602030204" charset="0"/>
                <a:sym typeface="+mn-ea"/>
              </a:rPr>
              <a:t>’</a:t>
            </a:r>
            <a:r>
              <a:rPr lang="en-US" altLang="en-US" sz="2800">
                <a:latin typeface="Ubuntu" panose="020B0604030602030204" charset="0"/>
                <a:cs typeface="Ubuntu" panose="020B0604030602030204" charset="0"/>
                <a:sym typeface="+mn-ea"/>
              </a:rPr>
              <a:t>.C</a:t>
            </a:r>
            <a:r>
              <a:rPr lang="en-US" altLang="en-US" sz="2800" baseline="-25000">
                <a:latin typeface="Ubuntu" panose="020B0604030602030204" charset="0"/>
                <a:cs typeface="Ubuntu" panose="020B0604030602030204" charset="0"/>
                <a:sym typeface="+mn-ea"/>
              </a:rPr>
              <a:t>in</a:t>
            </a:r>
            <a:r>
              <a:rPr lang="en-US" altLang="en-US" sz="2800">
                <a:latin typeface="Ubuntu" panose="020B0604030602030204" charset="0"/>
                <a:cs typeface="Ubuntu" panose="020B0604030602030204" charset="0"/>
                <a:sym typeface="+mn-ea"/>
              </a:rPr>
              <a:t>+ A.B.C’</a:t>
            </a:r>
            <a:r>
              <a:rPr lang="en-US" altLang="en-US" sz="2800" baseline="-25000">
                <a:latin typeface="Ubuntu" panose="020B0604030602030204" charset="0"/>
                <a:cs typeface="Ubuntu" panose="020B0604030602030204" charset="0"/>
                <a:sym typeface="+mn-ea"/>
              </a:rPr>
              <a:t>in</a:t>
            </a:r>
            <a:r>
              <a:rPr lang="en-US" altLang="en-US" sz="2800">
                <a:latin typeface="Ubuntu" panose="020B0604030602030204" charset="0"/>
                <a:cs typeface="Ubuntu" panose="020B0604030602030204" charset="0"/>
                <a:sym typeface="+mn-ea"/>
              </a:rPr>
              <a:t>+A.B.C</a:t>
            </a:r>
            <a:r>
              <a:rPr lang="en-US" altLang="en-US" sz="2800" baseline="-25000">
                <a:latin typeface="Ubuntu" panose="020B0604030602030204" charset="0"/>
                <a:cs typeface="Ubuntu" panose="020B0604030602030204" charset="0"/>
                <a:sym typeface="+mn-ea"/>
              </a:rPr>
              <a:t>in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9402445" y="530860"/>
            <a:ext cx="2684780" cy="193899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" altLang="en-US" sz="2400" dirty="0"/>
          </a:p>
          <a:p>
            <a:r>
              <a:rPr lang="" altLang="en-US" sz="2400" dirty="0"/>
              <a:t>Sum of </a:t>
            </a:r>
            <a:r>
              <a:rPr lang="" altLang="en-US" sz="2400" dirty="0" smtClean="0"/>
              <a:t>Products</a:t>
            </a:r>
          </a:p>
          <a:p>
            <a:r>
              <a:rPr lang="" altLang="en-US" sz="2400" dirty="0" smtClean="0"/>
              <a:t>(It gives </a:t>
            </a:r>
            <a:r>
              <a:rPr lang="" altLang="en-US" sz="2400" smtClean="0"/>
              <a:t>HIGH-1 output.)</a:t>
            </a:r>
            <a:endParaRPr lang="" altLang="en-US" sz="2400" dirty="0"/>
          </a:p>
          <a:p>
            <a:endParaRPr lang="" altLang="en-US" sz="2400" dirty="0"/>
          </a:p>
        </p:txBody>
      </p:sp>
      <p:sp>
        <p:nvSpPr>
          <p:cNvPr id="9" name="Text Box 8"/>
          <p:cNvSpPr txBox="1"/>
          <p:nvPr/>
        </p:nvSpPr>
        <p:spPr>
          <a:xfrm>
            <a:off x="9279255" y="3746500"/>
            <a:ext cx="2684780" cy="193899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en-US" sz="2400" dirty="0"/>
          </a:p>
          <a:p>
            <a:r>
              <a:rPr lang="en-US" altLang="en-US" sz="2400" dirty="0"/>
              <a:t>Products </a:t>
            </a:r>
            <a:r>
              <a:rPr lang="" altLang="en-US" sz="2400" dirty="0"/>
              <a:t>of </a:t>
            </a:r>
            <a:r>
              <a:rPr lang="" altLang="en-US" sz="2400" dirty="0" smtClean="0"/>
              <a:t>Sums</a:t>
            </a:r>
          </a:p>
          <a:p>
            <a:r>
              <a:rPr lang="" altLang="en-US" sz="2400" dirty="0" smtClean="0"/>
              <a:t>(It gives LOW-0 output.)</a:t>
            </a:r>
            <a:endParaRPr lang="en-US" altLang="en-US" sz="2400" dirty="0"/>
          </a:p>
          <a:p>
            <a:endParaRPr lang="en-US" alt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351520" y="1417320"/>
            <a:ext cx="1513205" cy="10363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860665" y="1499235"/>
            <a:ext cx="2576830" cy="38855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00355" y="2930525"/>
            <a:ext cx="8390890" cy="5219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S=</a:t>
            </a:r>
            <a:r>
              <a:rPr lang="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(</a:t>
            </a:r>
            <a:r>
              <a:rPr lang="en-US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A</a:t>
            </a:r>
            <a:r>
              <a:rPr lang="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+</a:t>
            </a:r>
            <a:r>
              <a:rPr lang="en-US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B</a:t>
            </a:r>
            <a:r>
              <a:rPr lang="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+</a:t>
            </a:r>
            <a:r>
              <a:rPr lang="en-US" altLang="en-US" sz="2800" dirty="0" err="1" smtClean="0">
                <a:latin typeface="Ubuntu" panose="020B0604030602030204" charset="0"/>
                <a:cs typeface="Ubuntu" panose="020B0604030602030204" charset="0"/>
                <a:sym typeface="+mn-ea"/>
              </a:rPr>
              <a:t>C’</a:t>
            </a:r>
            <a:r>
              <a:rPr lang="en-US" altLang="en-US" sz="2800" baseline="-25000" dirty="0" err="1" smtClean="0">
                <a:latin typeface="Ubuntu" panose="020B0604030602030204" charset="0"/>
                <a:cs typeface="Ubuntu" panose="020B0604030602030204" charset="0"/>
                <a:sym typeface="+mn-ea"/>
              </a:rPr>
              <a:t>in</a:t>
            </a:r>
            <a:r>
              <a:rPr lang="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).</a:t>
            </a:r>
            <a:r>
              <a:rPr lang="en-US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 </a:t>
            </a:r>
            <a:r>
              <a:rPr lang="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(</a:t>
            </a:r>
            <a:r>
              <a:rPr lang="en-US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A</a:t>
            </a:r>
            <a:r>
              <a:rPr lang="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+</a:t>
            </a:r>
            <a:r>
              <a:rPr lang="en-US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B</a:t>
            </a:r>
            <a:r>
              <a:rPr lang="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’+</a:t>
            </a:r>
            <a:r>
              <a:rPr lang="en-US" altLang="en-US" sz="2800" dirty="0" err="1">
                <a:latin typeface="Ubuntu" panose="020B0604030602030204" charset="0"/>
                <a:cs typeface="Ubuntu" panose="020B0604030602030204" charset="0"/>
                <a:sym typeface="+mn-ea"/>
              </a:rPr>
              <a:t>C’</a:t>
            </a:r>
            <a:r>
              <a:rPr lang="en-US" altLang="en-US" sz="2800" baseline="-25000" dirty="0" err="1">
                <a:latin typeface="Ubuntu" panose="020B0604030602030204" charset="0"/>
                <a:cs typeface="Ubuntu" panose="020B0604030602030204" charset="0"/>
                <a:sym typeface="+mn-ea"/>
              </a:rPr>
              <a:t>in</a:t>
            </a:r>
            <a:r>
              <a:rPr lang="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).</a:t>
            </a:r>
            <a:r>
              <a:rPr lang="en-US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 </a:t>
            </a:r>
            <a:r>
              <a:rPr lang="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(</a:t>
            </a:r>
            <a:r>
              <a:rPr lang="en-US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A</a:t>
            </a:r>
            <a:r>
              <a:rPr lang="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’+</a:t>
            </a:r>
            <a:r>
              <a:rPr lang="en-US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B</a:t>
            </a:r>
            <a:r>
              <a:rPr lang="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+</a:t>
            </a:r>
            <a:r>
              <a:rPr lang="en-US" altLang="en-US" sz="2800" dirty="0" err="1">
                <a:latin typeface="Ubuntu" panose="020B0604030602030204" charset="0"/>
                <a:cs typeface="Ubuntu" panose="020B0604030602030204" charset="0"/>
                <a:sym typeface="+mn-ea"/>
              </a:rPr>
              <a:t>C</a:t>
            </a:r>
            <a:r>
              <a:rPr lang="en-US" altLang="en-US" sz="2800" baseline="-25000" dirty="0" err="1">
                <a:latin typeface="Ubuntu" panose="020B0604030602030204" charset="0"/>
                <a:cs typeface="Ubuntu" panose="020B0604030602030204" charset="0"/>
                <a:sym typeface="+mn-ea"/>
              </a:rPr>
              <a:t>in</a:t>
            </a:r>
            <a:r>
              <a:rPr lang="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).(</a:t>
            </a:r>
            <a:r>
              <a:rPr lang="en-US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A</a:t>
            </a:r>
            <a:r>
              <a:rPr lang="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’+</a:t>
            </a:r>
            <a:r>
              <a:rPr lang="en-US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B</a:t>
            </a:r>
            <a:r>
              <a:rPr lang="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’+</a:t>
            </a:r>
            <a:r>
              <a:rPr lang="en-US" altLang="en-US" sz="2800" dirty="0" err="1" smtClean="0">
                <a:latin typeface="Ubuntu" panose="020B0604030602030204" charset="0"/>
                <a:cs typeface="Ubuntu" panose="020B0604030602030204" charset="0"/>
                <a:sym typeface="+mn-ea"/>
              </a:rPr>
              <a:t>C’</a:t>
            </a:r>
            <a:r>
              <a:rPr lang="en-US" altLang="en-US" sz="2800" baseline="-25000" dirty="0" err="1" smtClean="0">
                <a:latin typeface="Ubuntu" panose="020B0604030602030204" charset="0"/>
                <a:cs typeface="Ubuntu" panose="020B0604030602030204" charset="0"/>
                <a:sym typeface="+mn-ea"/>
              </a:rPr>
              <a:t>in</a:t>
            </a:r>
            <a:r>
              <a:rPr lang="" altLang="en-US" sz="2800" dirty="0">
                <a:latin typeface="Ubuntu" panose="020B0604030602030204" charset="0"/>
                <a:cs typeface="Ubuntu" panose="020B0604030602030204" charset="0"/>
                <a:sym typeface="+mn-ea"/>
              </a:rPr>
              <a:t>)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300355" y="5893435"/>
            <a:ext cx="839089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altLang="en-US" sz="2800" dirty="0" err="1" smtClean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C</a:t>
            </a:r>
            <a:r>
              <a:rPr lang="en-US" altLang="en-US" sz="2800" baseline="-25000" dirty="0" err="1" smtClean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out</a:t>
            </a:r>
            <a:r>
              <a:rPr lang="en-US" altLang="en-US" sz="2800" dirty="0" smtClean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=(A+B’+</a:t>
            </a:r>
            <a:r>
              <a:rPr lang="en-US" altLang="en-US" sz="2800" dirty="0" err="1" smtClean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C’</a:t>
            </a:r>
            <a:r>
              <a:rPr lang="en-US" altLang="en-US" sz="2800" baseline="-25000" dirty="0" err="1" smtClean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in</a:t>
            </a:r>
            <a:r>
              <a:rPr lang="en-US" altLang="en-US" sz="2800" dirty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). (</a:t>
            </a:r>
            <a:r>
              <a:rPr lang="en-US" altLang="en-US" sz="2800" dirty="0" smtClean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A’+</a:t>
            </a:r>
            <a:r>
              <a:rPr lang="en-US" altLang="en-US" sz="2800" dirty="0" err="1" smtClean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B+C</a:t>
            </a:r>
            <a:r>
              <a:rPr lang="en-US" altLang="en-US" sz="2800" baseline="-25000" dirty="0" err="1" smtClean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in</a:t>
            </a:r>
            <a:r>
              <a:rPr lang="en-US" altLang="en-US" sz="2800" dirty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). (</a:t>
            </a:r>
            <a:r>
              <a:rPr lang="en-US" altLang="en-US" sz="2800" dirty="0" smtClean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A’+</a:t>
            </a:r>
            <a:r>
              <a:rPr lang="en-US" altLang="en-US" sz="2800" dirty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B</a:t>
            </a:r>
            <a:r>
              <a:rPr lang="" altLang="en-US" sz="2800" dirty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’</a:t>
            </a:r>
            <a:r>
              <a:rPr lang="en-US" altLang="en-US" sz="2800" dirty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+</a:t>
            </a:r>
            <a:r>
              <a:rPr lang="en-US" altLang="en-US" sz="2800" dirty="0" err="1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C</a:t>
            </a:r>
            <a:r>
              <a:rPr lang="en-US" altLang="en-US" sz="2800" baseline="-25000" dirty="0" err="1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in</a:t>
            </a:r>
            <a:r>
              <a:rPr lang="en-US" altLang="en-US" sz="2800" dirty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).(A’+</a:t>
            </a:r>
            <a:r>
              <a:rPr lang="en-US" altLang="en-US" sz="2800" dirty="0" smtClean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B’+</a:t>
            </a:r>
            <a:r>
              <a:rPr lang="en-US" altLang="en-US" sz="2800" dirty="0" err="1" smtClean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C’</a:t>
            </a:r>
            <a:r>
              <a:rPr lang="en-US" altLang="en-US" sz="2800" baseline="-25000" dirty="0" err="1" smtClean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in</a:t>
            </a:r>
            <a:r>
              <a:rPr lang="en-US" altLang="en-US" sz="2800" dirty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351520" y="3053715"/>
            <a:ext cx="1240790" cy="87249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433435" y="4634865"/>
            <a:ext cx="1281430" cy="15544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55" y="241935"/>
            <a:ext cx="11773535" cy="760095"/>
          </a:xfrm>
        </p:spPr>
        <p:txBody>
          <a:bodyPr>
            <a:normAutofit fontScale="90000"/>
          </a:bodyPr>
          <a:lstStyle/>
          <a:p>
            <a:r>
              <a:rPr lang="en-US" sz="3600" b="1">
                <a:latin typeface="Ubuntu" panose="020B0604030602030204" charset="0"/>
                <a:cs typeface="Ubuntu" panose="020B0604030602030204" charset="0"/>
              </a:rPr>
              <a:t> programmable logic array </a:t>
            </a:r>
            <a:r>
              <a:rPr lang="" altLang="en-US" sz="3600" b="1">
                <a:latin typeface="Ubuntu" panose="020B0604030602030204" charset="0"/>
                <a:cs typeface="Ubuntu" panose="020B0604030602030204" charset="0"/>
              </a:rPr>
              <a:t>and Two Level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76350"/>
            <a:ext cx="9906000" cy="4542155"/>
          </a:xfrm>
        </p:spPr>
        <p:txBody>
          <a:bodyPr>
            <a:normAutofit/>
          </a:bodyPr>
          <a:lstStyle/>
          <a:p>
            <a:r>
              <a:rPr lang="en-US" sz="2400">
                <a:latin typeface="Ubuntu" panose="020B0604030602030204" charset="0"/>
                <a:cs typeface="Ubuntu" panose="020B0604030602030204" charset="0"/>
              </a:rPr>
              <a:t> sum-of-products representation</a:t>
            </a:r>
          </a:p>
          <a:p>
            <a:r>
              <a:rPr lang="en-US" sz="2400">
                <a:latin typeface="Ubuntu" panose="020B0604030602030204" charset="0"/>
                <a:cs typeface="Ubuntu" panose="020B0604030602030204" charset="0"/>
              </a:rPr>
              <a:t> A PLA has a set of inputs and corresponding input complements (which can be implemented with a set of inverters), and two stages of logic.</a:t>
            </a:r>
          </a:p>
          <a:p>
            <a:r>
              <a:rPr lang="en-US" sz="2400">
                <a:latin typeface="Ubuntu" panose="020B0604030602030204" charset="0"/>
                <a:cs typeface="Ubuntu" panose="020B0604030602030204" charset="0"/>
              </a:rPr>
              <a:t>The first stage is an array of AND gates that form a set of product terms (sometimes called minterms); each product term can consist of any of the inputs or their complements.</a:t>
            </a:r>
          </a:p>
          <a:p>
            <a:r>
              <a:rPr lang="en-US" sz="2400">
                <a:latin typeface="Ubuntu" panose="020B0604030602030204" charset="0"/>
                <a:cs typeface="Ubuntu" panose="020B0604030602030204" charset="0"/>
              </a:rPr>
              <a:t>The second stage is an array of OR gates, each of which forms a logical sum of any number of the product terms.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" y="146050"/>
            <a:ext cx="11473180" cy="1127760"/>
          </a:xfrm>
        </p:spPr>
        <p:txBody>
          <a:bodyPr/>
          <a:lstStyle/>
          <a:p>
            <a:r>
              <a:rPr lang="en-US" b="1">
                <a:latin typeface="Ubuntu" panose="020B0604030602030204" charset="0"/>
                <a:cs typeface="Ubuntu" panose="020B0604030602030204" charset="0"/>
                <a:sym typeface="+mn-ea"/>
              </a:rPr>
              <a:t>programmable logic array </a:t>
            </a:r>
            <a:r>
              <a:rPr lang="en-US" altLang="en-US" b="1">
                <a:latin typeface="Ubuntu" panose="020B0604030602030204" charset="0"/>
                <a:cs typeface="Ubuntu" panose="020B0604030602030204" charset="0"/>
                <a:sym typeface="+mn-ea"/>
              </a:rPr>
              <a:t>and Two Level Logic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300" y="1273810"/>
            <a:ext cx="7657465" cy="5299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" y="241935"/>
            <a:ext cx="9906000" cy="991870"/>
          </a:xfrm>
        </p:spPr>
        <p:txBody>
          <a:bodyPr/>
          <a:lstStyle/>
          <a:p>
            <a:r>
              <a:rPr lang="" altLang="en-US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0" y="1181100"/>
            <a:ext cx="9784080" cy="5389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" y="457200"/>
            <a:ext cx="9203690" cy="6052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146685"/>
            <a:ext cx="9906000" cy="777240"/>
          </a:xfrm>
        </p:spPr>
        <p:txBody>
          <a:bodyPr/>
          <a:lstStyle/>
          <a:p>
            <a:r>
              <a:rPr lang="en-US" sz="3600">
                <a:latin typeface="Ubuntu" panose="020B0604030602030204" charset="0"/>
                <a:cs typeface="Ubuntu" panose="020B0604030602030204" charset="0"/>
              </a:rPr>
              <a:t> read-only memory (ROM)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10" y="1148715"/>
            <a:ext cx="11655425" cy="5336540"/>
          </a:xfrm>
        </p:spPr>
        <p:txBody>
          <a:bodyPr>
            <a:normAutofit fontScale="97500" lnSpcReduction="10000"/>
          </a:bodyPr>
          <a:lstStyle/>
          <a:p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A ROM is called a memory because it has a set of locations that can be read; however, the contents of these locations are fi xed, usually at the time the ROM is manufactured.</a:t>
            </a:r>
          </a:p>
          <a:p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Programmable ROMs (PROMs) , Erasable PROMs (EPROMs)</a:t>
            </a:r>
          </a:p>
          <a:p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A ROM has a set of input address lines and a set of outputs. </a:t>
            </a:r>
          </a:p>
          <a:p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 The number of  Addressable entries in the ROM determines the number of address lines.</a:t>
            </a:r>
          </a:p>
          <a:p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If the ROM contains 2</a:t>
            </a:r>
            <a:r>
              <a:rPr lang="" altLang="en-US" sz="2400" baseline="30000">
                <a:latin typeface="Ubuntu" panose="020B0604030602030204" charset="0"/>
                <a:cs typeface="Ubuntu" panose="020B0604030602030204" charset="0"/>
              </a:rPr>
              <a:t>m</a:t>
            </a:r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 addressable entries, called the height, then there are m input lines. </a:t>
            </a:r>
          </a:p>
          <a:p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The number of bits in each addressable entry is equal to the number of output bits and is sometimes called the width of the ROM. </a:t>
            </a:r>
          </a:p>
          <a:p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The total number of bits in the ROM is equal to the height times the width. The height and width are collectively referred to as the shape of the ROM.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30" y="609600"/>
            <a:ext cx="9906000" cy="935990"/>
          </a:xfrm>
        </p:spPr>
        <p:txBody>
          <a:bodyPr/>
          <a:lstStyle/>
          <a:p>
            <a:r>
              <a:rPr lang="" altLang="en-US" sz="3600">
                <a:latin typeface="Ubuntu" panose="020B0604030602030204" charset="0"/>
                <a:cs typeface="Ubuntu" panose="020B0604030602030204" charset="0"/>
              </a:rPr>
              <a:t>EXAMPLE: ROM for 2-to-4 Decoder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730" y="2260600"/>
          <a:ext cx="9906000" cy="2397760"/>
        </p:xfrm>
        <a:graphic>
          <a:graphicData uri="http://schemas.openxmlformats.org/drawingml/2006/table">
            <a:tbl>
              <a:tblPr bandCol="1">
                <a:tableStyleId>{8A107856-5554-42FB-B03E-39F5DBC370BA}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94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" y="149225"/>
            <a:ext cx="11776710" cy="821690"/>
          </a:xfrm>
        </p:spPr>
        <p:txBody>
          <a:bodyPr>
            <a:noAutofit/>
          </a:bodyPr>
          <a:lstStyle/>
          <a:p>
            <a:r>
              <a:rPr lang="en-US" sz="3600">
                <a:latin typeface="Ubuntu" panose="020B0604030602030204" charset="0"/>
                <a:cs typeface="Ubuntu" panose="020B0604030602030204" charset="0"/>
              </a:rPr>
              <a:t>Gates, Truth Tables, and Logic Equations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96875" y="1503680"/>
            <a:ext cx="109918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Modern digital computers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Signals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Asserted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Deasserted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Logic Blocks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Combinational: A logic system whose blocks do not contain memory and hence compute the same output given the same input.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Sequential: A group of logic elements that contain memory and hence whose value depends on the inputs as well as the current contents of the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490" y="118745"/>
            <a:ext cx="10996295" cy="718820"/>
          </a:xfrm>
        </p:spPr>
        <p:txBody>
          <a:bodyPr>
            <a:normAutofit/>
          </a:bodyPr>
          <a:lstStyle/>
          <a:p>
            <a:r>
              <a:rPr lang="en-US" altLang="en-US">
                <a:latin typeface="Ubuntu" panose="020B0604030602030204" charset="0"/>
                <a:cs typeface="Ubuntu" panose="020B0604030602030204" charset="0"/>
                <a:sym typeface="+mn-ea"/>
              </a:rPr>
              <a:t>Representation of LOGIC BLOCKS</a:t>
            </a:r>
            <a:r>
              <a:rPr lang="" altLang="en-US">
                <a:latin typeface="Ubuntu" panose="020B0604030602030204" charset="0"/>
                <a:cs typeface="Ubuntu" panose="020B0604030602030204" charset="0"/>
                <a:sym typeface="+mn-ea"/>
              </a:rPr>
              <a:t>: TRUTH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599690"/>
            <a:ext cx="9505315" cy="35960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81025" y="1062990"/>
            <a:ext cx="112344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Truth Tables can be used to  describe any combinational logic function.  Each entry specifies the value of all the outputs for  that  particular input combination.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" y="227965"/>
            <a:ext cx="11650980" cy="868680"/>
          </a:xfrm>
        </p:spPr>
        <p:txBody>
          <a:bodyPr>
            <a:normAutofit fontScale="90000"/>
          </a:bodyPr>
          <a:lstStyle/>
          <a:p>
            <a:r>
              <a:rPr lang="en-US" altLang="en-US" sz="3600">
                <a:latin typeface="Ubuntu" panose="020B0604030602030204" charset="0"/>
                <a:cs typeface="Ubuntu" panose="020B0604030602030204" charset="0"/>
                <a:sym typeface="+mn-ea"/>
              </a:rPr>
              <a:t>Representation of LOGIC BLOCKS: </a:t>
            </a:r>
            <a:r>
              <a:rPr lang="" altLang="en-US" sz="3600">
                <a:latin typeface="Ubuntu" panose="020B0604030602030204" charset="0"/>
                <a:cs typeface="Ubuntu" panose="020B0604030602030204" charset="0"/>
                <a:sym typeface="+mn-ea"/>
              </a:rPr>
              <a:t>LOGIC EQUaTIONS</a:t>
            </a:r>
          </a:p>
        </p:txBody>
      </p:sp>
      <p:graphicFrame>
        <p:nvGraphicFramePr>
          <p:cNvPr id="7" name="Table 6"/>
          <p:cNvGraphicFramePr/>
          <p:nvPr/>
        </p:nvGraphicFramePr>
        <p:xfrm>
          <a:off x="1772920" y="1096645"/>
          <a:ext cx="8534400" cy="13716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2400"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2297430" y="2468245"/>
            <a:ext cx="7321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D=A+B+C</a:t>
            </a:r>
          </a:p>
        </p:txBody>
      </p:sp>
      <p:graphicFrame>
        <p:nvGraphicFramePr>
          <p:cNvPr id="9" name="Table 8"/>
          <p:cNvGraphicFramePr/>
          <p:nvPr/>
        </p:nvGraphicFramePr>
        <p:xfrm>
          <a:off x="1828800" y="3019425"/>
          <a:ext cx="8534400" cy="13716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2400"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2379345" y="4391025"/>
            <a:ext cx="7321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E</a:t>
            </a:r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=A</a:t>
            </a:r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’.B.C</a:t>
            </a:r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+</a:t>
            </a:r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A.</a:t>
            </a:r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B</a:t>
            </a:r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’.C</a:t>
            </a:r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+</a:t>
            </a:r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A.B.</a:t>
            </a:r>
            <a:r>
              <a:rPr lang="en-US" altLang="en-US" sz="2400">
                <a:latin typeface="Ubuntu" panose="020B0604030602030204" charset="0"/>
                <a:cs typeface="Ubuntu" panose="020B0604030602030204" charset="0"/>
              </a:rPr>
              <a:t>C</a:t>
            </a:r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’</a:t>
            </a:r>
          </a:p>
        </p:txBody>
      </p:sp>
      <p:graphicFrame>
        <p:nvGraphicFramePr>
          <p:cNvPr id="11" name="Table 10"/>
          <p:cNvGraphicFramePr/>
          <p:nvPr/>
        </p:nvGraphicFramePr>
        <p:xfrm>
          <a:off x="1772920" y="4908550"/>
          <a:ext cx="8534400" cy="13716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2400"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4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2435225" y="6280150"/>
            <a:ext cx="7321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2400">
                <a:latin typeface="Ubuntu" panose="020B0604030602030204" charset="0"/>
                <a:cs typeface="Ubuntu" panose="020B0604030602030204" charset="0"/>
              </a:rPr>
              <a:t>F=A.B.C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189230"/>
            <a:ext cx="9906000" cy="847725"/>
          </a:xfrm>
        </p:spPr>
        <p:txBody>
          <a:bodyPr/>
          <a:lstStyle/>
          <a:p>
            <a:r>
              <a:rPr lang="" altLang="en-US" sz="3600">
                <a:latin typeface="Ubuntu" panose="020B0604030602030204" charset="0"/>
                <a:cs typeface="Ubuntu" panose="020B0604030602030204" charset="0"/>
              </a:rPr>
              <a:t>LOGIC GATES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390" y="190500"/>
            <a:ext cx="5443855" cy="647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25" y="91440"/>
            <a:ext cx="9906000" cy="1019175"/>
          </a:xfrm>
        </p:spPr>
        <p:txBody>
          <a:bodyPr/>
          <a:lstStyle/>
          <a:p>
            <a:r>
              <a:rPr lang="" altLang="en-US">
                <a:latin typeface="Ubuntu" panose="020B0604030602030204" charset="0"/>
                <a:cs typeface="Ubuntu" panose="020B0604030602030204" charset="0"/>
              </a:rPr>
              <a:t>2-to-4 DECODER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2125" y="1581150"/>
            <a:ext cx="3162935" cy="44443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>
                <a:latin typeface="Ubuntu" panose="020B0604030602030204" charset="0"/>
                <a:cs typeface="Ubuntu" panose="020B0604030602030204" charset="0"/>
                <a:sym typeface="+mn-ea"/>
              </a:rPr>
              <a:t>2-to-4 DECODER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56510" y="2903220"/>
            <a:ext cx="1745615" cy="2730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56510" y="3789680"/>
            <a:ext cx="1745615" cy="2730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56510" y="4616450"/>
            <a:ext cx="1745615" cy="2730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465060" y="2348865"/>
            <a:ext cx="1745615" cy="2730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465060" y="5116195"/>
            <a:ext cx="1745615" cy="2730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465060" y="4276090"/>
            <a:ext cx="1745615" cy="2730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465060" y="3402965"/>
            <a:ext cx="1745615" cy="2730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802130" y="2655570"/>
            <a:ext cx="938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2800">
                <a:latin typeface="Ubuntu" panose="020B0604030602030204" charset="0"/>
                <a:cs typeface="Ubuntu" panose="020B0604030602030204" charset="0"/>
              </a:rPr>
              <a:t>A1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1904365" y="3555365"/>
            <a:ext cx="937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>
                <a:latin typeface="Ubuntu" panose="020B0604030602030204" charset="0"/>
                <a:cs typeface="Ubuntu" panose="020B0604030602030204" charset="0"/>
              </a:rPr>
              <a:t>A</a:t>
            </a:r>
            <a:r>
              <a:rPr lang="" altLang="en-US" sz="2800">
                <a:latin typeface="Ubuntu" panose="020B0604030602030204" charset="0"/>
                <a:cs typeface="Ubuntu" panose="020B0604030602030204" charset="0"/>
              </a:rPr>
              <a:t>0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1985645" y="4445635"/>
            <a:ext cx="570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2800" dirty="0">
                <a:latin typeface="Ubuntu" panose="020B0604030602030204" charset="0"/>
                <a:cs typeface="Ubuntu" panose="020B0604030602030204" charset="0"/>
              </a:rPr>
              <a:t>E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9210675" y="4946015"/>
            <a:ext cx="1184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2800">
                <a:latin typeface="Ubuntu" panose="020B0604030602030204" charset="0"/>
                <a:cs typeface="Ubuntu" panose="020B0604030602030204" charset="0"/>
              </a:rPr>
              <a:t>Y0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9210675" y="4077335"/>
            <a:ext cx="994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2800">
                <a:latin typeface="Ubuntu" panose="020B0604030602030204" charset="0"/>
                <a:cs typeface="Ubuntu" panose="020B0604030602030204" charset="0"/>
              </a:rPr>
              <a:t>Y1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9210675" y="3228340"/>
            <a:ext cx="993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2800">
                <a:latin typeface="Ubuntu" panose="020B0604030602030204" charset="0"/>
                <a:cs typeface="Ubuntu" panose="020B0604030602030204" charset="0"/>
              </a:rPr>
              <a:t>Y2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9210675" y="2178685"/>
            <a:ext cx="1184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2800">
                <a:latin typeface="Ubuntu" panose="020B0604030602030204" charset="0"/>
                <a:cs typeface="Ubuntu" panose="020B0604030602030204" charset="0"/>
              </a:rPr>
              <a:t>Y3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1280795" y="511810"/>
          <a:ext cx="8676640" cy="362712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78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Enable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 dirty="0">
                          <a:latin typeface="Ubuntu" panose="020B0604030602030204" charset="0"/>
                          <a:cs typeface="Ubuntu" panose="020B0604030602030204" charset="0"/>
                        </a:rPr>
                        <a:t>OUTPUTS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Y0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800" dirty="0">
                          <a:latin typeface="Ubuntu" panose="020B0604030602030204" charset="0"/>
                          <a:cs typeface="Ubuntu" panose="020B060403060203020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4473352" y="4654663"/>
            <a:ext cx="26356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2800" dirty="0">
                <a:latin typeface="Ubuntu" panose="020B0604030602030204" charset="0"/>
                <a:cs typeface="Ubuntu" panose="020B0604030602030204" charset="0"/>
              </a:rPr>
              <a:t>Y3=E.A1.A0</a:t>
            </a:r>
          </a:p>
          <a:p>
            <a:r>
              <a:rPr lang="" altLang="en-US" sz="2800" dirty="0">
                <a:latin typeface="Ubuntu" panose="020B0604030602030204" charset="0"/>
                <a:cs typeface="Ubuntu" panose="020B0604030602030204" charset="0"/>
              </a:rPr>
              <a:t>Y2=E.A1.A0′</a:t>
            </a:r>
          </a:p>
          <a:p>
            <a:r>
              <a:rPr lang="" altLang="en-US" sz="2800" dirty="0">
                <a:latin typeface="Ubuntu" panose="020B0604030602030204" charset="0"/>
                <a:cs typeface="Ubuntu" panose="020B0604030602030204" charset="0"/>
              </a:rPr>
              <a:t>Y1=E.A1′.A0 </a:t>
            </a:r>
          </a:p>
          <a:p>
            <a:r>
              <a:rPr lang="" altLang="en-US" sz="2800" dirty="0">
                <a:latin typeface="Ubuntu" panose="020B0604030602030204" charset="0"/>
                <a:cs typeface="Ubuntu" panose="020B0604030602030204" charset="0"/>
              </a:rPr>
              <a:t>Y0=E.A1′.A0′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" y="335915"/>
            <a:ext cx="6859905" cy="6185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010525" y="2167255"/>
            <a:ext cx="3517900" cy="9220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" altLang="en-US" b="1">
                <a:solidFill>
                  <a:srgbClr val="FF0000"/>
                </a:solidFill>
                <a:latin typeface="Ubuntu" panose="020B0604030602030204" charset="0"/>
                <a:cs typeface="Ubuntu" panose="020B0604030602030204" charset="0"/>
              </a:rPr>
              <a:t>Can we design a 3-to-8 decoder using 2-to-4 decoders?</a:t>
            </a:r>
          </a:p>
          <a:p>
            <a:r>
              <a:rPr lang="" altLang="en-US" b="1">
                <a:solidFill>
                  <a:srgbClr val="FF0000"/>
                </a:solidFill>
                <a:latin typeface="Ubuntu" panose="020B0604030602030204" charset="0"/>
                <a:cs typeface="Ubuntu" panose="020B0604030602030204" charset="0"/>
              </a:rPr>
              <a:t>Check yourself!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186690"/>
            <a:ext cx="9906000" cy="1005205"/>
          </a:xfrm>
        </p:spPr>
        <p:txBody>
          <a:bodyPr/>
          <a:lstStyle/>
          <a:p>
            <a:r>
              <a:rPr lang="" altLang="en-US">
                <a:latin typeface="Ubuntu" panose="020B0604030602030204" charset="0"/>
                <a:cs typeface="Ubuntu" panose="020B0604030602030204" charset="0"/>
              </a:rPr>
              <a:t>Full Adder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2125" y="1581150"/>
            <a:ext cx="3162935" cy="444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 sz="2800">
                <a:latin typeface="Ubuntu" panose="020B0604030602030204" charset="0"/>
                <a:cs typeface="Ubuntu" panose="020B0604030602030204" charset="0"/>
                <a:sym typeface="+mn-ea"/>
              </a:rPr>
              <a:t>FULL ADDER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56510" y="2903220"/>
            <a:ext cx="1745615" cy="2730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56510" y="3789680"/>
            <a:ext cx="1745615" cy="2730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56510" y="4616450"/>
            <a:ext cx="1745615" cy="2730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2099945" y="2655570"/>
            <a:ext cx="327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2800">
                <a:latin typeface="Ubuntu" panose="020B0604030602030204" charset="0"/>
                <a:cs typeface="Ubuntu" panose="020B0604030602030204" charset="0"/>
              </a:rPr>
              <a:t>A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099945" y="3483610"/>
            <a:ext cx="327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2800">
                <a:latin typeface="Ubuntu" panose="020B0604030602030204" charset="0"/>
                <a:cs typeface="Ubuntu" panose="020B0604030602030204" charset="0"/>
              </a:rPr>
              <a:t>B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998980" y="4369435"/>
            <a:ext cx="830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2800">
                <a:latin typeface="Ubuntu" panose="020B0604030602030204" charset="0"/>
                <a:cs typeface="Ubuntu" panose="020B0604030602030204" charset="0"/>
              </a:rPr>
              <a:t>C</a:t>
            </a:r>
            <a:r>
              <a:rPr lang="" altLang="en-US" sz="2800" baseline="-25000">
                <a:latin typeface="Ubuntu" panose="020B0604030602030204" charset="0"/>
                <a:cs typeface="Ubuntu" panose="020B0604030602030204" charset="0"/>
              </a:rPr>
              <a:t>in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465060" y="4276090"/>
            <a:ext cx="1745615" cy="2730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465060" y="3402965"/>
            <a:ext cx="1745615" cy="2730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9210675" y="4077335"/>
            <a:ext cx="994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2800">
                <a:latin typeface="Ubuntu" panose="020B0604030602030204" charset="0"/>
                <a:cs typeface="Ubuntu" panose="020B0604030602030204" charset="0"/>
              </a:rPr>
              <a:t>C</a:t>
            </a:r>
            <a:r>
              <a:rPr lang="" altLang="en-US" sz="2800" baseline="-25000">
                <a:latin typeface="Ubuntu" panose="020B0604030602030204" charset="0"/>
                <a:cs typeface="Ubuntu" panose="020B0604030602030204" charset="0"/>
              </a:rPr>
              <a:t>out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9210675" y="3228340"/>
            <a:ext cx="993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2800">
                <a:latin typeface="Ubuntu" panose="020B0604030602030204" charset="0"/>
                <a:cs typeface="Ubuntu" panose="020B0604030602030204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47</TotalTime>
  <Words>737</Words>
  <Application>Microsoft Office PowerPoint</Application>
  <PresentationFormat>Widescreen</PresentationFormat>
  <Paragraphs>245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Ubuntu</vt:lpstr>
      <vt:lpstr>Mesh</vt:lpstr>
      <vt:lpstr>MODULE 3:The Basics of Logic Design</vt:lpstr>
      <vt:lpstr>Gates, Truth Tables, and Logic Equations</vt:lpstr>
      <vt:lpstr>Representation of LOGIC BLOCKS: TRUTH TABLE</vt:lpstr>
      <vt:lpstr>Representation of LOGIC BLOCKS: LOGIC EQUaTIONS</vt:lpstr>
      <vt:lpstr>LOGIC GATES</vt:lpstr>
      <vt:lpstr>2-to-4 DECODER</vt:lpstr>
      <vt:lpstr>PowerPoint Presentation</vt:lpstr>
      <vt:lpstr>PowerPoint Presentation</vt:lpstr>
      <vt:lpstr>Full Adder</vt:lpstr>
      <vt:lpstr>PowerPoint Presentation</vt:lpstr>
      <vt:lpstr>PowerPoint Presentation</vt:lpstr>
      <vt:lpstr> programmable logic array and Two Level Logic</vt:lpstr>
      <vt:lpstr>programmable logic array and Two Level Logic</vt:lpstr>
      <vt:lpstr>EXAMPLE</vt:lpstr>
      <vt:lpstr>PowerPoint Presentation</vt:lpstr>
      <vt:lpstr> read-only memory (ROM)</vt:lpstr>
      <vt:lpstr>EXAMPLE: ROM for 2-to-4 Decoder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Urbi</dc:creator>
  <cp:lastModifiedBy>Urbi</cp:lastModifiedBy>
  <cp:revision>108</cp:revision>
  <dcterms:created xsi:type="dcterms:W3CDTF">2022-01-12T06:47:07Z</dcterms:created>
  <dcterms:modified xsi:type="dcterms:W3CDTF">2023-01-17T07:10:49Z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