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301" r:id="rId12"/>
    <p:sldId id="302" r:id="rId13"/>
    <p:sldId id="297" r:id="rId14"/>
    <p:sldId id="300" r:id="rId15"/>
    <p:sldId id="299" r:id="rId16"/>
    <p:sldId id="298" r:id="rId17"/>
    <p:sldId id="30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.ece.uw.edu/cadta/verilog/operator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604030602030204" charset="0"/>
                <a:cs typeface="Ubuntu" panose="020B0604030602030204" charset="0"/>
              </a:rPr>
              <a:t>Module 2: Hardware Description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Ubuntu" panose="020B0604030602030204" charset="0"/>
                <a:cs typeface="Ubuntu" panose="020B0604030602030204" charset="0"/>
              </a:rPr>
              <a:t>Computer Organization (CS220)</a:t>
            </a:r>
          </a:p>
          <a:p>
            <a:r>
              <a:rPr lang="en-US" dirty="0" smtClean="0">
                <a:latin typeface="Ubuntu" panose="020B0604030602030204" charset="0"/>
                <a:cs typeface="Ubuntu" panose="020B0604030602030204" charset="0"/>
              </a:rPr>
              <a:t>Semester 2022-23-II</a:t>
            </a:r>
          </a:p>
          <a:p>
            <a:endParaRPr lang="en-US" dirty="0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 dirty="0" smtClean="0">
                <a:latin typeface="Ubuntu" panose="020B0604030602030204" charset="0"/>
                <a:cs typeface="Ubuntu" panose="020B0604030602030204" charset="0"/>
              </a:rPr>
              <a:t>Urbi Chatterjee</a:t>
            </a:r>
          </a:p>
          <a:p>
            <a:r>
              <a:rPr lang="en-US" dirty="0" smtClean="0">
                <a:latin typeface="Ubuntu" panose="020B0604030602030204" charset="0"/>
                <a:cs typeface="Ubuntu" panose="020B0604030602030204" charset="0"/>
              </a:rPr>
              <a:t>CSE, IIT Kanpur</a:t>
            </a:r>
          </a:p>
          <a:p>
            <a:endParaRPr lang="en-IN" dirty="0"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07" y="242047"/>
            <a:ext cx="11722940" cy="62752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Ubuntu" panose="020B0604030602030204"/>
              </a:rPr>
              <a:t>Design Example with FOR: 8 bit Left Shift Register</a:t>
            </a:r>
            <a:endParaRPr lang="en-IN" b="1" dirty="0">
              <a:latin typeface="Ubuntu" panose="020B0604030602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588" y="1075765"/>
            <a:ext cx="582705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module </a:t>
            </a:r>
            <a:r>
              <a:rPr lang="en-IN" dirty="0" err="1"/>
              <a:t>lshift_reg</a:t>
            </a:r>
            <a:r>
              <a:rPr lang="en-IN" dirty="0"/>
              <a:t>(</a:t>
            </a:r>
            <a:r>
              <a:rPr lang="en-IN" dirty="0" err="1"/>
              <a:t>clk</a:t>
            </a:r>
            <a:r>
              <a:rPr lang="en-IN" dirty="0"/>
              <a:t>, </a:t>
            </a:r>
            <a:r>
              <a:rPr lang="en-IN" dirty="0" err="1"/>
              <a:t>rstn</a:t>
            </a:r>
            <a:r>
              <a:rPr lang="en-IN" dirty="0"/>
              <a:t>, </a:t>
            </a:r>
            <a:r>
              <a:rPr lang="en-IN" dirty="0" err="1"/>
              <a:t>load_val</a:t>
            </a:r>
            <a:r>
              <a:rPr lang="en-IN" dirty="0"/>
              <a:t>, </a:t>
            </a:r>
            <a:r>
              <a:rPr lang="en-IN" dirty="0" err="1"/>
              <a:t>load_en</a:t>
            </a:r>
            <a:r>
              <a:rPr lang="en-IN" dirty="0"/>
              <a:t>, op);</a:t>
            </a:r>
          </a:p>
          <a:p>
            <a:endParaRPr lang="en-IN" dirty="0"/>
          </a:p>
          <a:p>
            <a:r>
              <a:rPr lang="en-IN" dirty="0"/>
              <a:t>input </a:t>
            </a:r>
            <a:r>
              <a:rPr lang="en-IN" dirty="0" err="1"/>
              <a:t>clk</a:t>
            </a:r>
            <a:r>
              <a:rPr lang="en-IN" dirty="0"/>
              <a:t>, </a:t>
            </a:r>
            <a:r>
              <a:rPr lang="en-IN" dirty="0" err="1"/>
              <a:t>rstn</a:t>
            </a:r>
            <a:r>
              <a:rPr lang="en-IN" dirty="0"/>
              <a:t>, </a:t>
            </a:r>
            <a:r>
              <a:rPr lang="en-IN" dirty="0" err="1"/>
              <a:t>load_en</a:t>
            </a:r>
            <a:r>
              <a:rPr lang="en-IN" dirty="0"/>
              <a:t>;</a:t>
            </a:r>
          </a:p>
          <a:p>
            <a:r>
              <a:rPr lang="en-IN" dirty="0"/>
              <a:t>input [7:0] </a:t>
            </a:r>
            <a:r>
              <a:rPr lang="en-IN" dirty="0" err="1"/>
              <a:t>load_val</a:t>
            </a:r>
            <a:r>
              <a:rPr lang="en-IN" dirty="0"/>
              <a:t>;</a:t>
            </a:r>
          </a:p>
          <a:p>
            <a:r>
              <a:rPr lang="en-IN" dirty="0"/>
              <a:t>output </a:t>
            </a:r>
            <a:r>
              <a:rPr lang="en-IN" dirty="0" err="1"/>
              <a:t>reg</a:t>
            </a:r>
            <a:r>
              <a:rPr lang="en-IN" dirty="0"/>
              <a:t> [7:0] op;</a:t>
            </a:r>
          </a:p>
          <a:p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always @ (</a:t>
            </a:r>
            <a:r>
              <a:rPr lang="en-IN" dirty="0" err="1">
                <a:solidFill>
                  <a:srgbClr val="00B050"/>
                </a:solidFill>
              </a:rPr>
              <a:t>posedge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clk</a:t>
            </a:r>
            <a:r>
              <a:rPr lang="en-IN" dirty="0">
                <a:solidFill>
                  <a:srgbClr val="00B050"/>
                </a:solidFill>
              </a:rPr>
              <a:t>)</a:t>
            </a:r>
          </a:p>
          <a:p>
            <a:r>
              <a:rPr lang="en-IN" dirty="0">
                <a:solidFill>
                  <a:srgbClr val="00B050"/>
                </a:solidFill>
              </a:rPr>
              <a:t>begin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if (!</a:t>
            </a:r>
            <a:r>
              <a:rPr lang="en-IN" dirty="0" err="1">
                <a:solidFill>
                  <a:srgbClr val="FF0000"/>
                </a:solidFill>
              </a:rPr>
              <a:t>rstn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>
                <a:solidFill>
                  <a:srgbClr val="FF0000"/>
                </a:solidFill>
              </a:rPr>
              <a:t>	begin</a:t>
            </a:r>
          </a:p>
          <a:p>
            <a:r>
              <a:rPr lang="en-IN" dirty="0"/>
              <a:t>	   op&lt;=0;</a:t>
            </a:r>
          </a:p>
          <a:p>
            <a:r>
              <a:rPr lang="en-IN" dirty="0"/>
              <a:t>        </a:t>
            </a:r>
            <a:r>
              <a:rPr lang="en-IN" dirty="0">
                <a:solidFill>
                  <a:srgbClr val="FF0000"/>
                </a:solidFill>
              </a:rPr>
              <a:t>end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rgbClr val="0070C0"/>
                </a:solidFill>
              </a:rPr>
              <a:t>else</a:t>
            </a:r>
          </a:p>
          <a:p>
            <a:r>
              <a:rPr lang="en-IN" dirty="0">
                <a:solidFill>
                  <a:srgbClr val="0070C0"/>
                </a:solidFill>
              </a:rPr>
              <a:t>	begin</a:t>
            </a:r>
          </a:p>
          <a:p>
            <a:r>
              <a:rPr lang="en-IN" dirty="0"/>
              <a:t>		</a:t>
            </a:r>
            <a:r>
              <a:rPr lang="en-IN" dirty="0">
                <a:solidFill>
                  <a:srgbClr val="FFC000"/>
                </a:solidFill>
              </a:rPr>
              <a:t>if(</a:t>
            </a:r>
            <a:r>
              <a:rPr lang="en-IN" dirty="0" err="1">
                <a:solidFill>
                  <a:srgbClr val="FFC000"/>
                </a:solidFill>
              </a:rPr>
              <a:t>load_en</a:t>
            </a:r>
            <a:r>
              <a:rPr lang="en-IN" dirty="0">
                <a:solidFill>
                  <a:srgbClr val="FFC000"/>
                </a:solidFill>
              </a:rPr>
              <a:t>)</a:t>
            </a:r>
          </a:p>
          <a:p>
            <a:r>
              <a:rPr lang="en-IN" dirty="0">
                <a:solidFill>
                  <a:srgbClr val="FFC000"/>
                </a:solidFill>
              </a:rPr>
              <a:t>		begin</a:t>
            </a:r>
          </a:p>
          <a:p>
            <a:r>
              <a:rPr lang="en-IN" dirty="0"/>
              <a:t>			op&lt;=</a:t>
            </a:r>
            <a:r>
              <a:rPr lang="en-IN" dirty="0" err="1"/>
              <a:t>load_val</a:t>
            </a:r>
            <a:r>
              <a:rPr lang="en-IN" dirty="0"/>
              <a:t>;</a:t>
            </a:r>
          </a:p>
          <a:p>
            <a:r>
              <a:rPr lang="en-IN" dirty="0"/>
              <a:t>		</a:t>
            </a:r>
            <a:r>
              <a:rPr lang="en-IN" dirty="0">
                <a:solidFill>
                  <a:srgbClr val="FFC000"/>
                </a:solidFill>
              </a:rPr>
              <a:t>end</a:t>
            </a:r>
          </a:p>
          <a:p>
            <a:r>
              <a:rPr lang="en-IN" dirty="0"/>
              <a:t>		</a:t>
            </a:r>
          </a:p>
          <a:p>
            <a:r>
              <a:rPr lang="en-IN" sz="1400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224" y="1174377"/>
            <a:ext cx="47692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92D050"/>
                </a:solidFill>
              </a:rPr>
              <a:t>       else</a:t>
            </a:r>
          </a:p>
          <a:p>
            <a:r>
              <a:rPr lang="en-IN" dirty="0" smtClean="0">
                <a:solidFill>
                  <a:srgbClr val="92D050"/>
                </a:solidFill>
              </a:rPr>
              <a:t>        begin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               </a:t>
            </a:r>
            <a:r>
              <a:rPr lang="da-DK" dirty="0" smtClean="0">
                <a:solidFill>
                  <a:schemeClr val="accent5">
                    <a:lumMod val="75000"/>
                  </a:schemeClr>
                </a:solidFill>
              </a:rPr>
              <a:t>for(i=0;i&lt;7;i</a:t>
            </a:r>
            <a:r>
              <a:rPr lang="da-DK" dirty="0">
                <a:solidFill>
                  <a:schemeClr val="accent5">
                    <a:lumMod val="75000"/>
                  </a:schemeClr>
                </a:solidFill>
              </a:rPr>
              <a:t>++)</a:t>
            </a:r>
          </a:p>
          <a:p>
            <a:r>
              <a:rPr lang="da-DK" dirty="0">
                <a:solidFill>
                  <a:schemeClr val="accent5">
                    <a:lumMod val="75000"/>
                  </a:schemeClr>
                </a:solidFill>
              </a:rPr>
              <a:t>			begin</a:t>
            </a:r>
          </a:p>
          <a:p>
            <a:r>
              <a:rPr lang="da-DK" dirty="0"/>
              <a:t>				op[i+1</a:t>
            </a:r>
            <a:r>
              <a:rPr lang="da-DK" dirty="0" smtClean="0"/>
              <a:t>]&lt;=</a:t>
            </a:r>
            <a:r>
              <a:rPr lang="da-DK" dirty="0"/>
              <a:t>op[i];</a:t>
            </a:r>
          </a:p>
          <a:p>
            <a:r>
              <a:rPr lang="da-DK" dirty="0"/>
              <a:t>			</a:t>
            </a:r>
            <a:r>
              <a:rPr lang="da-DK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da-DK" dirty="0"/>
              <a:t>			op[0</a:t>
            </a:r>
            <a:r>
              <a:rPr lang="da-DK" dirty="0" smtClean="0"/>
              <a:t>]&lt;=</a:t>
            </a:r>
            <a:r>
              <a:rPr lang="da-DK" dirty="0"/>
              <a:t>op[7];</a:t>
            </a:r>
            <a:endParaRPr lang="en-IN" dirty="0"/>
          </a:p>
          <a:p>
            <a:r>
              <a:rPr lang="en-IN" dirty="0" smtClean="0">
                <a:solidFill>
                  <a:srgbClr val="92D050"/>
                </a:solidFill>
              </a:rPr>
              <a:t>        end</a:t>
            </a:r>
            <a:endParaRPr lang="en-IN" dirty="0">
              <a:solidFill>
                <a:srgbClr val="92D050"/>
              </a:solidFill>
            </a:endParaRPr>
          </a:p>
          <a:p>
            <a:r>
              <a:rPr lang="en-IN" dirty="0"/>
              <a:t>	</a:t>
            </a:r>
            <a:r>
              <a:rPr lang="en-IN" dirty="0" smtClean="0">
                <a:solidFill>
                  <a:srgbClr val="0070C0"/>
                </a:solidFill>
              </a:rPr>
              <a:t>end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end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 err="1"/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2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3" y="89647"/>
            <a:ext cx="9905998" cy="54684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Test Bench 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9777" y="636494"/>
            <a:ext cx="973567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Ubuntu"/>
              </a:rPr>
              <a:t>module </a:t>
            </a:r>
            <a:r>
              <a:rPr lang="en-IN" sz="1400" dirty="0" err="1">
                <a:latin typeface="Ubuntu"/>
              </a:rPr>
              <a:t>test_lshift_for</a:t>
            </a:r>
            <a:r>
              <a:rPr lang="en-IN" sz="1400" dirty="0" smtClean="0">
                <a:latin typeface="Ubuntu"/>
              </a:rPr>
              <a:t>;</a:t>
            </a:r>
            <a:br>
              <a:rPr lang="en-IN" sz="1400" dirty="0" smtClean="0">
                <a:latin typeface="Ubuntu"/>
              </a:rPr>
            </a:br>
            <a:r>
              <a:rPr lang="en-IN" sz="1400" dirty="0" smtClean="0">
                <a:latin typeface="Ubuntu"/>
              </a:rPr>
              <a:t/>
            </a:r>
            <a:br>
              <a:rPr lang="en-IN" sz="1400" dirty="0" smtClean="0">
                <a:latin typeface="Ubuntu"/>
              </a:rPr>
            </a:br>
            <a:r>
              <a:rPr lang="en-IN" sz="1400" dirty="0" smtClean="0">
                <a:latin typeface="Ubuntu"/>
              </a:rPr>
              <a:t>//</a:t>
            </a:r>
            <a:r>
              <a:rPr lang="en-IN" sz="1400" dirty="0">
                <a:latin typeface="Ubuntu"/>
              </a:rPr>
              <a:t>inputs and </a:t>
            </a:r>
            <a:r>
              <a:rPr lang="en-IN" sz="1400" dirty="0" smtClean="0">
                <a:latin typeface="Ubuntu"/>
              </a:rPr>
              <a:t>outputs</a:t>
            </a:r>
            <a:br>
              <a:rPr lang="en-IN" sz="1400" dirty="0" smtClean="0">
                <a:latin typeface="Ubuntu"/>
              </a:rPr>
            </a:br>
            <a:r>
              <a:rPr lang="en-IN" sz="1400" dirty="0" smtClean="0">
                <a:latin typeface="Ubuntu"/>
              </a:rPr>
              <a:t> </a:t>
            </a:r>
            <a:r>
              <a:rPr lang="en-IN" sz="1400" dirty="0" err="1">
                <a:latin typeface="Ubuntu"/>
              </a:rPr>
              <a:t>reg</a:t>
            </a:r>
            <a:r>
              <a:rPr lang="en-IN" sz="1400" dirty="0">
                <a:latin typeface="Ubuntu"/>
              </a:rPr>
              <a:t> </a:t>
            </a:r>
            <a:r>
              <a:rPr lang="en-IN" sz="1400" dirty="0" err="1">
                <a:latin typeface="Ubuntu"/>
              </a:rPr>
              <a:t>clk</a:t>
            </a:r>
            <a:r>
              <a:rPr lang="en-IN" sz="1400" dirty="0">
                <a:latin typeface="Ubuntu"/>
              </a:rPr>
              <a:t>, </a:t>
            </a:r>
            <a:r>
              <a:rPr lang="en-IN" sz="1400" dirty="0" err="1">
                <a:latin typeface="Ubuntu"/>
              </a:rPr>
              <a:t>rstn</a:t>
            </a:r>
            <a:r>
              <a:rPr lang="en-IN" sz="1400" dirty="0">
                <a:latin typeface="Ubuntu"/>
              </a:rPr>
              <a:t>, </a:t>
            </a:r>
            <a:r>
              <a:rPr lang="en-IN" sz="1400" dirty="0" err="1">
                <a:latin typeface="Ubuntu"/>
              </a:rPr>
              <a:t>load_en</a:t>
            </a:r>
            <a:r>
              <a:rPr lang="en-IN" sz="1400" dirty="0">
                <a:latin typeface="Ubuntu"/>
              </a:rPr>
              <a:t>; </a:t>
            </a:r>
            <a:r>
              <a:rPr lang="en-IN" sz="1400" dirty="0" smtClean="0">
                <a:latin typeface="Ubuntu"/>
              </a:rPr>
              <a:t/>
            </a:r>
            <a:br>
              <a:rPr lang="en-IN" sz="1400" dirty="0" smtClean="0">
                <a:latin typeface="Ubuntu"/>
              </a:rPr>
            </a:br>
            <a:r>
              <a:rPr lang="en-IN" sz="1400" dirty="0" err="1" smtClean="0">
                <a:latin typeface="Ubuntu"/>
              </a:rPr>
              <a:t>reg</a:t>
            </a:r>
            <a:r>
              <a:rPr lang="en-IN" sz="1400" dirty="0" smtClean="0">
                <a:latin typeface="Ubuntu"/>
              </a:rPr>
              <a:t>[7:0</a:t>
            </a:r>
            <a:r>
              <a:rPr lang="en-IN" sz="1400" dirty="0">
                <a:latin typeface="Ubuntu"/>
              </a:rPr>
              <a:t>] </a:t>
            </a:r>
            <a:r>
              <a:rPr lang="en-IN" sz="1400" dirty="0" err="1">
                <a:latin typeface="Ubuntu"/>
              </a:rPr>
              <a:t>load_val</a:t>
            </a:r>
            <a:r>
              <a:rPr lang="en-IN" sz="1400" dirty="0" smtClean="0">
                <a:latin typeface="Ubuntu"/>
              </a:rPr>
              <a:t>;</a:t>
            </a:r>
            <a:br>
              <a:rPr lang="en-IN" sz="1400" dirty="0" smtClean="0">
                <a:latin typeface="Ubuntu"/>
              </a:rPr>
            </a:br>
            <a:r>
              <a:rPr lang="en-IN" sz="1400" dirty="0" smtClean="0">
                <a:latin typeface="Ubuntu"/>
              </a:rPr>
              <a:t>wire[7:0</a:t>
            </a:r>
            <a:r>
              <a:rPr lang="en-IN" sz="1400" dirty="0">
                <a:latin typeface="Ubuntu"/>
              </a:rPr>
              <a:t>] op</a:t>
            </a:r>
            <a:r>
              <a:rPr lang="en-IN" sz="1400" dirty="0" smtClean="0">
                <a:latin typeface="Ubuntu"/>
              </a:rPr>
              <a:t>; </a:t>
            </a:r>
            <a:br>
              <a:rPr lang="en-IN" sz="1400" dirty="0" smtClean="0">
                <a:latin typeface="Ubuntu"/>
              </a:rPr>
            </a:br>
            <a:r>
              <a:rPr lang="en-IN" sz="1400" dirty="0" smtClean="0">
                <a:latin typeface="Ubuntu"/>
              </a:rPr>
              <a:t>// </a:t>
            </a:r>
            <a:r>
              <a:rPr lang="en-IN" sz="1400" dirty="0">
                <a:latin typeface="Ubuntu"/>
              </a:rPr>
              <a:t>Instantiate the Unit Under Test (UUT</a:t>
            </a:r>
            <a:r>
              <a:rPr lang="en-IN" sz="1400" dirty="0" smtClean="0">
                <a:latin typeface="Ubuntu"/>
              </a:rPr>
              <a:t>)</a:t>
            </a:r>
          </a:p>
          <a:p>
            <a:r>
              <a:rPr lang="en-IN" sz="1400" dirty="0" err="1" smtClean="0">
                <a:latin typeface="Ubuntu"/>
              </a:rPr>
              <a:t>lshift_reg_for</a:t>
            </a:r>
            <a:r>
              <a:rPr lang="en-IN" sz="1400" dirty="0" smtClean="0">
                <a:latin typeface="Ubuntu"/>
              </a:rPr>
              <a:t> </a:t>
            </a:r>
            <a:r>
              <a:rPr lang="en-IN" sz="1400" dirty="0" err="1">
                <a:latin typeface="Ubuntu"/>
              </a:rPr>
              <a:t>uut</a:t>
            </a:r>
            <a:r>
              <a:rPr lang="en-IN" sz="1400" dirty="0">
                <a:latin typeface="Ubuntu"/>
              </a:rPr>
              <a:t> (  .</a:t>
            </a:r>
            <a:r>
              <a:rPr lang="en-IN" sz="1400" dirty="0" err="1">
                <a:latin typeface="Ubuntu"/>
              </a:rPr>
              <a:t>clk</a:t>
            </a:r>
            <a:r>
              <a:rPr lang="en-IN" sz="1400" dirty="0">
                <a:latin typeface="Ubuntu"/>
              </a:rPr>
              <a:t>(</a:t>
            </a:r>
            <a:r>
              <a:rPr lang="en-IN" sz="1400" dirty="0" err="1">
                <a:latin typeface="Ubuntu"/>
              </a:rPr>
              <a:t>clk</a:t>
            </a:r>
            <a:r>
              <a:rPr lang="en-IN" sz="1400" dirty="0">
                <a:latin typeface="Ubuntu"/>
              </a:rPr>
              <a:t>),  .</a:t>
            </a:r>
            <a:r>
              <a:rPr lang="en-IN" sz="1400" dirty="0" err="1">
                <a:latin typeface="Ubuntu"/>
              </a:rPr>
              <a:t>rstn</a:t>
            </a:r>
            <a:r>
              <a:rPr lang="en-IN" sz="1400" dirty="0">
                <a:latin typeface="Ubuntu"/>
              </a:rPr>
              <a:t>(</a:t>
            </a:r>
            <a:r>
              <a:rPr lang="en-IN" sz="1400" dirty="0" err="1">
                <a:latin typeface="Ubuntu"/>
              </a:rPr>
              <a:t>rstn</a:t>
            </a:r>
            <a:r>
              <a:rPr lang="en-IN" sz="1400" dirty="0">
                <a:latin typeface="Ubuntu"/>
              </a:rPr>
              <a:t>),  .</a:t>
            </a:r>
            <a:r>
              <a:rPr lang="en-IN" sz="1400" dirty="0" err="1">
                <a:latin typeface="Ubuntu"/>
              </a:rPr>
              <a:t>load_en</a:t>
            </a:r>
            <a:r>
              <a:rPr lang="en-IN" sz="1400" dirty="0">
                <a:latin typeface="Ubuntu"/>
              </a:rPr>
              <a:t>(</a:t>
            </a:r>
            <a:r>
              <a:rPr lang="en-IN" sz="1400" dirty="0" err="1">
                <a:latin typeface="Ubuntu"/>
              </a:rPr>
              <a:t>load_en</a:t>
            </a:r>
            <a:r>
              <a:rPr lang="en-IN" sz="1400" dirty="0">
                <a:latin typeface="Ubuntu"/>
              </a:rPr>
              <a:t>),  .</a:t>
            </a:r>
            <a:r>
              <a:rPr lang="en-IN" sz="1400" dirty="0" err="1">
                <a:latin typeface="Ubuntu"/>
              </a:rPr>
              <a:t>load_val</a:t>
            </a:r>
            <a:r>
              <a:rPr lang="en-IN" sz="1400" dirty="0">
                <a:latin typeface="Ubuntu"/>
              </a:rPr>
              <a:t>(</a:t>
            </a:r>
            <a:r>
              <a:rPr lang="en-IN" sz="1400" dirty="0" err="1">
                <a:latin typeface="Ubuntu"/>
              </a:rPr>
              <a:t>load_val</a:t>
            </a:r>
            <a:r>
              <a:rPr lang="en-IN" sz="1400" dirty="0">
                <a:latin typeface="Ubuntu"/>
              </a:rPr>
              <a:t>),  .op(op</a:t>
            </a:r>
            <a:r>
              <a:rPr lang="en-IN" sz="1400" dirty="0" smtClean="0">
                <a:latin typeface="Ubuntu"/>
              </a:rPr>
              <a:t>));</a:t>
            </a:r>
          </a:p>
          <a:p>
            <a:endParaRPr lang="en-IN" sz="1400" dirty="0">
              <a:latin typeface="Ubuntu"/>
            </a:endParaRPr>
          </a:p>
          <a:p>
            <a:r>
              <a:rPr lang="en-IN" sz="1400" dirty="0" smtClean="0">
                <a:solidFill>
                  <a:srgbClr val="FF0000"/>
                </a:solidFill>
                <a:latin typeface="Ubuntu"/>
              </a:rPr>
              <a:t>initial </a:t>
            </a:r>
            <a:r>
              <a:rPr lang="en-IN" sz="1400" dirty="0">
                <a:solidFill>
                  <a:srgbClr val="FF0000"/>
                </a:solidFill>
                <a:latin typeface="Ubuntu"/>
              </a:rPr>
              <a:t>begin  </a:t>
            </a:r>
            <a:endParaRPr lang="en-IN" sz="1400" dirty="0" smtClean="0">
              <a:solidFill>
                <a:srgbClr val="FF0000"/>
              </a:solidFill>
              <a:latin typeface="Ubuntu"/>
            </a:endParaRPr>
          </a:p>
          <a:p>
            <a:r>
              <a:rPr lang="en-IN" sz="1400" dirty="0" smtClean="0">
                <a:latin typeface="Ubuntu"/>
              </a:rPr>
              <a:t>	</a:t>
            </a:r>
            <a:r>
              <a:rPr lang="en-IN" sz="1400" dirty="0" err="1" smtClean="0">
                <a:latin typeface="Ubuntu"/>
              </a:rPr>
              <a:t>clk</a:t>
            </a:r>
            <a:r>
              <a:rPr lang="en-IN" sz="1400" dirty="0">
                <a:latin typeface="Ubuntu"/>
              </a:rPr>
              <a:t>&lt;=0; </a:t>
            </a:r>
            <a:endParaRPr lang="en-IN" sz="1400" dirty="0" smtClean="0">
              <a:latin typeface="Ubuntu"/>
            </a:endParaRPr>
          </a:p>
          <a:p>
            <a:r>
              <a:rPr lang="en-IN" sz="1400" dirty="0" smtClean="0">
                <a:latin typeface="Ubuntu"/>
              </a:rPr>
              <a:t>	forever </a:t>
            </a:r>
            <a:r>
              <a:rPr lang="en-IN" sz="1400" dirty="0">
                <a:latin typeface="Ubuntu"/>
              </a:rPr>
              <a:t>#10 </a:t>
            </a:r>
            <a:r>
              <a:rPr lang="en-IN" sz="1400" dirty="0" err="1">
                <a:latin typeface="Ubuntu"/>
              </a:rPr>
              <a:t>clk</a:t>
            </a:r>
            <a:r>
              <a:rPr lang="en-IN" sz="1400" dirty="0">
                <a:latin typeface="Ubuntu"/>
              </a:rPr>
              <a:t>&lt;=~</a:t>
            </a:r>
            <a:r>
              <a:rPr lang="en-IN" sz="1400" dirty="0" err="1">
                <a:latin typeface="Ubuntu"/>
              </a:rPr>
              <a:t>clk</a:t>
            </a:r>
            <a:r>
              <a:rPr lang="en-IN" sz="1400" dirty="0" smtClean="0">
                <a:latin typeface="Ubuntu"/>
              </a:rPr>
              <a:t>;</a:t>
            </a:r>
          </a:p>
          <a:p>
            <a:r>
              <a:rPr lang="en-IN" sz="1400" dirty="0">
                <a:solidFill>
                  <a:srgbClr val="FF0000"/>
                </a:solidFill>
                <a:latin typeface="Ubuntu"/>
              </a:rPr>
              <a:t>e</a:t>
            </a:r>
            <a:r>
              <a:rPr lang="en-IN" sz="1400" dirty="0" smtClean="0">
                <a:solidFill>
                  <a:srgbClr val="FF0000"/>
                </a:solidFill>
                <a:latin typeface="Ubuntu"/>
              </a:rPr>
              <a:t>nd</a:t>
            </a:r>
          </a:p>
          <a:p>
            <a:r>
              <a:rPr lang="en-IN" sz="1400" dirty="0" smtClean="0">
                <a:solidFill>
                  <a:srgbClr val="FF0000"/>
                </a:solidFill>
                <a:latin typeface="Ubuntu"/>
              </a:rPr>
              <a:t>initial begin  </a:t>
            </a:r>
          </a:p>
          <a:p>
            <a:r>
              <a:rPr lang="en-IN" sz="1400" dirty="0">
                <a:latin typeface="Ubuntu"/>
              </a:rPr>
              <a:t>	</a:t>
            </a:r>
            <a:r>
              <a:rPr lang="en-IN" sz="1400" dirty="0" smtClean="0">
                <a:latin typeface="Ubuntu"/>
              </a:rPr>
              <a:t>$</a:t>
            </a:r>
            <a:r>
              <a:rPr lang="en-IN" sz="1400" dirty="0" err="1">
                <a:latin typeface="Ubuntu"/>
              </a:rPr>
              <a:t>dumpfile</a:t>
            </a:r>
            <a:r>
              <a:rPr lang="en-IN" sz="1400" dirty="0">
                <a:latin typeface="Ubuntu"/>
              </a:rPr>
              <a:t>("</a:t>
            </a:r>
            <a:r>
              <a:rPr lang="en-IN" sz="1400" dirty="0" err="1">
                <a:latin typeface="Ubuntu"/>
              </a:rPr>
              <a:t>test_lshift_for.vcd</a:t>
            </a:r>
            <a:r>
              <a:rPr lang="en-IN" sz="1400" dirty="0">
                <a:latin typeface="Ubuntu"/>
              </a:rPr>
              <a:t>");  </a:t>
            </a:r>
            <a:endParaRPr lang="en-IN" sz="1400" dirty="0" smtClean="0">
              <a:latin typeface="Ubuntu"/>
            </a:endParaRPr>
          </a:p>
          <a:p>
            <a:r>
              <a:rPr lang="en-IN" sz="1400" dirty="0">
                <a:latin typeface="Ubuntu"/>
              </a:rPr>
              <a:t>	</a:t>
            </a:r>
            <a:r>
              <a:rPr lang="en-IN" sz="1400" dirty="0" smtClean="0">
                <a:latin typeface="Ubuntu"/>
              </a:rPr>
              <a:t>$</a:t>
            </a:r>
            <a:r>
              <a:rPr lang="en-IN" sz="1400" dirty="0" err="1">
                <a:latin typeface="Ubuntu"/>
              </a:rPr>
              <a:t>dumpvars</a:t>
            </a:r>
            <a:r>
              <a:rPr lang="en-IN" sz="1400" dirty="0">
                <a:latin typeface="Ubuntu"/>
              </a:rPr>
              <a:t>(0,test_lshift_for);  </a:t>
            </a:r>
            <a:endParaRPr lang="en-IN" sz="1400" dirty="0" smtClean="0">
              <a:latin typeface="Ubuntu"/>
            </a:endParaRPr>
          </a:p>
          <a:p>
            <a:r>
              <a:rPr lang="en-IN" sz="1400" dirty="0">
                <a:solidFill>
                  <a:srgbClr val="00B0F0"/>
                </a:solidFill>
                <a:latin typeface="Ubuntu"/>
              </a:rPr>
              <a:t>	</a:t>
            </a:r>
            <a:r>
              <a:rPr lang="en-IN" sz="1400" dirty="0" err="1" smtClean="0">
                <a:solidFill>
                  <a:srgbClr val="00B0F0"/>
                </a:solidFill>
                <a:latin typeface="Ubuntu"/>
              </a:rPr>
              <a:t>rstn</a:t>
            </a:r>
            <a:r>
              <a:rPr lang="en-IN" sz="1400" dirty="0" smtClean="0">
                <a:solidFill>
                  <a:srgbClr val="00B0F0"/>
                </a:solidFill>
                <a:latin typeface="Ubuntu"/>
              </a:rPr>
              <a:t>=0</a:t>
            </a:r>
            <a:r>
              <a:rPr lang="en-IN" sz="1400" dirty="0">
                <a:solidFill>
                  <a:srgbClr val="00B0F0"/>
                </a:solidFill>
                <a:latin typeface="Ubuntu"/>
              </a:rPr>
              <a:t>;  </a:t>
            </a:r>
            <a:endParaRPr lang="en-IN" sz="1400" dirty="0" smtClean="0">
              <a:solidFill>
                <a:srgbClr val="00B0F0"/>
              </a:solidFill>
              <a:latin typeface="Ubuntu"/>
            </a:endParaRPr>
          </a:p>
          <a:p>
            <a:r>
              <a:rPr lang="en-IN" sz="1400" dirty="0">
                <a:solidFill>
                  <a:srgbClr val="00B0F0"/>
                </a:solidFill>
                <a:latin typeface="Ubuntu"/>
              </a:rPr>
              <a:t>	</a:t>
            </a:r>
            <a:r>
              <a:rPr lang="en-IN" sz="1400" dirty="0" err="1" smtClean="0">
                <a:solidFill>
                  <a:srgbClr val="00B0F0"/>
                </a:solidFill>
                <a:latin typeface="Ubuntu"/>
              </a:rPr>
              <a:t>load_en</a:t>
            </a:r>
            <a:r>
              <a:rPr lang="en-IN" sz="1400" dirty="0" smtClean="0">
                <a:solidFill>
                  <a:srgbClr val="00B0F0"/>
                </a:solidFill>
                <a:latin typeface="Ubuntu"/>
              </a:rPr>
              <a:t>=0</a:t>
            </a:r>
            <a:r>
              <a:rPr lang="en-IN" sz="1400" dirty="0">
                <a:solidFill>
                  <a:srgbClr val="00B0F0"/>
                </a:solidFill>
                <a:latin typeface="Ubuntu"/>
              </a:rPr>
              <a:t>; </a:t>
            </a:r>
            <a:endParaRPr lang="en-IN" sz="1400" dirty="0" smtClean="0">
              <a:solidFill>
                <a:srgbClr val="00B0F0"/>
              </a:solidFill>
              <a:latin typeface="Ubuntu"/>
            </a:endParaRPr>
          </a:p>
          <a:p>
            <a:r>
              <a:rPr lang="en-IN" sz="1400" dirty="0">
                <a:latin typeface="Ubuntu"/>
              </a:rPr>
              <a:t>	</a:t>
            </a:r>
            <a:r>
              <a:rPr lang="en-IN" sz="1400" dirty="0" smtClean="0">
                <a:latin typeface="Ubuntu"/>
              </a:rPr>
              <a:t> </a:t>
            </a:r>
            <a:r>
              <a:rPr lang="en-IN" sz="1400" dirty="0">
                <a:solidFill>
                  <a:srgbClr val="00B050"/>
                </a:solidFill>
                <a:latin typeface="Ubuntu"/>
              </a:rPr>
              <a:t>#100;  </a:t>
            </a:r>
            <a:endParaRPr lang="en-IN" sz="1400" dirty="0" smtClean="0">
              <a:solidFill>
                <a:srgbClr val="00B050"/>
              </a:solidFill>
              <a:latin typeface="Ubuntu"/>
            </a:endParaRPr>
          </a:p>
          <a:p>
            <a:r>
              <a:rPr lang="en-IN" sz="1400" dirty="0">
                <a:solidFill>
                  <a:srgbClr val="00B050"/>
                </a:solidFill>
                <a:latin typeface="Ubuntu"/>
              </a:rPr>
              <a:t>	</a:t>
            </a:r>
            <a:r>
              <a:rPr lang="en-IN" sz="1400" dirty="0" err="1" smtClean="0">
                <a:solidFill>
                  <a:srgbClr val="00B050"/>
                </a:solidFill>
                <a:latin typeface="Ubuntu"/>
              </a:rPr>
              <a:t>rstn</a:t>
            </a:r>
            <a:r>
              <a:rPr lang="en-IN" sz="1400" dirty="0" smtClean="0">
                <a:solidFill>
                  <a:srgbClr val="00B050"/>
                </a:solidFill>
                <a:latin typeface="Ubuntu"/>
              </a:rPr>
              <a:t>=1</a:t>
            </a:r>
            <a:r>
              <a:rPr lang="en-IN" sz="1400" dirty="0">
                <a:solidFill>
                  <a:srgbClr val="00B050"/>
                </a:solidFill>
                <a:latin typeface="Ubuntu"/>
              </a:rPr>
              <a:t>;  </a:t>
            </a:r>
            <a:endParaRPr lang="en-IN" sz="1400" dirty="0" smtClean="0">
              <a:solidFill>
                <a:srgbClr val="00B050"/>
              </a:solidFill>
              <a:latin typeface="Ubuntu"/>
            </a:endParaRPr>
          </a:p>
          <a:p>
            <a:r>
              <a:rPr lang="en-IN" sz="1400" dirty="0">
                <a:solidFill>
                  <a:srgbClr val="00B050"/>
                </a:solidFill>
                <a:latin typeface="Ubuntu"/>
              </a:rPr>
              <a:t>	</a:t>
            </a:r>
            <a:r>
              <a:rPr lang="en-IN" sz="1400" dirty="0" err="1" smtClean="0">
                <a:solidFill>
                  <a:srgbClr val="00B050"/>
                </a:solidFill>
                <a:latin typeface="Ubuntu"/>
              </a:rPr>
              <a:t>load_en</a:t>
            </a:r>
            <a:r>
              <a:rPr lang="en-IN" sz="1400" dirty="0" smtClean="0">
                <a:solidFill>
                  <a:srgbClr val="00B050"/>
                </a:solidFill>
                <a:latin typeface="Ubuntu"/>
              </a:rPr>
              <a:t>=1</a:t>
            </a:r>
            <a:r>
              <a:rPr lang="en-IN" sz="1400" dirty="0">
                <a:solidFill>
                  <a:srgbClr val="00B050"/>
                </a:solidFill>
                <a:latin typeface="Ubuntu"/>
              </a:rPr>
              <a:t>;  </a:t>
            </a:r>
            <a:endParaRPr lang="en-IN" sz="1400" dirty="0" smtClean="0">
              <a:solidFill>
                <a:srgbClr val="00B050"/>
              </a:solidFill>
              <a:latin typeface="Ubuntu"/>
            </a:endParaRPr>
          </a:p>
          <a:p>
            <a:r>
              <a:rPr lang="en-IN" sz="1400" dirty="0">
                <a:solidFill>
                  <a:srgbClr val="00B050"/>
                </a:solidFill>
                <a:latin typeface="Ubuntu"/>
              </a:rPr>
              <a:t>	</a:t>
            </a:r>
            <a:r>
              <a:rPr lang="en-IN" sz="1400" dirty="0" err="1" smtClean="0">
                <a:solidFill>
                  <a:srgbClr val="00B050"/>
                </a:solidFill>
                <a:latin typeface="Ubuntu"/>
              </a:rPr>
              <a:t>load_val</a:t>
            </a:r>
            <a:r>
              <a:rPr lang="en-IN" sz="1400" dirty="0" smtClean="0">
                <a:solidFill>
                  <a:srgbClr val="00B050"/>
                </a:solidFill>
                <a:latin typeface="Ubuntu"/>
              </a:rPr>
              <a:t>=8'b01010101</a:t>
            </a:r>
            <a:r>
              <a:rPr lang="en-IN" sz="1400" dirty="0">
                <a:solidFill>
                  <a:srgbClr val="00B050"/>
                </a:solidFill>
                <a:latin typeface="Ubuntu"/>
              </a:rPr>
              <a:t>; </a:t>
            </a:r>
            <a:endParaRPr lang="en-IN" sz="1400" dirty="0" smtClean="0">
              <a:solidFill>
                <a:srgbClr val="00B050"/>
              </a:solidFill>
              <a:latin typeface="Ubuntu"/>
            </a:endParaRPr>
          </a:p>
          <a:p>
            <a:r>
              <a:rPr lang="en-IN" sz="1400" dirty="0">
                <a:latin typeface="Ubuntu"/>
              </a:rPr>
              <a:t>	</a:t>
            </a:r>
            <a:r>
              <a:rPr lang="en-IN" sz="1400" dirty="0" smtClean="0">
                <a:latin typeface="Ubuntu"/>
              </a:rPr>
              <a:t> </a:t>
            </a:r>
            <a:r>
              <a:rPr lang="en-IN" sz="1400" dirty="0">
                <a:solidFill>
                  <a:srgbClr val="00B0F0"/>
                </a:solidFill>
                <a:latin typeface="Ubuntu"/>
              </a:rPr>
              <a:t>#100; </a:t>
            </a:r>
            <a:endParaRPr lang="en-IN" sz="1400" dirty="0" smtClean="0">
              <a:solidFill>
                <a:srgbClr val="00B0F0"/>
              </a:solidFill>
              <a:latin typeface="Ubuntu"/>
            </a:endParaRPr>
          </a:p>
          <a:p>
            <a:r>
              <a:rPr lang="en-IN" sz="1400" dirty="0">
                <a:solidFill>
                  <a:srgbClr val="00B0F0"/>
                </a:solidFill>
                <a:latin typeface="Ubuntu"/>
              </a:rPr>
              <a:t>	</a:t>
            </a:r>
            <a:r>
              <a:rPr lang="en-IN" sz="1400" dirty="0" smtClean="0">
                <a:solidFill>
                  <a:srgbClr val="00B0F0"/>
                </a:solidFill>
                <a:latin typeface="Ubuntu"/>
              </a:rPr>
              <a:t> </a:t>
            </a:r>
            <a:r>
              <a:rPr lang="en-IN" sz="1400" dirty="0" err="1">
                <a:solidFill>
                  <a:srgbClr val="00B0F0"/>
                </a:solidFill>
                <a:latin typeface="Ubuntu"/>
              </a:rPr>
              <a:t>rstn</a:t>
            </a:r>
            <a:r>
              <a:rPr lang="en-IN" sz="1400" dirty="0">
                <a:solidFill>
                  <a:srgbClr val="00B0F0"/>
                </a:solidFill>
                <a:latin typeface="Ubuntu"/>
              </a:rPr>
              <a:t>=1;  </a:t>
            </a:r>
            <a:endParaRPr lang="en-IN" sz="1400" dirty="0" smtClean="0">
              <a:solidFill>
                <a:srgbClr val="00B0F0"/>
              </a:solidFill>
              <a:latin typeface="Ubuntu"/>
            </a:endParaRPr>
          </a:p>
          <a:p>
            <a:r>
              <a:rPr lang="en-IN" sz="1400" dirty="0">
                <a:solidFill>
                  <a:srgbClr val="00B0F0"/>
                </a:solidFill>
                <a:latin typeface="Ubuntu"/>
              </a:rPr>
              <a:t>	</a:t>
            </a:r>
            <a:r>
              <a:rPr lang="en-IN" sz="1400" dirty="0" err="1" smtClean="0">
                <a:solidFill>
                  <a:srgbClr val="00B0F0"/>
                </a:solidFill>
                <a:latin typeface="Ubuntu"/>
              </a:rPr>
              <a:t>load_en</a:t>
            </a:r>
            <a:r>
              <a:rPr lang="en-IN" sz="1400" dirty="0" smtClean="0">
                <a:solidFill>
                  <a:srgbClr val="00B0F0"/>
                </a:solidFill>
                <a:latin typeface="Ubuntu"/>
              </a:rPr>
              <a:t>=0;</a:t>
            </a:r>
          </a:p>
          <a:p>
            <a:r>
              <a:rPr lang="en-IN" sz="1400" dirty="0">
                <a:latin typeface="Ubuntu"/>
              </a:rPr>
              <a:t>	</a:t>
            </a:r>
            <a:r>
              <a:rPr lang="en-IN" sz="1400" dirty="0" smtClean="0">
                <a:solidFill>
                  <a:srgbClr val="00B050"/>
                </a:solidFill>
                <a:latin typeface="Ubuntu"/>
              </a:rPr>
              <a:t>#</a:t>
            </a:r>
            <a:r>
              <a:rPr lang="en-IN" sz="1400" dirty="0">
                <a:solidFill>
                  <a:srgbClr val="00B050"/>
                </a:solidFill>
                <a:latin typeface="Ubuntu"/>
              </a:rPr>
              <a:t>2000 $finish</a:t>
            </a:r>
            <a:r>
              <a:rPr lang="en-IN" sz="1400" dirty="0" smtClean="0">
                <a:solidFill>
                  <a:srgbClr val="00B050"/>
                </a:solidFill>
                <a:latin typeface="Ubuntu"/>
              </a:rPr>
              <a:t>;</a:t>
            </a:r>
          </a:p>
          <a:p>
            <a:r>
              <a:rPr lang="en-IN" sz="1400" dirty="0">
                <a:solidFill>
                  <a:srgbClr val="FF0000"/>
                </a:solidFill>
                <a:latin typeface="Ubuntu"/>
              </a:rPr>
              <a:t>e</a:t>
            </a:r>
            <a:r>
              <a:rPr lang="en-IN" sz="1400" dirty="0" smtClean="0">
                <a:solidFill>
                  <a:srgbClr val="FF0000"/>
                </a:solidFill>
                <a:latin typeface="Ubuntu"/>
              </a:rPr>
              <a:t>nd</a:t>
            </a:r>
          </a:p>
          <a:p>
            <a:r>
              <a:rPr lang="en-IN" sz="1400" dirty="0" err="1" smtClean="0">
                <a:latin typeface="Ubuntu"/>
              </a:rPr>
              <a:t>endmodule</a:t>
            </a:r>
            <a:endParaRPr lang="en-IN" sz="1400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44223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66" y="188259"/>
            <a:ext cx="9905998" cy="851647"/>
          </a:xfrm>
        </p:spPr>
        <p:txBody>
          <a:bodyPr/>
          <a:lstStyle/>
          <a:p>
            <a:r>
              <a:rPr lang="en-US" b="1" dirty="0" smtClean="0">
                <a:latin typeface="Ubuntu" panose="020B0604030602030204"/>
              </a:rPr>
              <a:t>Initial Block in Test Bench</a:t>
            </a:r>
            <a:endParaRPr lang="en-IN" b="1" dirty="0">
              <a:latin typeface="Ubuntu" panose="020B0604030602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286435"/>
            <a:ext cx="9905998" cy="3124201"/>
          </a:xfrm>
        </p:spPr>
        <p:txBody>
          <a:bodyPr/>
          <a:lstStyle/>
          <a:p>
            <a:r>
              <a:rPr lang="en-US" dirty="0" smtClean="0">
                <a:latin typeface="Ubuntu" panose="020B0604030602030204"/>
              </a:rPr>
              <a:t>Not synthesizable</a:t>
            </a:r>
          </a:p>
          <a:p>
            <a:r>
              <a:rPr lang="en-US" dirty="0" smtClean="0">
                <a:latin typeface="Ubuntu" panose="020B0604030602030204"/>
              </a:rPr>
              <a:t>Can not converted to hardware schematic</a:t>
            </a:r>
          </a:p>
          <a:p>
            <a:r>
              <a:rPr lang="en-US" dirty="0" smtClean="0">
                <a:latin typeface="Ubuntu" panose="020B0604030602030204"/>
              </a:rPr>
              <a:t>Used to initialize variables and drive design ports</a:t>
            </a:r>
          </a:p>
          <a:p>
            <a:r>
              <a:rPr lang="en-US" dirty="0" smtClean="0">
                <a:latin typeface="Ubuntu" panose="020B0604030602030204"/>
              </a:rPr>
              <a:t>Starts at time 0 unit</a:t>
            </a:r>
          </a:p>
          <a:p>
            <a:r>
              <a:rPr lang="en-US" dirty="0" smtClean="0">
                <a:latin typeface="Ubuntu" panose="020B0604030602030204"/>
              </a:rPr>
              <a:t>Executed only once</a:t>
            </a:r>
          </a:p>
          <a:p>
            <a:r>
              <a:rPr lang="en-US" dirty="0" smtClean="0">
                <a:latin typeface="Ubuntu" panose="020B0604030602030204"/>
              </a:rPr>
              <a:t>Finishes once all the statements within the block are executed.</a:t>
            </a:r>
          </a:p>
          <a:p>
            <a:endParaRPr lang="en-IN" dirty="0">
              <a:latin typeface="Ubuntu" panose="020B0604030602030204"/>
            </a:endParaRPr>
          </a:p>
        </p:txBody>
      </p:sp>
    </p:spTree>
    <p:extLst>
      <p:ext uri="{BB962C8B-B14F-4D97-AF65-F5344CB8AC3E}">
        <p14:creationId xmlns:p14="http://schemas.microsoft.com/office/powerpoint/2010/main" val="5740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90" y="134471"/>
            <a:ext cx="9905998" cy="797859"/>
          </a:xfrm>
        </p:spPr>
        <p:txBody>
          <a:bodyPr/>
          <a:lstStyle/>
          <a:p>
            <a:r>
              <a:rPr lang="en-US" b="1" dirty="0" smtClean="0">
                <a:latin typeface="Ubuntu" panose="020B0604030602030204"/>
              </a:rPr>
              <a:t>FOR LOOP Comments</a:t>
            </a:r>
            <a:endParaRPr lang="en-IN" b="1" dirty="0">
              <a:latin typeface="Ubuntu" panose="020B0604030602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800" y="1196787"/>
            <a:ext cx="10691999" cy="2209801"/>
          </a:xfrm>
        </p:spPr>
        <p:txBody>
          <a:bodyPr/>
          <a:lstStyle/>
          <a:p>
            <a:r>
              <a:rPr lang="en-US" dirty="0" smtClean="0">
                <a:latin typeface="Ubuntu" panose="020B0604030602030204"/>
              </a:rPr>
              <a:t>Used to replicate hardware logic in Verilog</a:t>
            </a:r>
          </a:p>
          <a:p>
            <a:r>
              <a:rPr lang="en-US" dirty="0" smtClean="0">
                <a:latin typeface="Ubuntu" panose="020B0604030602030204"/>
              </a:rPr>
              <a:t>Initial condition to specify initial values of the signals.</a:t>
            </a:r>
          </a:p>
          <a:p>
            <a:r>
              <a:rPr lang="en-US" dirty="0" smtClean="0">
                <a:latin typeface="Ubuntu" panose="020B0604030602030204"/>
              </a:rPr>
              <a:t>A check to evaluate if the given condition is true.</a:t>
            </a:r>
          </a:p>
          <a:p>
            <a:r>
              <a:rPr lang="en-US" dirty="0" smtClean="0">
                <a:latin typeface="Ubuntu" panose="020B0604030602030204"/>
              </a:rPr>
              <a:t>Update control variable for next iteration.</a:t>
            </a:r>
            <a:endParaRPr lang="en-IN" dirty="0">
              <a:latin typeface="Ubuntu" panose="020B0604030602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412" y="3684494"/>
            <a:ext cx="749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or(&lt;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initial_condition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&gt; ;  &lt;condition&gt; ; &lt;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step_assignment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&gt;)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egin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	//statements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end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268" y="3161608"/>
            <a:ext cx="9905998" cy="1905000"/>
          </a:xfrm>
        </p:spPr>
        <p:txBody>
          <a:bodyPr/>
          <a:lstStyle/>
          <a:p>
            <a:r>
              <a:rPr lang="en-US" b="1" dirty="0" smtClean="0"/>
              <a:t>4-Bit Ripple Carry Counter: Modules and Sub-Modules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141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4613" y="756629"/>
            <a:ext cx="1347475" cy="2618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buntu"/>
              </a:rPr>
              <a:t>T </a:t>
            </a:r>
            <a:r>
              <a:rPr lang="en-US" b="1" dirty="0" err="1" smtClean="0">
                <a:latin typeface="Ubuntu"/>
              </a:rPr>
              <a:t>FlipFlip</a:t>
            </a:r>
            <a:endParaRPr lang="en-IN" b="1" dirty="0">
              <a:latin typeface="Ubuntu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76299" y="2485676"/>
            <a:ext cx="340822" cy="2826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76300" y="2768309"/>
            <a:ext cx="349135" cy="31588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12178" y="756629"/>
            <a:ext cx="1320912" cy="2618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buntu"/>
              </a:rPr>
              <a:t>T</a:t>
            </a:r>
            <a:r>
              <a:rPr lang="en-US" b="1" dirty="0" smtClean="0">
                <a:latin typeface="Ubuntu"/>
              </a:rPr>
              <a:t> </a:t>
            </a:r>
            <a:r>
              <a:rPr lang="en-US" b="1" dirty="0" err="1" smtClean="0">
                <a:latin typeface="Ubuntu"/>
              </a:rPr>
              <a:t>FlipFlip</a:t>
            </a:r>
            <a:endParaRPr lang="en-IN" b="1" dirty="0">
              <a:latin typeface="Ubuntu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12178" y="2485676"/>
            <a:ext cx="340822" cy="2826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512179" y="2768309"/>
            <a:ext cx="349135" cy="31588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33318" y="690127"/>
            <a:ext cx="1397352" cy="2618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buntu"/>
              </a:rPr>
              <a:t>T</a:t>
            </a:r>
            <a:r>
              <a:rPr lang="en-US" b="1" dirty="0" smtClean="0">
                <a:latin typeface="Ubuntu"/>
              </a:rPr>
              <a:t> </a:t>
            </a:r>
            <a:r>
              <a:rPr lang="en-US" b="1" dirty="0" err="1" smtClean="0">
                <a:latin typeface="Ubuntu"/>
              </a:rPr>
              <a:t>FlipFlip</a:t>
            </a:r>
            <a:endParaRPr lang="en-IN" b="1" dirty="0">
              <a:latin typeface="Ubuntu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825004" y="2419174"/>
            <a:ext cx="340822" cy="2826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825006" y="2701807"/>
            <a:ext cx="349135" cy="31588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278065" y="702767"/>
            <a:ext cx="1463853" cy="2618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buntu"/>
              </a:rPr>
              <a:t>T</a:t>
            </a:r>
            <a:r>
              <a:rPr lang="en-US" b="1" dirty="0" smtClean="0">
                <a:latin typeface="Ubuntu"/>
              </a:rPr>
              <a:t> </a:t>
            </a:r>
            <a:r>
              <a:rPr lang="en-US" b="1" dirty="0" err="1" smtClean="0">
                <a:latin typeface="Ubuntu"/>
              </a:rPr>
              <a:t>FlipFlip</a:t>
            </a:r>
            <a:endParaRPr lang="en-IN" b="1" dirty="0">
              <a:latin typeface="Ubuntu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9269751" y="2431814"/>
            <a:ext cx="340822" cy="2826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269752" y="2714447"/>
            <a:ext cx="349135" cy="31588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32088" y="1055716"/>
            <a:ext cx="49958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039985" y="1039091"/>
            <a:ext cx="16626" cy="172921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085290" y="2768309"/>
            <a:ext cx="29551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36831" y="983673"/>
            <a:ext cx="49958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44728" y="967048"/>
            <a:ext cx="16626" cy="172921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90033" y="2696266"/>
            <a:ext cx="29551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259349" y="1005839"/>
            <a:ext cx="49958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67246" y="989214"/>
            <a:ext cx="16626" cy="172921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812551" y="2718432"/>
            <a:ext cx="29551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397441" y="2689338"/>
            <a:ext cx="145057" cy="149629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Ubuntu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679534" y="2626992"/>
            <a:ext cx="145057" cy="149629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Ubuntu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16381" y="2647945"/>
            <a:ext cx="145057" cy="149629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Ubuntu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022922" y="2722760"/>
            <a:ext cx="145057" cy="149629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Ubuntu"/>
            </a:endParaRPr>
          </a:p>
        </p:txBody>
      </p:sp>
      <p:cxnSp>
        <p:nvCxnSpPr>
          <p:cNvPr id="43" name="Straight Connector 42"/>
          <p:cNvCxnSpPr>
            <a:endCxn id="41" idx="2"/>
          </p:cNvCxnSpPr>
          <p:nvPr/>
        </p:nvCxnSpPr>
        <p:spPr>
          <a:xfrm>
            <a:off x="1288473" y="2797574"/>
            <a:ext cx="734449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4031673" y="548640"/>
            <a:ext cx="8312" cy="49045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344728" y="548640"/>
            <a:ext cx="0" cy="4350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767246" y="623455"/>
            <a:ext cx="8313" cy="36021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750231" y="1055716"/>
            <a:ext cx="555078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1338560" y="490451"/>
            <a:ext cx="8313" cy="5652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3759" y="26161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Ubuntu"/>
              </a:rPr>
              <a:t>Clock</a:t>
            </a:r>
            <a:endParaRPr lang="en-IN" b="1" dirty="0">
              <a:latin typeface="Ubuntu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49473" y="854425"/>
            <a:ext cx="3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Ubuntu"/>
              </a:rPr>
              <a:t>q</a:t>
            </a:r>
            <a:endParaRPr lang="en-IN" b="1" dirty="0">
              <a:latin typeface="Ubuntu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63459" y="766156"/>
            <a:ext cx="3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Ubuntu"/>
              </a:rPr>
              <a:t>q</a:t>
            </a:r>
            <a:endParaRPr lang="en-IN" b="1" dirty="0">
              <a:latin typeface="Ubuntu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85977" y="803564"/>
            <a:ext cx="3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Ubuntu"/>
              </a:rPr>
              <a:t>q</a:t>
            </a:r>
            <a:endParaRPr lang="en-IN" b="1" dirty="0">
              <a:latin typeface="Ubuntu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93357" y="854425"/>
            <a:ext cx="3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Ubuntu"/>
              </a:rPr>
              <a:t>q</a:t>
            </a:r>
            <a:endParaRPr lang="en-IN" b="1" dirty="0">
              <a:latin typeface="Ubuntu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81880" y="149011"/>
            <a:ext cx="71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6094935" y="144270"/>
            <a:ext cx="71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8565168" y="179308"/>
            <a:ext cx="71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11105804" y="137744"/>
            <a:ext cx="71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2475735" y="4396202"/>
            <a:ext cx="1347475" cy="200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buntu"/>
              </a:rPr>
              <a:t>D</a:t>
            </a:r>
            <a:r>
              <a:rPr lang="en-US" b="1" dirty="0" smtClean="0">
                <a:latin typeface="Ubuntu"/>
              </a:rPr>
              <a:t> </a:t>
            </a:r>
            <a:r>
              <a:rPr lang="en-US" b="1" dirty="0" err="1" smtClean="0">
                <a:latin typeface="Ubuntu"/>
              </a:rPr>
              <a:t>FlipFlip</a:t>
            </a:r>
            <a:endParaRPr lang="en-IN" b="1" dirty="0">
              <a:latin typeface="Ubuntu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467421" y="5510279"/>
            <a:ext cx="340822" cy="2826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467422" y="5792912"/>
            <a:ext cx="349135" cy="31588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56461" y="4650804"/>
            <a:ext cx="49958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314044" y="5747363"/>
            <a:ext cx="145057" cy="149629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Ubuntu"/>
            </a:endParaRPr>
          </a:p>
        </p:txBody>
      </p:sp>
      <p:cxnSp>
        <p:nvCxnSpPr>
          <p:cNvPr id="68" name="Straight Connector 67"/>
          <p:cNvCxnSpPr>
            <a:endCxn id="67" idx="2"/>
          </p:cNvCxnSpPr>
          <p:nvPr/>
        </p:nvCxnSpPr>
        <p:spPr>
          <a:xfrm>
            <a:off x="1579595" y="5822177"/>
            <a:ext cx="734449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14263" y="4452467"/>
            <a:ext cx="3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Ubuntu"/>
              </a:rPr>
              <a:t>q</a:t>
            </a:r>
            <a:endParaRPr lang="en-IN" b="1" dirty="0">
              <a:latin typeface="Ubuntu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4097945" y="3983521"/>
            <a:ext cx="0" cy="65361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2816557" y="3991834"/>
            <a:ext cx="1281388" cy="2493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Flowchart: Extract 73"/>
          <p:cNvSpPr/>
          <p:nvPr/>
        </p:nvSpPr>
        <p:spPr>
          <a:xfrm rot="16200000">
            <a:off x="2451840" y="3837782"/>
            <a:ext cx="349142" cy="380290"/>
          </a:xfrm>
          <a:prstGeom prst="flowChartExtra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/>
          <p:cNvSpPr/>
          <p:nvPr/>
        </p:nvSpPr>
        <p:spPr>
          <a:xfrm>
            <a:off x="2254834" y="3953112"/>
            <a:ext cx="145057" cy="149629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Ubuntu"/>
            </a:endParaRPr>
          </a:p>
        </p:txBody>
      </p:sp>
      <p:cxnSp>
        <p:nvCxnSpPr>
          <p:cNvPr id="77" name="Straight Connector 76"/>
          <p:cNvCxnSpPr>
            <a:stCxn id="75" idx="2"/>
          </p:cNvCxnSpPr>
          <p:nvPr/>
        </p:nvCxnSpPr>
        <p:spPr>
          <a:xfrm flipH="1">
            <a:off x="1579595" y="4027927"/>
            <a:ext cx="67523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79595" y="4016772"/>
            <a:ext cx="0" cy="63403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579595" y="4650804"/>
            <a:ext cx="89614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75735" y="4452467"/>
            <a:ext cx="39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IN" b="1" dirty="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74073" y="3685380"/>
            <a:ext cx="9635918" cy="1378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" idx="2"/>
          </p:cNvCxnSpPr>
          <p:nvPr/>
        </p:nvCxnSpPr>
        <p:spPr>
          <a:xfrm flipH="1">
            <a:off x="2857943" y="3375138"/>
            <a:ext cx="408" cy="3255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" idx="2"/>
          </p:cNvCxnSpPr>
          <p:nvPr/>
        </p:nvCxnSpPr>
        <p:spPr>
          <a:xfrm>
            <a:off x="5172634" y="3375138"/>
            <a:ext cx="0" cy="29908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4" idx="2"/>
          </p:cNvCxnSpPr>
          <p:nvPr/>
        </p:nvCxnSpPr>
        <p:spPr>
          <a:xfrm>
            <a:off x="7531994" y="3308636"/>
            <a:ext cx="0" cy="36558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1" idx="2"/>
          </p:cNvCxnSpPr>
          <p:nvPr/>
        </p:nvCxnSpPr>
        <p:spPr>
          <a:xfrm flipH="1">
            <a:off x="10009991" y="3321276"/>
            <a:ext cx="1" cy="35294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24443" y="3224035"/>
            <a:ext cx="122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Ubuntu"/>
              </a:rPr>
              <a:t>Reset</a:t>
            </a:r>
            <a:endParaRPr lang="en-IN" b="1" dirty="0">
              <a:latin typeface="Ubuntu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1047404" y="6708371"/>
            <a:ext cx="2102069" cy="1662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3" idx="2"/>
          </p:cNvCxnSpPr>
          <p:nvPr/>
        </p:nvCxnSpPr>
        <p:spPr>
          <a:xfrm>
            <a:off x="3149473" y="6399741"/>
            <a:ext cx="0" cy="33036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33584" y="6179812"/>
            <a:ext cx="122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Ubuntu"/>
              </a:rPr>
              <a:t>Reset</a:t>
            </a:r>
            <a:endParaRPr lang="en-IN" b="1" dirty="0">
              <a:latin typeface="Ubuntu"/>
            </a:endParaRPr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1349"/>
              </p:ext>
            </p:extLst>
          </p:nvPr>
        </p:nvGraphicFramePr>
        <p:xfrm>
          <a:off x="5619075" y="4479586"/>
          <a:ext cx="4778181" cy="18288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592727">
                  <a:extLst>
                    <a:ext uri="{9D8B030D-6E8A-4147-A177-3AD203B41FA5}">
                      <a16:colId xmlns:a16="http://schemas.microsoft.com/office/drawing/2014/main" val="3718331578"/>
                    </a:ext>
                  </a:extLst>
                </a:gridCol>
                <a:gridCol w="1592727">
                  <a:extLst>
                    <a:ext uri="{9D8B030D-6E8A-4147-A177-3AD203B41FA5}">
                      <a16:colId xmlns:a16="http://schemas.microsoft.com/office/drawing/2014/main" val="3154728467"/>
                    </a:ext>
                  </a:extLst>
                </a:gridCol>
                <a:gridCol w="1592727">
                  <a:extLst>
                    <a:ext uri="{9D8B030D-6E8A-4147-A177-3AD203B41FA5}">
                      <a16:colId xmlns:a16="http://schemas.microsoft.com/office/drawing/2014/main" val="2602663569"/>
                    </a:ext>
                  </a:extLst>
                </a:gridCol>
              </a:tblGrid>
              <a:tr h="353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n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n+1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82051"/>
                  </a:ext>
                </a:extLst>
              </a:tr>
              <a:tr h="353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92056"/>
                  </a:ext>
                </a:extLst>
              </a:tr>
              <a:tr h="353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21271"/>
                  </a:ext>
                </a:extLst>
              </a:tr>
              <a:tr h="353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3530"/>
                  </a:ext>
                </a:extLst>
              </a:tr>
              <a:tr h="353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9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9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21" grpId="0" animBg="1"/>
      <p:bldP spid="38" grpId="0" animBg="1"/>
      <p:bldP spid="39" grpId="0" animBg="1"/>
      <p:bldP spid="40" grpId="0" animBg="1"/>
      <p:bldP spid="41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 animBg="1"/>
      <p:bldP spid="67" grpId="0" animBg="1"/>
      <p:bldP spid="69" grpId="0"/>
      <p:bldP spid="74" grpId="0" animBg="1"/>
      <p:bldP spid="75" grpId="0" animBg="1"/>
      <p:bldP spid="83" grpId="0"/>
      <p:bldP spid="96" grpId="0"/>
      <p:bldP spid="1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02" y="233082"/>
            <a:ext cx="9905998" cy="797859"/>
          </a:xfrm>
        </p:spPr>
        <p:txBody>
          <a:bodyPr/>
          <a:lstStyle/>
          <a:p>
            <a:r>
              <a:rPr lang="en-US" b="1" dirty="0" smtClean="0">
                <a:latin typeface="Ubuntu"/>
              </a:rPr>
              <a:t>4-bit Ripple Carry Counter</a:t>
            </a:r>
            <a:endParaRPr lang="en-IN" b="1" dirty="0">
              <a:latin typeface="Ubuntu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03" y="1227781"/>
            <a:ext cx="3780210" cy="341632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module </a:t>
            </a:r>
            <a:r>
              <a:rPr lang="en-IN" dirty="0" err="1"/>
              <a:t>ripple_carry_counter</a:t>
            </a:r>
            <a:r>
              <a:rPr lang="en-IN" dirty="0"/>
              <a:t>(q, </a:t>
            </a:r>
            <a:r>
              <a:rPr lang="en-IN" dirty="0" err="1"/>
              <a:t>clk,reset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output [3:0] q;</a:t>
            </a:r>
          </a:p>
          <a:p>
            <a:r>
              <a:rPr lang="en-IN" dirty="0"/>
              <a:t>input </a:t>
            </a:r>
            <a:r>
              <a:rPr lang="en-IN" dirty="0" err="1"/>
              <a:t>clk</a:t>
            </a:r>
            <a:r>
              <a:rPr lang="en-IN" dirty="0"/>
              <a:t>, reset;</a:t>
            </a:r>
          </a:p>
          <a:p>
            <a:endParaRPr lang="en-IN" dirty="0"/>
          </a:p>
          <a:p>
            <a:r>
              <a:rPr lang="en-IN" dirty="0"/>
              <a:t>T_FF </a:t>
            </a:r>
            <a:r>
              <a:rPr lang="en-IN" dirty="0" smtClean="0">
                <a:solidFill>
                  <a:srgbClr val="FF0000"/>
                </a:solidFill>
              </a:rPr>
              <a:t>tff0</a:t>
            </a:r>
            <a:r>
              <a:rPr lang="en-IN" dirty="0" smtClean="0"/>
              <a:t> (</a:t>
            </a:r>
            <a:r>
              <a:rPr lang="en-IN" dirty="0"/>
              <a:t>q[0],</a:t>
            </a:r>
            <a:r>
              <a:rPr lang="en-IN" dirty="0" err="1"/>
              <a:t>clk,reset</a:t>
            </a:r>
            <a:r>
              <a:rPr lang="en-IN" dirty="0"/>
              <a:t>);</a:t>
            </a:r>
          </a:p>
          <a:p>
            <a:r>
              <a:rPr lang="en-IN" dirty="0"/>
              <a:t>T_FF </a:t>
            </a:r>
            <a:r>
              <a:rPr lang="en-IN" dirty="0">
                <a:solidFill>
                  <a:srgbClr val="FF0000"/>
                </a:solidFill>
              </a:rPr>
              <a:t>tff1</a:t>
            </a:r>
            <a:r>
              <a:rPr lang="en-IN" dirty="0"/>
              <a:t>(q[1</a:t>
            </a:r>
            <a:r>
              <a:rPr lang="en-IN" dirty="0" smtClean="0"/>
              <a:t>),</a:t>
            </a:r>
            <a:r>
              <a:rPr lang="en-IN" dirty="0" smtClean="0"/>
              <a:t>q[0]</a:t>
            </a:r>
            <a:r>
              <a:rPr lang="en-IN" dirty="0" smtClean="0"/>
              <a:t>,reset</a:t>
            </a:r>
            <a:r>
              <a:rPr lang="en-IN" dirty="0"/>
              <a:t>);</a:t>
            </a:r>
          </a:p>
          <a:p>
            <a:r>
              <a:rPr lang="en-IN" dirty="0"/>
              <a:t>T_FF  </a:t>
            </a:r>
            <a:r>
              <a:rPr lang="en-IN" dirty="0" smtClean="0">
                <a:solidFill>
                  <a:srgbClr val="FF0000"/>
                </a:solidFill>
              </a:rPr>
              <a:t>tff2</a:t>
            </a:r>
            <a:r>
              <a:rPr lang="en-IN" dirty="0" smtClean="0"/>
              <a:t> (</a:t>
            </a:r>
            <a:r>
              <a:rPr lang="en-IN" dirty="0"/>
              <a:t>q[2], </a:t>
            </a:r>
            <a:r>
              <a:rPr lang="en-IN" dirty="0" smtClean="0"/>
              <a:t>q[1]</a:t>
            </a:r>
            <a:r>
              <a:rPr lang="en-IN" dirty="0" smtClean="0"/>
              <a:t>, </a:t>
            </a:r>
            <a:r>
              <a:rPr lang="en-IN" dirty="0"/>
              <a:t>reset);</a:t>
            </a:r>
          </a:p>
          <a:p>
            <a:r>
              <a:rPr lang="en-IN" dirty="0"/>
              <a:t>T_FF </a:t>
            </a:r>
            <a:r>
              <a:rPr lang="en-IN" dirty="0" smtClean="0">
                <a:solidFill>
                  <a:srgbClr val="FF0000"/>
                </a:solidFill>
              </a:rPr>
              <a:t>tff3</a:t>
            </a:r>
            <a:r>
              <a:rPr lang="en-IN" dirty="0" smtClean="0"/>
              <a:t> (</a:t>
            </a:r>
            <a:r>
              <a:rPr lang="en-IN" dirty="0"/>
              <a:t>q[3], </a:t>
            </a:r>
            <a:r>
              <a:rPr lang="en-IN" dirty="0" smtClean="0"/>
              <a:t>q[2]</a:t>
            </a:r>
            <a:r>
              <a:rPr lang="en-IN" dirty="0" smtClean="0"/>
              <a:t>, </a:t>
            </a:r>
            <a:r>
              <a:rPr lang="en-IN" dirty="0"/>
              <a:t>reset);</a:t>
            </a:r>
          </a:p>
          <a:p>
            <a:endParaRPr lang="en-IN" dirty="0"/>
          </a:p>
          <a:p>
            <a:r>
              <a:rPr lang="en-IN" dirty="0" err="1"/>
              <a:t>endmodule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61012" y="1227781"/>
            <a:ext cx="3272117" cy="286232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module T_FF(</a:t>
            </a:r>
            <a:r>
              <a:rPr lang="en-IN" dirty="0" err="1"/>
              <a:t>q,clk,reset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output q;</a:t>
            </a:r>
          </a:p>
          <a:p>
            <a:r>
              <a:rPr lang="en-IN" dirty="0"/>
              <a:t>input </a:t>
            </a:r>
            <a:r>
              <a:rPr lang="en-IN" dirty="0" err="1"/>
              <a:t>clk</a:t>
            </a:r>
            <a:r>
              <a:rPr lang="en-IN" dirty="0"/>
              <a:t>, reset;</a:t>
            </a:r>
          </a:p>
          <a:p>
            <a:r>
              <a:rPr lang="en-IN" dirty="0"/>
              <a:t>wire d;</a:t>
            </a:r>
          </a:p>
          <a:p>
            <a:endParaRPr lang="en-IN" dirty="0"/>
          </a:p>
          <a:p>
            <a:r>
              <a:rPr lang="en-IN" dirty="0"/>
              <a:t>D_FF </a:t>
            </a:r>
            <a:r>
              <a:rPr lang="en-IN" dirty="0" smtClean="0">
                <a:solidFill>
                  <a:srgbClr val="FF0000"/>
                </a:solidFill>
              </a:rPr>
              <a:t>dff_0</a:t>
            </a:r>
            <a:r>
              <a:rPr lang="en-IN" dirty="0" smtClean="0"/>
              <a:t> (</a:t>
            </a:r>
            <a:r>
              <a:rPr lang="en-IN" dirty="0" err="1"/>
              <a:t>q,d,clk,reset</a:t>
            </a:r>
            <a:r>
              <a:rPr lang="en-IN" dirty="0"/>
              <a:t>);</a:t>
            </a:r>
          </a:p>
          <a:p>
            <a:r>
              <a:rPr lang="en-IN" dirty="0"/>
              <a:t>not </a:t>
            </a:r>
            <a:r>
              <a:rPr lang="en-IN" dirty="0" smtClean="0">
                <a:solidFill>
                  <a:srgbClr val="FF0000"/>
                </a:solidFill>
              </a:rPr>
              <a:t>n1</a:t>
            </a:r>
            <a:r>
              <a:rPr lang="en-IN" dirty="0" smtClean="0"/>
              <a:t>(</a:t>
            </a:r>
            <a:r>
              <a:rPr lang="en-IN" dirty="0" err="1"/>
              <a:t>d</a:t>
            </a:r>
            <a:r>
              <a:rPr lang="en-IN" dirty="0" err="1" smtClean="0"/>
              <a:t>,q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 err="1"/>
              <a:t>endmodule</a:t>
            </a:r>
            <a:r>
              <a:rPr lang="en-IN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5528" y="1227781"/>
            <a:ext cx="4545107" cy="424731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module D_FF(</a:t>
            </a:r>
            <a:r>
              <a:rPr lang="en-IN" dirty="0" err="1"/>
              <a:t>q,d,clk,reset</a:t>
            </a:r>
            <a:r>
              <a:rPr lang="en-IN" dirty="0"/>
              <a:t>);</a:t>
            </a:r>
          </a:p>
          <a:p>
            <a:r>
              <a:rPr lang="en-IN" dirty="0"/>
              <a:t>output q;</a:t>
            </a:r>
          </a:p>
          <a:p>
            <a:r>
              <a:rPr lang="en-IN" dirty="0"/>
              <a:t>input d, </a:t>
            </a:r>
            <a:r>
              <a:rPr lang="en-IN" dirty="0" err="1"/>
              <a:t>clk,reset</a:t>
            </a:r>
            <a:r>
              <a:rPr lang="en-IN" dirty="0"/>
              <a:t>;</a:t>
            </a:r>
          </a:p>
          <a:p>
            <a:r>
              <a:rPr lang="en-IN" dirty="0" err="1"/>
              <a:t>reg</a:t>
            </a:r>
            <a:r>
              <a:rPr lang="en-IN" dirty="0"/>
              <a:t> q; </a:t>
            </a:r>
          </a:p>
          <a:p>
            <a:endParaRPr lang="en-IN" dirty="0"/>
          </a:p>
          <a:p>
            <a:r>
              <a:rPr lang="en-IN" dirty="0"/>
              <a:t>always@(</a:t>
            </a:r>
            <a:r>
              <a:rPr lang="en-IN" dirty="0" err="1"/>
              <a:t>posedge</a:t>
            </a:r>
            <a:r>
              <a:rPr lang="en-IN" dirty="0"/>
              <a:t> reset or </a:t>
            </a:r>
            <a:r>
              <a:rPr lang="en-IN" dirty="0" err="1"/>
              <a:t>negedge</a:t>
            </a:r>
            <a:r>
              <a:rPr lang="en-IN" dirty="0"/>
              <a:t> </a:t>
            </a:r>
            <a:r>
              <a:rPr lang="en-IN" dirty="0" err="1"/>
              <a:t>clk</a:t>
            </a:r>
            <a:r>
              <a:rPr lang="en-IN" dirty="0"/>
              <a:t>)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	if(reset)</a:t>
            </a:r>
          </a:p>
          <a:p>
            <a:r>
              <a:rPr lang="en-IN" dirty="0"/>
              <a:t>		q&lt;=1'b0;</a:t>
            </a:r>
          </a:p>
          <a:p>
            <a:r>
              <a:rPr lang="en-IN" dirty="0"/>
              <a:t>	else</a:t>
            </a:r>
          </a:p>
          <a:p>
            <a:r>
              <a:rPr lang="en-IN" dirty="0"/>
              <a:t>  		q&lt;=d;</a:t>
            </a:r>
          </a:p>
          <a:p>
            <a:r>
              <a:rPr lang="en-IN" dirty="0"/>
              <a:t>end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1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506"/>
            <a:ext cx="9905998" cy="609600"/>
          </a:xfrm>
        </p:spPr>
        <p:txBody>
          <a:bodyPr/>
          <a:lstStyle/>
          <a:p>
            <a:r>
              <a:rPr lang="en-US" b="1" dirty="0" smtClean="0">
                <a:latin typeface="Ubuntu" panose="020B0604030602030204"/>
              </a:rPr>
              <a:t>TEST BENCH</a:t>
            </a:r>
            <a:endParaRPr lang="en-IN" b="1" dirty="0">
              <a:latin typeface="Ubuntu" panose="020B0604030602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588" y="1004047"/>
            <a:ext cx="104528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Ubuntu" panose="020B0604030602030204"/>
              </a:rPr>
              <a:t>module </a:t>
            </a:r>
            <a:r>
              <a:rPr lang="en-IN" sz="1400" dirty="0" err="1">
                <a:latin typeface="Ubuntu" panose="020B0604030602030204"/>
              </a:rPr>
              <a:t>test_ripple_counter</a:t>
            </a:r>
            <a:r>
              <a:rPr lang="en-IN" sz="1400" dirty="0">
                <a:latin typeface="Ubuntu" panose="020B0604030602030204"/>
              </a:rPr>
              <a:t>;</a:t>
            </a:r>
          </a:p>
          <a:p>
            <a:endParaRPr lang="en-IN" sz="1400" dirty="0">
              <a:latin typeface="Ubuntu" panose="020B0604030602030204"/>
            </a:endParaRPr>
          </a:p>
          <a:p>
            <a:r>
              <a:rPr lang="en-IN" sz="1400" dirty="0">
                <a:latin typeface="Ubuntu" panose="020B0604030602030204"/>
              </a:rPr>
              <a:t>	// Inputs</a:t>
            </a:r>
          </a:p>
          <a:p>
            <a:r>
              <a:rPr lang="en-IN" sz="1400" dirty="0">
                <a:latin typeface="Ubuntu" panose="020B0604030602030204"/>
              </a:rPr>
              <a:t>	</a:t>
            </a:r>
            <a:r>
              <a:rPr lang="en-IN" sz="1400" dirty="0" err="1">
                <a:latin typeface="Ubuntu" panose="020B0604030602030204"/>
              </a:rPr>
              <a:t>reg</a:t>
            </a:r>
            <a:r>
              <a:rPr lang="en-IN" sz="1400" dirty="0">
                <a:latin typeface="Ubuntu" panose="020B0604030602030204"/>
              </a:rPr>
              <a:t> </a:t>
            </a:r>
            <a:r>
              <a:rPr lang="en-IN" sz="1400" dirty="0" err="1">
                <a:latin typeface="Ubuntu" panose="020B0604030602030204"/>
              </a:rPr>
              <a:t>clk</a:t>
            </a:r>
            <a:r>
              <a:rPr lang="en-IN" sz="1400" dirty="0">
                <a:latin typeface="Ubuntu" panose="020B0604030602030204"/>
              </a:rPr>
              <a:t>;</a:t>
            </a:r>
          </a:p>
          <a:p>
            <a:r>
              <a:rPr lang="en-IN" sz="1400" dirty="0">
                <a:latin typeface="Ubuntu" panose="020B0604030602030204"/>
              </a:rPr>
              <a:t>	</a:t>
            </a:r>
            <a:r>
              <a:rPr lang="en-IN" sz="1400" dirty="0" err="1">
                <a:latin typeface="Ubuntu" panose="020B0604030602030204"/>
              </a:rPr>
              <a:t>reg</a:t>
            </a:r>
            <a:r>
              <a:rPr lang="en-IN" sz="1400" dirty="0">
                <a:latin typeface="Ubuntu" panose="020B0604030602030204"/>
              </a:rPr>
              <a:t> reset;</a:t>
            </a:r>
          </a:p>
          <a:p>
            <a:endParaRPr lang="en-IN" sz="1400" dirty="0">
              <a:latin typeface="Ubuntu" panose="020B0604030602030204"/>
            </a:endParaRPr>
          </a:p>
          <a:p>
            <a:r>
              <a:rPr lang="en-IN" sz="1400" dirty="0">
                <a:latin typeface="Ubuntu" panose="020B0604030602030204"/>
              </a:rPr>
              <a:t>	// Outputs</a:t>
            </a:r>
          </a:p>
          <a:p>
            <a:r>
              <a:rPr lang="en-IN" sz="1400" dirty="0">
                <a:latin typeface="Ubuntu" panose="020B0604030602030204"/>
              </a:rPr>
              <a:t>	wire [3:0] q;</a:t>
            </a:r>
          </a:p>
          <a:p>
            <a:endParaRPr lang="en-IN" sz="1400" dirty="0">
              <a:latin typeface="Ubuntu" panose="020B0604030602030204"/>
            </a:endParaRPr>
          </a:p>
          <a:p>
            <a:r>
              <a:rPr lang="en-IN" sz="1400" dirty="0">
                <a:latin typeface="Ubuntu" panose="020B0604030602030204"/>
              </a:rPr>
              <a:t>	// Instantiate the Unit Under Test (UUT</a:t>
            </a:r>
            <a:r>
              <a:rPr lang="en-IN" sz="1400" dirty="0" smtClean="0">
                <a:latin typeface="Ubuntu" panose="020B0604030602030204"/>
              </a:rPr>
              <a:t>) </a:t>
            </a:r>
            <a:r>
              <a:rPr lang="en-IN" sz="1400" dirty="0">
                <a:latin typeface="Ubuntu" panose="020B0604030602030204"/>
              </a:rPr>
              <a:t>	</a:t>
            </a:r>
            <a:r>
              <a:rPr lang="en-IN" sz="1400" dirty="0" err="1">
                <a:latin typeface="Ubuntu" panose="020B0604030602030204"/>
              </a:rPr>
              <a:t>ripple_carry_counter</a:t>
            </a:r>
            <a:r>
              <a:rPr lang="en-IN" sz="1400" dirty="0">
                <a:latin typeface="Ubuntu" panose="020B0604030602030204"/>
              </a:rPr>
              <a:t> </a:t>
            </a:r>
            <a:r>
              <a:rPr lang="en-IN" sz="1400" dirty="0" err="1">
                <a:latin typeface="Ubuntu" panose="020B0604030602030204"/>
              </a:rPr>
              <a:t>uut</a:t>
            </a:r>
            <a:r>
              <a:rPr lang="en-IN" sz="1400" dirty="0">
                <a:latin typeface="Ubuntu" panose="020B0604030602030204"/>
              </a:rPr>
              <a:t> </a:t>
            </a:r>
            <a:r>
              <a:rPr lang="en-IN" sz="1400" dirty="0" smtClean="0">
                <a:latin typeface="Ubuntu" panose="020B0604030602030204"/>
              </a:rPr>
              <a:t>(.</a:t>
            </a:r>
            <a:r>
              <a:rPr lang="en-IN" sz="1400" dirty="0">
                <a:latin typeface="Ubuntu" panose="020B0604030602030204"/>
              </a:rPr>
              <a:t>q(q</a:t>
            </a:r>
            <a:r>
              <a:rPr lang="en-IN" sz="1400" dirty="0" smtClean="0">
                <a:latin typeface="Ubuntu" panose="020B0604030602030204"/>
              </a:rPr>
              <a:t>), .</a:t>
            </a:r>
            <a:r>
              <a:rPr lang="en-IN" sz="1400" dirty="0" err="1">
                <a:latin typeface="Ubuntu" panose="020B0604030602030204"/>
              </a:rPr>
              <a:t>clk</a:t>
            </a:r>
            <a:r>
              <a:rPr lang="en-IN" sz="1400" dirty="0">
                <a:latin typeface="Ubuntu" panose="020B0604030602030204"/>
              </a:rPr>
              <a:t>(</a:t>
            </a:r>
            <a:r>
              <a:rPr lang="en-IN" sz="1400" dirty="0" err="1">
                <a:latin typeface="Ubuntu" panose="020B0604030602030204"/>
              </a:rPr>
              <a:t>clk</a:t>
            </a:r>
            <a:r>
              <a:rPr lang="en-IN" sz="1400" dirty="0" smtClean="0">
                <a:latin typeface="Ubuntu" panose="020B0604030602030204"/>
              </a:rPr>
              <a:t>), .</a:t>
            </a:r>
            <a:r>
              <a:rPr lang="en-IN" sz="1400" dirty="0">
                <a:latin typeface="Ubuntu" panose="020B0604030602030204"/>
              </a:rPr>
              <a:t>reset(reset</a:t>
            </a:r>
            <a:r>
              <a:rPr lang="en-IN" sz="1400" dirty="0" smtClean="0">
                <a:latin typeface="Ubuntu" panose="020B0604030602030204"/>
              </a:rPr>
              <a:t>));</a:t>
            </a:r>
            <a:endParaRPr lang="en-IN" sz="1400" dirty="0">
              <a:latin typeface="Ubuntu" panose="020B0604030602030204"/>
            </a:endParaRPr>
          </a:p>
          <a:p>
            <a:endParaRPr lang="en-IN" sz="1400" dirty="0">
              <a:latin typeface="Ubuntu" panose="020B0604030602030204"/>
            </a:endParaRPr>
          </a:p>
          <a:p>
            <a:r>
              <a:rPr lang="en-IN" sz="1400" dirty="0">
                <a:latin typeface="Ubuntu" panose="020B0604030602030204"/>
              </a:rPr>
              <a:t>	initial begin</a:t>
            </a:r>
          </a:p>
          <a:p>
            <a:r>
              <a:rPr lang="en-IN" sz="1400" dirty="0">
                <a:latin typeface="Ubuntu" panose="020B0604030602030204"/>
              </a:rPr>
              <a:t>	</a:t>
            </a:r>
            <a:r>
              <a:rPr lang="en-IN" sz="1400" dirty="0" err="1">
                <a:latin typeface="Ubuntu" panose="020B0604030602030204"/>
              </a:rPr>
              <a:t>clk</a:t>
            </a:r>
            <a:r>
              <a:rPr lang="en-IN" sz="1400" dirty="0">
                <a:latin typeface="Ubuntu" panose="020B0604030602030204"/>
              </a:rPr>
              <a:t>&lt;=0;</a:t>
            </a:r>
          </a:p>
          <a:p>
            <a:r>
              <a:rPr lang="en-IN" sz="1400" dirty="0">
                <a:latin typeface="Ubuntu" panose="020B0604030602030204"/>
              </a:rPr>
              <a:t>	forever #10 </a:t>
            </a:r>
            <a:r>
              <a:rPr lang="en-IN" sz="1400" dirty="0" err="1">
                <a:latin typeface="Ubuntu" panose="020B0604030602030204"/>
              </a:rPr>
              <a:t>clk</a:t>
            </a:r>
            <a:r>
              <a:rPr lang="en-IN" sz="1400" dirty="0">
                <a:latin typeface="Ubuntu" panose="020B0604030602030204"/>
              </a:rPr>
              <a:t>&lt;=~</a:t>
            </a:r>
            <a:r>
              <a:rPr lang="en-IN" sz="1400" dirty="0" err="1">
                <a:latin typeface="Ubuntu" panose="020B0604030602030204"/>
              </a:rPr>
              <a:t>clk</a:t>
            </a:r>
            <a:r>
              <a:rPr lang="en-IN" sz="1400" dirty="0">
                <a:latin typeface="Ubuntu" panose="020B0604030602030204"/>
              </a:rPr>
              <a:t>;</a:t>
            </a:r>
          </a:p>
          <a:p>
            <a:r>
              <a:rPr lang="en-IN" sz="1400" dirty="0">
                <a:latin typeface="Ubuntu" panose="020B0604030602030204"/>
              </a:rPr>
              <a:t>	end</a:t>
            </a:r>
          </a:p>
          <a:p>
            <a:r>
              <a:rPr lang="en-IN" sz="1400" dirty="0">
                <a:latin typeface="Ubuntu" panose="020B0604030602030204"/>
              </a:rPr>
              <a:t>	</a:t>
            </a:r>
          </a:p>
          <a:p>
            <a:r>
              <a:rPr lang="en-IN" sz="1400" dirty="0">
                <a:latin typeface="Ubuntu" panose="020B0604030602030204"/>
              </a:rPr>
              <a:t>	initial begin</a:t>
            </a:r>
          </a:p>
          <a:p>
            <a:r>
              <a:rPr lang="en-IN" sz="1400" dirty="0">
                <a:latin typeface="Ubuntu" panose="020B0604030602030204"/>
              </a:rPr>
              <a:t>		// Initialize Inputs</a:t>
            </a:r>
          </a:p>
          <a:p>
            <a:r>
              <a:rPr lang="en-IN" sz="1400" dirty="0">
                <a:latin typeface="Ubuntu" panose="020B0604030602030204"/>
              </a:rPr>
              <a:t>		//</a:t>
            </a:r>
            <a:r>
              <a:rPr lang="en-IN" sz="1400" dirty="0" err="1">
                <a:latin typeface="Ubuntu" panose="020B0604030602030204"/>
              </a:rPr>
              <a:t>clk</a:t>
            </a:r>
            <a:r>
              <a:rPr lang="en-IN" sz="1400" dirty="0">
                <a:latin typeface="Ubuntu" panose="020B0604030602030204"/>
              </a:rPr>
              <a:t> = 0;</a:t>
            </a:r>
          </a:p>
          <a:p>
            <a:r>
              <a:rPr lang="en-IN" sz="1400" dirty="0">
                <a:latin typeface="Ubuntu" panose="020B0604030602030204"/>
              </a:rPr>
              <a:t>		reset = 1</a:t>
            </a:r>
            <a:r>
              <a:rPr lang="en-IN" sz="1400" dirty="0" smtClean="0">
                <a:latin typeface="Ubuntu" panose="020B0604030602030204"/>
              </a:rPr>
              <a:t>;</a:t>
            </a:r>
            <a:endParaRPr lang="en-IN" sz="1400" dirty="0">
              <a:latin typeface="Ubuntu" panose="020B0604030602030204"/>
            </a:endParaRPr>
          </a:p>
          <a:p>
            <a:r>
              <a:rPr lang="en-IN" sz="1400" dirty="0">
                <a:latin typeface="Ubuntu" panose="020B0604030602030204"/>
              </a:rPr>
              <a:t>		// Wait 100 ns for global reset to finish</a:t>
            </a:r>
          </a:p>
          <a:p>
            <a:r>
              <a:rPr lang="en-IN" sz="1400" dirty="0">
                <a:latin typeface="Ubuntu" panose="020B0604030602030204"/>
              </a:rPr>
              <a:t>		#100;</a:t>
            </a:r>
          </a:p>
          <a:p>
            <a:r>
              <a:rPr lang="en-IN" sz="1400" dirty="0">
                <a:latin typeface="Ubuntu" panose="020B0604030602030204"/>
              </a:rPr>
              <a:t>      </a:t>
            </a:r>
            <a:r>
              <a:rPr lang="en-IN" sz="1400" dirty="0" smtClean="0">
                <a:latin typeface="Ubuntu" panose="020B0604030602030204"/>
              </a:rPr>
              <a:t>             </a:t>
            </a:r>
            <a:r>
              <a:rPr lang="en-IN" sz="1400" dirty="0">
                <a:latin typeface="Ubuntu" panose="020B0604030602030204"/>
              </a:rPr>
              <a:t>reset = 0; 		</a:t>
            </a:r>
          </a:p>
          <a:p>
            <a:r>
              <a:rPr lang="en-IN" sz="1400" dirty="0">
                <a:latin typeface="Ubuntu" panose="020B0604030602030204"/>
              </a:rPr>
              <a:t>	</a:t>
            </a:r>
            <a:r>
              <a:rPr lang="en-IN" sz="1400" dirty="0" smtClean="0">
                <a:latin typeface="Ubuntu" panose="020B0604030602030204"/>
              </a:rPr>
              <a:t>end      </a:t>
            </a:r>
            <a:endParaRPr lang="en-IN" sz="1400" dirty="0">
              <a:latin typeface="Ubuntu" panose="020B0604030602030204"/>
            </a:endParaRPr>
          </a:p>
          <a:p>
            <a:r>
              <a:rPr lang="en-IN" sz="1400" dirty="0" err="1">
                <a:latin typeface="Ubuntu" panose="020B0604030602030204"/>
              </a:rPr>
              <a:t>endmodule</a:t>
            </a:r>
            <a:endParaRPr lang="en-IN" sz="1400" dirty="0">
              <a:latin typeface="Ubuntu" panose="020B0604030602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386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55" y="506961"/>
            <a:ext cx="9905998" cy="853440"/>
          </a:xfrm>
        </p:spPr>
        <p:txBody>
          <a:bodyPr/>
          <a:lstStyle/>
          <a:p>
            <a:r>
              <a:rPr lang="" altLang="en-IN" b="1" dirty="0" smtClean="0"/>
              <a:t>Blocking and Non-Blocking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007" y="1080655"/>
            <a:ext cx="11745884" cy="4710545"/>
          </a:xfrm>
        </p:spPr>
        <p:txBody>
          <a:bodyPr/>
          <a:lstStyle/>
          <a:p>
            <a:r>
              <a:rPr lang="" altLang="en-IN" dirty="0" smtClean="0">
                <a:latin typeface="Ubuntu" panose="020B0604030602030204" charset="0"/>
                <a:cs typeface="Ubuntu" panose="020B0604030602030204" charset="0"/>
              </a:rPr>
              <a:t>Blocking statements must be executed before the executions of the statements that follow it in a sequential block. </a:t>
            </a:r>
          </a:p>
          <a:p>
            <a:r>
              <a:rPr lang="" altLang="en-IN" dirty="0" smtClean="0">
                <a:latin typeface="Ubuntu" panose="020B0604030602030204" charset="0"/>
                <a:cs typeface="Ubuntu" panose="020B0604030602030204" charset="0"/>
              </a:rPr>
              <a:t>Non-blocking statements can be used to schedule assignments without blocking the procedural flow. </a:t>
            </a:r>
          </a:p>
          <a:p>
            <a:r>
              <a:rPr lang="" altLang="en-IN" dirty="0" smtClean="0">
                <a:latin typeface="Ubuntu" panose="020B0604030602030204" charset="0"/>
                <a:cs typeface="Ubuntu" panose="020B0604030602030204" charset="0"/>
              </a:rPr>
              <a:t>It is best to use non-blocking statements when multiple reg assignments within the same step of time is required. It is independent of the order or inter-dependence on each other. </a:t>
            </a:r>
            <a:endParaRPr lang="en-IN" dirty="0" smtClean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1820" y="317731"/>
            <a:ext cx="9905998" cy="853440"/>
          </a:xfrm>
        </p:spPr>
        <p:txBody>
          <a:bodyPr/>
          <a:lstStyle/>
          <a:p>
            <a:r>
              <a:rPr lang="en-US" altLang="en-IN" b="1" dirty="0" smtClean="0">
                <a:latin typeface="Ubuntu" panose="020B0604030602030204" charset="0"/>
                <a:cs typeface="Ubuntu" panose="020B0604030602030204" charset="0"/>
              </a:rPr>
              <a:t>Blocking and Non-Blocking Statements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11225" y="1435735"/>
            <a:ext cx="33077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module block_non_block()</a:t>
            </a:r>
          </a:p>
          <a:p>
            <a:endParaRPr lang="en-US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reg a, b, c, d, e, f;</a:t>
            </a:r>
          </a:p>
          <a:p>
            <a:endParaRPr lang="en-US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initial begin</a:t>
            </a:r>
          </a:p>
          <a:p>
            <a:endParaRPr lang="en-US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	a = #1 1'b1;</a:t>
            </a: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	b = #2 1'b0;</a:t>
            </a: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	c = #5 1'b1;</a:t>
            </a: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end</a:t>
            </a:r>
          </a:p>
          <a:p>
            <a:endParaRPr lang="en-US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initial begin</a:t>
            </a:r>
          </a:p>
          <a:p>
            <a:endParaRPr lang="en-US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	d 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&lt;</a:t>
            </a:r>
            <a:r>
              <a:rPr lang="en-US">
                <a:latin typeface="Ubuntu" panose="020B0604030602030204" charset="0"/>
                <a:cs typeface="Ubuntu" panose="020B0604030602030204" charset="0"/>
              </a:rPr>
              <a:t>= #1 1'b1;</a:t>
            </a: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	e 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&lt;</a:t>
            </a:r>
            <a:r>
              <a:rPr lang="en-US">
                <a:latin typeface="Ubuntu" panose="020B0604030602030204" charset="0"/>
                <a:cs typeface="Ubuntu" panose="020B0604030602030204" charset="0"/>
              </a:rPr>
              <a:t>= #2 1'b0;</a:t>
            </a: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	f 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&lt;</a:t>
            </a:r>
            <a:r>
              <a:rPr lang="en-US">
                <a:latin typeface="Ubuntu" panose="020B0604030602030204" charset="0"/>
                <a:cs typeface="Ubuntu" panose="020B0604030602030204" charset="0"/>
              </a:rPr>
              <a:t>= #5 1'b1;</a:t>
            </a: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end</a:t>
            </a:r>
          </a:p>
          <a:p>
            <a:endParaRPr lang="en-US">
              <a:latin typeface="Ubuntu" panose="020B0604030602030204" charset="0"/>
              <a:cs typeface="Ubuntu" panose="020B0604030602030204" charset="0"/>
            </a:endParaRPr>
          </a:p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endmodule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120390" y="3088640"/>
            <a:ext cx="5950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</a:rPr>
              <a:t>assignment will be done at time 1</a:t>
            </a:r>
          </a:p>
          <a:p>
            <a:r>
              <a:rPr lang="" altLang="en-US" b="1">
                <a:solidFill>
                  <a:srgbClr val="00B050"/>
                </a:solidFill>
                <a:latin typeface="Ubuntu" panose="020B0604030602030204" charset="0"/>
                <a:cs typeface="Ubuntu" panose="020B0604030602030204" charset="0"/>
              </a:rPr>
              <a:t>assignment will be done at time 3</a:t>
            </a:r>
            <a:endParaRPr lang="" altLang="en-US" b="1">
              <a:latin typeface="Ubuntu" panose="020B0604030602030204" charset="0"/>
              <a:cs typeface="Ubuntu" panose="020B0604030602030204" charset="0"/>
            </a:endParaRPr>
          </a:p>
          <a:p>
            <a:r>
              <a:rPr lang="" altLang="en-US" b="1">
                <a:solidFill>
                  <a:srgbClr val="FFC000"/>
                </a:solidFill>
                <a:latin typeface="Ubuntu" panose="020B0604030602030204" charset="0"/>
                <a:cs typeface="Ubuntu" panose="020B0604030602030204" charset="0"/>
              </a:rPr>
              <a:t>assignment will be done at time 8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120390" y="4935220"/>
            <a:ext cx="5950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</a:rPr>
              <a:t>assignment will be done at time 1</a:t>
            </a:r>
          </a:p>
          <a:p>
            <a:r>
              <a:rPr lang="en-US" altLang="en-US" b="1">
                <a:solidFill>
                  <a:srgbClr val="00B050"/>
                </a:solidFill>
                <a:latin typeface="Ubuntu" panose="020B0604030602030204" charset="0"/>
                <a:cs typeface="Ubuntu" panose="020B0604030602030204" charset="0"/>
              </a:rPr>
              <a:t>assignment will be done at time </a:t>
            </a:r>
            <a:r>
              <a:rPr lang="" altLang="en-US" b="1">
                <a:solidFill>
                  <a:srgbClr val="00B050"/>
                </a:solidFill>
                <a:latin typeface="Ubuntu" panose="020B0604030602030204" charset="0"/>
                <a:cs typeface="Ubuntu" panose="020B0604030602030204" charset="0"/>
              </a:rPr>
              <a:t>2</a:t>
            </a:r>
            <a:endParaRPr lang="en-US" altLang="en-US" b="1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 altLang="en-US" b="1">
                <a:solidFill>
                  <a:srgbClr val="FFC000"/>
                </a:solidFill>
                <a:latin typeface="Ubuntu" panose="020B0604030602030204" charset="0"/>
                <a:cs typeface="Ubuntu" panose="020B0604030602030204" charset="0"/>
              </a:rPr>
              <a:t>assignment will be done at time </a:t>
            </a:r>
            <a:r>
              <a:rPr lang="" altLang="en-US" b="1">
                <a:solidFill>
                  <a:srgbClr val="FFC000"/>
                </a:solidFill>
                <a:latin typeface="Ubuntu" panose="020B0604030602030204" charset="0"/>
                <a:cs typeface="Ubuntu" panose="020B0604030602030204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618490" y="2293620"/>
            <a:ext cx="2441575" cy="2115185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490" y="4408805"/>
            <a:ext cx="2441575" cy="238125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604030602030204" charset="0"/>
              <a:cs typeface="Ubuntu" panose="020B060403060203020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25775" y="2035810"/>
            <a:ext cx="2390140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42920" y="6282690"/>
            <a:ext cx="2183765" cy="206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88000" y="1640840"/>
            <a:ext cx="1925955" cy="807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>
                <a:latin typeface="Ubuntu" panose="020B0604030602030204" charset="0"/>
                <a:cs typeface="Ubuntu" panose="020B0604030602030204" charset="0"/>
              </a:rPr>
              <a:t>Blocking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8000" y="5982335"/>
            <a:ext cx="1925955" cy="807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>
                <a:latin typeface="Ubuntu" panose="020B0604030602030204" charset="0"/>
                <a:cs typeface="Ubuntu" panose="020B0604030602030204" charset="0"/>
              </a:rPr>
              <a:t>Non-</a:t>
            </a:r>
            <a:r>
              <a:rPr lang="en-US" altLang="en-US">
                <a:latin typeface="Ubuntu" panose="020B0604030602030204" charset="0"/>
                <a:cs typeface="Ubuntu" panose="020B0604030602030204" charset="0"/>
              </a:rPr>
              <a:t>Blocking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22665" y="2642235"/>
            <a:ext cx="3117215" cy="19519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b="1" i="1">
                <a:latin typeface="Ubuntu" panose="020B0604030602030204" charset="0"/>
                <a:cs typeface="Ubuntu" panose="020B0604030602030204" charset="0"/>
              </a:rPr>
              <a:t>Check how blocking and non-blocking statements act in an always block?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95" y="94615"/>
            <a:ext cx="9906000" cy="977265"/>
          </a:xfrm>
        </p:spPr>
        <p:txBody>
          <a:bodyPr/>
          <a:lstStyle/>
          <a:p>
            <a:r>
              <a:rPr lang="" altLang="en-US" b="1">
                <a:latin typeface="Ubuntu" panose="020B0604030602030204" charset="0"/>
                <a:cs typeface="Ubuntu" panose="020B0604030602030204" charset="0"/>
              </a:rPr>
              <a:t>System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15" y="1786890"/>
            <a:ext cx="11519535" cy="4220845"/>
          </a:xfrm>
        </p:spPr>
        <p:txBody>
          <a:bodyPr>
            <a:normAutofit/>
          </a:bodyPr>
          <a:lstStyle/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Verilog provides standard system tasks for certain routine operations. </a:t>
            </a:r>
          </a:p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Syntax: $&lt;keyword&gt;</a:t>
            </a:r>
          </a:p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Display Information: </a:t>
            </a:r>
          </a:p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input to the system tasks are: variables, signal names or quoted strings</a:t>
            </a:r>
          </a:p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Monitoring: </a:t>
            </a:r>
          </a:p>
          <a:p>
            <a:r>
              <a:rPr lang="" altLang="en-US">
                <a:latin typeface="Ubuntu" panose="020B0604030602030204" charset="0"/>
                <a:cs typeface="Ubuntu" panose="020B0604030602030204" charset="0"/>
                <a:sym typeface="+mn-ea"/>
              </a:rPr>
              <a:t>Monitoring mechanism is used to monitor a signal when its value changes. Can be used in stimutus block for debugging. </a:t>
            </a:r>
          </a:p>
          <a:p>
            <a:r>
              <a:rPr lang="" altLang="en-US">
                <a:latin typeface="Ubuntu" panose="020B0604030602030204" charset="0"/>
                <a:cs typeface="Ubuntu" panose="020B0604030602030204" charset="0"/>
                <a:sym typeface="+mn-ea"/>
              </a:rPr>
              <a:t>stop and finish tasks: </a:t>
            </a:r>
          </a:p>
          <a:p>
            <a:endParaRPr lang="" altLang="en-US">
              <a:latin typeface="Ubuntu" panose="020B0604030602030204" charset="0"/>
              <a:cs typeface="Ubuntu" panose="020B0604030602030204" charset="0"/>
            </a:endParaRPr>
          </a:p>
          <a:p>
            <a:endParaRPr lang="" altLang="en-US">
              <a:latin typeface="Ubuntu" panose="020B0604030602030204" charset="0"/>
              <a:cs typeface="Ubuntu" panose="020B0604030602030204" charset="0"/>
            </a:endParaRPr>
          </a:p>
          <a:p>
            <a:endParaRPr lang="" altLang="en-US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282950" y="2154555"/>
            <a:ext cx="302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</a:rPr>
              <a:t>$display  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(p</a:t>
            </a:r>
            <a:r>
              <a:rPr lang="" altLang="en-US" baseline="-25000">
                <a:latin typeface="Ubuntu" panose="020B0604030602030204" charset="0"/>
                <a:cs typeface="Ubuntu" panose="020B0604030602030204" charset="0"/>
              </a:rPr>
              <a:t>1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, p</a:t>
            </a:r>
            <a:r>
              <a:rPr lang="" altLang="en-US" baseline="-25000">
                <a:latin typeface="Ubuntu" panose="020B0604030602030204" charset="0"/>
                <a:cs typeface="Ubuntu" panose="020B0604030602030204" charset="0"/>
              </a:rPr>
              <a:t>2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, ..., p</a:t>
            </a:r>
            <a:r>
              <a:rPr lang="" altLang="en-US" baseline="-25000">
                <a:latin typeface="Ubuntu" panose="020B0604030602030204" charset="0"/>
                <a:cs typeface="Ubuntu" panose="020B0604030602030204" charset="0"/>
              </a:rPr>
              <a:t>n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)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333625" y="3346450"/>
            <a:ext cx="349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</a:rPr>
              <a:t>$monitor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 (p</a:t>
            </a:r>
            <a:r>
              <a:rPr lang="" altLang="en-US" baseline="-25000">
                <a:latin typeface="Ubuntu" panose="020B0604030602030204" charset="0"/>
                <a:cs typeface="Ubuntu" panose="020B0604030602030204" charset="0"/>
              </a:rPr>
              <a:t>1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, p</a:t>
            </a:r>
            <a:r>
              <a:rPr lang="" altLang="en-US" baseline="-25000">
                <a:latin typeface="Ubuntu" panose="020B0604030602030204" charset="0"/>
                <a:cs typeface="Ubuntu" panose="020B0604030602030204" charset="0"/>
              </a:rPr>
              <a:t>2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, ..., p</a:t>
            </a:r>
            <a:r>
              <a:rPr lang="" altLang="en-US" baseline="-25000">
                <a:latin typeface="Ubuntu" panose="020B0604030602030204" charset="0"/>
                <a:cs typeface="Ubuntu" panose="020B0604030602030204" charset="0"/>
              </a:rPr>
              <a:t>n</a:t>
            </a:r>
            <a:r>
              <a:rPr lang="" altLang="en-US">
                <a:latin typeface="Ubuntu" panose="020B0604030602030204" charset="0"/>
                <a:cs typeface="Ubuntu" panose="020B0604030602030204" charset="0"/>
              </a:rPr>
              <a:t>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42645" y="4892040"/>
            <a:ext cx="2277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en-US">
                <a:latin typeface="Ubuntu" panose="020B0604030602030204" charset="0"/>
                <a:cs typeface="Ubuntu" panose="020B0604030602030204" charset="0"/>
                <a:sym typeface="+mn-ea"/>
              </a:rPr>
              <a:t>#100 </a:t>
            </a:r>
            <a:r>
              <a:rPr lang="en-US" altLang="en-US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$stop</a:t>
            </a:r>
            <a:r>
              <a:rPr lang="en-US" altLang="en-US">
                <a:latin typeface="Ubuntu" panose="020B0604030602030204" charset="0"/>
                <a:cs typeface="Ubuntu" panose="020B0604030602030204" charset="0"/>
                <a:sym typeface="+mn-ea"/>
              </a:rPr>
              <a:t>;</a:t>
            </a:r>
          </a:p>
          <a:p>
            <a:pPr lvl="1"/>
            <a:r>
              <a:rPr lang="en-US" altLang="en-US">
                <a:latin typeface="Ubuntu" panose="020B0604030602030204" charset="0"/>
                <a:cs typeface="Ubuntu" panose="020B0604030602030204" charset="0"/>
                <a:sym typeface="+mn-ea"/>
              </a:rPr>
              <a:t>#800 </a:t>
            </a:r>
            <a:r>
              <a:rPr lang="en-US" altLang="en-US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  <a:sym typeface="+mn-ea"/>
              </a:rPr>
              <a:t>$finish</a:t>
            </a:r>
            <a:r>
              <a:rPr lang="en-US" altLang="en-US">
                <a:latin typeface="Ubuntu" panose="020B0604030602030204" charset="0"/>
                <a:cs typeface="Ubuntu" panose="020B0604030602030204" charset="0"/>
                <a:sym typeface="+mn-ea"/>
              </a:rPr>
              <a:t>;</a:t>
            </a:r>
            <a:endParaRPr lang="en-US" altLang="en-US">
              <a:latin typeface="Ubuntu" panose="020B0604030602030204" charset="0"/>
              <a:cs typeface="Ubuntu" panose="020B0604030602030204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" y="243840"/>
            <a:ext cx="9906000" cy="1172845"/>
          </a:xfrm>
        </p:spPr>
        <p:txBody>
          <a:bodyPr/>
          <a:lstStyle/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Compiler Directives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41730" y="2514600"/>
            <a:ext cx="4876800" cy="365760"/>
          </a:xfrm>
        </p:spPr>
        <p:txBody>
          <a:bodyPr>
            <a:normAutofit/>
          </a:bodyPr>
          <a:lstStyle/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used to define text macros.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0295" y="2514600"/>
            <a:ext cx="4876800" cy="1002030"/>
          </a:xfrm>
        </p:spPr>
        <p:txBody>
          <a:bodyPr/>
          <a:lstStyle/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To include the contents of a verilog source file in another verilog file during compilation.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141730" y="2146300"/>
            <a:ext cx="3672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>
                <a:solidFill>
                  <a:srgbClr val="00B050"/>
                </a:solidFill>
                <a:latin typeface="Ubuntu" panose="020B0604030602030204" charset="0"/>
                <a:cs typeface="Ubuntu" panose="020B0604030602030204" charset="0"/>
              </a:rPr>
              <a:t>`define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170295" y="1910080"/>
            <a:ext cx="3672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00B050"/>
                </a:solidFill>
                <a:latin typeface="Ubuntu" panose="020B0604030602030204" charset="0"/>
                <a:cs typeface="Ubuntu" panose="020B0604030602030204" charset="0"/>
              </a:rPr>
              <a:t>`</a:t>
            </a:r>
            <a:r>
              <a:rPr lang="" altLang="en-US" b="1">
                <a:solidFill>
                  <a:srgbClr val="00B050"/>
                </a:solidFill>
                <a:latin typeface="Ubuntu" panose="020B0604030602030204" charset="0"/>
                <a:cs typeface="Ubuntu" panose="020B0604030602030204" charset="0"/>
              </a:rPr>
              <a:t>include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181735" y="3428365"/>
            <a:ext cx="3442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</a:rPr>
              <a:t>`define WDRD_SIZE 32;</a:t>
            </a:r>
          </a:p>
          <a:p>
            <a:r>
              <a:rPr lang="en-US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</a:rPr>
              <a:t>`define F $finish;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6481445" y="3753485"/>
            <a:ext cx="44316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</a:rPr>
              <a:t>`include myfile.v</a:t>
            </a:r>
            <a:endParaRPr lang="en-US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...</a:t>
            </a: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...</a:t>
            </a: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&lt;verilog code in new_design.v&gt;</a:t>
            </a: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...</a:t>
            </a:r>
          </a:p>
          <a:p>
            <a:r>
              <a:rPr lang="en-US">
                <a:latin typeface="Ubuntu" panose="020B0604030602030204" charset="0"/>
                <a:cs typeface="Ubuntu" panose="020B0604030602030204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2130" y="338455"/>
            <a:ext cx="9906000" cy="943610"/>
          </a:xfrm>
        </p:spPr>
        <p:txBody>
          <a:bodyPr/>
          <a:lstStyle/>
          <a:p>
            <a:r>
              <a:rPr lang="" altLang="en-US">
                <a:latin typeface="Ubuntu" panose="020B0604030602030204" charset="0"/>
                <a:cs typeface="Ubuntu" panose="020B0604030602030204" charset="0"/>
              </a:rPr>
              <a:t>Ranges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15975" y="1544320"/>
            <a:ext cx="75901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buntu" panose="020B0604030602030204" charset="0"/>
                <a:cs typeface="Ubuntu" panose="020B0604030602030204" charset="0"/>
              </a:rPr>
              <a:t>module </a:t>
            </a:r>
            <a:r>
              <a:rPr lang="en-US" dirty="0" err="1">
                <a:latin typeface="Ubuntu" panose="020B0604030602030204" charset="0"/>
                <a:cs typeface="Ubuntu" panose="020B0604030602030204" charset="0"/>
              </a:rPr>
              <a:t>my_mux</a:t>
            </a:r>
            <a:r>
              <a:rPr lang="en-US" dirty="0">
                <a:latin typeface="Ubuntu" panose="020B0604030602030204" charset="0"/>
                <a:cs typeface="Ubuntu" panose="020B0604030602030204" charset="0"/>
              </a:rPr>
              <a:t>(X,Y,S,M);</a:t>
            </a:r>
          </a:p>
          <a:p>
            <a:endParaRPr lang="en-US" dirty="0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 dirty="0">
                <a:latin typeface="Ubuntu" panose="020B0604030602030204" charset="0"/>
                <a:cs typeface="Ubuntu" panose="020B0604030602030204" charset="0"/>
              </a:rPr>
              <a:t>input [2:0] X,Y;</a:t>
            </a:r>
          </a:p>
          <a:p>
            <a:r>
              <a:rPr lang="en-US" dirty="0">
                <a:latin typeface="Ubuntu" panose="020B0604030602030204" charset="0"/>
                <a:cs typeface="Ubuntu" panose="020B0604030602030204" charset="0"/>
              </a:rPr>
              <a:t>input S;</a:t>
            </a:r>
          </a:p>
          <a:p>
            <a:r>
              <a:rPr lang="en-US" dirty="0">
                <a:latin typeface="Ubuntu" panose="020B0604030602030204" charset="0"/>
                <a:cs typeface="Ubuntu" panose="020B0604030602030204" charset="0"/>
              </a:rPr>
              <a:t>output[2:0] M;</a:t>
            </a:r>
          </a:p>
          <a:p>
            <a:endParaRPr lang="en-US" dirty="0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 dirty="0">
                <a:latin typeface="Ubuntu" panose="020B0604030602030204" charset="0"/>
                <a:cs typeface="Ubuntu" panose="020B0604030602030204" charset="0"/>
              </a:rPr>
              <a:t>assign </a:t>
            </a:r>
            <a:r>
              <a:rPr lang="en-US" dirty="0">
                <a:solidFill>
                  <a:srgbClr val="00B050"/>
                </a:solidFill>
                <a:latin typeface="Ubuntu" panose="020B0604030602030204" charset="0"/>
                <a:cs typeface="Ubuntu" panose="020B0604030602030204" charset="0"/>
              </a:rPr>
              <a:t>M[0]</a:t>
            </a:r>
            <a:r>
              <a:rPr lang="en-US" dirty="0">
                <a:latin typeface="Ubuntu" panose="020B0604030602030204" charset="0"/>
                <a:cs typeface="Ubuntu" panose="020B060403060203020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</a:rPr>
              <a:t>X[0] </a:t>
            </a:r>
            <a:r>
              <a:rPr lang="en-US" dirty="0">
                <a:latin typeface="Ubuntu" panose="020B0604030602030204" charset="0"/>
                <a:cs typeface="Ubuntu" panose="020B0604030602030204" charset="0"/>
              </a:rPr>
              <a:t>&amp; ~S | </a:t>
            </a:r>
            <a:r>
              <a:rPr lang="en-US" dirty="0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</a:rPr>
              <a:t>Y[0]</a:t>
            </a:r>
            <a:r>
              <a:rPr lang="en-US" dirty="0">
                <a:latin typeface="Ubuntu" panose="020B0604030602030204" charset="0"/>
                <a:cs typeface="Ubuntu" panose="020B0604030602030204" charset="0"/>
              </a:rPr>
              <a:t> &amp; S;  </a:t>
            </a:r>
          </a:p>
          <a:p>
            <a:r>
              <a:rPr lang="en-US" dirty="0">
                <a:latin typeface="Ubuntu" panose="020B0604030602030204" charset="0"/>
                <a:cs typeface="Ubuntu" panose="020B0604030602030204" charset="0"/>
              </a:rPr>
              <a:t>assign </a:t>
            </a:r>
            <a:r>
              <a:rPr lang="en-US" dirty="0">
                <a:solidFill>
                  <a:srgbClr val="00B050"/>
                </a:solidFill>
                <a:latin typeface="Ubuntu" panose="020B0604030602030204" charset="0"/>
                <a:cs typeface="Ubuntu" panose="020B0604030602030204" charset="0"/>
              </a:rPr>
              <a:t>M[1]</a:t>
            </a:r>
            <a:r>
              <a:rPr lang="en-US" dirty="0">
                <a:latin typeface="Ubuntu" panose="020B0604030602030204" charset="0"/>
                <a:cs typeface="Ubuntu" panose="020B060403060203020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</a:rPr>
              <a:t>X[1]</a:t>
            </a:r>
            <a:r>
              <a:rPr lang="en-US" dirty="0">
                <a:latin typeface="Ubuntu" panose="020B0604030602030204" charset="0"/>
                <a:cs typeface="Ubuntu" panose="020B0604030602030204" charset="0"/>
              </a:rPr>
              <a:t> &amp; ~S | </a:t>
            </a:r>
            <a:r>
              <a:rPr lang="en-US" dirty="0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</a:rPr>
              <a:t>Y[1]</a:t>
            </a:r>
            <a:r>
              <a:rPr lang="en-US" dirty="0">
                <a:latin typeface="Ubuntu" panose="020B0604030602030204" charset="0"/>
                <a:cs typeface="Ubuntu" panose="020B0604030602030204" charset="0"/>
              </a:rPr>
              <a:t> &amp; S;</a:t>
            </a:r>
          </a:p>
          <a:p>
            <a:r>
              <a:rPr lang="en-US" dirty="0">
                <a:latin typeface="Ubuntu" panose="020B0604030602030204" charset="0"/>
                <a:cs typeface="Ubuntu" panose="020B0604030602030204" charset="0"/>
              </a:rPr>
              <a:t>assign </a:t>
            </a:r>
            <a:r>
              <a:rPr lang="en-US" dirty="0">
                <a:solidFill>
                  <a:srgbClr val="00B050"/>
                </a:solidFill>
                <a:latin typeface="Ubuntu" panose="020B0604030602030204" charset="0"/>
                <a:cs typeface="Ubuntu" panose="020B0604030602030204" charset="0"/>
              </a:rPr>
              <a:t>M[2]</a:t>
            </a:r>
            <a:r>
              <a:rPr lang="en-US" dirty="0">
                <a:latin typeface="Ubuntu" panose="020B0604030602030204" charset="0"/>
                <a:cs typeface="Ubuntu" panose="020B060403060203020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</a:rPr>
              <a:t>X[2] </a:t>
            </a:r>
            <a:r>
              <a:rPr lang="en-US" dirty="0">
                <a:latin typeface="Ubuntu" panose="020B0604030602030204" charset="0"/>
                <a:cs typeface="Ubuntu" panose="020B0604030602030204" charset="0"/>
              </a:rPr>
              <a:t>&amp; ~S |</a:t>
            </a:r>
            <a:r>
              <a:rPr lang="en-US" dirty="0">
                <a:solidFill>
                  <a:srgbClr val="FF0000"/>
                </a:solidFill>
                <a:latin typeface="Ubuntu" panose="020B0604030602030204" charset="0"/>
                <a:cs typeface="Ubuntu" panose="020B0604030602030204" charset="0"/>
              </a:rPr>
              <a:t> Y[2]</a:t>
            </a:r>
            <a:r>
              <a:rPr lang="en-US" dirty="0">
                <a:latin typeface="Ubuntu" panose="020B0604030602030204" charset="0"/>
                <a:cs typeface="Ubuntu" panose="020B0604030602030204" charset="0"/>
              </a:rPr>
              <a:t> &amp; S;</a:t>
            </a:r>
          </a:p>
          <a:p>
            <a:endParaRPr lang="en-US" dirty="0">
              <a:latin typeface="Ubuntu" panose="020B0604030602030204" charset="0"/>
              <a:cs typeface="Ubuntu" panose="020B0604030602030204" charset="0"/>
            </a:endParaRPr>
          </a:p>
          <a:p>
            <a:r>
              <a:rPr lang="en-US" dirty="0" err="1">
                <a:latin typeface="Ubuntu" panose="020B0604030602030204" charset="0"/>
                <a:cs typeface="Ubuntu" panose="020B0604030602030204" charset="0"/>
              </a:rPr>
              <a:t>endmodule</a:t>
            </a:r>
            <a:endParaRPr lang="en-US" dirty="0"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382" y="5303520"/>
            <a:ext cx="925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hlinkClick r:id="rId2"/>
              </a:rPr>
              <a:t>Precedence: https://class.ece.uw.edu/cadta/verilog/operators.html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7" y="-3177"/>
            <a:ext cx="9906000" cy="861695"/>
          </a:xfrm>
        </p:spPr>
        <p:txBody>
          <a:bodyPr/>
          <a:lstStyle/>
          <a:p>
            <a:r>
              <a:rPr lang="" altLang="en-US" b="1" dirty="0">
                <a:latin typeface="Ubuntu" panose="020B0604030602030204"/>
                <a:cs typeface="Ubuntu" panose="020B0604030602030204" charset="0"/>
              </a:rPr>
              <a:t>Components of a Verilog Module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515" y="1176984"/>
            <a:ext cx="6226233" cy="5303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Ubuntu" panose="020B060403060203020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32515" y="1950068"/>
            <a:ext cx="6226233" cy="403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0086" y="1436339"/>
            <a:ext cx="711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" panose="020B0604030602030204"/>
              </a:rPr>
              <a:t>Module Name, Port List, Port Declaration, Parameters</a:t>
            </a:r>
            <a:endParaRPr lang="en-IN" dirty="0">
              <a:latin typeface="Ubuntu" panose="020B0604030602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0086" y="2265951"/>
            <a:ext cx="2078182" cy="12718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Ubuntu" panose="020B0604030602030204"/>
              </a:rPr>
              <a:t>Declaration of Wires, </a:t>
            </a:r>
            <a:r>
              <a:rPr lang="en-US" dirty="0" err="1" smtClean="0">
                <a:latin typeface="Ubuntu" panose="020B0604030602030204"/>
              </a:rPr>
              <a:t>regs</a:t>
            </a:r>
            <a:r>
              <a:rPr lang="en-US" dirty="0" smtClean="0">
                <a:latin typeface="Ubuntu" panose="020B0604030602030204"/>
              </a:rPr>
              <a:t> and other variables</a:t>
            </a:r>
            <a:endParaRPr lang="en-IN" dirty="0">
              <a:latin typeface="Ubuntu" panose="020B0604030602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0086" y="3845370"/>
            <a:ext cx="2078182" cy="10224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Ubuntu" panose="020B0604030602030204"/>
              </a:rPr>
              <a:t>Instantiation of lower level modules</a:t>
            </a:r>
            <a:endParaRPr lang="en-IN" dirty="0">
              <a:latin typeface="Ubuntu" panose="020B0604030602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1846" y="2241013"/>
            <a:ext cx="2610196" cy="12136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flow statements</a:t>
            </a:r>
            <a:br>
              <a:rPr lang="en-US" dirty="0" smtClean="0"/>
            </a:br>
            <a:r>
              <a:rPr lang="en-US" dirty="0" smtClean="0"/>
              <a:t>(assign)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150035" y="3845370"/>
            <a:ext cx="2552007" cy="11305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Always and initial blocks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40086" y="5258533"/>
            <a:ext cx="5378335" cy="7082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Tasks and Functions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712586" y="6038973"/>
            <a:ext cx="504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Endmodule</a:t>
            </a:r>
            <a:r>
              <a:rPr lang="en-US" dirty="0" smtClean="0"/>
              <a:t> statement</a:t>
            </a:r>
            <a:endParaRPr lang="en-IN" dirty="0"/>
          </a:p>
        </p:txBody>
      </p:sp>
      <p:sp>
        <p:nvSpPr>
          <p:cNvPr id="16" name="Explosion 2 15"/>
          <p:cNvSpPr/>
          <p:nvPr/>
        </p:nvSpPr>
        <p:spPr>
          <a:xfrm>
            <a:off x="6450188" y="2111433"/>
            <a:ext cx="5535624" cy="3590120"/>
          </a:xfrm>
          <a:prstGeom prst="irregularSeal2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Width mismatch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Unconnected port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07" y="242047"/>
            <a:ext cx="9905998" cy="708212"/>
          </a:xfrm>
        </p:spPr>
        <p:txBody>
          <a:bodyPr/>
          <a:lstStyle/>
          <a:p>
            <a:r>
              <a:rPr lang="en-US" b="1" dirty="0" smtClean="0">
                <a:latin typeface="Ubuntu"/>
              </a:rPr>
              <a:t>For Loop in Verilog</a:t>
            </a:r>
            <a:endParaRPr lang="en-IN" b="1" dirty="0">
              <a:latin typeface="Ubuntu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3907" y="1042267"/>
            <a:ext cx="11448131" cy="1862297"/>
          </a:xfrm>
        </p:spPr>
        <p:txBody>
          <a:bodyPr/>
          <a:lstStyle/>
          <a:p>
            <a:r>
              <a:rPr lang="en-US" dirty="0" smtClean="0">
                <a:latin typeface="Ubuntu" panose="020B0604030602030204"/>
              </a:rPr>
              <a:t>Initial keyword makes the circuit perform a set of operations, but only when the circuit starts. </a:t>
            </a:r>
          </a:p>
          <a:p>
            <a:r>
              <a:rPr lang="en-US" dirty="0" smtClean="0">
                <a:latin typeface="Ubuntu" panose="020B0604030602030204"/>
              </a:rPr>
              <a:t>It occurs only once. </a:t>
            </a:r>
          </a:p>
          <a:p>
            <a:r>
              <a:rPr lang="en-US" dirty="0" smtClean="0">
                <a:latin typeface="Ubuntu" panose="020B0604030602030204"/>
              </a:rPr>
              <a:t>It is useful for initializing circuit elements. </a:t>
            </a:r>
            <a:endParaRPr lang="en-IN" dirty="0">
              <a:latin typeface="Ubuntu" panose="020B0604030602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918" y="3110753"/>
            <a:ext cx="10425953" cy="313932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reg</a:t>
            </a:r>
            <a:r>
              <a:rPr lang="en-US" dirty="0"/>
              <a:t> [15:0] memory[255:0];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interger</a:t>
            </a:r>
            <a:r>
              <a:rPr lang="en-US" dirty="0"/>
              <a:t> index;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initial</a:t>
            </a:r>
            <a:r>
              <a:rPr lang="en-US" dirty="0"/>
              <a:t> 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for (index=0; </a:t>
            </a:r>
            <a:r>
              <a:rPr lang="en-US" dirty="0" smtClean="0">
                <a:solidFill>
                  <a:srgbClr val="00B050"/>
                </a:solidFill>
              </a:rPr>
              <a:t>index&lt;16; </a:t>
            </a:r>
            <a:r>
              <a:rPr lang="en-US" dirty="0">
                <a:solidFill>
                  <a:srgbClr val="00B050"/>
                </a:solidFill>
              </a:rPr>
              <a:t>index=index+1)</a:t>
            </a:r>
          </a:p>
          <a:p>
            <a:r>
              <a:rPr lang="en-US" dirty="0"/>
              <a:t>	begin</a:t>
            </a:r>
          </a:p>
          <a:p>
            <a:r>
              <a:rPr lang="en-US" dirty="0"/>
              <a:t>		memory[index]=0;</a:t>
            </a:r>
          </a:p>
          <a:p>
            <a:r>
              <a:rPr lang="en-US" dirty="0"/>
              <a:t>	end</a:t>
            </a:r>
          </a:p>
          <a:p>
            <a:r>
              <a:rPr lang="en-US" dirty="0"/>
              <a:t>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89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07" y="242047"/>
            <a:ext cx="9905998" cy="627529"/>
          </a:xfrm>
        </p:spPr>
        <p:txBody>
          <a:bodyPr/>
          <a:lstStyle/>
          <a:p>
            <a:r>
              <a:rPr lang="en-US" b="1" dirty="0" smtClean="0">
                <a:latin typeface="Ubuntu" panose="020B0604030602030204"/>
              </a:rPr>
              <a:t>Design Example: 8 bit Left Shift Register</a:t>
            </a:r>
            <a:endParaRPr lang="en-IN" b="1" dirty="0">
              <a:latin typeface="Ubuntu" panose="020B0604030602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588" y="1075765"/>
            <a:ext cx="582705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module </a:t>
            </a:r>
            <a:r>
              <a:rPr lang="en-IN" dirty="0" err="1"/>
              <a:t>lshift_reg</a:t>
            </a:r>
            <a:r>
              <a:rPr lang="en-IN" dirty="0"/>
              <a:t>(</a:t>
            </a:r>
            <a:r>
              <a:rPr lang="en-IN" dirty="0" err="1"/>
              <a:t>clk</a:t>
            </a:r>
            <a:r>
              <a:rPr lang="en-IN" dirty="0"/>
              <a:t>, </a:t>
            </a:r>
            <a:r>
              <a:rPr lang="en-IN" dirty="0" err="1"/>
              <a:t>rstn</a:t>
            </a:r>
            <a:r>
              <a:rPr lang="en-IN" dirty="0"/>
              <a:t>, </a:t>
            </a:r>
            <a:r>
              <a:rPr lang="en-IN" dirty="0" err="1"/>
              <a:t>load_val</a:t>
            </a:r>
            <a:r>
              <a:rPr lang="en-IN" dirty="0"/>
              <a:t>, </a:t>
            </a:r>
            <a:r>
              <a:rPr lang="en-IN" dirty="0" err="1"/>
              <a:t>load_en</a:t>
            </a:r>
            <a:r>
              <a:rPr lang="en-IN" dirty="0"/>
              <a:t>, op);</a:t>
            </a:r>
          </a:p>
          <a:p>
            <a:endParaRPr lang="en-IN" dirty="0"/>
          </a:p>
          <a:p>
            <a:r>
              <a:rPr lang="en-IN" dirty="0"/>
              <a:t>input </a:t>
            </a:r>
            <a:r>
              <a:rPr lang="en-IN" dirty="0" err="1"/>
              <a:t>clk</a:t>
            </a:r>
            <a:r>
              <a:rPr lang="en-IN" dirty="0"/>
              <a:t>, </a:t>
            </a:r>
            <a:r>
              <a:rPr lang="en-IN" dirty="0" err="1"/>
              <a:t>rstn</a:t>
            </a:r>
            <a:r>
              <a:rPr lang="en-IN" dirty="0"/>
              <a:t>, </a:t>
            </a:r>
            <a:r>
              <a:rPr lang="en-IN" dirty="0" err="1"/>
              <a:t>load_en</a:t>
            </a:r>
            <a:r>
              <a:rPr lang="en-IN" dirty="0"/>
              <a:t>;</a:t>
            </a:r>
          </a:p>
          <a:p>
            <a:r>
              <a:rPr lang="en-IN" dirty="0"/>
              <a:t>input [7:0] </a:t>
            </a:r>
            <a:r>
              <a:rPr lang="en-IN" dirty="0" err="1"/>
              <a:t>load_val</a:t>
            </a:r>
            <a:r>
              <a:rPr lang="en-IN" dirty="0"/>
              <a:t>;</a:t>
            </a:r>
          </a:p>
          <a:p>
            <a:r>
              <a:rPr lang="en-IN" dirty="0"/>
              <a:t>output </a:t>
            </a:r>
            <a:r>
              <a:rPr lang="en-IN" dirty="0" err="1"/>
              <a:t>reg</a:t>
            </a:r>
            <a:r>
              <a:rPr lang="en-IN" dirty="0"/>
              <a:t> [7:0] op;</a:t>
            </a:r>
          </a:p>
          <a:p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always @ (</a:t>
            </a:r>
            <a:r>
              <a:rPr lang="en-IN" dirty="0" err="1">
                <a:solidFill>
                  <a:srgbClr val="00B050"/>
                </a:solidFill>
              </a:rPr>
              <a:t>posedge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clk</a:t>
            </a:r>
            <a:r>
              <a:rPr lang="en-IN" dirty="0">
                <a:solidFill>
                  <a:srgbClr val="00B050"/>
                </a:solidFill>
              </a:rPr>
              <a:t>)</a:t>
            </a:r>
          </a:p>
          <a:p>
            <a:r>
              <a:rPr lang="en-IN" dirty="0">
                <a:solidFill>
                  <a:srgbClr val="00B050"/>
                </a:solidFill>
              </a:rPr>
              <a:t>begin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if (!</a:t>
            </a:r>
            <a:r>
              <a:rPr lang="en-IN" dirty="0" err="1">
                <a:solidFill>
                  <a:srgbClr val="FF0000"/>
                </a:solidFill>
              </a:rPr>
              <a:t>rstn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>
                <a:solidFill>
                  <a:srgbClr val="FF0000"/>
                </a:solidFill>
              </a:rPr>
              <a:t>	begin</a:t>
            </a:r>
          </a:p>
          <a:p>
            <a:r>
              <a:rPr lang="en-IN" dirty="0"/>
              <a:t>	   op&lt;=0;</a:t>
            </a:r>
          </a:p>
          <a:p>
            <a:r>
              <a:rPr lang="en-IN" dirty="0"/>
              <a:t>        </a:t>
            </a:r>
            <a:r>
              <a:rPr lang="en-IN" dirty="0">
                <a:solidFill>
                  <a:srgbClr val="FF0000"/>
                </a:solidFill>
              </a:rPr>
              <a:t>end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rgbClr val="0070C0"/>
                </a:solidFill>
              </a:rPr>
              <a:t>else</a:t>
            </a:r>
          </a:p>
          <a:p>
            <a:r>
              <a:rPr lang="en-IN" dirty="0">
                <a:solidFill>
                  <a:srgbClr val="0070C0"/>
                </a:solidFill>
              </a:rPr>
              <a:t>	begin</a:t>
            </a:r>
          </a:p>
          <a:p>
            <a:r>
              <a:rPr lang="en-IN" dirty="0"/>
              <a:t>		</a:t>
            </a:r>
            <a:r>
              <a:rPr lang="en-IN" dirty="0">
                <a:solidFill>
                  <a:srgbClr val="FFC000"/>
                </a:solidFill>
              </a:rPr>
              <a:t>if(</a:t>
            </a:r>
            <a:r>
              <a:rPr lang="en-IN" dirty="0" err="1">
                <a:solidFill>
                  <a:srgbClr val="FFC000"/>
                </a:solidFill>
              </a:rPr>
              <a:t>load_en</a:t>
            </a:r>
            <a:r>
              <a:rPr lang="en-IN" dirty="0">
                <a:solidFill>
                  <a:srgbClr val="FFC000"/>
                </a:solidFill>
              </a:rPr>
              <a:t>)</a:t>
            </a:r>
          </a:p>
          <a:p>
            <a:r>
              <a:rPr lang="en-IN" dirty="0">
                <a:solidFill>
                  <a:srgbClr val="FFC000"/>
                </a:solidFill>
              </a:rPr>
              <a:t>		begin</a:t>
            </a:r>
          </a:p>
          <a:p>
            <a:r>
              <a:rPr lang="en-IN" dirty="0"/>
              <a:t>			op&lt;=</a:t>
            </a:r>
            <a:r>
              <a:rPr lang="en-IN" dirty="0" err="1"/>
              <a:t>load_val</a:t>
            </a:r>
            <a:r>
              <a:rPr lang="en-IN" dirty="0"/>
              <a:t>;</a:t>
            </a:r>
          </a:p>
          <a:p>
            <a:r>
              <a:rPr lang="en-IN" dirty="0"/>
              <a:t>		</a:t>
            </a:r>
            <a:r>
              <a:rPr lang="en-IN" dirty="0">
                <a:solidFill>
                  <a:srgbClr val="FFC000"/>
                </a:solidFill>
              </a:rPr>
              <a:t>end</a:t>
            </a:r>
          </a:p>
          <a:p>
            <a:r>
              <a:rPr lang="en-IN" dirty="0"/>
              <a:t>		</a:t>
            </a:r>
          </a:p>
          <a:p>
            <a:r>
              <a:rPr lang="en-IN" sz="1400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224" y="1174377"/>
            <a:ext cx="47692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92D050"/>
                </a:solidFill>
              </a:rPr>
              <a:t>       else</a:t>
            </a:r>
          </a:p>
          <a:p>
            <a:r>
              <a:rPr lang="en-IN" dirty="0" smtClean="0">
                <a:solidFill>
                  <a:srgbClr val="92D050"/>
                </a:solidFill>
              </a:rPr>
              <a:t>        begin</a:t>
            </a:r>
            <a:endParaRPr lang="en-IN" dirty="0">
              <a:solidFill>
                <a:srgbClr val="92D050"/>
              </a:solidFill>
            </a:endParaRPr>
          </a:p>
          <a:p>
            <a:r>
              <a:rPr lang="en-IN" dirty="0"/>
              <a:t>              </a:t>
            </a:r>
            <a:r>
              <a:rPr lang="en-IN" dirty="0" smtClean="0"/>
              <a:t>op[0</a:t>
            </a:r>
            <a:r>
              <a:rPr lang="en-IN" dirty="0"/>
              <a:t>] &lt;= op[7]; </a:t>
            </a:r>
          </a:p>
          <a:p>
            <a:r>
              <a:rPr lang="en-IN" dirty="0"/>
              <a:t>		</a:t>
            </a:r>
            <a:r>
              <a:rPr lang="en-IN" dirty="0" smtClean="0"/>
              <a:t>op[1</a:t>
            </a:r>
            <a:r>
              <a:rPr lang="en-IN" dirty="0"/>
              <a:t>] &lt;= op[0]; </a:t>
            </a:r>
          </a:p>
          <a:p>
            <a:r>
              <a:rPr lang="en-IN" dirty="0"/>
              <a:t>		</a:t>
            </a:r>
            <a:r>
              <a:rPr lang="en-IN" dirty="0" smtClean="0"/>
              <a:t>op[2</a:t>
            </a:r>
            <a:r>
              <a:rPr lang="en-IN" dirty="0"/>
              <a:t>] &lt;= op[1]; </a:t>
            </a:r>
          </a:p>
          <a:p>
            <a:r>
              <a:rPr lang="en-IN" dirty="0"/>
              <a:t>		</a:t>
            </a:r>
            <a:r>
              <a:rPr lang="en-IN" dirty="0" smtClean="0"/>
              <a:t>op[3</a:t>
            </a:r>
            <a:r>
              <a:rPr lang="en-IN" dirty="0"/>
              <a:t>] &lt;= op[2]; </a:t>
            </a:r>
          </a:p>
          <a:p>
            <a:r>
              <a:rPr lang="en-IN" dirty="0"/>
              <a:t>		</a:t>
            </a:r>
            <a:r>
              <a:rPr lang="en-IN" dirty="0" smtClean="0"/>
              <a:t>op[4</a:t>
            </a:r>
            <a:r>
              <a:rPr lang="en-IN" dirty="0"/>
              <a:t>] &lt;= op[3]; </a:t>
            </a:r>
          </a:p>
          <a:p>
            <a:r>
              <a:rPr lang="en-IN" dirty="0"/>
              <a:t>		</a:t>
            </a:r>
            <a:r>
              <a:rPr lang="en-IN" dirty="0" smtClean="0"/>
              <a:t>op[5</a:t>
            </a:r>
            <a:r>
              <a:rPr lang="en-IN" dirty="0"/>
              <a:t>] &lt;= op[4]; </a:t>
            </a:r>
          </a:p>
          <a:p>
            <a:r>
              <a:rPr lang="en-IN" dirty="0"/>
              <a:t>		</a:t>
            </a:r>
            <a:r>
              <a:rPr lang="en-IN" dirty="0" smtClean="0"/>
              <a:t>op[6</a:t>
            </a:r>
            <a:r>
              <a:rPr lang="en-IN" dirty="0"/>
              <a:t>] &lt;= op[5]; </a:t>
            </a:r>
          </a:p>
          <a:p>
            <a:r>
              <a:rPr lang="en-IN" dirty="0"/>
              <a:t>		</a:t>
            </a:r>
            <a:r>
              <a:rPr lang="en-IN" dirty="0" smtClean="0"/>
              <a:t>op[7</a:t>
            </a:r>
            <a:r>
              <a:rPr lang="en-IN" dirty="0"/>
              <a:t>] &lt;= op[6</a:t>
            </a:r>
            <a:r>
              <a:rPr lang="en-IN" dirty="0" smtClean="0"/>
              <a:t>]; </a:t>
            </a:r>
            <a:endParaRPr lang="en-IN" dirty="0"/>
          </a:p>
          <a:p>
            <a:r>
              <a:rPr lang="en-IN" dirty="0" smtClean="0">
                <a:solidFill>
                  <a:srgbClr val="92D050"/>
                </a:solidFill>
              </a:rPr>
              <a:t>          end</a:t>
            </a:r>
            <a:endParaRPr lang="en-IN" dirty="0">
              <a:solidFill>
                <a:srgbClr val="92D050"/>
              </a:solidFill>
            </a:endParaRPr>
          </a:p>
          <a:p>
            <a:r>
              <a:rPr lang="en-IN" dirty="0"/>
              <a:t>	</a:t>
            </a:r>
            <a:r>
              <a:rPr lang="en-IN" dirty="0" smtClean="0">
                <a:solidFill>
                  <a:srgbClr val="0070C0"/>
                </a:solidFill>
              </a:rPr>
              <a:t>end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end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 err="1"/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1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96</TotalTime>
  <Words>828</Words>
  <Application>Microsoft Office PowerPoint</Application>
  <PresentationFormat>Widescreen</PresentationFormat>
  <Paragraphs>306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Ubuntu</vt:lpstr>
      <vt:lpstr>Wingdings</vt:lpstr>
      <vt:lpstr>Mesh</vt:lpstr>
      <vt:lpstr>Module 2: Hardware Description Language</vt:lpstr>
      <vt:lpstr>Blocking and Non-Blocking Statements</vt:lpstr>
      <vt:lpstr>Blocking and Non-Blocking Statements</vt:lpstr>
      <vt:lpstr>System Tasks</vt:lpstr>
      <vt:lpstr>Compiler Directives</vt:lpstr>
      <vt:lpstr>Ranges</vt:lpstr>
      <vt:lpstr>Components of a Verilog Module</vt:lpstr>
      <vt:lpstr>For Loop in Verilog</vt:lpstr>
      <vt:lpstr>Design Example: 8 bit Left Shift Register</vt:lpstr>
      <vt:lpstr>Design Example with FOR: 8 bit Left Shift Register</vt:lpstr>
      <vt:lpstr>Test Bench </vt:lpstr>
      <vt:lpstr>Initial Block in Test Bench</vt:lpstr>
      <vt:lpstr>FOR LOOP Comments</vt:lpstr>
      <vt:lpstr>4-Bit Ripple Carry Counter: Modules and Sub-Modules</vt:lpstr>
      <vt:lpstr>PowerPoint Presentation</vt:lpstr>
      <vt:lpstr>4-bit Ripple Carry Counter</vt:lpstr>
      <vt:lpstr>TEST BENCH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Urbi</dc:creator>
  <cp:lastModifiedBy>Urbi</cp:lastModifiedBy>
  <cp:revision>136</cp:revision>
  <dcterms:created xsi:type="dcterms:W3CDTF">2023-01-11T03:06:29Z</dcterms:created>
  <dcterms:modified xsi:type="dcterms:W3CDTF">2023-01-12T01:10:26Z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