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95" r:id="rId3"/>
    <p:sldId id="296" r:id="rId4"/>
    <p:sldId id="297" r:id="rId5"/>
    <p:sldId id="301" r:id="rId6"/>
    <p:sldId id="302" r:id="rId7"/>
    <p:sldId id="304" r:id="rId8"/>
    <p:sldId id="303" r:id="rId9"/>
    <p:sldId id="306" r:id="rId10"/>
    <p:sldId id="305" r:id="rId11"/>
    <p:sldId id="307" r:id="rId12"/>
    <p:sldId id="309" r:id="rId13"/>
    <p:sldId id="308" r:id="rId14"/>
    <p:sldId id="310" r:id="rId15"/>
    <p:sldId id="298" r:id="rId16"/>
    <p:sldId id="299" r:id="rId17"/>
    <p:sldId id="300" r:id="rId18"/>
    <p:sldId id="311" r:id="rId19"/>
    <p:sldId id="31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t>1/12/2023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t>1/12/2023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t>1/12/2023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smtClean="0"/>
              <a:t>1/12/2023</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smtClean="0"/>
              <a:t>1/12/2023</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panose="020B0604020202020204"/>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panose="020B0604020202020204"/>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panose="020B0604020202020204"/>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panose="020B0604020202020204"/>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panose="020B0604020202020204"/>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panose="020B0604020202020204"/>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panose="020B0604020202020204"/>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panose="020B0604020202020204"/>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panose="020B0604020202020204"/>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0860" y="609600"/>
            <a:ext cx="10668000" cy="3200400"/>
          </a:xfrm>
        </p:spPr>
        <p:txBody>
          <a:bodyPr/>
          <a:lstStyle/>
          <a:p>
            <a:r>
              <a:rPr lang="en-US" altLang="en-US" dirty="0" smtClean="0">
                <a:latin typeface="Ubuntu" panose="020B0604030602030204" charset="0"/>
                <a:cs typeface="Ubuntu" panose="020B0604030602030204" charset="0"/>
              </a:rPr>
              <a:t>MODULE 3: </a:t>
            </a:r>
            <a:r>
              <a:rPr lang="en-US" dirty="0" smtClean="0">
                <a:latin typeface="Ubuntu" panose="020B0604030602030204" charset="0"/>
                <a:cs typeface="Ubuntu" panose="020B0604030602030204" charset="0"/>
              </a:rPr>
              <a:t>The Basics of Logic Design</a:t>
            </a:r>
          </a:p>
        </p:txBody>
      </p:sp>
      <p:sp>
        <p:nvSpPr>
          <p:cNvPr id="3" name="Subtitle 2"/>
          <p:cNvSpPr>
            <a:spLocks noGrp="1"/>
          </p:cNvSpPr>
          <p:nvPr>
            <p:ph type="subTitle" idx="1"/>
          </p:nvPr>
        </p:nvSpPr>
        <p:spPr/>
        <p:txBody>
          <a:bodyPr>
            <a:normAutofit fontScale="92500" lnSpcReduction="20000"/>
          </a:bodyPr>
          <a:lstStyle/>
          <a:p>
            <a:r>
              <a:rPr lang="en-US" dirty="0" smtClean="0">
                <a:latin typeface="Ubuntu" panose="020B0604030602030204" charset="0"/>
                <a:cs typeface="Ubuntu" panose="020B0604030602030204" charset="0"/>
              </a:rPr>
              <a:t>Computer Organization (CS220)</a:t>
            </a:r>
          </a:p>
          <a:p>
            <a:r>
              <a:rPr lang="en-US" dirty="0" smtClean="0">
                <a:latin typeface="Ubuntu" panose="020B0604030602030204" charset="0"/>
                <a:cs typeface="Ubuntu" panose="020B0604030602030204" charset="0"/>
              </a:rPr>
              <a:t>Semester 2021-22-II</a:t>
            </a:r>
          </a:p>
          <a:p>
            <a:endParaRPr lang="en-US" dirty="0">
              <a:latin typeface="Ubuntu" panose="020B0604030602030204" charset="0"/>
              <a:cs typeface="Ubuntu" panose="020B0604030602030204" charset="0"/>
            </a:endParaRPr>
          </a:p>
          <a:p>
            <a:r>
              <a:rPr lang="en-US" dirty="0" smtClean="0">
                <a:latin typeface="Ubuntu" panose="020B0604030602030204" charset="0"/>
                <a:cs typeface="Ubuntu" panose="020B0604030602030204" charset="0"/>
              </a:rPr>
              <a:t>Urbi Chatterjee</a:t>
            </a:r>
          </a:p>
          <a:p>
            <a:r>
              <a:rPr lang="en-US" dirty="0" smtClean="0">
                <a:latin typeface="Ubuntu" panose="020B0604030602030204" charset="0"/>
                <a:cs typeface="Ubuntu" panose="020B0604030602030204" charset="0"/>
              </a:rPr>
              <a:t>CSE, IIT Kanpur</a:t>
            </a:r>
          </a:p>
          <a:p>
            <a:endParaRPr lang="en-IN" dirty="0">
              <a:latin typeface="Ubuntu" panose="020B0604030602030204" charset="0"/>
              <a:cs typeface="Ubuntu" panose="020B060403060203020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91440"/>
            <a:ext cx="9906000" cy="1400810"/>
          </a:xfrm>
        </p:spPr>
        <p:txBody>
          <a:bodyPr/>
          <a:lstStyle/>
          <a:p>
            <a:r>
              <a:rPr lang="" altLang="en-US">
                <a:latin typeface="Ubuntu" panose="020B0604030602030204" charset="0"/>
                <a:cs typeface="Ubuntu" panose="020B0604030602030204" charset="0"/>
              </a:rPr>
              <a:t>CLB Locations</a:t>
            </a:r>
          </a:p>
        </p:txBody>
      </p:sp>
      <p:pic>
        <p:nvPicPr>
          <p:cNvPr id="4" name="Picture 3"/>
          <p:cNvPicPr>
            <a:picLocks noChangeAspect="1"/>
          </p:cNvPicPr>
          <p:nvPr/>
        </p:nvPicPr>
        <p:blipFill>
          <a:blip r:embed="rId2"/>
          <a:stretch>
            <a:fillRect/>
          </a:stretch>
        </p:blipFill>
        <p:spPr>
          <a:xfrm>
            <a:off x="2089785" y="1887855"/>
            <a:ext cx="7658100" cy="4200525"/>
          </a:xfrm>
          <a:prstGeom prst="rect">
            <a:avLst/>
          </a:prstGeom>
        </p:spPr>
      </p:pic>
      <p:sp>
        <p:nvSpPr>
          <p:cNvPr id="5" name="Text Box 4"/>
          <p:cNvSpPr txBox="1"/>
          <p:nvPr/>
        </p:nvSpPr>
        <p:spPr>
          <a:xfrm>
            <a:off x="3662045" y="6284595"/>
            <a:ext cx="8385175" cy="398780"/>
          </a:xfrm>
          <a:prstGeom prst="rect">
            <a:avLst/>
          </a:prstGeom>
          <a:noFill/>
        </p:spPr>
        <p:txBody>
          <a:bodyPr wrap="square" rtlCol="0">
            <a:spAutoFit/>
          </a:bodyPr>
          <a:lstStyle/>
          <a:p>
            <a:r>
              <a:rPr lang="en-US" altLang="en-US" sz="2000" b="1">
                <a:solidFill>
                  <a:srgbClr val="FF0000"/>
                </a:solidFill>
              </a:rPr>
              <a:t>Slide Credits: Xilinx and Prof. Mainak Chaudhuri, CSE, IITK</a:t>
            </a:r>
            <a:r>
              <a:rPr lang="en-US" altLang="en-US" b="1">
                <a:solidFill>
                  <a:srgbClr val="FF0000"/>
                </a:solidFill>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a:xfrm>
            <a:off x="351155" y="295910"/>
            <a:ext cx="9906000" cy="786765"/>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a:latin typeface="Ubuntu" panose="020B0604030602030204" charset="0"/>
                <a:cs typeface="Ubuntu" panose="020B0604030602030204" charset="0"/>
              </a:rPr>
              <a:t>Resources in a Slice</a:t>
            </a:r>
          </a:p>
        </p:txBody>
      </p:sp>
      <p:pic>
        <p:nvPicPr>
          <p:cNvPr id="6" name="Picture 5"/>
          <p:cNvPicPr>
            <a:picLocks noChangeAspect="1"/>
          </p:cNvPicPr>
          <p:nvPr/>
        </p:nvPicPr>
        <p:blipFill>
          <a:blip r:embed="rId2"/>
          <a:stretch>
            <a:fillRect/>
          </a:stretch>
        </p:blipFill>
        <p:spPr>
          <a:xfrm>
            <a:off x="473710" y="1196340"/>
            <a:ext cx="11028680" cy="4465320"/>
          </a:xfrm>
          <a:prstGeom prst="rect">
            <a:avLst/>
          </a:prstGeom>
        </p:spPr>
      </p:pic>
      <p:sp>
        <p:nvSpPr>
          <p:cNvPr id="7" name="Text Box 6"/>
          <p:cNvSpPr txBox="1"/>
          <p:nvPr/>
        </p:nvSpPr>
        <p:spPr>
          <a:xfrm>
            <a:off x="3662045" y="6284595"/>
            <a:ext cx="8385175" cy="398780"/>
          </a:xfrm>
          <a:prstGeom prst="rect">
            <a:avLst/>
          </a:prstGeom>
          <a:noFill/>
        </p:spPr>
        <p:txBody>
          <a:bodyPr wrap="square" rtlCol="0">
            <a:spAutoFit/>
          </a:bodyPr>
          <a:lstStyle/>
          <a:p>
            <a:r>
              <a:rPr lang="en-US" altLang="en-US" sz="2000" b="1">
                <a:solidFill>
                  <a:srgbClr val="FF0000"/>
                </a:solidFill>
              </a:rPr>
              <a:t>Slide Credits: Xilinx and Prof. Mainak Chaudhuri, CSE, IITK</a:t>
            </a:r>
            <a:r>
              <a:rPr lang="en-US" altLang="en-US" b="1">
                <a:solidFill>
                  <a:srgbClr val="FF0000"/>
                </a:solidFill>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90830" y="1294130"/>
            <a:ext cx="11610340" cy="2522855"/>
          </a:xfrm>
          <a:prstGeom prst="rect">
            <a:avLst/>
          </a:prstGeom>
          <a:noFill/>
        </p:spPr>
        <p:txBody>
          <a:bodyPr wrap="square" rtlCol="0">
            <a:spAutoFit/>
          </a:bodyPr>
          <a:lstStyle/>
          <a:p>
            <a:endParaRPr lang="en-US"/>
          </a:p>
          <a:p>
            <a:pPr marL="342900" indent="-342900">
              <a:buFont typeface="Arial" panose="020B0604020202020204" pitchFamily="34" charset="0"/>
              <a:buChar char="•"/>
            </a:pPr>
            <a:r>
              <a:rPr lang="" altLang="en-US" sz="2000">
                <a:latin typeface="Ubuntu" panose="020B0604030602030204" charset="0"/>
                <a:cs typeface="Ubuntu" panose="020B0604030602030204" charset="0"/>
              </a:rPr>
              <a:t>T</a:t>
            </a:r>
            <a:r>
              <a:rPr lang="en-US" sz="2000">
                <a:latin typeface="Ubuntu" panose="020B0604030602030204" charset="0"/>
                <a:cs typeface="Ubuntu" panose="020B0604030602030204" charset="0"/>
              </a:rPr>
              <a:t>he LUTs in each SLICEM pair can be configured as Distributed RAM or a 16-bit shift register</a:t>
            </a:r>
            <a:r>
              <a:rPr lang="" altLang="en-US" sz="2000">
                <a:latin typeface="Ubuntu" panose="020B0604030602030204" charset="0"/>
                <a:cs typeface="Ubuntu" panose="020B0604030602030204" charset="0"/>
              </a:rPr>
              <a:t>.</a:t>
            </a:r>
          </a:p>
          <a:p>
            <a:pPr marL="342900" indent="-342900">
              <a:buFont typeface="Arial" panose="020B0604020202020204" pitchFamily="34" charset="0"/>
              <a:buChar char="•"/>
            </a:pPr>
            <a:r>
              <a:rPr lang="en-US" sz="2000">
                <a:latin typeface="Ubuntu" panose="020B0604030602030204" charset="0"/>
                <a:cs typeface="Ubuntu" panose="020B0604030602030204" charset="0"/>
              </a:rPr>
              <a:t>Each of the two LUTs (F and G) in a slice have four logic inputs (A1-A4) and a single output (D). </a:t>
            </a:r>
          </a:p>
          <a:p>
            <a:pPr marL="342900" indent="-342900">
              <a:buFont typeface="Arial" panose="020B0604020202020204" pitchFamily="34" charset="0"/>
              <a:buChar char="•"/>
            </a:pPr>
            <a:r>
              <a:rPr lang="en-US" sz="2000">
                <a:latin typeface="Ubuntu" panose="020B0604030602030204" charset="0"/>
                <a:cs typeface="Ubuntu" panose="020B0604030602030204" charset="0"/>
              </a:rPr>
              <a:t>Any four-variable Boolean logic operation can be implemented in one LUT.</a:t>
            </a:r>
          </a:p>
          <a:p>
            <a:pPr marL="342900" indent="-342900">
              <a:buFont typeface="Arial" panose="020B0604020202020204" pitchFamily="34" charset="0"/>
              <a:buChar char="•"/>
            </a:pPr>
            <a:r>
              <a:rPr lang="en-US" sz="2000">
                <a:latin typeface="Ubuntu" panose="020B0604030602030204" charset="0"/>
                <a:cs typeface="Ubuntu" panose="020B0604030602030204" charset="0"/>
              </a:rPr>
              <a:t>Functions with more inputs can be implemented by cascading LUTs or by using the wide function multiplexers that are described later.</a:t>
            </a:r>
          </a:p>
          <a:p>
            <a:pPr marL="342900" indent="-342900">
              <a:buFont typeface="Arial" panose="020B0604020202020204" pitchFamily="34" charset="0"/>
              <a:buChar char="•"/>
            </a:pPr>
            <a:r>
              <a:rPr lang="en-US" sz="2000">
                <a:latin typeface="Ubuntu" panose="020B0604030602030204" charset="0"/>
                <a:cs typeface="Ubuntu" panose="020B0604030602030204" charset="0"/>
              </a:rPr>
              <a:t>The output of the LUT can connect to the wide multiplexer logic, the carry and arithmetic logic, or directly to a CLB output or to the CLB storage element. </a:t>
            </a:r>
          </a:p>
        </p:txBody>
      </p:sp>
      <p:sp>
        <p:nvSpPr>
          <p:cNvPr id="5" name="Title 4"/>
          <p:cNvSpPr>
            <a:spLocks noGrp="1"/>
          </p:cNvSpPr>
          <p:nvPr>
            <p:ph type="title"/>
          </p:nvPr>
        </p:nvSpPr>
        <p:spPr>
          <a:xfrm>
            <a:off x="446405" y="132715"/>
            <a:ext cx="9906000" cy="965835"/>
          </a:xfrm>
        </p:spPr>
        <p:txBody>
          <a:bodyPr/>
          <a:lstStyle/>
          <a:p>
            <a:r>
              <a:rPr lang="en-US">
                <a:latin typeface="Ubuntu" panose="020B0604030602030204" charset="0"/>
                <a:cs typeface="Ubuntu" panose="020B0604030602030204" charset="0"/>
              </a:rPr>
              <a:t>LUT Resources in a Slice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405" y="132715"/>
            <a:ext cx="9906000" cy="965835"/>
          </a:xfrm>
        </p:spPr>
        <p:txBody>
          <a:bodyPr/>
          <a:lstStyle/>
          <a:p>
            <a:r>
              <a:rPr lang="en-US">
                <a:latin typeface="Ubuntu" panose="020B0604030602030204" charset="0"/>
                <a:cs typeface="Ubuntu" panose="020B0604030602030204" charset="0"/>
              </a:rPr>
              <a:t>LUT Resources in a Slice</a:t>
            </a:r>
          </a:p>
        </p:txBody>
      </p:sp>
      <p:pic>
        <p:nvPicPr>
          <p:cNvPr id="5" name="Picture 4"/>
          <p:cNvPicPr>
            <a:picLocks noChangeAspect="1"/>
          </p:cNvPicPr>
          <p:nvPr/>
        </p:nvPicPr>
        <p:blipFill>
          <a:blip r:embed="rId2"/>
          <a:stretch>
            <a:fillRect/>
          </a:stretch>
        </p:blipFill>
        <p:spPr>
          <a:xfrm>
            <a:off x="635000" y="1098550"/>
            <a:ext cx="7621270" cy="4772025"/>
          </a:xfrm>
          <a:prstGeom prst="rect">
            <a:avLst/>
          </a:prstGeom>
        </p:spPr>
      </p:pic>
      <p:sp>
        <p:nvSpPr>
          <p:cNvPr id="7" name="Text Box 6"/>
          <p:cNvSpPr txBox="1"/>
          <p:nvPr/>
        </p:nvSpPr>
        <p:spPr>
          <a:xfrm>
            <a:off x="3662045" y="6407150"/>
            <a:ext cx="8385175" cy="398780"/>
          </a:xfrm>
          <a:prstGeom prst="rect">
            <a:avLst/>
          </a:prstGeom>
          <a:noFill/>
        </p:spPr>
        <p:txBody>
          <a:bodyPr wrap="square" rtlCol="0">
            <a:spAutoFit/>
          </a:bodyPr>
          <a:lstStyle/>
          <a:p>
            <a:r>
              <a:rPr lang="en-US" altLang="en-US" sz="2000" b="1">
                <a:solidFill>
                  <a:srgbClr val="FF0000"/>
                </a:solidFill>
              </a:rPr>
              <a:t>Slide Credits: Xilinx and Prof. Mainak Chaudhuri, CSE, IITK</a:t>
            </a:r>
            <a:r>
              <a:rPr lang="en-US" altLang="en-US" b="1">
                <a:solidFill>
                  <a:srgbClr val="FF0000"/>
                </a:solidFill>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125" y="159385"/>
            <a:ext cx="9906000" cy="896620"/>
          </a:xfrm>
        </p:spPr>
        <p:txBody>
          <a:bodyPr/>
          <a:lstStyle/>
          <a:p>
            <a:r>
              <a:rPr lang="" altLang="en-US">
                <a:latin typeface="Ubuntu" panose="020B0604030602030204" charset="0"/>
                <a:cs typeface="Ubuntu" panose="020B0604030602030204" charset="0"/>
              </a:rPr>
              <a:t>Spartan 3 Families</a:t>
            </a:r>
          </a:p>
        </p:txBody>
      </p:sp>
      <p:sp>
        <p:nvSpPr>
          <p:cNvPr id="4" name="Text Box 3"/>
          <p:cNvSpPr txBox="1"/>
          <p:nvPr/>
        </p:nvSpPr>
        <p:spPr>
          <a:xfrm>
            <a:off x="457200" y="1268095"/>
            <a:ext cx="10948035" cy="2861310"/>
          </a:xfrm>
          <a:prstGeom prst="rect">
            <a:avLst/>
          </a:prstGeom>
          <a:noFill/>
        </p:spPr>
        <p:txBody>
          <a:bodyPr wrap="square" rtlCol="0">
            <a:spAutoFit/>
          </a:bodyPr>
          <a:lstStyle/>
          <a:p>
            <a:r>
              <a:rPr lang="en-US" sz="2000" dirty="0" smtClean="0">
                <a:latin typeface="Ubuntu" panose="020B0604030602030204" charset="0"/>
                <a:cs typeface="Ubuntu" panose="020B0604030602030204" charset="0"/>
                <a:sym typeface="+mn-ea"/>
              </a:rPr>
              <a:t>Five family members</a:t>
            </a:r>
            <a:endParaRPr lang="en-US" sz="2000" dirty="0" smtClean="0">
              <a:latin typeface="Ubuntu" panose="020B0604030602030204" charset="0"/>
              <a:cs typeface="Ubuntu" panose="020B0604030602030204" charset="0"/>
            </a:endParaRPr>
          </a:p>
          <a:p>
            <a:pPr lvl="1"/>
            <a:r>
              <a:rPr lang="en-US" sz="2000" dirty="0" smtClean="0">
                <a:latin typeface="Ubuntu" panose="020B0604030602030204" charset="0"/>
                <a:cs typeface="Ubuntu" panose="020B0604030602030204" charset="0"/>
                <a:sym typeface="+mn-ea"/>
              </a:rPr>
              <a:t>100K, 250K, 500K, 1200K, and 1600K logic gates</a:t>
            </a:r>
            <a:endParaRPr lang="en-US" sz="2000" dirty="0" smtClean="0">
              <a:latin typeface="Ubuntu" panose="020B0604030602030204" charset="0"/>
              <a:cs typeface="Ubuntu" panose="020B0604030602030204" charset="0"/>
            </a:endParaRPr>
          </a:p>
          <a:p>
            <a:pPr lvl="1"/>
            <a:r>
              <a:rPr lang="en-US" sz="2000" dirty="0" smtClean="0">
                <a:latin typeface="Ubuntu" panose="020B0604030602030204" charset="0"/>
                <a:cs typeface="Ubuntu" panose="020B0604030602030204" charset="0"/>
                <a:sym typeface="+mn-ea"/>
              </a:rPr>
              <a:t>Specs </a:t>
            </a:r>
            <a:r>
              <a:rPr lang="en-US" sz="2000" smtClean="0">
                <a:latin typeface="Ubuntu" panose="020B0604030602030204" charset="0"/>
                <a:cs typeface="Ubuntu" panose="020B0604030602030204" charset="0"/>
                <a:sym typeface="+mn-ea"/>
              </a:rPr>
              <a:t>of XC3S500E</a:t>
            </a:r>
            <a:endParaRPr lang="en-US" sz="2000" dirty="0" smtClean="0">
              <a:latin typeface="Ubuntu" panose="020B0604030602030204" charset="0"/>
              <a:cs typeface="Ubuntu" panose="020B0604030602030204" charset="0"/>
            </a:endParaRPr>
          </a:p>
          <a:p>
            <a:pPr lvl="2"/>
            <a:r>
              <a:rPr lang="en-US" sz="2000" dirty="0" smtClean="0">
                <a:latin typeface="Ubuntu" panose="020B0604030602030204" charset="0"/>
                <a:cs typeface="Ubuntu" panose="020B0604030602030204" charset="0"/>
                <a:sym typeface="+mn-ea"/>
              </a:rPr>
              <a:t>500K gates</a:t>
            </a:r>
            <a:endParaRPr lang="en-US" sz="2000" dirty="0" smtClean="0">
              <a:latin typeface="Ubuntu" panose="020B0604030602030204" charset="0"/>
              <a:cs typeface="Ubuntu" panose="020B0604030602030204" charset="0"/>
            </a:endParaRPr>
          </a:p>
          <a:p>
            <a:pPr lvl="2"/>
            <a:r>
              <a:rPr lang="en-US" sz="2000" dirty="0" smtClean="0">
                <a:latin typeface="Ubuntu" panose="020B0604030602030204" charset="0"/>
                <a:cs typeface="Ubuntu" panose="020B0604030602030204" charset="0"/>
                <a:sym typeface="+mn-ea"/>
              </a:rPr>
              <a:t>1164 CLBs (4656 slices); 46 rows, 34 columns</a:t>
            </a:r>
            <a:endParaRPr lang="en-US" sz="2000" dirty="0" smtClean="0">
              <a:latin typeface="Ubuntu" panose="020B0604030602030204" charset="0"/>
              <a:cs typeface="Ubuntu" panose="020B0604030602030204" charset="0"/>
            </a:endParaRPr>
          </a:p>
          <a:p>
            <a:pPr lvl="2"/>
            <a:r>
              <a:rPr lang="en-US" sz="2000" dirty="0" smtClean="0">
                <a:latin typeface="Ubuntu" panose="020B0604030602030204" charset="0"/>
                <a:cs typeface="Ubuntu" panose="020B0604030602030204" charset="0"/>
                <a:sym typeface="+mn-ea"/>
              </a:rPr>
              <a:t>Some CLB rows and columns are taken up by block RAM, multiplier blocks, DCM</a:t>
            </a:r>
            <a:endParaRPr lang="en-US" sz="2000" dirty="0" smtClean="0">
              <a:latin typeface="Ubuntu" panose="020B0604030602030204" charset="0"/>
              <a:cs typeface="Ubuntu" panose="020B0604030602030204" charset="0"/>
            </a:endParaRPr>
          </a:p>
          <a:p>
            <a:pPr lvl="2"/>
            <a:r>
              <a:rPr lang="en-US" sz="2000" dirty="0" smtClean="0">
                <a:latin typeface="Ubuntu" panose="020B0604030602030204" charset="0"/>
                <a:cs typeface="Ubuntu" panose="020B0604030602030204" charset="0"/>
                <a:sym typeface="+mn-ea"/>
              </a:rPr>
              <a:t>360K-bit block RAM (20 RAM blocks, each 18K bits)</a:t>
            </a:r>
            <a:endParaRPr lang="en-US" sz="2000" dirty="0" smtClean="0">
              <a:latin typeface="Ubuntu" panose="020B0604030602030204" charset="0"/>
              <a:cs typeface="Ubuntu" panose="020B0604030602030204" charset="0"/>
            </a:endParaRPr>
          </a:p>
          <a:p>
            <a:pPr lvl="2"/>
            <a:r>
              <a:rPr lang="en-US" sz="2000" dirty="0" smtClean="0">
                <a:latin typeface="Ubuntu" panose="020B0604030602030204" charset="0"/>
                <a:cs typeface="Ubuntu" panose="020B0604030602030204" charset="0"/>
                <a:sym typeface="+mn-ea"/>
              </a:rPr>
              <a:t>20 multiplier blocks</a:t>
            </a:r>
            <a:endParaRPr lang="en-US" sz="2000" dirty="0" smtClean="0">
              <a:latin typeface="Ubuntu" panose="020B0604030602030204" charset="0"/>
              <a:cs typeface="Ubuntu" panose="020B0604030602030204" charset="0"/>
            </a:endParaRPr>
          </a:p>
          <a:p>
            <a:pPr lvl="2"/>
            <a:r>
              <a:rPr lang="en-US" sz="2000" dirty="0" smtClean="0">
                <a:latin typeface="Ubuntu" panose="020B0604030602030204" charset="0"/>
                <a:cs typeface="Ubuntu" panose="020B0604030602030204" charset="0"/>
                <a:sym typeface="+mn-ea"/>
              </a:rPr>
              <a:t>4 DCMs</a:t>
            </a:r>
            <a:endParaRPr lang="en-US" sz="2000">
              <a:latin typeface="Ubuntu" panose="020B0604030602030204" charset="0"/>
              <a:cs typeface="Ubuntu" panose="020B0604030602030204" charset="0"/>
            </a:endParaRPr>
          </a:p>
        </p:txBody>
      </p:sp>
      <p:sp>
        <p:nvSpPr>
          <p:cNvPr id="7" name="Text Box 6"/>
          <p:cNvSpPr txBox="1"/>
          <p:nvPr/>
        </p:nvSpPr>
        <p:spPr>
          <a:xfrm>
            <a:off x="3662045" y="6407150"/>
            <a:ext cx="8385175" cy="398780"/>
          </a:xfrm>
          <a:prstGeom prst="rect">
            <a:avLst/>
          </a:prstGeom>
          <a:noFill/>
        </p:spPr>
        <p:txBody>
          <a:bodyPr wrap="square" rtlCol="0">
            <a:spAutoFit/>
          </a:bodyPr>
          <a:lstStyle/>
          <a:p>
            <a:r>
              <a:rPr lang="en-US" altLang="en-US" sz="2000" b="1">
                <a:solidFill>
                  <a:srgbClr val="FF0000"/>
                </a:solidFill>
              </a:rPr>
              <a:t>Slide Credits: Xilinx and Prof. Mainak Chaudhuri, CSE, IITK</a:t>
            </a:r>
            <a:r>
              <a:rPr lang="en-US" altLang="en-US" b="1">
                <a:solidFill>
                  <a:srgbClr val="FF0000"/>
                </a:solidFill>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 y="104775"/>
            <a:ext cx="9906000" cy="1073150"/>
          </a:xfrm>
        </p:spPr>
        <p:txBody>
          <a:bodyPr/>
          <a:lstStyle/>
          <a:p>
            <a:r>
              <a:rPr lang="en-US" altLang="en-US">
                <a:latin typeface="Ubuntu" panose="020B0604030602030204" charset="0"/>
                <a:cs typeface="Ubuntu" panose="020B0604030602030204" charset="0"/>
                <a:sym typeface="+mn-ea"/>
              </a:rPr>
              <a:t>The FPGA Design Flow</a:t>
            </a:r>
            <a:r>
              <a:rPr lang="en-US" altLang="en-US"/>
              <a:t/>
            </a:r>
            <a:br>
              <a:rPr lang="en-US" altLang="en-US"/>
            </a:br>
            <a:endParaRPr lang="en-US"/>
          </a:p>
        </p:txBody>
      </p:sp>
      <p:sp>
        <p:nvSpPr>
          <p:cNvPr id="4" name="Text Box 3"/>
          <p:cNvSpPr txBox="1"/>
          <p:nvPr/>
        </p:nvSpPr>
        <p:spPr>
          <a:xfrm>
            <a:off x="347980" y="1177925"/>
            <a:ext cx="11520170" cy="4369435"/>
          </a:xfrm>
          <a:prstGeom prst="rect">
            <a:avLst/>
          </a:prstGeom>
          <a:noFill/>
        </p:spPr>
        <p:txBody>
          <a:bodyPr wrap="square" rtlCol="0">
            <a:spAutoFit/>
          </a:bodyPr>
          <a:lstStyle/>
          <a:p>
            <a:pPr marL="342900" indent="-342900">
              <a:buFont typeface="Arial" panose="020B0604020202020204" pitchFamily="34" charset="0"/>
              <a:buChar char="•"/>
            </a:pPr>
            <a:r>
              <a:rPr lang="en-US" altLang="en-US" sz="2000">
                <a:latin typeface="Ubuntu" panose="020B0604030602030204" charset="0"/>
                <a:cs typeface="Ubuntu" panose="020B0604030602030204" charset="0"/>
                <a:sym typeface="+mn-ea"/>
              </a:rPr>
              <a:t>The design flow is a semi-automated or automated sequence of steps that translates the conception of the design to an actual hardware realisation on a target platform. </a:t>
            </a:r>
            <a:endParaRPr lang="en-US" altLang="en-US" sz="2000">
              <a:latin typeface="Ubuntu" panose="020B0604030602030204" charset="0"/>
              <a:cs typeface="Ubuntu" panose="020B0604030602030204" charset="0"/>
            </a:endParaRPr>
          </a:p>
          <a:p>
            <a:pPr marL="342900" indent="-342900">
              <a:buFont typeface="Arial" panose="020B0604020202020204" pitchFamily="34" charset="0"/>
              <a:buChar char="•"/>
            </a:pPr>
            <a:r>
              <a:rPr lang="en-US" altLang="en-US" sz="2000">
                <a:latin typeface="Ubuntu" panose="020B0604030602030204" charset="0"/>
                <a:cs typeface="Ubuntu" panose="020B0604030602030204" charset="0"/>
                <a:sym typeface="+mn-ea"/>
              </a:rPr>
              <a:t>The sequence of steps starts with the hardware description of the design using a HDL. </a:t>
            </a:r>
            <a:endParaRPr lang="en-US" altLang="en-US" sz="2000">
              <a:latin typeface="Ubuntu" panose="020B0604030602030204" charset="0"/>
              <a:cs typeface="Ubuntu" panose="020B0604030602030204" charset="0"/>
            </a:endParaRPr>
          </a:p>
          <a:p>
            <a:pPr marL="342900" indent="-342900">
              <a:buFont typeface="Arial" panose="020B0604020202020204" pitchFamily="34" charset="0"/>
              <a:buChar char="•"/>
            </a:pPr>
            <a:r>
              <a:rPr lang="en-US" altLang="en-US" sz="2000" u="sng">
                <a:latin typeface="Ubuntu" panose="020B0604030602030204" charset="0"/>
                <a:cs typeface="Ubuntu" panose="020B0604030602030204" charset="0"/>
                <a:sym typeface="+mn-ea"/>
              </a:rPr>
              <a:t>Input: HDL Description</a:t>
            </a:r>
            <a:endParaRPr lang="en-US" altLang="en-US" sz="2000">
              <a:latin typeface="Ubuntu" panose="020B0604030602030204" charset="0"/>
              <a:cs typeface="Ubuntu" panose="020B0604030602030204" charset="0"/>
            </a:endParaRPr>
          </a:p>
          <a:p>
            <a:pPr marL="800100" lvl="1" indent="-342900">
              <a:buFont typeface="Arial" panose="020B0604020202020204" pitchFamily="34" charset="0"/>
              <a:buChar char="•"/>
            </a:pPr>
            <a:r>
              <a:rPr lang="en-US" altLang="en-US" sz="2000">
                <a:latin typeface="Ubuntu" panose="020B0604030602030204" charset="0"/>
                <a:cs typeface="Ubuntu" panose="020B0604030602030204" charset="0"/>
                <a:sym typeface="+mn-ea"/>
              </a:rPr>
              <a:t>Verilog and VHDL.</a:t>
            </a:r>
            <a:endParaRPr lang="en-US" altLang="en-US" sz="2000">
              <a:latin typeface="Ubuntu" panose="020B0604030602030204" charset="0"/>
              <a:cs typeface="Ubuntu" panose="020B0604030602030204" charset="0"/>
            </a:endParaRPr>
          </a:p>
          <a:p>
            <a:pPr marL="800100" lvl="1" indent="-342900">
              <a:buFont typeface="Arial" panose="020B0604020202020204" pitchFamily="34" charset="0"/>
              <a:buChar char="•"/>
            </a:pPr>
            <a:r>
              <a:rPr lang="en-US" altLang="en-US" sz="2000">
                <a:latin typeface="Ubuntu" panose="020B0604030602030204" charset="0"/>
                <a:cs typeface="Ubuntu" panose="020B0604030602030204" charset="0"/>
                <a:sym typeface="+mn-ea"/>
              </a:rPr>
              <a:t>SystemC, Matlab, Simulink.</a:t>
            </a:r>
            <a:endParaRPr lang="en-US" altLang="en-US" sz="2000">
              <a:latin typeface="Ubuntu" panose="020B0604030602030204" charset="0"/>
              <a:cs typeface="Ubuntu" panose="020B0604030602030204" charset="0"/>
            </a:endParaRPr>
          </a:p>
          <a:p>
            <a:pPr marL="800100" lvl="1" indent="-342900">
              <a:buFont typeface="Arial" panose="020B0604020202020204" pitchFamily="34" charset="0"/>
              <a:buChar char="•"/>
            </a:pPr>
            <a:r>
              <a:rPr lang="en-US" altLang="en-US" sz="2000">
                <a:latin typeface="Ubuntu" panose="020B0604030602030204" charset="0"/>
                <a:cs typeface="Ubuntu" panose="020B0604030602030204" charset="0"/>
                <a:sym typeface="+mn-ea"/>
              </a:rPr>
              <a:t>Register Transfer Level (RTL): Flow of signals or data between hardware registers and operations that are performed on them.</a:t>
            </a:r>
            <a:endParaRPr lang="en-US" altLang="en-US" sz="2000">
              <a:latin typeface="Ubuntu" panose="020B0604030602030204" charset="0"/>
              <a:cs typeface="Ubuntu" panose="020B0604030602030204" charset="0"/>
            </a:endParaRPr>
          </a:p>
          <a:p>
            <a:pPr marL="800100" lvl="1" indent="-342900">
              <a:buFont typeface="Arial" panose="020B0604020202020204" pitchFamily="34" charset="0"/>
              <a:buChar char="•"/>
            </a:pPr>
            <a:r>
              <a:rPr lang="en-US" altLang="en-US" sz="2000">
                <a:latin typeface="Ubuntu" panose="020B0604030602030204" charset="0"/>
                <a:cs typeface="Ubuntu" panose="020B0604030602030204" charset="0"/>
                <a:sym typeface="+mn-ea"/>
              </a:rPr>
              <a:t>Behavioural and structural designs .</a:t>
            </a:r>
            <a:endParaRPr lang="en-US" altLang="en-US" sz="2000">
              <a:latin typeface="Ubuntu" panose="020B0604030602030204" charset="0"/>
              <a:cs typeface="Ubuntu" panose="020B0604030602030204" charset="0"/>
            </a:endParaRPr>
          </a:p>
          <a:p>
            <a:pPr marL="800100" lvl="1" indent="-342900">
              <a:buFont typeface="Arial" panose="020B0604020202020204" pitchFamily="34" charset="0"/>
              <a:buChar char="•"/>
            </a:pPr>
            <a:r>
              <a:rPr lang="en-US" altLang="en-US" sz="2000">
                <a:latin typeface="Ubuntu" panose="020B0604030602030204" charset="0"/>
                <a:cs typeface="Ubuntu" panose="020B0604030602030204" charset="0"/>
                <a:sym typeface="+mn-ea"/>
              </a:rPr>
              <a:t>Hiererchy of modules.</a:t>
            </a:r>
            <a:endParaRPr lang="en-US" altLang="en-US" sz="2000">
              <a:latin typeface="Ubuntu" panose="020B0604030602030204" charset="0"/>
              <a:cs typeface="Ubuntu" panose="020B0604030602030204" charset="0"/>
            </a:endParaRPr>
          </a:p>
          <a:p>
            <a:pPr marL="800100" lvl="1" indent="-342900">
              <a:buFont typeface="Arial" panose="020B0604020202020204" pitchFamily="34" charset="0"/>
              <a:buChar char="•"/>
            </a:pPr>
            <a:r>
              <a:rPr lang="en-US" altLang="en-US" sz="2000">
                <a:latin typeface="Ubuntu" panose="020B0604030602030204" charset="0"/>
                <a:cs typeface="Ubuntu" panose="020B0604030602030204" charset="0"/>
                <a:sym typeface="+mn-ea"/>
              </a:rPr>
              <a:t>Root node consists of sub-modules, terminates at the leaf nodes (shifters, flip-flops).</a:t>
            </a:r>
            <a:endParaRPr lang="en-US" altLang="en-US" sz="2000">
              <a:latin typeface="Ubuntu" panose="020B0604030602030204" charset="0"/>
              <a:cs typeface="Ubuntu" panose="020B0604030602030204" charset="0"/>
            </a:endParaRPr>
          </a:p>
          <a:p>
            <a:pPr marL="800100" lvl="1" indent="-342900">
              <a:buFont typeface="Arial" panose="020B0604020202020204" pitchFamily="34" charset="0"/>
              <a:buChar char="•"/>
            </a:pPr>
            <a:r>
              <a:rPr lang="en-US" altLang="en-US" sz="2000">
                <a:latin typeface="Ubuntu" panose="020B0604030602030204" charset="0"/>
                <a:cs typeface="Ubuntu" panose="020B0604030602030204" charset="0"/>
                <a:sym typeface="+mn-ea"/>
              </a:rPr>
              <a:t>Leaf node is behavioural, top levels are structural.  </a:t>
            </a:r>
            <a:endParaRPr lang="en-US" altLang="en-US" sz="2000">
              <a:latin typeface="Ubuntu" panose="020B0604030602030204" charset="0"/>
              <a:cs typeface="Ubuntu" panose="020B0604030602030204" charset="0"/>
            </a:endParaRPr>
          </a:p>
          <a:p>
            <a:pPr marL="800100" lvl="1" indent="-342900">
              <a:buFont typeface="Arial" panose="020B0604020202020204" pitchFamily="34" charset="0"/>
              <a:buChar char="•"/>
            </a:pPr>
            <a:r>
              <a:rPr lang="en-US" altLang="en-US" sz="2000">
                <a:latin typeface="Ubuntu" panose="020B0604030602030204" charset="0"/>
                <a:cs typeface="Ubuntu" panose="020B0604030602030204" charset="0"/>
                <a:sym typeface="+mn-ea"/>
              </a:rPr>
              <a:t>Increases the programmability, readability and testability. </a:t>
            </a:r>
            <a:endParaRPr lang="en-US" altLang="en-US">
              <a:latin typeface="Ubuntu" panose="020B0604030602030204" charset="0"/>
              <a:cs typeface="Ubuntu" panose="020B0604030602030204" charset="0"/>
            </a:endParaRPr>
          </a:p>
          <a:p>
            <a:pPr marL="285750" indent="-285750"/>
            <a:endParaRPr lang="en-US">
              <a:latin typeface="Ubuntu" panose="020B0604030602030204" charset="0"/>
              <a:cs typeface="Ubuntu" panose="020B06040306020302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187325"/>
            <a:ext cx="9906000" cy="746125"/>
          </a:xfrm>
        </p:spPr>
        <p:txBody>
          <a:bodyPr/>
          <a:lstStyle/>
          <a:p>
            <a:r>
              <a:rPr lang="en-US" altLang="en-US">
                <a:latin typeface="Ubuntu" panose="020B0604030602030204" charset="0"/>
                <a:cs typeface="Ubuntu" panose="020B0604030602030204" charset="0"/>
                <a:sym typeface="+mn-ea"/>
              </a:rPr>
              <a:t>The FPGA Design Flow</a:t>
            </a:r>
            <a:endParaRPr lang="en-US"/>
          </a:p>
        </p:txBody>
      </p:sp>
      <p:sp>
        <p:nvSpPr>
          <p:cNvPr id="6" name="Text Box 5"/>
          <p:cNvSpPr txBox="1"/>
          <p:nvPr/>
        </p:nvSpPr>
        <p:spPr>
          <a:xfrm>
            <a:off x="323850" y="1253490"/>
            <a:ext cx="11272520" cy="4399915"/>
          </a:xfrm>
          <a:prstGeom prst="rect">
            <a:avLst/>
          </a:prstGeom>
          <a:noFill/>
        </p:spPr>
        <p:txBody>
          <a:bodyPr wrap="square" rtlCol="0">
            <a:spAutoFit/>
          </a:bodyPr>
          <a:lstStyle/>
          <a:p>
            <a:pPr marL="342900" indent="-342900">
              <a:buFont typeface="Arial" panose="020B0604020202020204" pitchFamily="34" charset="0"/>
              <a:buChar char="•"/>
            </a:pPr>
            <a:r>
              <a:rPr lang="en-US" altLang="en-US" sz="2000">
                <a:latin typeface="Ubuntu" panose="020B0604030602030204" charset="0"/>
                <a:cs typeface="Ubuntu" panose="020B0604030602030204" charset="0"/>
                <a:sym typeface="+mn-ea"/>
              </a:rPr>
              <a:t>Input : </a:t>
            </a:r>
            <a:r>
              <a:rPr lang="en-US" altLang="en-US" sz="2000" u="sng">
                <a:latin typeface="Ubuntu" panose="020B0604030602030204" charset="0"/>
                <a:cs typeface="Ubuntu" panose="020B0604030602030204" charset="0"/>
                <a:sym typeface="+mn-ea"/>
              </a:rPr>
              <a:t>Constraints</a:t>
            </a:r>
            <a:endParaRPr lang="en-US" altLang="en-US" sz="2000" u="sng">
              <a:latin typeface="Ubuntu" panose="020B0604030602030204" charset="0"/>
              <a:cs typeface="Ubuntu" panose="020B0604030602030204" charset="0"/>
            </a:endParaRPr>
          </a:p>
          <a:p>
            <a:pPr marL="800100" lvl="1" indent="-342900">
              <a:buFont typeface="Arial" panose="020B0604020202020204" pitchFamily="34" charset="0"/>
              <a:buChar char="•"/>
            </a:pPr>
            <a:r>
              <a:rPr lang="en-US" altLang="en-US" sz="2000" u="sng">
                <a:latin typeface="Ubuntu" panose="020B0604030602030204" charset="0"/>
                <a:cs typeface="Ubuntu" panose="020B0604030602030204" charset="0"/>
                <a:sym typeface="+mn-ea"/>
              </a:rPr>
              <a:t>Input Delay:</a:t>
            </a:r>
            <a:r>
              <a:rPr lang="en-US" altLang="en-US" sz="2000">
                <a:latin typeface="Ubuntu" panose="020B0604030602030204" charset="0"/>
                <a:cs typeface="Ubuntu" panose="020B0604030602030204" charset="0"/>
                <a:sym typeface="+mn-ea"/>
              </a:rPr>
              <a:t> This delay is from the input pad to the register, which holds the input signals. </a:t>
            </a:r>
            <a:endParaRPr lang="en-US" altLang="en-US" sz="2000">
              <a:latin typeface="Ubuntu" panose="020B0604030602030204" charset="0"/>
              <a:cs typeface="Ubuntu" panose="020B0604030602030204" charset="0"/>
            </a:endParaRPr>
          </a:p>
          <a:p>
            <a:pPr marL="800100" lvl="1" indent="-342900">
              <a:buFont typeface="Arial" panose="020B0604020202020204" pitchFamily="34" charset="0"/>
              <a:buChar char="•"/>
            </a:pPr>
            <a:r>
              <a:rPr lang="en-US" altLang="en-US" sz="2000" u="sng">
                <a:latin typeface="Ubuntu" panose="020B0604030602030204" charset="0"/>
                <a:cs typeface="Ubuntu" panose="020B0604030602030204" charset="0"/>
                <a:sym typeface="+mn-ea"/>
              </a:rPr>
              <a:t>Register to Register Delay:</a:t>
            </a:r>
            <a:r>
              <a:rPr lang="en-US" altLang="en-US" sz="2000">
                <a:latin typeface="Ubuntu" panose="020B0604030602030204" charset="0"/>
                <a:cs typeface="Ubuntu" panose="020B0604030602030204" charset="0"/>
                <a:sym typeface="+mn-ea"/>
              </a:rPr>
              <a:t> The synthesis tool assumes that all combinational paths are to be prformed in a single clock period.  This delay computes the critical path of the design.</a:t>
            </a:r>
            <a:endParaRPr lang="en-US" altLang="en-US" sz="2000">
              <a:latin typeface="Ubuntu" panose="020B0604030602030204" charset="0"/>
              <a:cs typeface="Ubuntu" panose="020B0604030602030204" charset="0"/>
            </a:endParaRPr>
          </a:p>
          <a:p>
            <a:pPr marL="1257300" lvl="2" indent="-342900">
              <a:buFont typeface="Arial" panose="020B0604020202020204" pitchFamily="34" charset="0"/>
              <a:buChar char="•"/>
            </a:pPr>
            <a:r>
              <a:rPr lang="en-US" altLang="en-US" sz="2000" u="sng">
                <a:latin typeface="Ubuntu" panose="020B0604030602030204" charset="0"/>
                <a:cs typeface="Ubuntu" panose="020B0604030602030204" charset="0"/>
                <a:sym typeface="+mn-ea"/>
              </a:rPr>
              <a:t>Setup time:</a:t>
            </a:r>
            <a:r>
              <a:rPr lang="en-US" altLang="en-US" sz="2000">
                <a:latin typeface="Ubuntu" panose="020B0604030602030204" charset="0"/>
                <a:cs typeface="Ubuntu" panose="020B0604030602030204" charset="0"/>
                <a:sym typeface="+mn-ea"/>
              </a:rPr>
              <a:t> The minimum time that the synchrounous data must </a:t>
            </a:r>
            <a:r>
              <a:rPr lang="en-US" altLang="en-US" sz="2000" u="sng">
                <a:latin typeface="Ubuntu" panose="020B0604030602030204" charset="0"/>
                <a:cs typeface="Ubuntu" panose="020B0604030602030204" charset="0"/>
                <a:sym typeface="+mn-ea"/>
              </a:rPr>
              <a:t>arrive before the active clock edge in a sequential circuit.</a:t>
            </a:r>
            <a:endParaRPr lang="en-US" altLang="en-US" sz="2000" u="sng">
              <a:latin typeface="Ubuntu" panose="020B0604030602030204" charset="0"/>
              <a:cs typeface="Ubuntu" panose="020B0604030602030204" charset="0"/>
            </a:endParaRPr>
          </a:p>
          <a:p>
            <a:pPr marL="1257300" lvl="2" indent="-342900">
              <a:buFont typeface="Arial" panose="020B0604020202020204" pitchFamily="34" charset="0"/>
              <a:buChar char="•"/>
            </a:pPr>
            <a:r>
              <a:rPr lang="en-US" altLang="en-US" sz="2000" u="sng">
                <a:latin typeface="Ubuntu" panose="020B0604030602030204" charset="0"/>
                <a:cs typeface="Ubuntu" panose="020B0604030602030204" charset="0"/>
                <a:sym typeface="+mn-ea"/>
              </a:rPr>
              <a:t>Hold time:</a:t>
            </a:r>
            <a:r>
              <a:rPr lang="en-US" altLang="en-US" sz="2000">
                <a:latin typeface="Ubuntu" panose="020B0604030602030204" charset="0"/>
                <a:cs typeface="Ubuntu" panose="020B0604030602030204" charset="0"/>
                <a:sym typeface="+mn-ea"/>
              </a:rPr>
              <a:t> The minimum time that the synchrounous data should be stable after the active clock edge.</a:t>
            </a:r>
          </a:p>
          <a:p>
            <a:pPr marL="1257300" lvl="2" indent="-342900">
              <a:buFont typeface="Arial" panose="020B0604020202020204" pitchFamily="34" charset="0"/>
              <a:buChar char="•"/>
            </a:pPr>
            <a:r>
              <a:rPr lang="en-US" altLang="en-US" sz="2000" u="sng">
                <a:latin typeface="Ubuntu" panose="020B0604030602030204" charset="0"/>
                <a:cs typeface="Ubuntu" panose="020B0604030602030204" charset="0"/>
                <a:sym typeface="+mn-ea"/>
              </a:rPr>
              <a:t>False Path:</a:t>
            </a:r>
            <a:r>
              <a:rPr lang="en-US" altLang="en-US" sz="2000">
                <a:latin typeface="Ubuntu" panose="020B0604030602030204" charset="0"/>
                <a:cs typeface="Ubuntu" panose="020B0604030602030204" charset="0"/>
                <a:sym typeface="+mn-ea"/>
              </a:rPr>
              <a:t> Identify the paths which are never activated.</a:t>
            </a:r>
          </a:p>
          <a:p>
            <a:pPr marL="1257300" lvl="2" indent="-342900">
              <a:buFont typeface="Arial" panose="020B0604020202020204" pitchFamily="34" charset="0"/>
              <a:buChar char="•"/>
            </a:pPr>
            <a:r>
              <a:rPr lang="en-US" altLang="en-US" sz="2000" u="sng">
                <a:latin typeface="Ubuntu" panose="020B0604030602030204" charset="0"/>
                <a:cs typeface="Ubuntu" panose="020B0604030602030204" charset="0"/>
                <a:sym typeface="+mn-ea"/>
              </a:rPr>
              <a:t>Multi-cycle Path:</a:t>
            </a:r>
            <a:r>
              <a:rPr lang="en-US" altLang="en-US" sz="2000">
                <a:latin typeface="Ubuntu" panose="020B0604030602030204" charset="0"/>
                <a:cs typeface="Ubuntu" panose="020B0604030602030204" charset="0"/>
                <a:sym typeface="+mn-ea"/>
              </a:rPr>
              <a:t> Some paths are designed to require more than one clock cycles to become stable. Hence setup and hold time violation analysis for the overall circuit should be done by taking care of such paths. </a:t>
            </a:r>
            <a:endParaRPr lang="en-US" sz="2000">
              <a:latin typeface="Ubuntu" panose="020B0604030602030204" charset="0"/>
              <a:cs typeface="Ubuntu" panose="020B060403060203020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002905" y="88900"/>
            <a:ext cx="4010660" cy="6571615"/>
          </a:xfrm>
          <a:prstGeom prst="rect">
            <a:avLst/>
          </a:prstGeom>
        </p:spPr>
      </p:pic>
      <p:sp>
        <p:nvSpPr>
          <p:cNvPr id="5" name="Text Box 4"/>
          <p:cNvSpPr txBox="1"/>
          <p:nvPr/>
        </p:nvSpPr>
        <p:spPr>
          <a:xfrm>
            <a:off x="75565" y="198120"/>
            <a:ext cx="7818755" cy="646239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marL="342900" indent="-342900">
              <a:buAutoNum type="arabicPeriod"/>
            </a:pPr>
            <a:r>
              <a:rPr lang="en-US" altLang="en-US">
                <a:latin typeface="Ubuntu" panose="020B0604030602030204" charset="0"/>
                <a:cs typeface="Ubuntu" panose="020B0604030602030204" charset="0"/>
              </a:rPr>
              <a:t> </a:t>
            </a:r>
            <a:r>
              <a:rPr lang="en-US" altLang="en-US" b="1">
                <a:latin typeface="Ubuntu" panose="020B0604030602030204" charset="0"/>
                <a:cs typeface="Ubuntu" panose="020B0604030602030204" charset="0"/>
              </a:rPr>
              <a:t>RTL Design:</a:t>
            </a:r>
            <a:r>
              <a:rPr lang="en-US" altLang="en-US">
                <a:latin typeface="Ubuntu" panose="020B0604030602030204" charset="0"/>
                <a:cs typeface="Ubuntu" panose="020B0604030602030204" charset="0"/>
              </a:rPr>
              <a:t> Description of the deisgn in HDL. planning architecture and understanding data-path and control-path, developing RTL codes for sub-modules.</a:t>
            </a:r>
          </a:p>
          <a:p>
            <a:pPr marL="342900" indent="-342900">
              <a:buAutoNum type="arabicPeriod"/>
            </a:pPr>
            <a:r>
              <a:rPr lang="en-US" altLang="en-US" b="1">
                <a:latin typeface="Ubuntu" panose="020B0604030602030204" charset="0"/>
                <a:cs typeface="Ubuntu" panose="020B0604030602030204" charset="0"/>
              </a:rPr>
              <a:t> RTL Elaboration: </a:t>
            </a:r>
            <a:r>
              <a:rPr lang="en-US" altLang="en-US">
                <a:latin typeface="Ubuntu" panose="020B0604030602030204" charset="0"/>
                <a:cs typeface="Ubuntu" panose="020B0604030602030204" charset="0"/>
              </a:rPr>
              <a:t>inferring of data-path to be realized by special components internal to the FPGA. and elaborating control-paths into state-machines or Boolean equations.</a:t>
            </a:r>
          </a:p>
          <a:p>
            <a:pPr marL="342900" indent="-342900">
              <a:buAutoNum type="arabicPeriod"/>
            </a:pPr>
            <a:r>
              <a:rPr lang="en-US" altLang="en-US" b="1">
                <a:latin typeface="Ubuntu" panose="020B0604030602030204" charset="0"/>
                <a:cs typeface="Ubuntu" panose="020B0604030602030204" charset="0"/>
              </a:rPr>
              <a:t> Architectural Independent Optimization:</a:t>
            </a:r>
            <a:r>
              <a:rPr lang="en-US" altLang="en-US">
                <a:latin typeface="Ubuntu" panose="020B0604030602030204" charset="0"/>
                <a:cs typeface="Ubuntu" panose="020B0604030602030204" charset="0"/>
              </a:rPr>
              <a:t> Not related to to the architecture. Constant propagation, strength reduction, operation sharing for data-path and FSM encoding and state minimization for control paths.</a:t>
            </a:r>
          </a:p>
          <a:p>
            <a:pPr marL="342900" indent="-342900">
              <a:buAutoNum type="arabicPeriod"/>
            </a:pPr>
            <a:r>
              <a:rPr lang="en-US" altLang="en-US">
                <a:latin typeface="Ubuntu" panose="020B0604030602030204" charset="0"/>
                <a:cs typeface="Ubuntu" panose="020B0604030602030204" charset="0"/>
              </a:rPr>
              <a:t> </a:t>
            </a:r>
            <a:r>
              <a:rPr lang="en-US" altLang="en-US" b="1">
                <a:latin typeface="Ubuntu" panose="020B0604030602030204" charset="0"/>
                <a:cs typeface="Ubuntu" panose="020B0604030602030204" charset="0"/>
              </a:rPr>
              <a:t>Technology Mapping:</a:t>
            </a:r>
            <a:r>
              <a:rPr lang="en-US" altLang="en-US">
                <a:latin typeface="Ubuntu" panose="020B0604030602030204" charset="0"/>
                <a:cs typeface="Ubuntu" panose="020B0604030602030204" charset="0"/>
              </a:rPr>
              <a:t> Elements of the design optimally assigned to resouces of the FPGAs.  IT is FPGA device specific.</a:t>
            </a:r>
          </a:p>
          <a:p>
            <a:pPr marL="342900" indent="-342900">
              <a:buAutoNum type="arabicPeriod"/>
            </a:pPr>
            <a:r>
              <a:rPr lang="en-US" altLang="en-US">
                <a:latin typeface="Ubuntu" panose="020B0604030602030204" charset="0"/>
                <a:cs typeface="Ubuntu" panose="020B0604030602030204" charset="0"/>
              </a:rPr>
              <a:t> </a:t>
            </a:r>
            <a:r>
              <a:rPr lang="en-US" altLang="en-US" b="1">
                <a:latin typeface="Ubuntu" panose="020B0604030602030204" charset="0"/>
                <a:cs typeface="Ubuntu" panose="020B0604030602030204" charset="0"/>
              </a:rPr>
              <a:t>Placement:</a:t>
            </a:r>
            <a:r>
              <a:rPr lang="en-US" altLang="en-US">
                <a:latin typeface="Ubuntu" panose="020B0604030602030204" charset="0"/>
                <a:cs typeface="Ubuntu" panose="020B0604030602030204" charset="0"/>
              </a:rPr>
              <a:t> Decides the physical locations and interconnections of each logical blocks. Bad design leads to increase in interconnects, hence performance can degrade.</a:t>
            </a:r>
          </a:p>
          <a:p>
            <a:pPr marL="342900" indent="-342900">
              <a:buAutoNum type="arabicPeriod"/>
            </a:pPr>
            <a:r>
              <a:rPr lang="en-US" altLang="en-US">
                <a:latin typeface="Ubuntu" panose="020B0604030602030204" charset="0"/>
                <a:cs typeface="Ubuntu" panose="020B0604030602030204" charset="0"/>
              </a:rPr>
              <a:t> </a:t>
            </a:r>
            <a:r>
              <a:rPr lang="en-US" altLang="en-US" b="1">
                <a:latin typeface="Ubuntu" panose="020B0604030602030204" charset="0"/>
                <a:cs typeface="Ubuntu" panose="020B0604030602030204" charset="0"/>
              </a:rPr>
              <a:t>Placement Driven Optimization:</a:t>
            </a:r>
            <a:r>
              <a:rPr lang="en-US" altLang="en-US">
                <a:latin typeface="Ubuntu" panose="020B0604030602030204" charset="0"/>
                <a:cs typeface="Ubuntu" panose="020B0604030602030204" charset="0"/>
              </a:rPr>
              <a:t> Updated through logic restructuring, rewiring, duplication.</a:t>
            </a:r>
          </a:p>
          <a:p>
            <a:pPr marL="342900" indent="-342900">
              <a:buAutoNum type="arabicPeriod"/>
            </a:pPr>
            <a:r>
              <a:rPr lang="en-US" altLang="en-US">
                <a:latin typeface="Ubuntu" panose="020B0604030602030204" charset="0"/>
                <a:cs typeface="Ubuntu" panose="020B0604030602030204" charset="0"/>
              </a:rPr>
              <a:t> </a:t>
            </a:r>
            <a:r>
              <a:rPr lang="en-US" altLang="en-US" b="1">
                <a:latin typeface="Ubuntu" panose="020B0604030602030204" charset="0"/>
                <a:cs typeface="Ubuntu" panose="020B0604030602030204" charset="0"/>
              </a:rPr>
              <a:t>Routing:</a:t>
            </a:r>
            <a:r>
              <a:rPr lang="en-US" altLang="en-US">
                <a:latin typeface="Ubuntu" panose="020B0604030602030204" charset="0"/>
                <a:cs typeface="Ubuntu" panose="020B0604030602030204" charset="0"/>
              </a:rPr>
              <a:t> Global and detailed routing are done to connect the signal nets using restricted routing resources that are pre-designed using programmable switches, wire segments and multiplexers. </a:t>
            </a:r>
          </a:p>
          <a:p>
            <a:pPr marL="342900" indent="-342900">
              <a:buAutoNum type="arabicPeriod"/>
            </a:pPr>
            <a:r>
              <a:rPr lang="en-US" altLang="en-US" b="1">
                <a:latin typeface="Ubuntu" panose="020B0604030602030204" charset="0"/>
                <a:cs typeface="Ubuntu" panose="020B0604030602030204" charset="0"/>
              </a:rPr>
              <a:t> Bit Stream Generation:</a:t>
            </a:r>
            <a:r>
              <a:rPr lang="en-US" altLang="en-US">
                <a:latin typeface="Ubuntu" panose="020B0604030602030204" charset="0"/>
                <a:cs typeface="Ubuntu" panose="020B0604030602030204" charset="0"/>
              </a:rPr>
              <a:t> Takes routed design as input and produces the bit-stream to program the logic and interconnects to implement the design the FPGA.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 altLang="en-US" dirty="0">
                <a:latin typeface="Ubuntu" panose="020B0604030602030204" charset="0"/>
                <a:cs typeface="Ubuntu" panose="020B0604030602030204" charset="0"/>
              </a:rPr>
              <a:t>Reference</a:t>
            </a:r>
          </a:p>
        </p:txBody>
      </p:sp>
      <p:sp>
        <p:nvSpPr>
          <p:cNvPr id="3" name="Content Placeholder 2"/>
          <p:cNvSpPr>
            <a:spLocks noGrp="1"/>
          </p:cNvSpPr>
          <p:nvPr>
            <p:ph idx="1"/>
          </p:nvPr>
        </p:nvSpPr>
        <p:spPr>
          <a:xfrm>
            <a:off x="1141730" y="2667000"/>
            <a:ext cx="9906000" cy="1925320"/>
          </a:xfrm>
        </p:spPr>
        <p:txBody>
          <a:bodyPr/>
          <a:lstStyle/>
          <a:p>
            <a:r>
              <a:rPr lang="en-US" dirty="0">
                <a:solidFill>
                  <a:srgbClr val="FF0000"/>
                </a:solidFill>
                <a:latin typeface="Ubuntu" panose="020B0604030602030204" charset="0"/>
                <a:cs typeface="Ubuntu" panose="020B0604030602030204" charset="0"/>
              </a:rPr>
              <a:t>https://www.xilinx.com/support/documentation/data_sheets/ds312.pdf</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Thank you. </a:t>
            </a:r>
            <a:endParaRPr lang="en-IN" dirty="0"/>
          </a:p>
        </p:txBody>
      </p:sp>
    </p:spTree>
    <p:extLst>
      <p:ext uri="{BB962C8B-B14F-4D97-AF65-F5344CB8AC3E}">
        <p14:creationId xmlns:p14="http://schemas.microsoft.com/office/powerpoint/2010/main" val="17454596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379095"/>
            <a:ext cx="9906000" cy="643890"/>
          </a:xfrm>
        </p:spPr>
        <p:txBody>
          <a:bodyPr>
            <a:normAutofit/>
          </a:bodyPr>
          <a:lstStyle/>
          <a:p>
            <a:r>
              <a:rPr lang="" altLang="en-US">
                <a:latin typeface="Ubuntu" panose="020B0604030602030204" charset="0"/>
                <a:cs typeface="Ubuntu" panose="020B0604030602030204" charset="0"/>
              </a:rPr>
              <a:t>Field Programmable Gate Array (FPGA)</a:t>
            </a:r>
          </a:p>
        </p:txBody>
      </p:sp>
      <p:sp>
        <p:nvSpPr>
          <p:cNvPr id="4" name="Text Box 3"/>
          <p:cNvSpPr txBox="1"/>
          <p:nvPr/>
        </p:nvSpPr>
        <p:spPr>
          <a:xfrm>
            <a:off x="382905" y="1449705"/>
            <a:ext cx="11031220" cy="4677410"/>
          </a:xfrm>
          <a:prstGeom prst="rect">
            <a:avLst/>
          </a:prstGeom>
          <a:noFill/>
        </p:spPr>
        <p:txBody>
          <a:bodyPr wrap="square" rtlCol="0">
            <a:spAutoFit/>
          </a:bodyPr>
          <a:lstStyle/>
          <a:p>
            <a:pPr marL="342900" indent="-342900">
              <a:buFont typeface="Arial" panose="020B0604020202020204" pitchFamily="34" charset="0"/>
              <a:buChar char="•"/>
            </a:pPr>
            <a:r>
              <a:rPr lang="en-US" altLang="en-US" sz="2000">
                <a:latin typeface="Ubuntu" panose="020B0604030602030204" charset="0"/>
                <a:cs typeface="Ubuntu" panose="020B0604030602030204" charset="0"/>
                <a:sym typeface="+mn-ea"/>
              </a:rPr>
              <a:t>Application-specific integrated circuits (ASICs)  and Field Programmable Gate Arrays (FPGAs)</a:t>
            </a:r>
            <a:endParaRPr lang="en-US" altLang="en-US" sz="2000">
              <a:latin typeface="Ubuntu" panose="020B0604030602030204" charset="0"/>
              <a:cs typeface="Ubuntu" panose="020B0604030602030204" charset="0"/>
            </a:endParaRPr>
          </a:p>
          <a:p>
            <a:pPr marL="342900" indent="-342900">
              <a:buFont typeface="Arial" panose="020B0604020202020204" pitchFamily="34" charset="0"/>
              <a:buChar char="•"/>
            </a:pPr>
            <a:r>
              <a:rPr lang="en-US" altLang="en-US" sz="2000">
                <a:latin typeface="Ubuntu" panose="020B0604030602030204" charset="0"/>
                <a:cs typeface="Ubuntu" panose="020B0604030602030204" charset="0"/>
                <a:sym typeface="+mn-ea"/>
              </a:rPr>
              <a:t>Advantages of FPGA</a:t>
            </a:r>
            <a:endParaRPr lang="en-US" altLang="en-US" sz="2000">
              <a:latin typeface="Ubuntu" panose="020B0604030602030204" charset="0"/>
              <a:cs typeface="Ubuntu" panose="020B0604030602030204" charset="0"/>
            </a:endParaRPr>
          </a:p>
          <a:p>
            <a:pPr marL="800100" lvl="1" indent="-342900">
              <a:buFont typeface="Arial" panose="020B0604020202020204" pitchFamily="34" charset="0"/>
              <a:buChar char="•"/>
            </a:pPr>
            <a:r>
              <a:rPr lang="en-US" altLang="en-US" sz="2000">
                <a:latin typeface="Ubuntu" panose="020B0604030602030204" charset="0"/>
                <a:cs typeface="Ubuntu" panose="020B0604030602030204" charset="0"/>
                <a:sym typeface="+mn-ea"/>
              </a:rPr>
              <a:t>Low cost</a:t>
            </a:r>
            <a:endParaRPr lang="en-US" altLang="en-US" sz="2000">
              <a:latin typeface="Ubuntu" panose="020B0604030602030204" charset="0"/>
              <a:cs typeface="Ubuntu" panose="020B0604030602030204" charset="0"/>
            </a:endParaRPr>
          </a:p>
          <a:p>
            <a:pPr marL="800100" lvl="1" indent="-342900">
              <a:buFont typeface="Arial" panose="020B0604020202020204" pitchFamily="34" charset="0"/>
              <a:buChar char="•"/>
            </a:pPr>
            <a:r>
              <a:rPr lang="en-US" altLang="en-US" sz="2000">
                <a:latin typeface="Ubuntu" panose="020B0604030602030204" charset="0"/>
                <a:cs typeface="Ubuntu" panose="020B0604030602030204" charset="0"/>
                <a:sym typeface="+mn-ea"/>
              </a:rPr>
              <a:t>High performance</a:t>
            </a:r>
            <a:endParaRPr lang="en-US" altLang="en-US" sz="2000">
              <a:latin typeface="Ubuntu" panose="020B0604030602030204" charset="0"/>
              <a:cs typeface="Ubuntu" panose="020B0604030602030204" charset="0"/>
            </a:endParaRPr>
          </a:p>
          <a:p>
            <a:pPr marL="800100" lvl="1" indent="-342900">
              <a:buFont typeface="Arial" panose="020B0604020202020204" pitchFamily="34" charset="0"/>
              <a:buChar char="•"/>
            </a:pPr>
            <a:r>
              <a:rPr lang="en-US" altLang="en-US" sz="2000">
                <a:latin typeface="Ubuntu" panose="020B0604030602030204" charset="0"/>
                <a:cs typeface="Ubuntu" panose="020B0604030602030204" charset="0"/>
                <a:sym typeface="+mn-ea"/>
              </a:rPr>
              <a:t>parallelism</a:t>
            </a:r>
            <a:endParaRPr lang="en-US" altLang="en-US" sz="2000">
              <a:latin typeface="Ubuntu" panose="020B0604030602030204" charset="0"/>
              <a:cs typeface="Ubuntu" panose="020B0604030602030204" charset="0"/>
            </a:endParaRPr>
          </a:p>
          <a:p>
            <a:pPr marL="800100" lvl="1" indent="-342900">
              <a:buFont typeface="Arial" panose="020B0604020202020204" pitchFamily="34" charset="0"/>
              <a:buChar char="•"/>
            </a:pPr>
            <a:r>
              <a:rPr lang="en-US" altLang="en-US" sz="2000">
                <a:latin typeface="Ubuntu" panose="020B0604030602030204" charset="0"/>
                <a:cs typeface="Ubuntu" panose="020B0604030602030204" charset="0"/>
                <a:sym typeface="+mn-ea"/>
              </a:rPr>
              <a:t>Re-programmability</a:t>
            </a:r>
            <a:endParaRPr lang="en-US" altLang="en-US" sz="2000">
              <a:latin typeface="Ubuntu" panose="020B0604030602030204" charset="0"/>
              <a:cs typeface="Ubuntu" panose="020B0604030602030204" charset="0"/>
            </a:endParaRPr>
          </a:p>
          <a:p>
            <a:pPr marL="800100" lvl="1" indent="-342900">
              <a:buFont typeface="Arial" panose="020B0604020202020204" pitchFamily="34" charset="0"/>
              <a:buChar char="•"/>
            </a:pPr>
            <a:r>
              <a:rPr lang="en-US" altLang="en-US" sz="2000">
                <a:latin typeface="Ubuntu" panose="020B0604030602030204" charset="0"/>
                <a:cs typeface="Ubuntu" panose="020B0604030602030204" charset="0"/>
                <a:sym typeface="+mn-ea"/>
              </a:rPr>
              <a:t>No sophisticated equipment for production</a:t>
            </a:r>
            <a:endParaRPr lang="en-US" altLang="en-US" sz="2000">
              <a:latin typeface="Ubuntu" panose="020B0604030602030204" charset="0"/>
              <a:cs typeface="Ubuntu" panose="020B0604030602030204" charset="0"/>
            </a:endParaRPr>
          </a:p>
          <a:p>
            <a:pPr marL="800100" lvl="1" indent="-342900">
              <a:buFont typeface="Arial" panose="020B0604020202020204" pitchFamily="34" charset="0"/>
              <a:buChar char="•"/>
            </a:pPr>
            <a:r>
              <a:rPr lang="en-US" altLang="en-US" sz="2000">
                <a:latin typeface="Ubuntu" panose="020B0604030602030204" charset="0"/>
                <a:cs typeface="Ubuntu" panose="020B0604030602030204" charset="0"/>
                <a:sym typeface="+mn-ea"/>
              </a:rPr>
              <a:t>No third party involved, increasing trust in hardware circuits. </a:t>
            </a:r>
            <a:endParaRPr lang="en-US" altLang="en-US" sz="2000">
              <a:latin typeface="Ubuntu" panose="020B0604030602030204" charset="0"/>
              <a:cs typeface="Ubuntu" panose="020B0604030602030204" charset="0"/>
            </a:endParaRPr>
          </a:p>
          <a:p>
            <a:pPr marL="800100" lvl="1" indent="-342900">
              <a:buFont typeface="Arial" panose="020B0604020202020204" pitchFamily="34" charset="0"/>
              <a:buChar char="•"/>
            </a:pPr>
            <a:endParaRPr lang="en-US" altLang="en-US" sz="2000">
              <a:latin typeface="Ubuntu" panose="020B0604030602030204" charset="0"/>
              <a:cs typeface="Ubuntu" panose="020B0604030602030204" charset="0"/>
            </a:endParaRPr>
          </a:p>
          <a:p>
            <a:pPr marL="342900" lvl="0" indent="-342900">
              <a:buFont typeface="Arial" panose="020B0604020202020204" pitchFamily="34" charset="0"/>
              <a:buChar char="•"/>
            </a:pPr>
            <a:r>
              <a:rPr lang="en-US" altLang="en-US" sz="2000">
                <a:latin typeface="Ubuntu" panose="020B0604030602030204" charset="0"/>
                <a:cs typeface="Ubuntu" panose="020B0604030602030204" charset="0"/>
                <a:sym typeface="+mn-ea"/>
              </a:rPr>
              <a:t>Need to be designed carefully</a:t>
            </a:r>
            <a:endParaRPr lang="en-US" altLang="en-US" sz="2000">
              <a:latin typeface="Ubuntu" panose="020B0604030602030204" charset="0"/>
              <a:cs typeface="Ubuntu" panose="020B0604030602030204" charset="0"/>
            </a:endParaRPr>
          </a:p>
          <a:p>
            <a:pPr marL="800100" lvl="1" indent="-342900">
              <a:buFont typeface="Arial" panose="020B0604020202020204" pitchFamily="34" charset="0"/>
              <a:buChar char="•"/>
            </a:pPr>
            <a:r>
              <a:rPr lang="en-US" altLang="en-US" sz="2000">
                <a:latin typeface="Ubuntu" panose="020B0604030602030204" charset="0"/>
                <a:cs typeface="Ubuntu" panose="020B0604030602030204" charset="0"/>
                <a:sym typeface="+mn-ea"/>
              </a:rPr>
              <a:t>Realisation of basic operations using Look-Up-Tables</a:t>
            </a:r>
            <a:endParaRPr lang="en-US" altLang="en-US" sz="2000">
              <a:latin typeface="Ubuntu" panose="020B0604030602030204" charset="0"/>
              <a:cs typeface="Ubuntu" panose="020B0604030602030204" charset="0"/>
            </a:endParaRPr>
          </a:p>
          <a:p>
            <a:pPr marL="800100" lvl="1" indent="-342900">
              <a:buFont typeface="Arial" panose="020B0604020202020204" pitchFamily="34" charset="0"/>
              <a:buChar char="•"/>
            </a:pPr>
            <a:r>
              <a:rPr lang="en-US" altLang="en-US" sz="2000">
                <a:latin typeface="Ubuntu" panose="020B0604030602030204" charset="0"/>
                <a:cs typeface="Ubuntu" panose="020B0604030602030204" charset="0"/>
                <a:sym typeface="+mn-ea"/>
              </a:rPr>
              <a:t>Enhanced utilization</a:t>
            </a:r>
            <a:endParaRPr lang="en-US" altLang="en-US" sz="2000">
              <a:latin typeface="Ubuntu" panose="020B0604030602030204" charset="0"/>
              <a:cs typeface="Ubuntu" panose="020B0604030602030204" charset="0"/>
            </a:endParaRPr>
          </a:p>
          <a:p>
            <a:pPr marL="800100" lvl="1" indent="-342900">
              <a:buFont typeface="Arial" panose="020B0604020202020204" pitchFamily="34" charset="0"/>
              <a:buChar char="•"/>
            </a:pPr>
            <a:r>
              <a:rPr lang="en-US" altLang="en-US" sz="2000">
                <a:latin typeface="Ubuntu" panose="020B0604030602030204" charset="0"/>
                <a:cs typeface="Ubuntu" panose="020B0604030602030204" charset="0"/>
                <a:sym typeface="+mn-ea"/>
              </a:rPr>
              <a:t>Meeting the timing constraints. </a:t>
            </a:r>
            <a:endParaRPr lang="en-US" altLang="en-US"/>
          </a:p>
          <a:p>
            <a:pPr marL="285750" indent="-285750"/>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680" y="284480"/>
            <a:ext cx="10597515" cy="983615"/>
          </a:xfrm>
        </p:spPr>
        <p:txBody>
          <a:bodyPr>
            <a:normAutofit fontScale="90000"/>
          </a:bodyPr>
          <a:lstStyle/>
          <a:p>
            <a:r>
              <a:rPr lang="en-US" altLang="en-US">
                <a:latin typeface="Ubuntu" panose="020B0604030602030204"/>
                <a:cs typeface="Ubuntu" panose="020B0604030602030204" charset="0"/>
                <a:sym typeface="+mn-ea"/>
              </a:rPr>
              <a:t>FPGA Island-Style Architecture</a:t>
            </a:r>
            <a:r>
              <a:rPr lang="en-US" altLang="en-US">
                <a:latin typeface="Ubuntu" panose="020B0604030602030204"/>
              </a:rPr>
              <a:t/>
            </a:r>
            <a:br>
              <a:rPr lang="en-US" altLang="en-US">
                <a:latin typeface="Ubuntu" panose="020B0604030602030204"/>
              </a:rPr>
            </a:br>
            <a:endParaRPr lang="en-US">
              <a:latin typeface="Ubuntu" panose="020B0604030602030204"/>
            </a:endParaRPr>
          </a:p>
        </p:txBody>
      </p:sp>
      <p:pic>
        <p:nvPicPr>
          <p:cNvPr id="4" name="Picture 3"/>
          <p:cNvPicPr>
            <a:picLocks noChangeAspect="1"/>
          </p:cNvPicPr>
          <p:nvPr/>
        </p:nvPicPr>
        <p:blipFill>
          <a:blip r:embed="rId2"/>
          <a:stretch>
            <a:fillRect/>
          </a:stretch>
        </p:blipFill>
        <p:spPr>
          <a:xfrm>
            <a:off x="5918200" y="1084580"/>
            <a:ext cx="6068060" cy="4689475"/>
          </a:xfrm>
          <a:prstGeom prst="rect">
            <a:avLst/>
          </a:prstGeom>
        </p:spPr>
      </p:pic>
      <p:sp>
        <p:nvSpPr>
          <p:cNvPr id="5" name="Text Box 4"/>
          <p:cNvSpPr txBox="1"/>
          <p:nvPr/>
        </p:nvSpPr>
        <p:spPr>
          <a:xfrm>
            <a:off x="443865" y="1084580"/>
            <a:ext cx="5371465" cy="39878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en-US" sz="2000" dirty="0">
                <a:latin typeface="Ubuntu" panose="020B0604030602030204"/>
              </a:rPr>
              <a:t>Input/output (I/O) blocks and the core</a:t>
            </a:r>
          </a:p>
        </p:txBody>
      </p:sp>
      <p:sp>
        <p:nvSpPr>
          <p:cNvPr id="6" name="Text Box 5"/>
          <p:cNvSpPr txBox="1"/>
          <p:nvPr/>
        </p:nvSpPr>
        <p:spPr>
          <a:xfrm>
            <a:off x="356235" y="2376170"/>
            <a:ext cx="5371465" cy="3139321"/>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marL="285750" indent="-285750">
              <a:buFont typeface="Arial" panose="020B0604020202020204" pitchFamily="34" charset="0"/>
              <a:buChar char="•"/>
            </a:pPr>
            <a:r>
              <a:rPr lang="en-US" altLang="en-US" dirty="0">
                <a:latin typeface="Ubuntu" panose="020B0604030602030204"/>
              </a:rPr>
              <a:t>Programmable Logic Blocks: </a:t>
            </a:r>
          </a:p>
          <a:p>
            <a:pPr marL="742950" lvl="1" indent="-285750">
              <a:buFont typeface="Arial" panose="020B0604020202020204" pitchFamily="34" charset="0"/>
              <a:buChar char="•"/>
            </a:pPr>
            <a:r>
              <a:rPr lang="en-US" altLang="en-US" dirty="0">
                <a:latin typeface="Ubuntu" panose="020B0604030602030204"/>
              </a:rPr>
              <a:t>Logic circuitry for implementing logic. </a:t>
            </a:r>
          </a:p>
          <a:p>
            <a:pPr marL="742950" lvl="1" indent="-285750">
              <a:buFont typeface="Arial" panose="020B0604020202020204" pitchFamily="34" charset="0"/>
              <a:buChar char="•"/>
            </a:pPr>
            <a:r>
              <a:rPr lang="en-US" altLang="en-US" dirty="0">
                <a:latin typeface="Ubuntu" panose="020B0604030602030204"/>
              </a:rPr>
              <a:t>Surrounded by routing channels connected through switch blocks and connection blocks.</a:t>
            </a:r>
          </a:p>
          <a:p>
            <a:pPr marL="285750" indent="-285750">
              <a:buFont typeface="Arial" panose="020B0604020202020204" pitchFamily="34" charset="0"/>
              <a:buChar char="•"/>
            </a:pPr>
            <a:r>
              <a:rPr lang="en-US" altLang="en-US" dirty="0">
                <a:latin typeface="Ubuntu" panose="020B0604030602030204"/>
              </a:rPr>
              <a:t>Programmable Routing Architectures</a:t>
            </a:r>
          </a:p>
          <a:p>
            <a:pPr marL="742950" lvl="1" indent="-285750">
              <a:buFont typeface="Arial" panose="020B0604020202020204" pitchFamily="34" charset="0"/>
              <a:buChar char="•"/>
            </a:pPr>
            <a:r>
              <a:rPr lang="en-US" altLang="en-US" dirty="0">
                <a:latin typeface="Ubuntu" panose="020B0604030602030204"/>
              </a:rPr>
              <a:t>Switch block: adjacent channels through programmable switches</a:t>
            </a:r>
          </a:p>
          <a:p>
            <a:pPr marL="742950" lvl="1" indent="-285750">
              <a:buFont typeface="Arial" panose="020B0604020202020204" pitchFamily="34" charset="0"/>
              <a:buChar char="•"/>
            </a:pPr>
            <a:r>
              <a:rPr lang="en-US" altLang="en-US" dirty="0">
                <a:latin typeface="Ubuntu" panose="020B0604030602030204"/>
              </a:rPr>
              <a:t>Connection block: logic block to its inputs and outputs through programmable switches.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3710" y="336550"/>
            <a:ext cx="9906000" cy="1018540"/>
          </a:xfrm>
        </p:spPr>
        <p:txBody>
          <a:bodyPr>
            <a:normAutofit fontScale="90000"/>
          </a:bodyPr>
          <a:lstStyle/>
          <a:p>
            <a:r>
              <a:rPr lang="en-US" altLang="en-US">
                <a:latin typeface="Ubuntu" panose="020B0604030602030204" charset="0"/>
                <a:cs typeface="Ubuntu" panose="020B0604030602030204" charset="0"/>
                <a:sym typeface="+mn-ea"/>
              </a:rPr>
              <a:t>FPGA Logic Block</a:t>
            </a:r>
            <a:r>
              <a:rPr lang="en-US" altLang="en-US"/>
              <a:t/>
            </a:r>
            <a:br>
              <a:rPr lang="en-US" altLang="en-US"/>
            </a:br>
            <a:endParaRPr lang="en-US"/>
          </a:p>
        </p:txBody>
      </p:sp>
      <p:pic>
        <p:nvPicPr>
          <p:cNvPr id="4" name="Picture 3"/>
          <p:cNvPicPr>
            <a:picLocks noChangeAspect="1"/>
          </p:cNvPicPr>
          <p:nvPr/>
        </p:nvPicPr>
        <p:blipFill>
          <a:blip r:embed="rId2"/>
          <a:stretch>
            <a:fillRect/>
          </a:stretch>
        </p:blipFill>
        <p:spPr>
          <a:xfrm>
            <a:off x="718820" y="1144905"/>
            <a:ext cx="7918450" cy="5415915"/>
          </a:xfrm>
          <a:prstGeom prst="rect">
            <a:avLst/>
          </a:prstGeom>
        </p:spPr>
      </p:pic>
      <p:sp>
        <p:nvSpPr>
          <p:cNvPr id="5" name="Text Box 4"/>
          <p:cNvSpPr txBox="1"/>
          <p:nvPr/>
        </p:nvSpPr>
        <p:spPr>
          <a:xfrm>
            <a:off x="9237980" y="1948815"/>
            <a:ext cx="2781300" cy="2245360"/>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US" sz="2000">
                <a:latin typeface="Ubuntu" panose="020B0604030602030204" charset="0"/>
                <a:cs typeface="Ubuntu" panose="020B0604030602030204" charset="0"/>
                <a:sym typeface="+mn-ea"/>
              </a:rPr>
              <a:t>The Look-Up Table or LUT is a RAM-based function generator and is the main resource for implementing logicfunctions. </a:t>
            </a:r>
            <a:endParaRPr lang="en-US" sz="2000">
              <a:latin typeface="Ubuntu" panose="020B0604030602030204" charset="0"/>
              <a:cs typeface="Ubuntu" panose="020B060403060203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 y="173355"/>
            <a:ext cx="9906000" cy="801370"/>
          </a:xfrm>
        </p:spPr>
        <p:txBody>
          <a:bodyPr>
            <a:normAutofit/>
          </a:bodyPr>
          <a:lstStyle/>
          <a:p>
            <a:r>
              <a:rPr lang="en-US">
                <a:latin typeface="Ubuntu" panose="020B0604030602030204" charset="0"/>
                <a:cs typeface="Ubuntu" panose="020B0604030602030204" charset="0"/>
              </a:rPr>
              <a:t>Three-input LUT-based logic cell</a:t>
            </a:r>
          </a:p>
        </p:txBody>
      </p:sp>
      <p:pic>
        <p:nvPicPr>
          <p:cNvPr id="4" name="Picture 3"/>
          <p:cNvPicPr>
            <a:picLocks noChangeAspect="1"/>
          </p:cNvPicPr>
          <p:nvPr/>
        </p:nvPicPr>
        <p:blipFill>
          <a:blip r:embed="rId2"/>
          <a:stretch>
            <a:fillRect/>
          </a:stretch>
        </p:blipFill>
        <p:spPr>
          <a:xfrm>
            <a:off x="1059180" y="1525905"/>
            <a:ext cx="10043160" cy="44196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730" y="609600"/>
            <a:ext cx="9906000" cy="1223645"/>
          </a:xfrm>
        </p:spPr>
        <p:txBody>
          <a:bodyPr/>
          <a:lstStyle/>
          <a:p>
            <a:r>
              <a:rPr lang="en-US">
                <a:latin typeface="Ubuntu" panose="020B0604030602030204" charset="0"/>
                <a:cs typeface="Ubuntu" panose="020B0604030602030204" charset="0"/>
              </a:rPr>
              <a:t>Macro cell </a:t>
            </a:r>
          </a:p>
        </p:txBody>
      </p:sp>
      <p:sp>
        <p:nvSpPr>
          <p:cNvPr id="4" name="Text Box 3"/>
          <p:cNvSpPr txBox="1"/>
          <p:nvPr/>
        </p:nvSpPr>
        <p:spPr>
          <a:xfrm>
            <a:off x="525145" y="2126615"/>
            <a:ext cx="11042650" cy="1630045"/>
          </a:xfrm>
          <a:prstGeom prst="rect">
            <a:avLst/>
          </a:prstGeom>
          <a:noFill/>
        </p:spPr>
        <p:txBody>
          <a:bodyPr wrap="square" rtlCol="0">
            <a:spAutoFit/>
          </a:bodyPr>
          <a:lstStyle/>
          <a:p>
            <a:pPr marL="285750" indent="-285750">
              <a:buFont typeface="Arial" panose="020B0604020202020204" pitchFamily="34" charset="0"/>
              <a:buChar char="•"/>
            </a:pPr>
            <a:r>
              <a:rPr lang="" altLang="en-US" sz="2000">
                <a:latin typeface="Ubuntu" panose="020B0604030602030204" charset="0"/>
                <a:cs typeface="Ubuntu" panose="020B0604030602030204" charset="0"/>
              </a:rPr>
              <a:t>D</a:t>
            </a:r>
            <a:r>
              <a:rPr lang="en-US" sz="2000">
                <a:latin typeface="Ubuntu" panose="020B0604030602030204" charset="0"/>
                <a:cs typeface="Ubuntu" panose="020B0604030602030204" charset="0"/>
              </a:rPr>
              <a:t>esigned and fabricated at the transistor level, and their functionalities complement the general logic cells. </a:t>
            </a:r>
          </a:p>
          <a:p>
            <a:pPr marL="285750" indent="-285750">
              <a:buFont typeface="Arial" panose="020B0604020202020204" pitchFamily="34" charset="0"/>
              <a:buChar char="•"/>
            </a:pPr>
            <a:r>
              <a:rPr lang="en-US" sz="2000">
                <a:latin typeface="Ubuntu" panose="020B0604030602030204" charset="0"/>
                <a:cs typeface="Ubuntu" panose="020B0604030602030204" charset="0"/>
              </a:rPr>
              <a:t>Commonly used macro cells include </a:t>
            </a:r>
            <a:r>
              <a:rPr lang="en-US" sz="2000" u="sng">
                <a:latin typeface="Ubuntu" panose="020B0604030602030204" charset="0"/>
                <a:cs typeface="Ubuntu" panose="020B0604030602030204" charset="0"/>
              </a:rPr>
              <a:t>memory blocks, combinational multipliers, clock management circuits, and  interface circuits</a:t>
            </a:r>
            <a:r>
              <a:rPr lang="en-US" sz="2000">
                <a:latin typeface="Ubuntu" panose="020B0604030602030204" charset="0"/>
                <a:cs typeface="Ubuntu" panose="020B0604030602030204" charset="0"/>
              </a:rPr>
              <a:t>. </a:t>
            </a:r>
          </a:p>
          <a:p>
            <a:pPr marL="285750" indent="-285750">
              <a:buFont typeface="Arial" panose="020B0604020202020204" pitchFamily="34" charset="0"/>
              <a:buChar char="•"/>
            </a:pPr>
            <a:r>
              <a:rPr lang="en-US" sz="2000">
                <a:latin typeface="Ubuntu" panose="020B0604030602030204" charset="0"/>
                <a:cs typeface="Ubuntu" panose="020B0604030602030204" charset="0"/>
              </a:rPr>
              <a:t>Advanced FPGA devices may even contain one or more </a:t>
            </a:r>
            <a:r>
              <a:rPr lang="en-US" sz="2000" u="sng">
                <a:latin typeface="Ubuntu" panose="020B0604030602030204" charset="0"/>
                <a:cs typeface="Ubuntu" panose="020B0604030602030204" charset="0"/>
              </a:rPr>
              <a:t>prefabricated processor cores</a:t>
            </a:r>
            <a:r>
              <a:rPr lang="en-US" sz="2000">
                <a:latin typeface="Ubuntu" panose="020B0604030602030204" charset="0"/>
                <a:cs typeface="Ubuntu" panose="020B0604030602030204" charset="0"/>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437515" y="1171575"/>
            <a:ext cx="11316970" cy="4092575"/>
          </a:xfrm>
          <a:prstGeom prst="rect">
            <a:avLst/>
          </a:prstGeom>
          <a:noFill/>
        </p:spPr>
        <p:txBody>
          <a:bodyPr wrap="square" rtlCol="0">
            <a:spAutoFit/>
          </a:bodyPr>
          <a:lstStyle/>
          <a:p>
            <a:pPr marL="342900" indent="-342900" algn="l">
              <a:buFont typeface="Arial" panose="020B0604020202020204" pitchFamily="34" charset="0"/>
              <a:buChar char="•"/>
            </a:pPr>
            <a:r>
              <a:rPr lang="en-US" sz="2000" u="sng">
                <a:latin typeface="Ubuntu" panose="020B0604030602030204" charset="0"/>
                <a:cs typeface="Ubuntu" panose="020B0604030602030204" charset="0"/>
              </a:rPr>
              <a:t>Configurable Logic Blocks (CLBs)</a:t>
            </a:r>
            <a:r>
              <a:rPr lang="en-US" sz="2000">
                <a:latin typeface="Ubuntu" panose="020B0604030602030204" charset="0"/>
                <a:cs typeface="Ubuntu" panose="020B0604030602030204" charset="0"/>
              </a:rPr>
              <a:t> contain flexible Look-Up Tables (LUTs) that implement logic plus storage elements used as flip-flops or latches. CLBs perform a wide variety of logical functions as well as store data.</a:t>
            </a:r>
            <a:br>
              <a:rPr lang="en-US" sz="2000">
                <a:latin typeface="Ubuntu" panose="020B0604030602030204" charset="0"/>
                <a:cs typeface="Ubuntu" panose="020B0604030602030204" charset="0"/>
              </a:rPr>
            </a:br>
            <a:endParaRPr lang="en-US" sz="2000">
              <a:latin typeface="Ubuntu" panose="020B0604030602030204" charset="0"/>
              <a:cs typeface="Ubuntu" panose="020B0604030602030204" charset="0"/>
            </a:endParaRPr>
          </a:p>
          <a:p>
            <a:pPr marL="342900" indent="-342900" algn="l">
              <a:buFont typeface="Arial" panose="020B0604020202020204" pitchFamily="34" charset="0"/>
              <a:buChar char="•"/>
            </a:pPr>
            <a:r>
              <a:rPr lang="en-US" sz="2000" u="sng">
                <a:latin typeface="Ubuntu" panose="020B0604030602030204" charset="0"/>
                <a:cs typeface="Ubuntu" panose="020B0604030602030204" charset="0"/>
              </a:rPr>
              <a:t>Input/Output Blocks (IOBs) </a:t>
            </a:r>
            <a:r>
              <a:rPr lang="en-US" sz="2000">
                <a:latin typeface="Ubuntu" panose="020B0604030602030204" charset="0"/>
                <a:cs typeface="Ubuntu" panose="020B0604030602030204" charset="0"/>
              </a:rPr>
              <a:t>control the flow of data between the I/O pins and the internal logic of the device. Each IOB supports bidirectional data flow plus 3-state operation. </a:t>
            </a:r>
            <a:br>
              <a:rPr lang="en-US" sz="2000">
                <a:latin typeface="Ubuntu" panose="020B0604030602030204" charset="0"/>
                <a:cs typeface="Ubuntu" panose="020B0604030602030204" charset="0"/>
              </a:rPr>
            </a:br>
            <a:endParaRPr lang="en-US" sz="2000">
              <a:latin typeface="Ubuntu" panose="020B0604030602030204" charset="0"/>
              <a:cs typeface="Ubuntu" panose="020B0604030602030204" charset="0"/>
            </a:endParaRPr>
          </a:p>
          <a:p>
            <a:pPr marL="342900" indent="-342900" algn="l">
              <a:buFont typeface="Arial" panose="020B0604020202020204" pitchFamily="34" charset="0"/>
              <a:buChar char="•"/>
            </a:pPr>
            <a:r>
              <a:rPr lang="en-US" sz="2000" u="sng">
                <a:latin typeface="Ubuntu" panose="020B0604030602030204" charset="0"/>
                <a:cs typeface="Ubuntu" panose="020B0604030602030204" charset="0"/>
              </a:rPr>
              <a:t>Block RAM</a:t>
            </a:r>
            <a:r>
              <a:rPr lang="en-US" sz="2000">
                <a:latin typeface="Ubuntu" panose="020B0604030602030204" charset="0"/>
                <a:cs typeface="Ubuntu" panose="020B0604030602030204" charset="0"/>
              </a:rPr>
              <a:t> provides data storage in the form of 18-Kbit dual-port blocks.</a:t>
            </a:r>
            <a:br>
              <a:rPr lang="en-US" sz="2000">
                <a:latin typeface="Ubuntu" panose="020B0604030602030204" charset="0"/>
                <a:cs typeface="Ubuntu" panose="020B0604030602030204" charset="0"/>
              </a:rPr>
            </a:br>
            <a:endParaRPr lang="en-US" sz="2000">
              <a:latin typeface="Ubuntu" panose="020B0604030602030204" charset="0"/>
              <a:cs typeface="Ubuntu" panose="020B0604030602030204" charset="0"/>
            </a:endParaRPr>
          </a:p>
          <a:p>
            <a:pPr marL="342900" indent="-342900" algn="l">
              <a:buFont typeface="Arial" panose="020B0604020202020204" pitchFamily="34" charset="0"/>
              <a:buChar char="•"/>
            </a:pPr>
            <a:r>
              <a:rPr lang="en-US" sz="2000" u="sng">
                <a:latin typeface="Ubuntu" panose="020B0604030602030204" charset="0"/>
                <a:cs typeface="Ubuntu" panose="020B0604030602030204" charset="0"/>
              </a:rPr>
              <a:t>Multiplier Blocks</a:t>
            </a:r>
            <a:r>
              <a:rPr lang="en-US" sz="2000">
                <a:latin typeface="Ubuntu" panose="020B0604030602030204" charset="0"/>
                <a:cs typeface="Ubuntu" panose="020B0604030602030204" charset="0"/>
              </a:rPr>
              <a:t> accept two 18-bit binary numbers as inputs and calculate the product.</a:t>
            </a:r>
            <a:br>
              <a:rPr lang="en-US" sz="2000">
                <a:latin typeface="Ubuntu" panose="020B0604030602030204" charset="0"/>
                <a:cs typeface="Ubuntu" panose="020B0604030602030204" charset="0"/>
              </a:rPr>
            </a:br>
            <a:endParaRPr lang="en-US" sz="2000">
              <a:latin typeface="Ubuntu" panose="020B0604030602030204" charset="0"/>
              <a:cs typeface="Ubuntu" panose="020B0604030602030204" charset="0"/>
            </a:endParaRPr>
          </a:p>
          <a:p>
            <a:pPr marL="342900" indent="-342900" algn="l">
              <a:buFont typeface="Arial" panose="020B0604020202020204" pitchFamily="34" charset="0"/>
              <a:buChar char="•"/>
            </a:pPr>
            <a:r>
              <a:rPr lang="en-US" sz="2000" u="sng">
                <a:latin typeface="Ubuntu" panose="020B0604030602030204" charset="0"/>
                <a:cs typeface="Ubuntu" panose="020B0604030602030204" charset="0"/>
              </a:rPr>
              <a:t>Digital Clock Manager (DCM)</a:t>
            </a:r>
            <a:r>
              <a:rPr lang="en-US" sz="2000">
                <a:latin typeface="Ubuntu" panose="020B0604030602030204" charset="0"/>
                <a:cs typeface="Ubuntu" panose="020B0604030602030204" charset="0"/>
              </a:rPr>
              <a:t> Blocks provide self-calibrating, fully digital solutions for distributing, delaying, multiplying, dividing, and phase-shifting clock signals.</a:t>
            </a:r>
          </a:p>
        </p:txBody>
      </p:sp>
      <p:sp>
        <p:nvSpPr>
          <p:cNvPr id="5" name="Title 4"/>
          <p:cNvSpPr>
            <a:spLocks noGrp="1"/>
          </p:cNvSpPr>
          <p:nvPr>
            <p:ph type="title"/>
          </p:nvPr>
        </p:nvSpPr>
        <p:spPr>
          <a:xfrm>
            <a:off x="91440" y="173355"/>
            <a:ext cx="9906000" cy="610235"/>
          </a:xfrm>
        </p:spPr>
        <p:txBody>
          <a:bodyPr>
            <a:normAutofit/>
          </a:bodyPr>
          <a:lstStyle/>
          <a:p>
            <a:r>
              <a:rPr lang="en-US">
                <a:latin typeface="Ubuntu" panose="020B0604030602030204" charset="0"/>
                <a:cs typeface="Ubuntu" panose="020B0604030602030204" charset="0"/>
              </a:rPr>
              <a:t>Spartan-3E Family Architecture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 y="173355"/>
            <a:ext cx="9906000" cy="610235"/>
          </a:xfrm>
        </p:spPr>
        <p:txBody>
          <a:bodyPr>
            <a:normAutofit/>
          </a:bodyPr>
          <a:lstStyle/>
          <a:p>
            <a:r>
              <a:rPr lang="en-US">
                <a:latin typeface="Ubuntu" panose="020B0604030602030204" charset="0"/>
                <a:cs typeface="Ubuntu" panose="020B0604030602030204" charset="0"/>
              </a:rPr>
              <a:t>Spartan-3E Family Architecture</a:t>
            </a:r>
          </a:p>
        </p:txBody>
      </p:sp>
      <p:pic>
        <p:nvPicPr>
          <p:cNvPr id="4" name="Picture 3"/>
          <p:cNvPicPr>
            <a:picLocks noChangeAspect="1"/>
          </p:cNvPicPr>
          <p:nvPr/>
        </p:nvPicPr>
        <p:blipFill>
          <a:blip r:embed="rId2"/>
          <a:stretch>
            <a:fillRect/>
          </a:stretch>
        </p:blipFill>
        <p:spPr>
          <a:xfrm>
            <a:off x="890905" y="948055"/>
            <a:ext cx="8398510" cy="5301615"/>
          </a:xfrm>
          <a:prstGeom prst="rect">
            <a:avLst/>
          </a:prstGeom>
        </p:spPr>
      </p:pic>
      <p:sp>
        <p:nvSpPr>
          <p:cNvPr id="5" name="Text Box 4"/>
          <p:cNvSpPr txBox="1"/>
          <p:nvPr/>
        </p:nvSpPr>
        <p:spPr>
          <a:xfrm>
            <a:off x="3648710" y="6366510"/>
            <a:ext cx="8385175" cy="398780"/>
          </a:xfrm>
          <a:prstGeom prst="rect">
            <a:avLst/>
          </a:prstGeom>
          <a:noFill/>
        </p:spPr>
        <p:txBody>
          <a:bodyPr wrap="square" rtlCol="0">
            <a:spAutoFit/>
          </a:bodyPr>
          <a:lstStyle/>
          <a:p>
            <a:r>
              <a:rPr lang="en-US" altLang="en-US" sz="2000" b="1">
                <a:solidFill>
                  <a:srgbClr val="FF0000"/>
                </a:solidFill>
              </a:rPr>
              <a:t>Slide Credits: Xilinx and Prof. Mainak Chaudhuri, CSE, IITK</a:t>
            </a:r>
            <a:r>
              <a:rPr lang="en-US" altLang="en-US" b="1">
                <a:solidFill>
                  <a:srgbClr val="FF0000"/>
                </a:solidFill>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155" y="295910"/>
            <a:ext cx="9906000" cy="786765"/>
          </a:xfrm>
        </p:spPr>
        <p:txBody>
          <a:bodyPr/>
          <a:lstStyle/>
          <a:p>
            <a:r>
              <a:rPr lang="" altLang="en-US"/>
              <a:t>CLBs</a:t>
            </a:r>
          </a:p>
        </p:txBody>
      </p:sp>
      <p:sp>
        <p:nvSpPr>
          <p:cNvPr id="4" name="Text Box 3"/>
          <p:cNvSpPr txBox="1"/>
          <p:nvPr/>
        </p:nvSpPr>
        <p:spPr>
          <a:xfrm>
            <a:off x="553085" y="1294765"/>
            <a:ext cx="11124565" cy="4061460"/>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latin typeface="Ubuntu" panose="020B0604030602030204" charset="0"/>
                <a:cs typeface="Ubuntu" panose="020B0604030602030204" charset="0"/>
                <a:sym typeface="+mn-ea"/>
              </a:rPr>
              <a:t>A 2D array of configurable logic blocks (CLBs)</a:t>
            </a:r>
            <a:endParaRPr lang="en-US" sz="2000" dirty="0" smtClean="0">
              <a:latin typeface="Ubuntu" panose="020B0604030602030204" charset="0"/>
              <a:cs typeface="Ubuntu" panose="020B0604030602030204" charset="0"/>
            </a:endParaRPr>
          </a:p>
          <a:p>
            <a:pPr marL="800100" lvl="1" indent="-342900">
              <a:buFont typeface="Arial" panose="020B0604020202020204" pitchFamily="34" charset="0"/>
              <a:buChar char="•"/>
            </a:pPr>
            <a:r>
              <a:rPr lang="en-US" sz="2000" dirty="0" smtClean="0">
                <a:latin typeface="Ubuntu" panose="020B0604030602030204" charset="0"/>
                <a:cs typeface="Ubuntu" panose="020B0604030602030204" charset="0"/>
                <a:sym typeface="+mn-ea"/>
              </a:rPr>
              <a:t>Each CLB has four logic/memory slices</a:t>
            </a:r>
            <a:r>
              <a:rPr lang="" altLang="en-US" sz="2000" dirty="0" smtClean="0">
                <a:latin typeface="Ubuntu" panose="020B0604030602030204" charset="0"/>
                <a:cs typeface="Ubuntu" panose="020B0604030602030204" charset="0"/>
                <a:sym typeface="+mn-ea"/>
              </a:rPr>
              <a:t>.</a:t>
            </a:r>
            <a:endParaRPr lang="en-US" sz="2000" dirty="0" smtClean="0">
              <a:latin typeface="Ubuntu" panose="020B0604030602030204" charset="0"/>
              <a:cs typeface="Ubuntu" panose="020B0604030602030204" charset="0"/>
            </a:endParaRPr>
          </a:p>
          <a:p>
            <a:pPr marL="800100" lvl="1" indent="-342900">
              <a:buFont typeface="Arial" panose="020B0604020202020204" pitchFamily="34" charset="0"/>
              <a:buChar char="•"/>
            </a:pPr>
            <a:r>
              <a:rPr lang="en-US" sz="2000" dirty="0" smtClean="0">
                <a:latin typeface="Ubuntu" panose="020B0604030602030204" charset="0"/>
                <a:cs typeface="Ubuntu" panose="020B0604030602030204" charset="0"/>
                <a:sym typeface="+mn-ea"/>
              </a:rPr>
              <a:t>Each of the two logic slices (SLICEL) has</a:t>
            </a:r>
            <a:endParaRPr lang="en-US" sz="2000" dirty="0" smtClean="0">
              <a:latin typeface="Ubuntu" panose="020B0604030602030204" charset="0"/>
              <a:cs typeface="Ubuntu" panose="020B0604030602030204" charset="0"/>
            </a:endParaRPr>
          </a:p>
          <a:p>
            <a:pPr marL="1257300" lvl="2" indent="-342900">
              <a:buFont typeface="Arial" panose="020B0604020202020204" pitchFamily="34" charset="0"/>
              <a:buChar char="•"/>
            </a:pPr>
            <a:r>
              <a:rPr lang="en-US" sz="2000" dirty="0" smtClean="0">
                <a:latin typeface="Ubuntu" panose="020B0604030602030204" charset="0"/>
                <a:cs typeface="Ubuntu" panose="020B0604030602030204" charset="0"/>
                <a:sym typeface="+mn-ea"/>
              </a:rPr>
              <a:t>Two four-input 16-entry look-up table (LUT) function generators (can store any four-input function)</a:t>
            </a:r>
            <a:endParaRPr lang="en-US" sz="2000" dirty="0" smtClean="0">
              <a:latin typeface="Ubuntu" panose="020B0604030602030204" charset="0"/>
              <a:cs typeface="Ubuntu" panose="020B0604030602030204" charset="0"/>
            </a:endParaRPr>
          </a:p>
          <a:p>
            <a:pPr marL="1257300" lvl="2" indent="-342900">
              <a:buFont typeface="Arial" panose="020B0604020202020204" pitchFamily="34" charset="0"/>
              <a:buChar char="•"/>
            </a:pPr>
            <a:r>
              <a:rPr lang="en-US" sz="2000" dirty="0" smtClean="0">
                <a:latin typeface="Ubuntu" panose="020B0604030602030204" charset="0"/>
                <a:cs typeface="Ubuntu" panose="020B0604030602030204" charset="0"/>
                <a:sym typeface="+mn-ea"/>
              </a:rPr>
              <a:t>Two registers</a:t>
            </a:r>
            <a:endParaRPr lang="en-US" sz="2000" dirty="0" smtClean="0">
              <a:latin typeface="Ubuntu" panose="020B0604030602030204" charset="0"/>
              <a:cs typeface="Ubuntu" panose="020B0604030602030204" charset="0"/>
            </a:endParaRPr>
          </a:p>
          <a:p>
            <a:pPr marL="1257300" lvl="2" indent="-342900">
              <a:buFont typeface="Arial" panose="020B0604020202020204" pitchFamily="34" charset="0"/>
              <a:buChar char="•"/>
            </a:pPr>
            <a:r>
              <a:rPr lang="en-US" sz="2000" dirty="0" smtClean="0">
                <a:latin typeface="Ubuntu" panose="020B0604030602030204" charset="0"/>
                <a:cs typeface="Ubuntu" panose="020B0604030602030204" charset="0"/>
                <a:sym typeface="+mn-ea"/>
              </a:rPr>
              <a:t>Two multiplexors</a:t>
            </a:r>
            <a:endParaRPr lang="en-US" sz="2000" dirty="0" smtClean="0">
              <a:latin typeface="Ubuntu" panose="020B0604030602030204" charset="0"/>
              <a:cs typeface="Ubuntu" panose="020B0604030602030204" charset="0"/>
            </a:endParaRPr>
          </a:p>
          <a:p>
            <a:pPr marL="1257300" lvl="2" indent="-342900">
              <a:buFont typeface="Arial" panose="020B0604020202020204" pitchFamily="34" charset="0"/>
              <a:buChar char="•"/>
            </a:pPr>
            <a:r>
              <a:rPr lang="en-US" sz="2000" dirty="0" smtClean="0">
                <a:latin typeface="Ubuntu" panose="020B0604030602030204" charset="0"/>
                <a:cs typeface="Ubuntu" panose="020B0604030602030204" charset="0"/>
                <a:sym typeface="+mn-ea"/>
              </a:rPr>
              <a:t>Arithmetic logic and carry (two full adders)</a:t>
            </a:r>
            <a:endParaRPr lang="en-US" sz="2000" dirty="0" smtClean="0">
              <a:latin typeface="Ubuntu" panose="020B0604030602030204" charset="0"/>
              <a:cs typeface="Ubuntu" panose="020B0604030602030204" charset="0"/>
            </a:endParaRPr>
          </a:p>
          <a:p>
            <a:pPr marL="800100" lvl="1" indent="-342900">
              <a:buFont typeface="Arial" panose="020B0604020202020204" pitchFamily="34" charset="0"/>
              <a:buChar char="•"/>
            </a:pPr>
            <a:r>
              <a:rPr lang="en-US" sz="2000" dirty="0" smtClean="0">
                <a:latin typeface="Ubuntu" panose="020B0604030602030204" charset="0"/>
                <a:cs typeface="Ubuntu" panose="020B0604030602030204" charset="0"/>
                <a:sym typeface="+mn-ea"/>
              </a:rPr>
              <a:t>Each of the two memory slices (SLICEM) has</a:t>
            </a:r>
            <a:endParaRPr lang="en-US" sz="2000" dirty="0" smtClean="0">
              <a:latin typeface="Ubuntu" panose="020B0604030602030204" charset="0"/>
              <a:cs typeface="Ubuntu" panose="020B0604030602030204" charset="0"/>
            </a:endParaRPr>
          </a:p>
          <a:p>
            <a:pPr marL="1257300" lvl="2" indent="-342900">
              <a:buFont typeface="Arial" panose="020B0604020202020204" pitchFamily="34" charset="0"/>
              <a:buChar char="•"/>
            </a:pPr>
            <a:r>
              <a:rPr lang="en-US" sz="2000" dirty="0" smtClean="0">
                <a:latin typeface="Ubuntu" panose="020B0604030602030204" charset="0"/>
                <a:cs typeface="Ubuntu" panose="020B0604030602030204" charset="0"/>
                <a:sym typeface="+mn-ea"/>
              </a:rPr>
              <a:t>Everything of a logic slice</a:t>
            </a:r>
            <a:endParaRPr lang="en-US" sz="2000" dirty="0" smtClean="0">
              <a:latin typeface="Ubuntu" panose="020B0604030602030204" charset="0"/>
              <a:cs typeface="Ubuntu" panose="020B0604030602030204" charset="0"/>
            </a:endParaRPr>
          </a:p>
          <a:p>
            <a:pPr marL="1257300" lvl="2" indent="-342900">
              <a:buFont typeface="Arial" panose="020B0604020202020204" pitchFamily="34" charset="0"/>
              <a:buChar char="•"/>
            </a:pPr>
            <a:r>
              <a:rPr lang="en-US" sz="2000" dirty="0" smtClean="0">
                <a:latin typeface="Ubuntu" panose="020B0604030602030204" charset="0"/>
                <a:cs typeface="Ubuntu" panose="020B0604030602030204" charset="0"/>
                <a:sym typeface="+mn-ea"/>
              </a:rPr>
              <a:t>Two 16-bit memory blocks (RAM16)</a:t>
            </a:r>
            <a:endParaRPr lang="en-US" sz="2000" dirty="0" smtClean="0">
              <a:latin typeface="Ubuntu" panose="020B0604030602030204" charset="0"/>
              <a:cs typeface="Ubuntu" panose="020B0604030602030204" charset="0"/>
            </a:endParaRPr>
          </a:p>
          <a:p>
            <a:pPr marL="1257300" lvl="2" indent="-342900">
              <a:buFont typeface="Arial" panose="020B0604020202020204" pitchFamily="34" charset="0"/>
              <a:buChar char="•"/>
            </a:pPr>
            <a:r>
              <a:rPr lang="en-US" sz="2000" dirty="0" smtClean="0">
                <a:latin typeface="Ubuntu" panose="020B0604030602030204" charset="0"/>
                <a:cs typeface="Ubuntu" panose="020B0604030602030204" charset="0"/>
                <a:sym typeface="+mn-ea"/>
              </a:rPr>
              <a:t>Two 16-bit shift registers (SRL16)</a:t>
            </a:r>
            <a:endParaRPr lang="en-US" dirty="0" smtClean="0"/>
          </a:p>
          <a:p>
            <a:pPr marL="285750" indent="-285750">
              <a:buFont typeface="Arial" panose="020B0604020202020204" pitchFamily="34" charset="0"/>
              <a:buChar char="•"/>
            </a:pPr>
            <a:endParaRPr lang="en-US"/>
          </a:p>
        </p:txBody>
      </p:sp>
      <p:sp>
        <p:nvSpPr>
          <p:cNvPr id="5" name="Text Box 4"/>
          <p:cNvSpPr txBox="1"/>
          <p:nvPr/>
        </p:nvSpPr>
        <p:spPr>
          <a:xfrm>
            <a:off x="3662045" y="6284595"/>
            <a:ext cx="8385175" cy="398780"/>
          </a:xfrm>
          <a:prstGeom prst="rect">
            <a:avLst/>
          </a:prstGeom>
          <a:noFill/>
        </p:spPr>
        <p:txBody>
          <a:bodyPr wrap="square" rtlCol="0">
            <a:spAutoFit/>
          </a:bodyPr>
          <a:lstStyle/>
          <a:p>
            <a:r>
              <a:rPr lang="" altLang="en-US" sz="2000" b="1">
                <a:solidFill>
                  <a:srgbClr val="FF0000"/>
                </a:solidFill>
              </a:rPr>
              <a:t>Slide Credits: Xilinx and Prof. Mainak Chaudhuri, CSE, IITK</a:t>
            </a:r>
            <a:r>
              <a:rPr lang="" altLang="en-US" b="1">
                <a:solidFill>
                  <a:srgbClr val="FF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TM03457485[[fn=Mesh]]</Template>
  <TotalTime>5</TotalTime>
  <Words>1121</Words>
  <Application>Microsoft Office PowerPoint</Application>
  <PresentationFormat>Widescreen</PresentationFormat>
  <Paragraphs>111</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Century Gothic</vt:lpstr>
      <vt:lpstr>Ubuntu</vt:lpstr>
      <vt:lpstr>Mesh</vt:lpstr>
      <vt:lpstr>MODULE 3: The Basics of Logic Design</vt:lpstr>
      <vt:lpstr>Field Programmable Gate Array (FPGA)</vt:lpstr>
      <vt:lpstr>FPGA Island-Style Architecture </vt:lpstr>
      <vt:lpstr>FPGA Logic Block </vt:lpstr>
      <vt:lpstr>Three-input LUT-based logic cell</vt:lpstr>
      <vt:lpstr>Macro cell </vt:lpstr>
      <vt:lpstr>Spartan-3E Family Architecture</vt:lpstr>
      <vt:lpstr>Spartan-3E Family Architecture</vt:lpstr>
      <vt:lpstr>CLBs</vt:lpstr>
      <vt:lpstr>CLB Locations</vt:lpstr>
      <vt:lpstr>PowerPoint Presentation</vt:lpstr>
      <vt:lpstr>LUT Resources in a Slice</vt:lpstr>
      <vt:lpstr>LUT Resources in a Slice</vt:lpstr>
      <vt:lpstr>Spartan 3 Families</vt:lpstr>
      <vt:lpstr>The FPGA Design Flow </vt:lpstr>
      <vt:lpstr>The FPGA Design Flow</vt:lpstr>
      <vt:lpstr>PowerPoint Presentation</vt:lpstr>
      <vt:lpstr>Reference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Urbi</dc:creator>
  <cp:lastModifiedBy>Urbi</cp:lastModifiedBy>
  <cp:revision>141</cp:revision>
  <dcterms:created xsi:type="dcterms:W3CDTF">2022-01-14T06:15:42Z</dcterms:created>
  <dcterms:modified xsi:type="dcterms:W3CDTF">2023-01-11T23:03:25Z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1033-11.1.0.9505</vt:lpwstr>
  </property>
</Properties>
</file>