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08" r:id="rId2"/>
    <p:sldId id="324" r:id="rId3"/>
    <p:sldId id="311" r:id="rId4"/>
    <p:sldId id="313" r:id="rId5"/>
    <p:sldId id="301" r:id="rId6"/>
    <p:sldId id="314" r:id="rId7"/>
    <p:sldId id="303" r:id="rId8"/>
    <p:sldId id="309" r:id="rId9"/>
    <p:sldId id="321" r:id="rId10"/>
    <p:sldId id="333" r:id="rId11"/>
    <p:sldId id="325" r:id="rId12"/>
    <p:sldId id="327" r:id="rId13"/>
    <p:sldId id="310" r:id="rId14"/>
    <p:sldId id="328" r:id="rId15"/>
    <p:sldId id="326" r:id="rId16"/>
    <p:sldId id="337" r:id="rId17"/>
    <p:sldId id="315" r:id="rId18"/>
    <p:sldId id="318" r:id="rId19"/>
    <p:sldId id="319" r:id="rId20"/>
    <p:sldId id="336" r:id="rId21"/>
    <p:sldId id="323" r:id="rId22"/>
    <p:sldId id="335" r:id="rId23"/>
    <p:sldId id="331" r:id="rId24"/>
    <p:sldId id="320" r:id="rId25"/>
    <p:sldId id="322" r:id="rId26"/>
    <p:sldId id="329" r:id="rId27"/>
    <p:sldId id="305" r:id="rId28"/>
    <p:sldId id="33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3573DD-D9AB-1E42-9A2B-3C8B7ED8A6B7}">
          <p14:sldIdLst>
            <p14:sldId id="308"/>
            <p14:sldId id="324"/>
            <p14:sldId id="311"/>
            <p14:sldId id="313"/>
            <p14:sldId id="301"/>
            <p14:sldId id="314"/>
            <p14:sldId id="303"/>
            <p14:sldId id="309"/>
            <p14:sldId id="321"/>
            <p14:sldId id="333"/>
            <p14:sldId id="325"/>
            <p14:sldId id="327"/>
            <p14:sldId id="310"/>
            <p14:sldId id="328"/>
            <p14:sldId id="326"/>
            <p14:sldId id="337"/>
            <p14:sldId id="315"/>
            <p14:sldId id="318"/>
            <p14:sldId id="319"/>
            <p14:sldId id="336"/>
            <p14:sldId id="323"/>
            <p14:sldId id="335"/>
            <p14:sldId id="331"/>
            <p14:sldId id="320"/>
            <p14:sldId id="322"/>
            <p14:sldId id="329"/>
          </p14:sldIdLst>
        </p14:section>
        <p14:section name="Next Stage" id="{C59E0D70-EF9F-7C4A-B34C-507B472AB5A1}">
          <p14:sldIdLst/>
        </p14:section>
        <p14:section name="Module for usage" id="{20D9A5DF-C5D8-1147-81E6-42D0DB3489ED}">
          <p14:sldIdLst>
            <p14:sldId id="305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 Liu" initials="YL" lastIdx="1" clrIdx="0">
    <p:extLst>
      <p:ext uri="{19B8F6BF-5375-455C-9EA6-DF929625EA0E}">
        <p15:presenceInfo xmlns:p15="http://schemas.microsoft.com/office/powerpoint/2012/main" userId="8c438a4035be8c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FF9"/>
    <a:srgbClr val="7D9FF3"/>
    <a:srgbClr val="2961EB"/>
    <a:srgbClr val="1380F8"/>
    <a:srgbClr val="033266"/>
    <a:srgbClr val="92D400"/>
    <a:srgbClr val="52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6" autoAdjust="0"/>
    <p:restoredTop sz="94748" autoAdjust="0"/>
  </p:normalViewPr>
  <p:slideViewPr>
    <p:cSldViewPr snapToGrid="0">
      <p:cViewPr varScale="1">
        <p:scale>
          <a:sx n="85" d="100"/>
          <a:sy n="85" d="100"/>
        </p:scale>
        <p:origin x="1566" y="84"/>
      </p:cViewPr>
      <p:guideLst>
        <p:guide orient="horz" pos="56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42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2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6T22:05:23.679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B6D80-E153-E244-9087-CDE1091CE62A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1E17FD-1532-4349-B5FD-566855ECEDC1}">
      <dgm:prSet phldrT="[Text]"/>
      <dgm:spPr/>
      <dgm:t>
        <a:bodyPr/>
        <a:lstStyle/>
        <a:p>
          <a:r>
            <a:rPr lang="en-US" dirty="0"/>
            <a:t>Feature 1</a:t>
          </a:r>
        </a:p>
      </dgm:t>
    </dgm:pt>
    <dgm:pt modelId="{DE0F6A97-14E5-A544-9091-0227816953AD}" type="parTrans" cxnId="{5F83A4A2-6AF0-CC4D-9B7D-58C4E010A026}">
      <dgm:prSet/>
      <dgm:spPr/>
      <dgm:t>
        <a:bodyPr/>
        <a:lstStyle/>
        <a:p>
          <a:endParaRPr lang="en-US"/>
        </a:p>
      </dgm:t>
    </dgm:pt>
    <dgm:pt modelId="{DECB3E50-4D3B-E544-A330-C472207A253C}" type="sibTrans" cxnId="{5F83A4A2-6AF0-CC4D-9B7D-58C4E010A026}">
      <dgm:prSet/>
      <dgm:spPr/>
      <dgm:t>
        <a:bodyPr/>
        <a:lstStyle/>
        <a:p>
          <a:endParaRPr lang="en-US"/>
        </a:p>
      </dgm:t>
    </dgm:pt>
    <dgm:pt modelId="{B5A6A125-316D-F24A-BC02-2439E1F41387}">
      <dgm:prSet phldrT="[Text]"/>
      <dgm:spPr/>
      <dgm:t>
        <a:bodyPr/>
        <a:lstStyle/>
        <a:p>
          <a:r>
            <a:rPr lang="en-US" dirty="0"/>
            <a:t>Feature 2</a:t>
          </a:r>
        </a:p>
      </dgm:t>
    </dgm:pt>
    <dgm:pt modelId="{6BDA0CE2-9771-2C4D-B9A0-4377FA9A4292}" type="parTrans" cxnId="{AC849216-F909-4645-9F76-B7FD8D9C2E92}">
      <dgm:prSet/>
      <dgm:spPr/>
      <dgm:t>
        <a:bodyPr/>
        <a:lstStyle/>
        <a:p>
          <a:endParaRPr lang="en-US"/>
        </a:p>
      </dgm:t>
    </dgm:pt>
    <dgm:pt modelId="{256BEC18-37CF-9947-BBB8-61E03B0A8214}" type="sibTrans" cxnId="{AC849216-F909-4645-9F76-B7FD8D9C2E92}">
      <dgm:prSet/>
      <dgm:spPr/>
      <dgm:t>
        <a:bodyPr/>
        <a:lstStyle/>
        <a:p>
          <a:endParaRPr lang="en-US"/>
        </a:p>
      </dgm:t>
    </dgm:pt>
    <dgm:pt modelId="{B37852F2-D805-3E46-8381-2CFE5A509A3E}">
      <dgm:prSet phldrT="[Text]"/>
      <dgm:spPr/>
      <dgm:t>
        <a:bodyPr/>
        <a:lstStyle/>
        <a:p>
          <a:r>
            <a:rPr lang="en-US" dirty="0"/>
            <a:t>Pure set</a:t>
          </a:r>
        </a:p>
      </dgm:t>
    </dgm:pt>
    <dgm:pt modelId="{8CAE6A4A-F873-4B46-93DC-44BC9CD91720}" type="parTrans" cxnId="{BFA455C6-3426-B34D-888F-C7505B662C43}">
      <dgm:prSet/>
      <dgm:spPr/>
      <dgm:t>
        <a:bodyPr/>
        <a:lstStyle/>
        <a:p>
          <a:endParaRPr lang="en-US"/>
        </a:p>
      </dgm:t>
    </dgm:pt>
    <dgm:pt modelId="{89612C38-3DBC-2240-A2B6-81F9CE055C06}" type="sibTrans" cxnId="{BFA455C6-3426-B34D-888F-C7505B662C43}">
      <dgm:prSet/>
      <dgm:spPr/>
      <dgm:t>
        <a:bodyPr/>
        <a:lstStyle/>
        <a:p>
          <a:endParaRPr lang="en-US"/>
        </a:p>
      </dgm:t>
    </dgm:pt>
    <dgm:pt modelId="{E0D2C964-4047-4344-8C7F-FED2A4BF92B1}">
      <dgm:prSet phldrT="[Text]"/>
      <dgm:spPr/>
      <dgm:t>
        <a:bodyPr/>
        <a:lstStyle/>
        <a:p>
          <a:r>
            <a:rPr lang="en-US" dirty="0"/>
            <a:t>Pure set</a:t>
          </a:r>
        </a:p>
      </dgm:t>
    </dgm:pt>
    <dgm:pt modelId="{C042C62D-B0A9-7D4E-A90D-F601EA184A8C}" type="parTrans" cxnId="{0BDFE8C9-F95C-7644-90D4-0FEE81CE19D7}">
      <dgm:prSet/>
      <dgm:spPr/>
      <dgm:t>
        <a:bodyPr/>
        <a:lstStyle/>
        <a:p>
          <a:endParaRPr lang="en-US"/>
        </a:p>
      </dgm:t>
    </dgm:pt>
    <dgm:pt modelId="{FCCA117B-4E9D-2C44-8DF6-FCF8D211F893}" type="sibTrans" cxnId="{0BDFE8C9-F95C-7644-90D4-0FEE81CE19D7}">
      <dgm:prSet/>
      <dgm:spPr/>
      <dgm:t>
        <a:bodyPr/>
        <a:lstStyle/>
        <a:p>
          <a:endParaRPr lang="en-US"/>
        </a:p>
      </dgm:t>
    </dgm:pt>
    <dgm:pt modelId="{AE3FDAB8-0AE5-7D48-8D47-EA41DAA4506E}">
      <dgm:prSet phldrT="[Text]"/>
      <dgm:spPr/>
      <dgm:t>
        <a:bodyPr/>
        <a:lstStyle/>
        <a:p>
          <a:r>
            <a:rPr lang="en-US" dirty="0"/>
            <a:t>Feature 2</a:t>
          </a:r>
        </a:p>
      </dgm:t>
    </dgm:pt>
    <dgm:pt modelId="{27AE5668-9FFA-DA41-8976-092D5D031BD1}" type="parTrans" cxnId="{99BE412A-BB0F-CB46-BFA1-66F44E5C2AEB}">
      <dgm:prSet/>
      <dgm:spPr/>
      <dgm:t>
        <a:bodyPr/>
        <a:lstStyle/>
        <a:p>
          <a:endParaRPr lang="en-US"/>
        </a:p>
      </dgm:t>
    </dgm:pt>
    <dgm:pt modelId="{5CAAC21D-B2BC-2D42-81B8-0E802C5C6975}" type="sibTrans" cxnId="{99BE412A-BB0F-CB46-BFA1-66F44E5C2AEB}">
      <dgm:prSet/>
      <dgm:spPr/>
      <dgm:t>
        <a:bodyPr/>
        <a:lstStyle/>
        <a:p>
          <a:endParaRPr lang="en-US"/>
        </a:p>
      </dgm:t>
    </dgm:pt>
    <dgm:pt modelId="{E7ABC85A-351F-D54C-B601-886C91834A06}">
      <dgm:prSet phldrT="[Text]"/>
      <dgm:spPr/>
      <dgm:t>
        <a:bodyPr/>
        <a:lstStyle/>
        <a:p>
          <a:r>
            <a:rPr lang="en-US" dirty="0"/>
            <a:t>Pure set</a:t>
          </a:r>
        </a:p>
      </dgm:t>
    </dgm:pt>
    <dgm:pt modelId="{9DCB6B2E-CE14-E540-B798-1FC10B1D7490}" type="parTrans" cxnId="{89724F7A-D57D-114A-A22B-5ED82A8D4DD7}">
      <dgm:prSet/>
      <dgm:spPr/>
      <dgm:t>
        <a:bodyPr/>
        <a:lstStyle/>
        <a:p>
          <a:endParaRPr lang="en-US"/>
        </a:p>
      </dgm:t>
    </dgm:pt>
    <dgm:pt modelId="{385710C3-A217-9545-90F8-03264A8ED3E0}" type="sibTrans" cxnId="{89724F7A-D57D-114A-A22B-5ED82A8D4DD7}">
      <dgm:prSet/>
      <dgm:spPr/>
      <dgm:t>
        <a:bodyPr/>
        <a:lstStyle/>
        <a:p>
          <a:endParaRPr lang="en-US"/>
        </a:p>
      </dgm:t>
    </dgm:pt>
    <dgm:pt modelId="{781C43DE-5C9C-B74E-9CD2-AE8E1CAB6FBC}" type="pres">
      <dgm:prSet presAssocID="{0B9B6D80-E153-E244-9087-CDE1091CE6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CDB887-3A07-EB46-928E-F11CEEA3DEDE}" type="pres">
      <dgm:prSet presAssocID="{B51E17FD-1532-4349-B5FD-566855ECEDC1}" presName="hierRoot1" presStyleCnt="0"/>
      <dgm:spPr/>
    </dgm:pt>
    <dgm:pt modelId="{E253B128-E06A-0D49-B281-65F7749520B9}" type="pres">
      <dgm:prSet presAssocID="{B51E17FD-1532-4349-B5FD-566855ECEDC1}" presName="composite" presStyleCnt="0"/>
      <dgm:spPr/>
    </dgm:pt>
    <dgm:pt modelId="{CC674406-6DEF-E84C-8CFD-D817BD4609D8}" type="pres">
      <dgm:prSet presAssocID="{B51E17FD-1532-4349-B5FD-566855ECEDC1}" presName="background" presStyleLbl="node0" presStyleIdx="0" presStyleCnt="1"/>
      <dgm:spPr/>
    </dgm:pt>
    <dgm:pt modelId="{6949A4F8-DCF4-844B-AEEB-896B7712F32A}" type="pres">
      <dgm:prSet presAssocID="{B51E17FD-1532-4349-B5FD-566855ECEDC1}" presName="text" presStyleLbl="fgAcc0" presStyleIdx="0" presStyleCnt="1" custScaleX="138356">
        <dgm:presLayoutVars>
          <dgm:chPref val="3"/>
        </dgm:presLayoutVars>
      </dgm:prSet>
      <dgm:spPr/>
    </dgm:pt>
    <dgm:pt modelId="{51B98BE6-98F9-EB46-828A-8A39A486E878}" type="pres">
      <dgm:prSet presAssocID="{B51E17FD-1532-4349-B5FD-566855ECEDC1}" presName="hierChild2" presStyleCnt="0"/>
      <dgm:spPr/>
    </dgm:pt>
    <dgm:pt modelId="{42194F27-3EAA-AF42-BA38-892503FBEBF2}" type="pres">
      <dgm:prSet presAssocID="{6BDA0CE2-9771-2C4D-B9A0-4377FA9A4292}" presName="Name10" presStyleLbl="parChTrans1D2" presStyleIdx="0" presStyleCnt="2"/>
      <dgm:spPr/>
    </dgm:pt>
    <dgm:pt modelId="{40301CA5-5E38-654C-8E01-75AA9DB052BA}" type="pres">
      <dgm:prSet presAssocID="{B5A6A125-316D-F24A-BC02-2439E1F41387}" presName="hierRoot2" presStyleCnt="0"/>
      <dgm:spPr/>
    </dgm:pt>
    <dgm:pt modelId="{84448F08-F99D-9A48-85CE-022AC4444D8E}" type="pres">
      <dgm:prSet presAssocID="{B5A6A125-316D-F24A-BC02-2439E1F41387}" presName="composite2" presStyleCnt="0"/>
      <dgm:spPr/>
    </dgm:pt>
    <dgm:pt modelId="{B6FA5DF6-6D24-1542-A8CF-B99AA17DD828}" type="pres">
      <dgm:prSet presAssocID="{B5A6A125-316D-F24A-BC02-2439E1F41387}" presName="background2" presStyleLbl="node2" presStyleIdx="0" presStyleCnt="2"/>
      <dgm:spPr/>
    </dgm:pt>
    <dgm:pt modelId="{09B5008C-BFB1-1A45-ADBC-512F1FF02557}" type="pres">
      <dgm:prSet presAssocID="{B5A6A125-316D-F24A-BC02-2439E1F41387}" presName="text2" presStyleLbl="fgAcc2" presStyleIdx="0" presStyleCnt="2">
        <dgm:presLayoutVars>
          <dgm:chPref val="3"/>
        </dgm:presLayoutVars>
      </dgm:prSet>
      <dgm:spPr/>
    </dgm:pt>
    <dgm:pt modelId="{D6D5E95B-1996-E14E-ACB1-03EE7B31593C}" type="pres">
      <dgm:prSet presAssocID="{B5A6A125-316D-F24A-BC02-2439E1F41387}" presName="hierChild3" presStyleCnt="0"/>
      <dgm:spPr/>
    </dgm:pt>
    <dgm:pt modelId="{0C0B57D7-2D85-744A-AB7E-F3A01A59F401}" type="pres">
      <dgm:prSet presAssocID="{8CAE6A4A-F873-4B46-93DC-44BC9CD91720}" presName="Name17" presStyleLbl="parChTrans1D3" presStyleIdx="0" presStyleCnt="3"/>
      <dgm:spPr/>
    </dgm:pt>
    <dgm:pt modelId="{861561FD-EBE0-DD4B-8684-AE6A3FEAE4BF}" type="pres">
      <dgm:prSet presAssocID="{B37852F2-D805-3E46-8381-2CFE5A509A3E}" presName="hierRoot3" presStyleCnt="0"/>
      <dgm:spPr/>
    </dgm:pt>
    <dgm:pt modelId="{6885AFEA-5E0D-F340-86CB-BBD14EEA134C}" type="pres">
      <dgm:prSet presAssocID="{B37852F2-D805-3E46-8381-2CFE5A509A3E}" presName="composite3" presStyleCnt="0"/>
      <dgm:spPr/>
    </dgm:pt>
    <dgm:pt modelId="{C9F2B3E4-CF59-7740-8E4E-F52F226324E3}" type="pres">
      <dgm:prSet presAssocID="{B37852F2-D805-3E46-8381-2CFE5A509A3E}" presName="background3" presStyleLbl="node3" presStyleIdx="0" presStyleCnt="3"/>
      <dgm:spPr/>
    </dgm:pt>
    <dgm:pt modelId="{C00D724F-DA55-9948-BDFA-5021D9B80227}" type="pres">
      <dgm:prSet presAssocID="{B37852F2-D805-3E46-8381-2CFE5A509A3E}" presName="text3" presStyleLbl="fgAcc3" presStyleIdx="0" presStyleCnt="3">
        <dgm:presLayoutVars>
          <dgm:chPref val="3"/>
        </dgm:presLayoutVars>
      </dgm:prSet>
      <dgm:spPr/>
    </dgm:pt>
    <dgm:pt modelId="{644EDC75-8531-1241-96E9-9E440D64BBAF}" type="pres">
      <dgm:prSet presAssocID="{B37852F2-D805-3E46-8381-2CFE5A509A3E}" presName="hierChild4" presStyleCnt="0"/>
      <dgm:spPr/>
    </dgm:pt>
    <dgm:pt modelId="{770BAB19-8D6D-1549-844B-86B396FEBCCE}" type="pres">
      <dgm:prSet presAssocID="{C042C62D-B0A9-7D4E-A90D-F601EA184A8C}" presName="Name17" presStyleLbl="parChTrans1D3" presStyleIdx="1" presStyleCnt="3"/>
      <dgm:spPr/>
    </dgm:pt>
    <dgm:pt modelId="{C59373A1-DE9E-E543-A810-0D6F2A93A47D}" type="pres">
      <dgm:prSet presAssocID="{E0D2C964-4047-4344-8C7F-FED2A4BF92B1}" presName="hierRoot3" presStyleCnt="0"/>
      <dgm:spPr/>
    </dgm:pt>
    <dgm:pt modelId="{8FC1A1AF-C4D1-F346-91C1-F3E45EE6296F}" type="pres">
      <dgm:prSet presAssocID="{E0D2C964-4047-4344-8C7F-FED2A4BF92B1}" presName="composite3" presStyleCnt="0"/>
      <dgm:spPr/>
    </dgm:pt>
    <dgm:pt modelId="{D05F1702-AC8B-7A4F-86F1-45A2A9DFB0BF}" type="pres">
      <dgm:prSet presAssocID="{E0D2C964-4047-4344-8C7F-FED2A4BF92B1}" presName="background3" presStyleLbl="node3" presStyleIdx="1" presStyleCnt="3"/>
      <dgm:spPr/>
    </dgm:pt>
    <dgm:pt modelId="{7EF8D89E-4946-EC41-AC0F-EB4E147BFF54}" type="pres">
      <dgm:prSet presAssocID="{E0D2C964-4047-4344-8C7F-FED2A4BF92B1}" presName="text3" presStyleLbl="fgAcc3" presStyleIdx="1" presStyleCnt="3">
        <dgm:presLayoutVars>
          <dgm:chPref val="3"/>
        </dgm:presLayoutVars>
      </dgm:prSet>
      <dgm:spPr/>
    </dgm:pt>
    <dgm:pt modelId="{C8EAED9B-E926-044B-AB77-183CC17274FA}" type="pres">
      <dgm:prSet presAssocID="{E0D2C964-4047-4344-8C7F-FED2A4BF92B1}" presName="hierChild4" presStyleCnt="0"/>
      <dgm:spPr/>
    </dgm:pt>
    <dgm:pt modelId="{0EC588F6-2BB7-BF45-B325-B3797B4A4045}" type="pres">
      <dgm:prSet presAssocID="{27AE5668-9FFA-DA41-8976-092D5D031BD1}" presName="Name10" presStyleLbl="parChTrans1D2" presStyleIdx="1" presStyleCnt="2"/>
      <dgm:spPr/>
    </dgm:pt>
    <dgm:pt modelId="{5734D717-D0DA-A84F-BBC8-89033B00BA01}" type="pres">
      <dgm:prSet presAssocID="{AE3FDAB8-0AE5-7D48-8D47-EA41DAA4506E}" presName="hierRoot2" presStyleCnt="0"/>
      <dgm:spPr/>
    </dgm:pt>
    <dgm:pt modelId="{1A0F6D34-E9C1-624E-8239-00134FC737B9}" type="pres">
      <dgm:prSet presAssocID="{AE3FDAB8-0AE5-7D48-8D47-EA41DAA4506E}" presName="composite2" presStyleCnt="0"/>
      <dgm:spPr/>
    </dgm:pt>
    <dgm:pt modelId="{674AA356-4E94-2B48-9604-D34F41797C34}" type="pres">
      <dgm:prSet presAssocID="{AE3FDAB8-0AE5-7D48-8D47-EA41DAA4506E}" presName="background2" presStyleLbl="node2" presStyleIdx="1" presStyleCnt="2"/>
      <dgm:spPr/>
    </dgm:pt>
    <dgm:pt modelId="{9DF89661-FB45-DE4A-B8CF-4E16E9384CFE}" type="pres">
      <dgm:prSet presAssocID="{AE3FDAB8-0AE5-7D48-8D47-EA41DAA4506E}" presName="text2" presStyleLbl="fgAcc2" presStyleIdx="1" presStyleCnt="2">
        <dgm:presLayoutVars>
          <dgm:chPref val="3"/>
        </dgm:presLayoutVars>
      </dgm:prSet>
      <dgm:spPr/>
    </dgm:pt>
    <dgm:pt modelId="{DFFE91D7-D4F8-8343-A240-126B8BC726AF}" type="pres">
      <dgm:prSet presAssocID="{AE3FDAB8-0AE5-7D48-8D47-EA41DAA4506E}" presName="hierChild3" presStyleCnt="0"/>
      <dgm:spPr/>
    </dgm:pt>
    <dgm:pt modelId="{0EEB895A-D339-E541-9735-216DE3D382D4}" type="pres">
      <dgm:prSet presAssocID="{9DCB6B2E-CE14-E540-B798-1FC10B1D7490}" presName="Name17" presStyleLbl="parChTrans1D3" presStyleIdx="2" presStyleCnt="3"/>
      <dgm:spPr/>
    </dgm:pt>
    <dgm:pt modelId="{42B8115B-5791-A549-81FD-AD6C323DB3B3}" type="pres">
      <dgm:prSet presAssocID="{E7ABC85A-351F-D54C-B601-886C91834A06}" presName="hierRoot3" presStyleCnt="0"/>
      <dgm:spPr/>
    </dgm:pt>
    <dgm:pt modelId="{B4EAEE31-CF76-D343-B0EB-D5FE30E5DA21}" type="pres">
      <dgm:prSet presAssocID="{E7ABC85A-351F-D54C-B601-886C91834A06}" presName="composite3" presStyleCnt="0"/>
      <dgm:spPr/>
    </dgm:pt>
    <dgm:pt modelId="{DA087A75-9A9F-D045-A14A-B32D26E0C7A8}" type="pres">
      <dgm:prSet presAssocID="{E7ABC85A-351F-D54C-B601-886C91834A06}" presName="background3" presStyleLbl="node3" presStyleIdx="2" presStyleCnt="3"/>
      <dgm:spPr/>
    </dgm:pt>
    <dgm:pt modelId="{5D41DBFE-59D7-054A-8F45-A3DBBB3B4429}" type="pres">
      <dgm:prSet presAssocID="{E7ABC85A-351F-D54C-B601-886C91834A06}" presName="text3" presStyleLbl="fgAcc3" presStyleIdx="2" presStyleCnt="3">
        <dgm:presLayoutVars>
          <dgm:chPref val="3"/>
        </dgm:presLayoutVars>
      </dgm:prSet>
      <dgm:spPr/>
    </dgm:pt>
    <dgm:pt modelId="{16A54329-40E4-F54E-A8FF-6365746B196F}" type="pres">
      <dgm:prSet presAssocID="{E7ABC85A-351F-D54C-B601-886C91834A06}" presName="hierChild4" presStyleCnt="0"/>
      <dgm:spPr/>
    </dgm:pt>
  </dgm:ptLst>
  <dgm:cxnLst>
    <dgm:cxn modelId="{47DD6602-92CE-C44A-8037-ACE07B83DB5E}" type="presOf" srcId="{0B9B6D80-E153-E244-9087-CDE1091CE62A}" destId="{781C43DE-5C9C-B74E-9CD2-AE8E1CAB6FBC}" srcOrd="0" destOrd="0" presId="urn:microsoft.com/office/officeart/2005/8/layout/hierarchy1"/>
    <dgm:cxn modelId="{3990CA07-D147-974D-84B4-EB4B0893DA64}" type="presOf" srcId="{B51E17FD-1532-4349-B5FD-566855ECEDC1}" destId="{6949A4F8-DCF4-844B-AEEB-896B7712F32A}" srcOrd="0" destOrd="0" presId="urn:microsoft.com/office/officeart/2005/8/layout/hierarchy1"/>
    <dgm:cxn modelId="{AC849216-F909-4645-9F76-B7FD8D9C2E92}" srcId="{B51E17FD-1532-4349-B5FD-566855ECEDC1}" destId="{B5A6A125-316D-F24A-BC02-2439E1F41387}" srcOrd="0" destOrd="0" parTransId="{6BDA0CE2-9771-2C4D-B9A0-4377FA9A4292}" sibTransId="{256BEC18-37CF-9947-BBB8-61E03B0A8214}"/>
    <dgm:cxn modelId="{99BE412A-BB0F-CB46-BFA1-66F44E5C2AEB}" srcId="{B51E17FD-1532-4349-B5FD-566855ECEDC1}" destId="{AE3FDAB8-0AE5-7D48-8D47-EA41DAA4506E}" srcOrd="1" destOrd="0" parTransId="{27AE5668-9FFA-DA41-8976-092D5D031BD1}" sibTransId="{5CAAC21D-B2BC-2D42-81B8-0E802C5C6975}"/>
    <dgm:cxn modelId="{5D02E632-5C33-9748-AE67-E0BF49E653C7}" type="presOf" srcId="{B5A6A125-316D-F24A-BC02-2439E1F41387}" destId="{09B5008C-BFB1-1A45-ADBC-512F1FF02557}" srcOrd="0" destOrd="0" presId="urn:microsoft.com/office/officeart/2005/8/layout/hierarchy1"/>
    <dgm:cxn modelId="{C260DD66-788A-7744-8C29-2DC138585B70}" type="presOf" srcId="{E7ABC85A-351F-D54C-B601-886C91834A06}" destId="{5D41DBFE-59D7-054A-8F45-A3DBBB3B4429}" srcOrd="0" destOrd="0" presId="urn:microsoft.com/office/officeart/2005/8/layout/hierarchy1"/>
    <dgm:cxn modelId="{5F1AD24C-92DF-A941-AA1C-09057CFD30E2}" type="presOf" srcId="{C042C62D-B0A9-7D4E-A90D-F601EA184A8C}" destId="{770BAB19-8D6D-1549-844B-86B396FEBCCE}" srcOrd="0" destOrd="0" presId="urn:microsoft.com/office/officeart/2005/8/layout/hierarchy1"/>
    <dgm:cxn modelId="{89724F7A-D57D-114A-A22B-5ED82A8D4DD7}" srcId="{AE3FDAB8-0AE5-7D48-8D47-EA41DAA4506E}" destId="{E7ABC85A-351F-D54C-B601-886C91834A06}" srcOrd="0" destOrd="0" parTransId="{9DCB6B2E-CE14-E540-B798-1FC10B1D7490}" sibTransId="{385710C3-A217-9545-90F8-03264A8ED3E0}"/>
    <dgm:cxn modelId="{C95D5A94-335E-6147-A893-03F0B1CED843}" type="presOf" srcId="{6BDA0CE2-9771-2C4D-B9A0-4377FA9A4292}" destId="{42194F27-3EAA-AF42-BA38-892503FBEBF2}" srcOrd="0" destOrd="0" presId="urn:microsoft.com/office/officeart/2005/8/layout/hierarchy1"/>
    <dgm:cxn modelId="{172CE89C-1F45-7845-86C1-356E4FEEDA1C}" type="presOf" srcId="{E0D2C964-4047-4344-8C7F-FED2A4BF92B1}" destId="{7EF8D89E-4946-EC41-AC0F-EB4E147BFF54}" srcOrd="0" destOrd="0" presId="urn:microsoft.com/office/officeart/2005/8/layout/hierarchy1"/>
    <dgm:cxn modelId="{5F83A4A2-6AF0-CC4D-9B7D-58C4E010A026}" srcId="{0B9B6D80-E153-E244-9087-CDE1091CE62A}" destId="{B51E17FD-1532-4349-B5FD-566855ECEDC1}" srcOrd="0" destOrd="0" parTransId="{DE0F6A97-14E5-A544-9091-0227816953AD}" sibTransId="{DECB3E50-4D3B-E544-A330-C472207A253C}"/>
    <dgm:cxn modelId="{2A44E7C0-FE48-E448-9D18-A54B15BE489E}" type="presOf" srcId="{AE3FDAB8-0AE5-7D48-8D47-EA41DAA4506E}" destId="{9DF89661-FB45-DE4A-B8CF-4E16E9384CFE}" srcOrd="0" destOrd="0" presId="urn:microsoft.com/office/officeart/2005/8/layout/hierarchy1"/>
    <dgm:cxn modelId="{BFA455C6-3426-B34D-888F-C7505B662C43}" srcId="{B5A6A125-316D-F24A-BC02-2439E1F41387}" destId="{B37852F2-D805-3E46-8381-2CFE5A509A3E}" srcOrd="0" destOrd="0" parTransId="{8CAE6A4A-F873-4B46-93DC-44BC9CD91720}" sibTransId="{89612C38-3DBC-2240-A2B6-81F9CE055C06}"/>
    <dgm:cxn modelId="{0BDFE8C9-F95C-7644-90D4-0FEE81CE19D7}" srcId="{B5A6A125-316D-F24A-BC02-2439E1F41387}" destId="{E0D2C964-4047-4344-8C7F-FED2A4BF92B1}" srcOrd="1" destOrd="0" parTransId="{C042C62D-B0A9-7D4E-A90D-F601EA184A8C}" sibTransId="{FCCA117B-4E9D-2C44-8DF6-FCF8D211F893}"/>
    <dgm:cxn modelId="{129552D1-B74A-D04F-945D-E7718110D1A7}" type="presOf" srcId="{9DCB6B2E-CE14-E540-B798-1FC10B1D7490}" destId="{0EEB895A-D339-E541-9735-216DE3D382D4}" srcOrd="0" destOrd="0" presId="urn:microsoft.com/office/officeart/2005/8/layout/hierarchy1"/>
    <dgm:cxn modelId="{3252E7DF-0C47-DB4B-8B6F-110FE88FBFC8}" type="presOf" srcId="{27AE5668-9FFA-DA41-8976-092D5D031BD1}" destId="{0EC588F6-2BB7-BF45-B325-B3797B4A4045}" srcOrd="0" destOrd="0" presId="urn:microsoft.com/office/officeart/2005/8/layout/hierarchy1"/>
    <dgm:cxn modelId="{E5358BF0-7098-764D-AB06-5CDC5BA79EE9}" type="presOf" srcId="{B37852F2-D805-3E46-8381-2CFE5A509A3E}" destId="{C00D724F-DA55-9948-BDFA-5021D9B80227}" srcOrd="0" destOrd="0" presId="urn:microsoft.com/office/officeart/2005/8/layout/hierarchy1"/>
    <dgm:cxn modelId="{3D99DCF3-0DF0-A247-A885-39969A5CCC99}" type="presOf" srcId="{8CAE6A4A-F873-4B46-93DC-44BC9CD91720}" destId="{0C0B57D7-2D85-744A-AB7E-F3A01A59F401}" srcOrd="0" destOrd="0" presId="urn:microsoft.com/office/officeart/2005/8/layout/hierarchy1"/>
    <dgm:cxn modelId="{27BB70B1-8501-0B41-B561-2487BC6B4B72}" type="presParOf" srcId="{781C43DE-5C9C-B74E-9CD2-AE8E1CAB6FBC}" destId="{CCCDB887-3A07-EB46-928E-F11CEEA3DEDE}" srcOrd="0" destOrd="0" presId="urn:microsoft.com/office/officeart/2005/8/layout/hierarchy1"/>
    <dgm:cxn modelId="{14FC336F-F506-A043-B82A-7022B441946E}" type="presParOf" srcId="{CCCDB887-3A07-EB46-928E-F11CEEA3DEDE}" destId="{E253B128-E06A-0D49-B281-65F7749520B9}" srcOrd="0" destOrd="0" presId="urn:microsoft.com/office/officeart/2005/8/layout/hierarchy1"/>
    <dgm:cxn modelId="{D4748FFD-D8C7-F344-A566-54B7F5789101}" type="presParOf" srcId="{E253B128-E06A-0D49-B281-65F7749520B9}" destId="{CC674406-6DEF-E84C-8CFD-D817BD4609D8}" srcOrd="0" destOrd="0" presId="urn:microsoft.com/office/officeart/2005/8/layout/hierarchy1"/>
    <dgm:cxn modelId="{B3FF3CBE-B2A7-3E42-BECB-AA64988EB7E0}" type="presParOf" srcId="{E253B128-E06A-0D49-B281-65F7749520B9}" destId="{6949A4F8-DCF4-844B-AEEB-896B7712F32A}" srcOrd="1" destOrd="0" presId="urn:microsoft.com/office/officeart/2005/8/layout/hierarchy1"/>
    <dgm:cxn modelId="{73A99C3E-9EA0-4940-9FE4-659666DF3628}" type="presParOf" srcId="{CCCDB887-3A07-EB46-928E-F11CEEA3DEDE}" destId="{51B98BE6-98F9-EB46-828A-8A39A486E878}" srcOrd="1" destOrd="0" presId="urn:microsoft.com/office/officeart/2005/8/layout/hierarchy1"/>
    <dgm:cxn modelId="{D057DF0C-B021-D74A-835E-1B4AC6A39851}" type="presParOf" srcId="{51B98BE6-98F9-EB46-828A-8A39A486E878}" destId="{42194F27-3EAA-AF42-BA38-892503FBEBF2}" srcOrd="0" destOrd="0" presId="urn:microsoft.com/office/officeart/2005/8/layout/hierarchy1"/>
    <dgm:cxn modelId="{651DFD78-0F08-B640-9589-32B2AFA2F680}" type="presParOf" srcId="{51B98BE6-98F9-EB46-828A-8A39A486E878}" destId="{40301CA5-5E38-654C-8E01-75AA9DB052BA}" srcOrd="1" destOrd="0" presId="urn:microsoft.com/office/officeart/2005/8/layout/hierarchy1"/>
    <dgm:cxn modelId="{BA337C0E-022C-474D-B1D6-D41BC4126658}" type="presParOf" srcId="{40301CA5-5E38-654C-8E01-75AA9DB052BA}" destId="{84448F08-F99D-9A48-85CE-022AC4444D8E}" srcOrd="0" destOrd="0" presId="urn:microsoft.com/office/officeart/2005/8/layout/hierarchy1"/>
    <dgm:cxn modelId="{A68D3583-B288-6A46-9347-2ADB469BA5A9}" type="presParOf" srcId="{84448F08-F99D-9A48-85CE-022AC4444D8E}" destId="{B6FA5DF6-6D24-1542-A8CF-B99AA17DD828}" srcOrd="0" destOrd="0" presId="urn:microsoft.com/office/officeart/2005/8/layout/hierarchy1"/>
    <dgm:cxn modelId="{BFCABAAC-5161-294A-8D3C-6E7FE5CFCEF7}" type="presParOf" srcId="{84448F08-F99D-9A48-85CE-022AC4444D8E}" destId="{09B5008C-BFB1-1A45-ADBC-512F1FF02557}" srcOrd="1" destOrd="0" presId="urn:microsoft.com/office/officeart/2005/8/layout/hierarchy1"/>
    <dgm:cxn modelId="{D0ACC892-C9A9-6746-BF93-822135259128}" type="presParOf" srcId="{40301CA5-5E38-654C-8E01-75AA9DB052BA}" destId="{D6D5E95B-1996-E14E-ACB1-03EE7B31593C}" srcOrd="1" destOrd="0" presId="urn:microsoft.com/office/officeart/2005/8/layout/hierarchy1"/>
    <dgm:cxn modelId="{61A31748-4A98-1142-9192-F36E66E0EA02}" type="presParOf" srcId="{D6D5E95B-1996-E14E-ACB1-03EE7B31593C}" destId="{0C0B57D7-2D85-744A-AB7E-F3A01A59F401}" srcOrd="0" destOrd="0" presId="urn:microsoft.com/office/officeart/2005/8/layout/hierarchy1"/>
    <dgm:cxn modelId="{F4A80AA0-5738-8C43-BFDA-BD6BDE545360}" type="presParOf" srcId="{D6D5E95B-1996-E14E-ACB1-03EE7B31593C}" destId="{861561FD-EBE0-DD4B-8684-AE6A3FEAE4BF}" srcOrd="1" destOrd="0" presId="urn:microsoft.com/office/officeart/2005/8/layout/hierarchy1"/>
    <dgm:cxn modelId="{3F16EE90-4E53-084E-986E-4438FABA7E7D}" type="presParOf" srcId="{861561FD-EBE0-DD4B-8684-AE6A3FEAE4BF}" destId="{6885AFEA-5E0D-F340-86CB-BBD14EEA134C}" srcOrd="0" destOrd="0" presId="urn:microsoft.com/office/officeart/2005/8/layout/hierarchy1"/>
    <dgm:cxn modelId="{D9F637A6-F555-5448-B4A4-6F61474BC30C}" type="presParOf" srcId="{6885AFEA-5E0D-F340-86CB-BBD14EEA134C}" destId="{C9F2B3E4-CF59-7740-8E4E-F52F226324E3}" srcOrd="0" destOrd="0" presId="urn:microsoft.com/office/officeart/2005/8/layout/hierarchy1"/>
    <dgm:cxn modelId="{CD864240-1340-F948-9B0C-1BFFC26D5E23}" type="presParOf" srcId="{6885AFEA-5E0D-F340-86CB-BBD14EEA134C}" destId="{C00D724F-DA55-9948-BDFA-5021D9B80227}" srcOrd="1" destOrd="0" presId="urn:microsoft.com/office/officeart/2005/8/layout/hierarchy1"/>
    <dgm:cxn modelId="{69D871CE-EED5-3F4C-9BA3-D27A2C55E1BA}" type="presParOf" srcId="{861561FD-EBE0-DD4B-8684-AE6A3FEAE4BF}" destId="{644EDC75-8531-1241-96E9-9E440D64BBAF}" srcOrd="1" destOrd="0" presId="urn:microsoft.com/office/officeart/2005/8/layout/hierarchy1"/>
    <dgm:cxn modelId="{8F4F8E23-483A-924B-8DDC-8B393BEE82EC}" type="presParOf" srcId="{D6D5E95B-1996-E14E-ACB1-03EE7B31593C}" destId="{770BAB19-8D6D-1549-844B-86B396FEBCCE}" srcOrd="2" destOrd="0" presId="urn:microsoft.com/office/officeart/2005/8/layout/hierarchy1"/>
    <dgm:cxn modelId="{19528E8B-0641-3141-8EC1-18F1C949C777}" type="presParOf" srcId="{D6D5E95B-1996-E14E-ACB1-03EE7B31593C}" destId="{C59373A1-DE9E-E543-A810-0D6F2A93A47D}" srcOrd="3" destOrd="0" presId="urn:microsoft.com/office/officeart/2005/8/layout/hierarchy1"/>
    <dgm:cxn modelId="{15E025B9-7251-7A40-BF78-86E5D0E828FD}" type="presParOf" srcId="{C59373A1-DE9E-E543-A810-0D6F2A93A47D}" destId="{8FC1A1AF-C4D1-F346-91C1-F3E45EE6296F}" srcOrd="0" destOrd="0" presId="urn:microsoft.com/office/officeart/2005/8/layout/hierarchy1"/>
    <dgm:cxn modelId="{E8757C0D-4F31-8840-81BC-70844C7A6C3F}" type="presParOf" srcId="{8FC1A1AF-C4D1-F346-91C1-F3E45EE6296F}" destId="{D05F1702-AC8B-7A4F-86F1-45A2A9DFB0BF}" srcOrd="0" destOrd="0" presId="urn:microsoft.com/office/officeart/2005/8/layout/hierarchy1"/>
    <dgm:cxn modelId="{95C3D77A-5B90-014D-9577-CF0A2CD6C49E}" type="presParOf" srcId="{8FC1A1AF-C4D1-F346-91C1-F3E45EE6296F}" destId="{7EF8D89E-4946-EC41-AC0F-EB4E147BFF54}" srcOrd="1" destOrd="0" presId="urn:microsoft.com/office/officeart/2005/8/layout/hierarchy1"/>
    <dgm:cxn modelId="{69C42D71-F1E4-274E-BC89-EC59C7EE9A56}" type="presParOf" srcId="{C59373A1-DE9E-E543-A810-0D6F2A93A47D}" destId="{C8EAED9B-E926-044B-AB77-183CC17274FA}" srcOrd="1" destOrd="0" presId="urn:microsoft.com/office/officeart/2005/8/layout/hierarchy1"/>
    <dgm:cxn modelId="{0E36E43E-C11D-9F4A-825A-A0E368512C6A}" type="presParOf" srcId="{51B98BE6-98F9-EB46-828A-8A39A486E878}" destId="{0EC588F6-2BB7-BF45-B325-B3797B4A4045}" srcOrd="2" destOrd="0" presId="urn:microsoft.com/office/officeart/2005/8/layout/hierarchy1"/>
    <dgm:cxn modelId="{904BB355-5025-3546-937E-327514A27F23}" type="presParOf" srcId="{51B98BE6-98F9-EB46-828A-8A39A486E878}" destId="{5734D717-D0DA-A84F-BBC8-89033B00BA01}" srcOrd="3" destOrd="0" presId="urn:microsoft.com/office/officeart/2005/8/layout/hierarchy1"/>
    <dgm:cxn modelId="{9FC54C33-44EB-0941-AD4A-8F3B19A1382F}" type="presParOf" srcId="{5734D717-D0DA-A84F-BBC8-89033B00BA01}" destId="{1A0F6D34-E9C1-624E-8239-00134FC737B9}" srcOrd="0" destOrd="0" presId="urn:microsoft.com/office/officeart/2005/8/layout/hierarchy1"/>
    <dgm:cxn modelId="{043D9ED3-4A3C-0141-9149-2EE99045930B}" type="presParOf" srcId="{1A0F6D34-E9C1-624E-8239-00134FC737B9}" destId="{674AA356-4E94-2B48-9604-D34F41797C34}" srcOrd="0" destOrd="0" presId="urn:microsoft.com/office/officeart/2005/8/layout/hierarchy1"/>
    <dgm:cxn modelId="{186B437B-7905-CC47-9D9A-516F80E0BE50}" type="presParOf" srcId="{1A0F6D34-E9C1-624E-8239-00134FC737B9}" destId="{9DF89661-FB45-DE4A-B8CF-4E16E9384CFE}" srcOrd="1" destOrd="0" presId="urn:microsoft.com/office/officeart/2005/8/layout/hierarchy1"/>
    <dgm:cxn modelId="{606C4A07-C2E7-BE4E-BBD2-BB16D58F24B1}" type="presParOf" srcId="{5734D717-D0DA-A84F-BBC8-89033B00BA01}" destId="{DFFE91D7-D4F8-8343-A240-126B8BC726AF}" srcOrd="1" destOrd="0" presId="urn:microsoft.com/office/officeart/2005/8/layout/hierarchy1"/>
    <dgm:cxn modelId="{0D5E855B-6E08-C946-9457-ECF6321F6DCC}" type="presParOf" srcId="{DFFE91D7-D4F8-8343-A240-126B8BC726AF}" destId="{0EEB895A-D339-E541-9735-216DE3D382D4}" srcOrd="0" destOrd="0" presId="urn:microsoft.com/office/officeart/2005/8/layout/hierarchy1"/>
    <dgm:cxn modelId="{1F5F9EAC-DE91-4A4B-A5EF-EB2FA19170A2}" type="presParOf" srcId="{DFFE91D7-D4F8-8343-A240-126B8BC726AF}" destId="{42B8115B-5791-A549-81FD-AD6C323DB3B3}" srcOrd="1" destOrd="0" presId="urn:microsoft.com/office/officeart/2005/8/layout/hierarchy1"/>
    <dgm:cxn modelId="{9FFCD8C7-EFF4-CD4E-A473-DC9E6422BC04}" type="presParOf" srcId="{42B8115B-5791-A549-81FD-AD6C323DB3B3}" destId="{B4EAEE31-CF76-D343-B0EB-D5FE30E5DA21}" srcOrd="0" destOrd="0" presId="urn:microsoft.com/office/officeart/2005/8/layout/hierarchy1"/>
    <dgm:cxn modelId="{5EC2CD05-4E49-A34A-92FE-2C62E539A54B}" type="presParOf" srcId="{B4EAEE31-CF76-D343-B0EB-D5FE30E5DA21}" destId="{DA087A75-9A9F-D045-A14A-B32D26E0C7A8}" srcOrd="0" destOrd="0" presId="urn:microsoft.com/office/officeart/2005/8/layout/hierarchy1"/>
    <dgm:cxn modelId="{C1618B7E-76E2-0C43-8DE8-C699D77AD129}" type="presParOf" srcId="{B4EAEE31-CF76-D343-B0EB-D5FE30E5DA21}" destId="{5D41DBFE-59D7-054A-8F45-A3DBBB3B4429}" srcOrd="1" destOrd="0" presId="urn:microsoft.com/office/officeart/2005/8/layout/hierarchy1"/>
    <dgm:cxn modelId="{D9F0F2C9-15E0-A848-B743-595C8788B0C7}" type="presParOf" srcId="{42B8115B-5791-A549-81FD-AD6C323DB3B3}" destId="{16A54329-40E4-F54E-A8FF-6365746B19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B895A-D339-E541-9735-216DE3D382D4}">
      <dsp:nvSpPr>
        <dsp:cNvPr id="0" name=""/>
        <dsp:cNvSpPr/>
      </dsp:nvSpPr>
      <dsp:spPr>
        <a:xfrm>
          <a:off x="2016784" y="1930536"/>
          <a:ext cx="91440" cy="2037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7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588F6-2BB7-BF45-B325-B3797B4A4045}">
      <dsp:nvSpPr>
        <dsp:cNvPr id="0" name=""/>
        <dsp:cNvSpPr/>
      </dsp:nvSpPr>
      <dsp:spPr>
        <a:xfrm>
          <a:off x="1420404" y="1282015"/>
          <a:ext cx="642100" cy="203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29"/>
              </a:lnTo>
              <a:lnTo>
                <a:pt x="642100" y="138829"/>
              </a:lnTo>
              <a:lnTo>
                <a:pt x="642100" y="2037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BAB19-8D6D-1549-844B-86B396FEBCCE}">
      <dsp:nvSpPr>
        <dsp:cNvPr id="0" name=""/>
        <dsp:cNvSpPr/>
      </dsp:nvSpPr>
      <dsp:spPr>
        <a:xfrm>
          <a:off x="778303" y="1930536"/>
          <a:ext cx="428067" cy="203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29"/>
              </a:lnTo>
              <a:lnTo>
                <a:pt x="428067" y="138829"/>
              </a:lnTo>
              <a:lnTo>
                <a:pt x="428067" y="2037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B57D7-2D85-744A-AB7E-F3A01A59F401}">
      <dsp:nvSpPr>
        <dsp:cNvPr id="0" name=""/>
        <dsp:cNvSpPr/>
      </dsp:nvSpPr>
      <dsp:spPr>
        <a:xfrm>
          <a:off x="350236" y="1930536"/>
          <a:ext cx="428067" cy="203721"/>
        </a:xfrm>
        <a:custGeom>
          <a:avLst/>
          <a:gdLst/>
          <a:ahLst/>
          <a:cxnLst/>
          <a:rect l="0" t="0" r="0" b="0"/>
          <a:pathLst>
            <a:path>
              <a:moveTo>
                <a:pt x="428067" y="0"/>
              </a:moveTo>
              <a:lnTo>
                <a:pt x="428067" y="138829"/>
              </a:lnTo>
              <a:lnTo>
                <a:pt x="0" y="138829"/>
              </a:lnTo>
              <a:lnTo>
                <a:pt x="0" y="2037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94F27-3EAA-AF42-BA38-892503FBEBF2}">
      <dsp:nvSpPr>
        <dsp:cNvPr id="0" name=""/>
        <dsp:cNvSpPr/>
      </dsp:nvSpPr>
      <dsp:spPr>
        <a:xfrm>
          <a:off x="778303" y="1282015"/>
          <a:ext cx="642100" cy="203721"/>
        </a:xfrm>
        <a:custGeom>
          <a:avLst/>
          <a:gdLst/>
          <a:ahLst/>
          <a:cxnLst/>
          <a:rect l="0" t="0" r="0" b="0"/>
          <a:pathLst>
            <a:path>
              <a:moveTo>
                <a:pt x="642100" y="0"/>
              </a:moveTo>
              <a:lnTo>
                <a:pt x="642100" y="138829"/>
              </a:lnTo>
              <a:lnTo>
                <a:pt x="0" y="138829"/>
              </a:lnTo>
              <a:lnTo>
                <a:pt x="0" y="2037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74406-6DEF-E84C-8CFD-D817BD4609D8}">
      <dsp:nvSpPr>
        <dsp:cNvPr id="0" name=""/>
        <dsp:cNvSpPr/>
      </dsp:nvSpPr>
      <dsp:spPr>
        <a:xfrm>
          <a:off x="935830" y="837214"/>
          <a:ext cx="969146" cy="44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49A4F8-DCF4-844B-AEEB-896B7712F32A}">
      <dsp:nvSpPr>
        <dsp:cNvPr id="0" name=""/>
        <dsp:cNvSpPr/>
      </dsp:nvSpPr>
      <dsp:spPr>
        <a:xfrm>
          <a:off x="1013661" y="911153"/>
          <a:ext cx="969146" cy="44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1</a:t>
          </a:r>
        </a:p>
      </dsp:txBody>
      <dsp:txXfrm>
        <a:off x="1026689" y="924181"/>
        <a:ext cx="943090" cy="418744"/>
      </dsp:txXfrm>
    </dsp:sp>
    <dsp:sp modelId="{B6FA5DF6-6D24-1542-A8CF-B99AA17DD828}">
      <dsp:nvSpPr>
        <dsp:cNvPr id="0" name=""/>
        <dsp:cNvSpPr/>
      </dsp:nvSpPr>
      <dsp:spPr>
        <a:xfrm>
          <a:off x="428067" y="1485736"/>
          <a:ext cx="700473" cy="44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B5008C-BFB1-1A45-ADBC-512F1FF02557}">
      <dsp:nvSpPr>
        <dsp:cNvPr id="0" name=""/>
        <dsp:cNvSpPr/>
      </dsp:nvSpPr>
      <dsp:spPr>
        <a:xfrm>
          <a:off x="505897" y="1559675"/>
          <a:ext cx="700473" cy="44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2</a:t>
          </a:r>
        </a:p>
      </dsp:txBody>
      <dsp:txXfrm>
        <a:off x="518925" y="1572703"/>
        <a:ext cx="674417" cy="418744"/>
      </dsp:txXfrm>
    </dsp:sp>
    <dsp:sp modelId="{C9F2B3E4-CF59-7740-8E4E-F52F226324E3}">
      <dsp:nvSpPr>
        <dsp:cNvPr id="0" name=""/>
        <dsp:cNvSpPr/>
      </dsp:nvSpPr>
      <dsp:spPr>
        <a:xfrm>
          <a:off x="0" y="2134257"/>
          <a:ext cx="700473" cy="44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0D724F-DA55-9948-BDFA-5021D9B80227}">
      <dsp:nvSpPr>
        <dsp:cNvPr id="0" name=""/>
        <dsp:cNvSpPr/>
      </dsp:nvSpPr>
      <dsp:spPr>
        <a:xfrm>
          <a:off x="77830" y="2208196"/>
          <a:ext cx="700473" cy="44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Pure set</a:t>
          </a:r>
        </a:p>
      </dsp:txBody>
      <dsp:txXfrm>
        <a:off x="90858" y="2221224"/>
        <a:ext cx="674417" cy="418744"/>
      </dsp:txXfrm>
    </dsp:sp>
    <dsp:sp modelId="{D05F1702-AC8B-7A4F-86F1-45A2A9DFB0BF}">
      <dsp:nvSpPr>
        <dsp:cNvPr id="0" name=""/>
        <dsp:cNvSpPr/>
      </dsp:nvSpPr>
      <dsp:spPr>
        <a:xfrm>
          <a:off x="856134" y="2134257"/>
          <a:ext cx="700473" cy="44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F8D89E-4946-EC41-AC0F-EB4E147BFF54}">
      <dsp:nvSpPr>
        <dsp:cNvPr id="0" name=""/>
        <dsp:cNvSpPr/>
      </dsp:nvSpPr>
      <dsp:spPr>
        <a:xfrm>
          <a:off x="933964" y="2208196"/>
          <a:ext cx="700473" cy="44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Pure set</a:t>
          </a:r>
        </a:p>
      </dsp:txBody>
      <dsp:txXfrm>
        <a:off x="946992" y="2221224"/>
        <a:ext cx="674417" cy="418744"/>
      </dsp:txXfrm>
    </dsp:sp>
    <dsp:sp modelId="{674AA356-4E94-2B48-9604-D34F41797C34}">
      <dsp:nvSpPr>
        <dsp:cNvPr id="0" name=""/>
        <dsp:cNvSpPr/>
      </dsp:nvSpPr>
      <dsp:spPr>
        <a:xfrm>
          <a:off x="1712268" y="1485736"/>
          <a:ext cx="700473" cy="44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F89661-FB45-DE4A-B8CF-4E16E9384CFE}">
      <dsp:nvSpPr>
        <dsp:cNvPr id="0" name=""/>
        <dsp:cNvSpPr/>
      </dsp:nvSpPr>
      <dsp:spPr>
        <a:xfrm>
          <a:off x="1790098" y="1559675"/>
          <a:ext cx="700473" cy="44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2</a:t>
          </a:r>
        </a:p>
      </dsp:txBody>
      <dsp:txXfrm>
        <a:off x="1803126" y="1572703"/>
        <a:ext cx="674417" cy="418744"/>
      </dsp:txXfrm>
    </dsp:sp>
    <dsp:sp modelId="{DA087A75-9A9F-D045-A14A-B32D26E0C7A8}">
      <dsp:nvSpPr>
        <dsp:cNvPr id="0" name=""/>
        <dsp:cNvSpPr/>
      </dsp:nvSpPr>
      <dsp:spPr>
        <a:xfrm>
          <a:off x="1712268" y="2134257"/>
          <a:ext cx="700473" cy="44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41DBFE-59D7-054A-8F45-A3DBBB3B4429}">
      <dsp:nvSpPr>
        <dsp:cNvPr id="0" name=""/>
        <dsp:cNvSpPr/>
      </dsp:nvSpPr>
      <dsp:spPr>
        <a:xfrm>
          <a:off x="1790098" y="2208196"/>
          <a:ext cx="700473" cy="44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Pure set</a:t>
          </a:r>
        </a:p>
      </dsp:txBody>
      <dsp:txXfrm>
        <a:off x="1803126" y="2221224"/>
        <a:ext cx="674417" cy="418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0718E-13A5-4CEE-A4AA-96B6B686EFE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B1D9B-B658-4667-8719-8186DDA30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0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A8806-3C2A-4DED-9903-65E466AF4F5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A0D51-808F-4DA1-833F-DBB988D4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1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Yuan </a:t>
            </a:r>
          </a:p>
          <a:p>
            <a:r>
              <a:rPr lang="en-US" altLang="zh-CN" dirty="0"/>
              <a:t>We are first year graduate students from the U of I MSFE program. During the past four weeks, we have been working on this project about….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0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dalao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31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yixiao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8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yixiao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3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dalao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8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dalao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4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Sentiment score histogram on  2667 tweets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25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63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lijun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29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Lijun https://machinelearningmastery.com/naive-bayes-classifier-scratch-python/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72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lijun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Yuan First of all, we </a:t>
            </a:r>
            <a:r>
              <a:rPr lang="en-US" altLang="zh-CN" dirty="0" err="1"/>
              <a:t>wanna</a:t>
            </a:r>
            <a:r>
              <a:rPr lang="en-US" altLang="zh-CN" dirty="0"/>
              <a:t> express our thanks to Dr. Lane, who suggested this project, and </a:t>
            </a:r>
            <a:r>
              <a:rPr lang="en-US" altLang="zh-CN" dirty="0" err="1"/>
              <a:t>Mattew</a:t>
            </a:r>
            <a:r>
              <a:rPr lang="en-US" altLang="zh-CN" dirty="0"/>
              <a:t> who is supervising our team.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1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yuan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75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lijun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34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Lijun https://machinelearningmastery.com/naive-bayes-classifier-scratch-python/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72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dalao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8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dalao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2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yixiao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2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Yuan and self intro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8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llb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8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llb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80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lijun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12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lijun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4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dalao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dalao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0D51-808F-4DA1-833F-DBB988D49E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 userDrawn="1"/>
        </p:nvSpPr>
        <p:spPr bwMode="auto">
          <a:xfrm>
            <a:off x="239409" y="3704814"/>
            <a:ext cx="8620241" cy="300082"/>
          </a:xfrm>
          <a:prstGeom prst="rect">
            <a:avLst/>
          </a:prstGeom>
          <a:solidFill>
            <a:srgbClr val="033266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50" b="1" dirty="0">
                <a:solidFill>
                  <a:srgbClr val="FF9900"/>
                </a:solidFill>
              </a:rPr>
              <a:t>   Student Run       </a:t>
            </a:r>
            <a:r>
              <a:rPr lang="en-US" sz="1350" b="1" dirty="0">
                <a:solidFill>
                  <a:schemeClr val="bg1"/>
                </a:solidFill>
                <a:sym typeface="Wingdings"/>
              </a:rPr>
              <a:t>      </a:t>
            </a:r>
            <a:r>
              <a:rPr lang="en-US" sz="1350" b="1" dirty="0">
                <a:solidFill>
                  <a:srgbClr val="FF9900"/>
                </a:solidFill>
              </a:rPr>
              <a:t>Project Based       </a:t>
            </a:r>
            <a:r>
              <a:rPr lang="en-US" sz="1350" b="1" dirty="0">
                <a:solidFill>
                  <a:prstClr val="white"/>
                </a:solidFill>
                <a:sym typeface="Wingdings"/>
              </a:rPr>
              <a:t> </a:t>
            </a:r>
            <a:r>
              <a:rPr lang="en-US" sz="1350" b="1" dirty="0">
                <a:solidFill>
                  <a:srgbClr val="FF9900"/>
                </a:solidFill>
                <a:sym typeface="Wingdings"/>
              </a:rPr>
              <a:t> </a:t>
            </a:r>
            <a:r>
              <a:rPr lang="en-US" sz="1350" b="1" dirty="0">
                <a:solidFill>
                  <a:srgbClr val="FF9900"/>
                </a:solidFill>
              </a:rPr>
              <a:t>Company Focused  </a:t>
            </a:r>
            <a:r>
              <a:rPr lang="en-US" sz="1350" b="1" dirty="0">
                <a:solidFill>
                  <a:prstClr val="white"/>
                </a:solidFill>
                <a:sym typeface="Wingdings"/>
              </a:rPr>
              <a:t>  </a:t>
            </a:r>
            <a:r>
              <a:rPr lang="en-US" sz="1350" b="1" dirty="0">
                <a:solidFill>
                  <a:srgbClr val="FF9900"/>
                </a:solidFill>
              </a:rPr>
              <a:t>University Sponsored</a:t>
            </a:r>
            <a:endParaRPr lang="en-US" sz="1350" b="1" i="1" dirty="0">
              <a:solidFill>
                <a:schemeClr val="bg1"/>
              </a:solidFill>
            </a:endParaRPr>
          </a:p>
        </p:txBody>
      </p:sp>
      <p:sp>
        <p:nvSpPr>
          <p:cNvPr id="3" name="TextBox 15"/>
          <p:cNvSpPr txBox="1">
            <a:spLocks noChangeArrowheads="1"/>
          </p:cNvSpPr>
          <p:nvPr userDrawn="1"/>
        </p:nvSpPr>
        <p:spPr bwMode="auto">
          <a:xfrm>
            <a:off x="239409" y="4046133"/>
            <a:ext cx="1974967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4300" indent="-11430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cs typeface="Times New Roman" pitchFamily="18" charset="0"/>
              </a:rPr>
              <a:t>250 to 300 students per-year</a:t>
            </a:r>
          </a:p>
          <a:p>
            <a:pPr marL="114300" indent="-11430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cs typeface="Times New Roman" pitchFamily="18" charset="0"/>
              </a:rPr>
              <a:t>Students are peer-selected</a:t>
            </a:r>
          </a:p>
          <a:p>
            <a:pPr marL="114300" indent="-11430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cs typeface="Times New Roman" pitchFamily="18" charset="0"/>
              </a:rPr>
              <a:t>1 in 5</a:t>
            </a:r>
            <a:r>
              <a:rPr lang="en-US" sz="1400" baseline="0" dirty="0">
                <a:solidFill>
                  <a:srgbClr val="000000"/>
                </a:solidFill>
                <a:cs typeface="Times New Roman" pitchFamily="18" charset="0"/>
              </a:rPr>
              <a:t> acceptance rate</a:t>
            </a:r>
            <a:endParaRPr lang="en-US" sz="1400" dirty="0">
              <a:solidFill>
                <a:srgbClr val="000000"/>
              </a:solidFill>
              <a:cs typeface="Times New Roman" pitchFamily="18" charset="0"/>
            </a:endParaRPr>
          </a:p>
          <a:p>
            <a:pPr marL="114300" indent="-11430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cs typeface="Times New Roman" pitchFamily="18" charset="0"/>
              </a:rPr>
              <a:t>The University’s top talent</a:t>
            </a:r>
            <a:endParaRPr lang="en-US" sz="1400" i="1" dirty="0">
              <a:solidFill>
                <a:srgbClr val="000000"/>
              </a:solidFill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4" name="TextBox 17"/>
          <p:cNvSpPr txBox="1">
            <a:spLocks noChangeArrowheads="1"/>
          </p:cNvSpPr>
          <p:nvPr userDrawn="1"/>
        </p:nvSpPr>
        <p:spPr bwMode="auto">
          <a:xfrm>
            <a:off x="2214376" y="4078399"/>
            <a:ext cx="2201069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4300" indent="-11430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cs typeface="Times New Roman" pitchFamily="18" charset="0"/>
              </a:rPr>
              <a:t>75 projects last year</a:t>
            </a:r>
          </a:p>
          <a:p>
            <a:pPr marL="114300" indent="-11430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cs typeface="Times New Roman" pitchFamily="18" charset="0"/>
              </a:rPr>
              <a:t>1,200+</a:t>
            </a:r>
            <a:r>
              <a:rPr lang="en-US" sz="1400" baseline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Times New Roman" pitchFamily="18" charset="0"/>
              </a:rPr>
              <a:t>projects since 1996</a:t>
            </a:r>
          </a:p>
          <a:p>
            <a:pPr marL="114300" indent="-11430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cs typeface="Times New Roman" pitchFamily="18" charset="0"/>
              </a:rPr>
              <a:t>12-14 week semester-long engagements</a:t>
            </a:r>
          </a:p>
          <a:p>
            <a:pPr marL="114300" indent="-11430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cs typeface="Times New Roman" pitchFamily="18" charset="0"/>
              </a:rPr>
              <a:t>800+</a:t>
            </a:r>
            <a:r>
              <a:rPr lang="en-US" sz="1400" baseline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Times New Roman" pitchFamily="18" charset="0"/>
              </a:rPr>
              <a:t>student work hours per project</a:t>
            </a:r>
          </a:p>
        </p:txBody>
      </p:sp>
      <p:sp>
        <p:nvSpPr>
          <p:cNvPr id="5" name="TextBox 18"/>
          <p:cNvSpPr txBox="1">
            <a:spLocks noChangeArrowheads="1"/>
          </p:cNvSpPr>
          <p:nvPr userDrawn="1"/>
        </p:nvSpPr>
        <p:spPr bwMode="auto">
          <a:xfrm>
            <a:off x="4415445" y="4045389"/>
            <a:ext cx="214062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4300" indent="-11430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Over 500 clients since 1996 including:</a:t>
            </a:r>
          </a:p>
          <a:p>
            <a:pPr marL="400050" lvl="1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Fortune 500 Multinationals</a:t>
            </a:r>
          </a:p>
          <a:p>
            <a:pPr marL="400050" lvl="1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Government Agencies </a:t>
            </a:r>
          </a:p>
          <a:p>
            <a:pPr marL="400050" lvl="1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Non-Profit Organizations</a:t>
            </a:r>
          </a:p>
          <a:p>
            <a:pPr marL="400050" lvl="1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Start-ups</a:t>
            </a:r>
            <a:endParaRPr lang="en-US" sz="1400" i="1" dirty="0">
              <a:solidFill>
                <a:srgbClr val="000000"/>
              </a:solidFill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 userDrawn="1"/>
        </p:nvSpPr>
        <p:spPr bwMode="auto">
          <a:xfrm>
            <a:off x="6556065" y="4057801"/>
            <a:ext cx="2303585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4300" indent="-11430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Operates under the College of Business</a:t>
            </a:r>
          </a:p>
          <a:p>
            <a:pPr marL="114300" indent="-11430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Access to the research and expertise of U of I</a:t>
            </a:r>
          </a:p>
          <a:p>
            <a:pPr marL="114300" indent="-11430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Professional guidance and oversight</a:t>
            </a:r>
          </a:p>
          <a:p>
            <a:pPr marL="114300" indent="-11430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Client owns all intellectual property &amp; deliverables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174496" y="4114800"/>
            <a:ext cx="0" cy="239781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itle 12"/>
          <p:cNvSpPr txBox="1">
            <a:spLocks/>
          </p:cNvSpPr>
          <p:nvPr userDrawn="1"/>
        </p:nvSpPr>
        <p:spPr>
          <a:xfrm>
            <a:off x="239410" y="113283"/>
            <a:ext cx="7669604" cy="888981"/>
          </a:xfrm>
          <a:prstGeom prst="rect">
            <a:avLst/>
          </a:prstGeom>
        </p:spPr>
        <p:txBody>
          <a:bodyPr l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/>
              <a:t>Illinois Business Consulting</a:t>
            </a:r>
          </a:p>
          <a:p>
            <a:r>
              <a:rPr lang="en-US" sz="1800" i="1" dirty="0">
                <a:solidFill>
                  <a:srgbClr val="00306C"/>
                </a:solidFill>
              </a:rPr>
              <a:t>The</a:t>
            </a:r>
            <a:r>
              <a:rPr lang="en-US" sz="1800" i="1" baseline="0" dirty="0">
                <a:solidFill>
                  <a:srgbClr val="00306C"/>
                </a:solidFill>
              </a:rPr>
              <a:t> Nation’s Largest Fee-Based Student-Run Consulting Firm</a:t>
            </a:r>
            <a:endParaRPr lang="en-US" sz="1800" i="1" dirty="0">
              <a:solidFill>
                <a:srgbClr val="00306C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96706" y="4114800"/>
            <a:ext cx="0" cy="239781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537326" y="4114800"/>
            <a:ext cx="0" cy="239781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2" y="1089588"/>
            <a:ext cx="8732837" cy="261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12679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58908" y="228600"/>
            <a:ext cx="8140535" cy="62252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85751" y="228600"/>
            <a:ext cx="212725" cy="62252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3124202"/>
            <a:ext cx="5638800" cy="13620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603472" y="4495802"/>
            <a:ext cx="5321329" cy="15001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5083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8" y="228600"/>
            <a:ext cx="8140535" cy="62252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2"/>
            <a:ext cx="5638800" cy="13620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472" y="4495802"/>
            <a:ext cx="5321329" cy="15001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1" y="228600"/>
            <a:ext cx="212725" cy="62252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18039503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601"/>
            <a:ext cx="4038600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282576" y="228600"/>
            <a:ext cx="4221162" cy="6082554"/>
          </a:xfrm>
          <a:prstGeom prst="rect">
            <a:avLst/>
          </a:prstGeom>
          <a:solidFill>
            <a:srgbClr val="03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rgbClr val="03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6"/>
            <a:ext cx="3086100" cy="2040905"/>
          </a:xfrm>
          <a:prstGeom prst="rect">
            <a:avLst/>
          </a:prstGeo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6" y="228600"/>
            <a:ext cx="3451225" cy="6345238"/>
          </a:xfrm>
          <a:prstGeom prst="rect">
            <a:avLst/>
          </a:prstGeom>
          <a:solidFill>
            <a:srgbClr val="03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6" y="273052"/>
            <a:ext cx="4597399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2"/>
            <a:ext cx="3255264" cy="2392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8686800" y="6492240"/>
            <a:ext cx="274320" cy="182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fld id="{631917FE-5882-4E89-9F6B-2EC72AFD9429}" type="slidenum">
              <a:rPr lang="en-US" sz="120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Layout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200" y="212712"/>
            <a:ext cx="504937" cy="66167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35743" y="1228725"/>
            <a:ext cx="8827394" cy="4661871"/>
          </a:xfrm>
        </p:spPr>
        <p:txBody>
          <a:bodyPr/>
          <a:lstStyle>
            <a:lvl1pPr>
              <a:defRPr>
                <a:latin typeface="+mj-lt"/>
                <a:cs typeface="Arial" panose="020B0604020202020204" pitchFamily="34" charset="0"/>
              </a:defRPr>
            </a:lvl1pPr>
            <a:lvl2pPr>
              <a:defRPr>
                <a:latin typeface="+mj-lt"/>
                <a:cs typeface="Arial" panose="020B0604020202020204" pitchFamily="34" charset="0"/>
              </a:defRPr>
            </a:lvl2pPr>
            <a:lvl3pPr>
              <a:defRPr>
                <a:latin typeface="+mj-lt"/>
                <a:cs typeface="Arial" panose="020B0604020202020204" pitchFamily="34" charset="0"/>
              </a:defRPr>
            </a:lvl3pPr>
            <a:lvl4pPr>
              <a:defRPr>
                <a:latin typeface="+mj-lt"/>
                <a:cs typeface="Arial" panose="020B0604020202020204" pitchFamily="34" charset="0"/>
              </a:defRPr>
            </a:lvl4pPr>
            <a:lvl5pPr>
              <a:defRPr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43" y="6596380"/>
            <a:ext cx="3170901" cy="182563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35743" y="6073160"/>
            <a:ext cx="8827394" cy="523220"/>
          </a:xfrm>
          <a:ln w="12700">
            <a:solidFill>
              <a:srgbClr val="033266"/>
            </a:solidFill>
          </a:ln>
        </p:spPr>
        <p:txBody>
          <a:bodyPr wrap="square" lIns="91440">
            <a:sp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rgbClr val="033266"/>
                </a:solidFill>
              </a:defRPr>
            </a:lvl1pPr>
          </a:lstStyle>
          <a:p>
            <a:pPr lvl="0"/>
            <a:r>
              <a:rPr lang="en-US" dirty="0"/>
              <a:t>Kicker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43800" y="212712"/>
            <a:ext cx="756034" cy="6616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 Logo</a:t>
            </a:r>
          </a:p>
        </p:txBody>
      </p:sp>
      <p:cxnSp>
        <p:nvCxnSpPr>
          <p:cNvPr id="13" name="Shape 14"/>
          <p:cNvCxnSpPr/>
          <p:nvPr userDrawn="1"/>
        </p:nvCxnSpPr>
        <p:spPr>
          <a:xfrm rot="5400000" flipH="1" flipV="1">
            <a:off x="4466380" y="-3445900"/>
            <a:ext cx="152399" cy="8842248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8509084" y="6572316"/>
            <a:ext cx="526245" cy="26162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0976DDD7-5585-3C44-8F72-4ED1CCECFFD9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78275" y="236776"/>
            <a:ext cx="7223760" cy="629089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028481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Layout 1 - No Clien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200" y="212712"/>
            <a:ext cx="504937" cy="66167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35743" y="1228725"/>
            <a:ext cx="8827394" cy="4661871"/>
          </a:xfrm>
        </p:spPr>
        <p:txBody>
          <a:bodyPr/>
          <a:lstStyle>
            <a:lvl1pPr>
              <a:defRPr>
                <a:latin typeface="+mj-lt"/>
                <a:cs typeface="Arial" panose="020B0604020202020204" pitchFamily="34" charset="0"/>
              </a:defRPr>
            </a:lvl1pPr>
            <a:lvl2pPr>
              <a:defRPr>
                <a:latin typeface="+mj-lt"/>
                <a:cs typeface="Arial" panose="020B0604020202020204" pitchFamily="34" charset="0"/>
              </a:defRPr>
            </a:lvl2pPr>
            <a:lvl3pPr>
              <a:defRPr>
                <a:latin typeface="+mj-lt"/>
                <a:cs typeface="Arial" panose="020B0604020202020204" pitchFamily="34" charset="0"/>
              </a:defRPr>
            </a:lvl3pPr>
            <a:lvl4pPr>
              <a:defRPr>
                <a:latin typeface="+mj-lt"/>
                <a:cs typeface="Arial" panose="020B0604020202020204" pitchFamily="34" charset="0"/>
              </a:defRPr>
            </a:lvl4pPr>
            <a:lvl5pPr>
              <a:defRPr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43" y="6596380"/>
            <a:ext cx="3170901" cy="182563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35743" y="6073160"/>
            <a:ext cx="8827394" cy="523220"/>
          </a:xfrm>
          <a:ln w="12700">
            <a:solidFill>
              <a:srgbClr val="033266"/>
            </a:solidFill>
          </a:ln>
        </p:spPr>
        <p:txBody>
          <a:bodyPr wrap="square" lIns="91440">
            <a:sp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rgbClr val="033266"/>
                </a:solidFill>
              </a:defRPr>
            </a:lvl1pPr>
          </a:lstStyle>
          <a:p>
            <a:pPr lvl="0"/>
            <a:r>
              <a:rPr lang="en-US" dirty="0"/>
              <a:t>Kicker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cxnSp>
        <p:nvCxnSpPr>
          <p:cNvPr id="13" name="Shape 14"/>
          <p:cNvCxnSpPr/>
          <p:nvPr userDrawn="1"/>
        </p:nvCxnSpPr>
        <p:spPr>
          <a:xfrm rot="5400000" flipH="1" flipV="1">
            <a:off x="4466380" y="-3445900"/>
            <a:ext cx="152399" cy="8842248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 txBox="1">
            <a:spLocks/>
          </p:cNvSpPr>
          <p:nvPr userDrawn="1"/>
        </p:nvSpPr>
        <p:spPr>
          <a:xfrm>
            <a:off x="8509084" y="6572316"/>
            <a:ext cx="526245" cy="26162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0976DDD7-5585-3C44-8F72-4ED1CCECFFD9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75" y="236776"/>
            <a:ext cx="7223760" cy="629089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55885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Layou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200" y="212712"/>
            <a:ext cx="504937" cy="661675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43" y="6596380"/>
            <a:ext cx="3170901" cy="182563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35743" y="6073160"/>
            <a:ext cx="8827394" cy="523220"/>
          </a:xfrm>
          <a:ln w="12700">
            <a:solidFill>
              <a:srgbClr val="033266"/>
            </a:solidFill>
          </a:ln>
        </p:spPr>
        <p:txBody>
          <a:bodyPr wrap="square" lIns="91440">
            <a:sp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rgbClr val="033266"/>
                </a:solidFill>
              </a:defRPr>
            </a:lvl1pPr>
          </a:lstStyle>
          <a:p>
            <a:pPr lvl="0"/>
            <a:r>
              <a:rPr lang="en-US" dirty="0"/>
              <a:t>Kicker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43800" y="212712"/>
            <a:ext cx="756034" cy="6616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 Logo</a:t>
            </a:r>
          </a:p>
        </p:txBody>
      </p:sp>
      <p:cxnSp>
        <p:nvCxnSpPr>
          <p:cNvPr id="13" name="Shape 14"/>
          <p:cNvCxnSpPr/>
          <p:nvPr userDrawn="1"/>
        </p:nvCxnSpPr>
        <p:spPr>
          <a:xfrm rot="5400000" flipH="1" flipV="1">
            <a:off x="4466380" y="-3445900"/>
            <a:ext cx="152399" cy="8842248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8509084" y="6572316"/>
            <a:ext cx="526245" cy="26162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0976DDD7-5585-3C44-8F72-4ED1CCECFFD9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78275" y="236776"/>
            <a:ext cx="7223760" cy="629089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04437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Layout 2 - No Clien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200" y="212712"/>
            <a:ext cx="504937" cy="661675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43" y="6596380"/>
            <a:ext cx="3170901" cy="182563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35743" y="6073160"/>
            <a:ext cx="8827394" cy="523220"/>
          </a:xfrm>
          <a:ln w="12700">
            <a:solidFill>
              <a:srgbClr val="033266"/>
            </a:solidFill>
          </a:ln>
        </p:spPr>
        <p:txBody>
          <a:bodyPr wrap="square" lIns="91440">
            <a:sp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rgbClr val="033266"/>
                </a:solidFill>
              </a:defRPr>
            </a:lvl1pPr>
          </a:lstStyle>
          <a:p>
            <a:pPr lvl="0"/>
            <a:r>
              <a:rPr lang="en-US" dirty="0"/>
              <a:t>Kicker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cxnSp>
        <p:nvCxnSpPr>
          <p:cNvPr id="13" name="Shape 14"/>
          <p:cNvCxnSpPr/>
          <p:nvPr userDrawn="1"/>
        </p:nvCxnSpPr>
        <p:spPr>
          <a:xfrm rot="5400000" flipH="1" flipV="1">
            <a:off x="4466380" y="-3445900"/>
            <a:ext cx="152399" cy="8842248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 txBox="1">
            <a:spLocks/>
          </p:cNvSpPr>
          <p:nvPr userDrawn="1"/>
        </p:nvSpPr>
        <p:spPr>
          <a:xfrm>
            <a:off x="8509084" y="6572316"/>
            <a:ext cx="526245" cy="26162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0976DDD7-5585-3C44-8F72-4ED1CCECFFD9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8275" y="236776"/>
            <a:ext cx="7223760" cy="629089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902463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Layout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200" y="212712"/>
            <a:ext cx="504937" cy="66167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543800" y="212712"/>
            <a:ext cx="756034" cy="6616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 Logo</a:t>
            </a:r>
          </a:p>
        </p:txBody>
      </p:sp>
      <p:cxnSp>
        <p:nvCxnSpPr>
          <p:cNvPr id="13" name="Shape 14"/>
          <p:cNvCxnSpPr/>
          <p:nvPr userDrawn="1"/>
        </p:nvCxnSpPr>
        <p:spPr>
          <a:xfrm rot="5400000" flipH="1" flipV="1">
            <a:off x="4466380" y="-3445900"/>
            <a:ext cx="152399" cy="8842248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 txBox="1">
            <a:spLocks/>
          </p:cNvSpPr>
          <p:nvPr userDrawn="1"/>
        </p:nvSpPr>
        <p:spPr>
          <a:xfrm>
            <a:off x="8509084" y="6572316"/>
            <a:ext cx="526245" cy="26162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0976DDD7-5585-3C44-8F72-4ED1CCECFFD9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8275" y="236776"/>
            <a:ext cx="7223760" cy="629089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10131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Layout 3 - No Clien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200" y="212712"/>
            <a:ext cx="504937" cy="661675"/>
          </a:xfrm>
          <a:prstGeom prst="rect">
            <a:avLst/>
          </a:prstGeom>
        </p:spPr>
      </p:pic>
      <p:cxnSp>
        <p:nvCxnSpPr>
          <p:cNvPr id="13" name="Shape 14"/>
          <p:cNvCxnSpPr/>
          <p:nvPr userDrawn="1"/>
        </p:nvCxnSpPr>
        <p:spPr>
          <a:xfrm rot="5400000" flipH="1" flipV="1">
            <a:off x="4466380" y="-3445900"/>
            <a:ext cx="152399" cy="8842248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 txBox="1">
            <a:spLocks/>
          </p:cNvSpPr>
          <p:nvPr userDrawn="1"/>
        </p:nvSpPr>
        <p:spPr>
          <a:xfrm>
            <a:off x="8509084" y="6572316"/>
            <a:ext cx="526245" cy="26162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0976DDD7-5585-3C44-8F72-4ED1CCECFFD9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8275" y="236776"/>
            <a:ext cx="7223760" cy="629089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0450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hape 14"/>
          <p:cNvCxnSpPr/>
          <p:nvPr userDrawn="1"/>
        </p:nvCxnSpPr>
        <p:spPr>
          <a:xfrm rot="5400000" flipH="1" flipV="1">
            <a:off x="4480668" y="-3445900"/>
            <a:ext cx="152399" cy="8842248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43" y="6596380"/>
            <a:ext cx="3183601" cy="18288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35744" y="6073160"/>
            <a:ext cx="8827394" cy="523220"/>
          </a:xfrm>
          <a:ln w="12700">
            <a:solidFill>
              <a:srgbClr val="033266"/>
            </a:solidFill>
          </a:ln>
        </p:spPr>
        <p:txBody>
          <a:bodyPr wrap="square" lIns="91440">
            <a:sp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rgbClr val="033266"/>
                </a:solidFill>
              </a:defRPr>
            </a:lvl1pPr>
          </a:lstStyle>
          <a:p>
            <a:pPr lvl="0"/>
            <a:r>
              <a:rPr lang="en-US" dirty="0"/>
              <a:t>Kicker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200" y="212712"/>
            <a:ext cx="504937" cy="648734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7543800" y="212712"/>
            <a:ext cx="756034" cy="6290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 Logo</a:t>
            </a:r>
          </a:p>
        </p:txBody>
      </p:sp>
      <p:sp>
        <p:nvSpPr>
          <p:cNvPr id="11" name="Text Placeholder 2"/>
          <p:cNvSpPr txBox="1">
            <a:spLocks/>
          </p:cNvSpPr>
          <p:nvPr userDrawn="1"/>
        </p:nvSpPr>
        <p:spPr>
          <a:xfrm>
            <a:off x="8509084" y="6572316"/>
            <a:ext cx="526245" cy="26162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0976DDD7-5585-3C44-8F72-4ED1CCECFFD9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8275" y="236776"/>
            <a:ext cx="7223760" cy="629089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3619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58908" y="228600"/>
            <a:ext cx="8140535" cy="6225209"/>
          </a:xfrm>
          <a:prstGeom prst="rect">
            <a:avLst/>
          </a:prstGeom>
          <a:solidFill>
            <a:srgbClr val="03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85751" y="228600"/>
            <a:ext cx="212725" cy="62252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3124202"/>
            <a:ext cx="5638800" cy="13620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603472" y="4495802"/>
            <a:ext cx="5321329" cy="15001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7683726" cy="6290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82881" y="1127424"/>
            <a:ext cx="8459208" cy="48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72987" y="6488699"/>
            <a:ext cx="530352" cy="26517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77452C92-B781-4253-9928-F19A065768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665" r:id="rId9"/>
    <p:sldLayoutId id="2147483684" r:id="rId10"/>
    <p:sldLayoutId id="2147483685" r:id="rId11"/>
    <p:sldLayoutId id="2147483664" r:id="rId12"/>
    <p:sldLayoutId id="2147483673" r:id="rId13"/>
  </p:sldLayoutIdLst>
  <p:transition spd="slow">
    <p:push dir="u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Arial" panose="020B0604020202020204" pitchFamily="34" charset="0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itter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86894" cy="444527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/>
        </p:nvSpPr>
        <p:spPr>
          <a:xfrm>
            <a:off x="2238130" y="4687941"/>
            <a:ext cx="4546600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800" kern="1200" baseline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1200" dirty="0"/>
          </a:p>
        </p:txBody>
      </p:sp>
      <p:sp>
        <p:nvSpPr>
          <p:cNvPr id="6" name="Rectangle 5"/>
          <p:cNvSpPr/>
          <p:nvPr/>
        </p:nvSpPr>
        <p:spPr>
          <a:xfrm>
            <a:off x="971211" y="4667771"/>
            <a:ext cx="7201579" cy="9807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Nowcasting</a:t>
            </a:r>
            <a:r>
              <a:rPr lang="en-US" sz="1600" b="1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Cryptocurrency</a:t>
            </a:r>
            <a:r>
              <a:rPr lang="en-US" sz="1600" b="1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Price Changes with Twitter Sentiment 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98560" y="5849041"/>
            <a:ext cx="534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November, 2017</a:t>
            </a:r>
          </a:p>
          <a:p>
            <a:pPr algn="ctr"/>
            <a:r>
              <a:rPr lang="en-US" dirty="0"/>
              <a:t>Ongoing MSFE Student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200275746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</a:t>
            </a:r>
            <a:r>
              <a:rPr lang="mr-IN" dirty="0"/>
              <a:t>–</a:t>
            </a:r>
            <a:r>
              <a:rPr lang="en-US" dirty="0"/>
              <a:t> Extracting Price 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937775" y="1031435"/>
            <a:ext cx="4141761" cy="890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C8CAB33-CC00-4176-96FE-A5682E0A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8" y="1476631"/>
            <a:ext cx="8168323" cy="36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427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8275" y="225487"/>
            <a:ext cx="7223760" cy="629089"/>
          </a:xfrm>
        </p:spPr>
        <p:txBody>
          <a:bodyPr/>
          <a:lstStyle/>
          <a:p>
            <a:r>
              <a:rPr lang="en-US" dirty="0"/>
              <a:t>Code Sample – Streaming to File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5743" y="6073160"/>
            <a:ext cx="8827394" cy="307777"/>
          </a:xfrm>
        </p:spPr>
        <p:txBody>
          <a:bodyPr/>
          <a:lstStyle/>
          <a:p>
            <a:r>
              <a:rPr lang="en-US" dirty="0"/>
              <a:t>Writing file in the background to separate from the data extracting process, avoid interference</a:t>
            </a:r>
          </a:p>
        </p:txBody>
      </p:sp>
      <p:pic>
        <p:nvPicPr>
          <p:cNvPr id="3" name="Picture 2" descr="Screen Shot 2017-11-16 at 6.58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2" y="1191559"/>
            <a:ext cx="6284751" cy="2723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65" y="3993777"/>
            <a:ext cx="6518835" cy="15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777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12657" y="1643848"/>
            <a:ext cx="1822733" cy="863067"/>
          </a:xfrm>
          <a:prstGeom prst="foldedCorner">
            <a:avLst>
              <a:gd name="adj" fmla="val 10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Data Clean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768840" y="1479206"/>
            <a:ext cx="4353" cy="469103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2"/>
          <p:cNvSpPr txBox="1">
            <a:spLocks/>
          </p:cNvSpPr>
          <p:nvPr/>
        </p:nvSpPr>
        <p:spPr>
          <a:xfrm>
            <a:off x="3306644" y="1643848"/>
            <a:ext cx="5273396" cy="863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33266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FFFFFF"/>
                </a:solidFill>
              </a:rPr>
              <a:t>Remove “non-English” with API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412657" y="2766228"/>
            <a:ext cx="1822733" cy="863067"/>
          </a:xfrm>
          <a:prstGeom prst="foldedCorner">
            <a:avLst>
              <a:gd name="adj" fmla="val 104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Sentiment Score</a:t>
            </a:r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3306644" y="2766228"/>
            <a:ext cx="5273396" cy="86306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33266"/>
              </a:buClr>
              <a:buNone/>
            </a:pPr>
            <a:r>
              <a:rPr lang="en-US" sz="1800" dirty="0">
                <a:solidFill>
                  <a:srgbClr val="FFFFFF"/>
                </a:solidFill>
              </a:rPr>
              <a:t>Score polarity with language processing API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412657" y="3888608"/>
            <a:ext cx="1822733" cy="863067"/>
          </a:xfrm>
          <a:prstGeom prst="foldedCorner">
            <a:avLst>
              <a:gd name="adj" fmla="val 104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Data Group</a:t>
            </a:r>
          </a:p>
        </p:txBody>
      </p:sp>
      <p:sp>
        <p:nvSpPr>
          <p:cNvPr id="12" name="Content Placeholder 12"/>
          <p:cNvSpPr txBox="1">
            <a:spLocks/>
          </p:cNvSpPr>
          <p:nvPr/>
        </p:nvSpPr>
        <p:spPr>
          <a:xfrm>
            <a:off x="3306644" y="3888608"/>
            <a:ext cx="5273396" cy="86306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33266"/>
              </a:buClr>
              <a:buNone/>
            </a:pPr>
            <a:r>
              <a:rPr lang="en-US" sz="1800" dirty="0">
                <a:solidFill>
                  <a:srgbClr val="FFFFFF"/>
                </a:solidFill>
              </a:rPr>
              <a:t>Group score vectors by time span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412657" y="5010987"/>
            <a:ext cx="1822733" cy="863067"/>
          </a:xfrm>
          <a:prstGeom prst="foldedCorner">
            <a:avLst>
              <a:gd name="adj" fmla="val 1042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Price Match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3306644" y="5010987"/>
            <a:ext cx="5273396" cy="86306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33266"/>
              </a:buClr>
              <a:buNone/>
            </a:pPr>
            <a:r>
              <a:rPr lang="en-US" sz="1800" dirty="0">
                <a:solidFill>
                  <a:srgbClr val="FFFFFF"/>
                </a:solidFill>
              </a:rPr>
              <a:t>Extract crypto currency (</a:t>
            </a:r>
            <a:r>
              <a:rPr lang="en-US" sz="1800" dirty="0" err="1">
                <a:solidFill>
                  <a:srgbClr val="FFFFFF"/>
                </a:solidFill>
              </a:rPr>
              <a:t>bitcoin</a:t>
            </a:r>
            <a:r>
              <a:rPr lang="en-US" sz="1800" dirty="0">
                <a:solidFill>
                  <a:srgbClr val="FFFFFF"/>
                </a:solidFill>
              </a:rPr>
              <a:t>) price data &amp; match with sentiments by time </a:t>
            </a:r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213712" y="238768"/>
            <a:ext cx="7223760" cy="62908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Data Processing and Format </a:t>
            </a:r>
          </a:p>
        </p:txBody>
      </p:sp>
    </p:spTree>
    <p:extLst>
      <p:ext uri="{BB962C8B-B14F-4D97-AF65-F5344CB8AC3E}">
        <p14:creationId xmlns:p14="http://schemas.microsoft.com/office/powerpoint/2010/main" val="417140400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5743" y="6073160"/>
            <a:ext cx="8827394" cy="307777"/>
          </a:xfrm>
        </p:spPr>
        <p:txBody>
          <a:bodyPr/>
          <a:lstStyle/>
          <a:p>
            <a:r>
              <a:rPr lang="en-US" dirty="0"/>
              <a:t>Using “</a:t>
            </a:r>
            <a:r>
              <a:rPr lang="en-US" dirty="0" err="1"/>
              <a:t>TextBlob</a:t>
            </a:r>
            <a:r>
              <a:rPr lang="en-US" dirty="0"/>
              <a:t>” and “NLTK(</a:t>
            </a:r>
            <a:r>
              <a:rPr lang="en-US" dirty="0" err="1"/>
              <a:t>Natual</a:t>
            </a:r>
            <a:r>
              <a:rPr lang="en-US" dirty="0"/>
              <a:t> Language Toolkit)” APIs for scoring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and Format </a:t>
            </a:r>
          </a:p>
        </p:txBody>
      </p:sp>
      <p:pic>
        <p:nvPicPr>
          <p:cNvPr id="7" name="Picture 6" descr="106161087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7605"/>
            <a:ext cx="9144000" cy="10843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437528"/>
            <a:ext cx="3496235" cy="41835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15537" y="4234743"/>
            <a:ext cx="190065" cy="190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63133" y="1577573"/>
            <a:ext cx="3080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NLTK produces sentiment object that has a “polarity” score and “subjectivity” score</a:t>
            </a:r>
          </a:p>
          <a:p>
            <a:r>
              <a:rPr lang="en-US" dirty="0"/>
              <a:t>We focus on the polarity score that measures the positivity/negativity of tweets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228F3B-53B3-4140-A270-944861DA7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06947"/>
              </p:ext>
            </p:extLst>
          </p:nvPr>
        </p:nvGraphicFramePr>
        <p:xfrm>
          <a:off x="473132" y="1176074"/>
          <a:ext cx="3715048" cy="2667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762">
                  <a:extLst>
                    <a:ext uri="{9D8B030D-6E8A-4147-A177-3AD203B41FA5}">
                      <a16:colId xmlns:a16="http://schemas.microsoft.com/office/drawing/2014/main" val="2636086162"/>
                    </a:ext>
                  </a:extLst>
                </a:gridCol>
                <a:gridCol w="928762">
                  <a:extLst>
                    <a:ext uri="{9D8B030D-6E8A-4147-A177-3AD203B41FA5}">
                      <a16:colId xmlns:a16="http://schemas.microsoft.com/office/drawing/2014/main" val="1352461235"/>
                    </a:ext>
                  </a:extLst>
                </a:gridCol>
                <a:gridCol w="928762">
                  <a:extLst>
                    <a:ext uri="{9D8B030D-6E8A-4147-A177-3AD203B41FA5}">
                      <a16:colId xmlns:a16="http://schemas.microsoft.com/office/drawing/2014/main" val="3535503295"/>
                    </a:ext>
                  </a:extLst>
                </a:gridCol>
                <a:gridCol w="928762">
                  <a:extLst>
                    <a:ext uri="{9D8B030D-6E8A-4147-A177-3AD203B41FA5}">
                      <a16:colId xmlns:a16="http://schemas.microsoft.com/office/drawing/2014/main" val="3597810227"/>
                    </a:ext>
                  </a:extLst>
                </a:gridCol>
              </a:tblGrid>
              <a:tr h="31405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Feature 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Feature 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Feature 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Feature 4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237676"/>
                  </a:ext>
                </a:extLst>
              </a:tr>
              <a:tr h="336162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-0.34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0.12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-.02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-0.31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542662"/>
                  </a:ext>
                </a:extLst>
              </a:tr>
              <a:tr h="336162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0.67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0.58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0.72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0.69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2380"/>
                  </a:ext>
                </a:extLst>
              </a:tr>
              <a:tr h="336162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-0.26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0.01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0.21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0.21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85880"/>
                  </a:ext>
                </a:extLst>
              </a:tr>
              <a:tr h="336162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-0.73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-0.52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-0.45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0.11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558551"/>
                  </a:ext>
                </a:extLst>
              </a:tr>
              <a:tr h="336162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0.94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0.81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0.78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0.78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46169"/>
                  </a:ext>
                </a:extLst>
              </a:tr>
              <a:tr h="336162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0.86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0.83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0.98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0.92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889414"/>
                  </a:ext>
                </a:extLst>
              </a:tr>
              <a:tr h="336162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-0.22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0.0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0.05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-0.03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47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9E85CF-F6C5-48B8-AE21-E9104AF11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6214"/>
              </p:ext>
            </p:extLst>
          </p:nvPr>
        </p:nvGraphicFramePr>
        <p:xfrm>
          <a:off x="4707466" y="1025942"/>
          <a:ext cx="699912" cy="2907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912">
                  <a:extLst>
                    <a:ext uri="{9D8B030D-6E8A-4147-A177-3AD203B41FA5}">
                      <a16:colId xmlns:a16="http://schemas.microsoft.com/office/drawing/2014/main" val="4042679251"/>
                    </a:ext>
                  </a:extLst>
                </a:gridCol>
              </a:tblGrid>
              <a:tr h="34699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Label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04564"/>
                  </a:ext>
                </a:extLst>
              </a:tr>
              <a:tr h="34699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38793"/>
                  </a:ext>
                </a:extLst>
              </a:tr>
              <a:tr h="34699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67739"/>
                  </a:ext>
                </a:extLst>
              </a:tr>
              <a:tr h="34699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64909"/>
                  </a:ext>
                </a:extLst>
              </a:tr>
              <a:tr h="34699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67846"/>
                  </a:ext>
                </a:extLst>
              </a:tr>
              <a:tr h="34699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50548"/>
                  </a:ext>
                </a:extLst>
              </a:tr>
              <a:tr h="34699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596863"/>
                  </a:ext>
                </a:extLst>
              </a:tr>
              <a:tr h="34699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050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27882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</a:t>
            </a:r>
            <a:r>
              <a:rPr lang="mr-IN" dirty="0"/>
              <a:t>–</a:t>
            </a:r>
            <a:r>
              <a:rPr lang="en-US" dirty="0"/>
              <a:t> Sentiment Scoring 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5743" y="6073160"/>
            <a:ext cx="8827394" cy="307777"/>
          </a:xfrm>
        </p:spPr>
        <p:txBody>
          <a:bodyPr/>
          <a:lstStyle/>
          <a:p>
            <a:r>
              <a:rPr lang="en-US" dirty="0"/>
              <a:t>Using “</a:t>
            </a:r>
            <a:r>
              <a:rPr lang="en-US" dirty="0" err="1"/>
              <a:t>TextBlob</a:t>
            </a:r>
            <a:r>
              <a:rPr lang="en-US" dirty="0"/>
              <a:t>” and “NLTK(</a:t>
            </a:r>
            <a:r>
              <a:rPr lang="en-US" dirty="0" err="1"/>
              <a:t>Natual</a:t>
            </a:r>
            <a:r>
              <a:rPr lang="en-US" dirty="0"/>
              <a:t> Language Toolkit)” APIs for scoring</a:t>
            </a:r>
          </a:p>
        </p:txBody>
      </p:sp>
      <p:pic>
        <p:nvPicPr>
          <p:cNvPr id="6" name="Picture 5" descr="Screen Shot 2017-11-13 at 2.20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2" y="1397535"/>
            <a:ext cx="7697011" cy="39334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3081" y="1200144"/>
            <a:ext cx="1776687" cy="48772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19066" y="1171802"/>
            <a:ext cx="190065" cy="190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59003" y="887707"/>
            <a:ext cx="492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Language Toolkit Processor</a:t>
            </a:r>
          </a:p>
        </p:txBody>
      </p:sp>
    </p:spTree>
    <p:extLst>
      <p:ext uri="{BB962C8B-B14F-4D97-AF65-F5344CB8AC3E}">
        <p14:creationId xmlns:p14="http://schemas.microsoft.com/office/powerpoint/2010/main" val="357230165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5743" y="6073160"/>
            <a:ext cx="8827394" cy="307777"/>
          </a:xfrm>
        </p:spPr>
        <p:txBody>
          <a:bodyPr/>
          <a:lstStyle/>
          <a:p>
            <a:r>
              <a:rPr lang="en-US" dirty="0"/>
              <a:t>Sort the feature read from data file by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</a:t>
            </a:r>
            <a:r>
              <a:rPr lang="mr-IN" dirty="0"/>
              <a:t>–</a:t>
            </a:r>
            <a:r>
              <a:rPr lang="en-US" dirty="0"/>
              <a:t> Grouping by Time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7" y="1123577"/>
            <a:ext cx="7697743" cy="46586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8258" y="4009085"/>
            <a:ext cx="5138683" cy="38362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72339" y="3570941"/>
            <a:ext cx="315779" cy="376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16863" y="2187591"/>
            <a:ext cx="4927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Sort and get the start and end time from the price data to determine time intervals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 group tweet data features by each time interval</a:t>
            </a:r>
          </a:p>
        </p:txBody>
      </p:sp>
    </p:spTree>
    <p:extLst>
      <p:ext uri="{BB962C8B-B14F-4D97-AF65-F5344CB8AC3E}">
        <p14:creationId xmlns:p14="http://schemas.microsoft.com/office/powerpoint/2010/main" val="115831610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5743" y="6073160"/>
            <a:ext cx="8827394" cy="307777"/>
          </a:xfrm>
        </p:spPr>
        <p:txBody>
          <a:bodyPr/>
          <a:lstStyle/>
          <a:p>
            <a:r>
              <a:rPr lang="en-US" dirty="0"/>
              <a:t>0-centered, slightly positive scores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Primary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 Shot 2017-11-13 at 2.25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30" y="1137442"/>
            <a:ext cx="5435963" cy="42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2628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9275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454" y="212712"/>
            <a:ext cx="8050995" cy="661675"/>
          </a:xfrm>
        </p:spPr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599" y="1190626"/>
            <a:ext cx="6338038" cy="69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FF"/>
                </a:solidFill>
              </a:rPr>
              <a:t>The representation for naive Bayes is probabilities.</a:t>
            </a:r>
          </a:p>
          <a:p>
            <a:r>
              <a:rPr lang="en-US" dirty="0">
                <a:solidFill>
                  <a:srgbClr val="FFFFFF"/>
                </a:solidFill>
              </a:rPr>
              <a:t>Includes:</a:t>
            </a:r>
          </a:p>
        </p:txBody>
      </p:sp>
      <p:sp>
        <p:nvSpPr>
          <p:cNvPr id="9" name="Pentagon 8"/>
          <p:cNvSpPr/>
          <p:nvPr/>
        </p:nvSpPr>
        <p:spPr>
          <a:xfrm>
            <a:off x="3429726" y="2630200"/>
            <a:ext cx="264695" cy="990600"/>
          </a:xfrm>
          <a:prstGeom prst="homePlate">
            <a:avLst>
              <a:gd name="adj" fmla="val 9761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3429000" y="4610100"/>
            <a:ext cx="264695" cy="990600"/>
          </a:xfrm>
          <a:prstGeom prst="homePlate">
            <a:avLst>
              <a:gd name="adj" fmla="val 9761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69327" y="2630200"/>
            <a:ext cx="4572000" cy="9906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P(class=1) = count(class=1) / (count(class=0) + count(class=1))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9327" y="4601135"/>
            <a:ext cx="4572000" cy="9906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P(weather=</a:t>
            </a:r>
            <a:r>
              <a:rPr lang="en-US" sz="1200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sunny|class</a:t>
            </a:r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=go-out) = count(instances with weather=sunny and class=go-out) / count(instances with class=go-out)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2468835"/>
            <a:ext cx="2895601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Class Probabilities</a:t>
            </a:r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The probabilities of each class in the training dataset.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4334435"/>
            <a:ext cx="2895601" cy="15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Conditional Probabilities</a:t>
            </a:r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The conditional probabilities of each input value given each class value.</a:t>
            </a:r>
          </a:p>
        </p:txBody>
      </p:sp>
    </p:spTree>
    <p:extLst>
      <p:ext uri="{BB962C8B-B14F-4D97-AF65-F5344CB8AC3E}">
        <p14:creationId xmlns:p14="http://schemas.microsoft.com/office/powerpoint/2010/main" val="184834165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454" y="212712"/>
            <a:ext cx="8050995" cy="661675"/>
          </a:xfrm>
        </p:spPr>
        <p:txBody>
          <a:bodyPr/>
          <a:lstStyle/>
          <a:p>
            <a:r>
              <a:rPr lang="en-US" dirty="0"/>
              <a:t>Naïve Bayes Process</a:t>
            </a:r>
          </a:p>
        </p:txBody>
      </p:sp>
      <p:pic>
        <p:nvPicPr>
          <p:cNvPr id="3" name="Picture 2" descr="Screen Shot 2017-11-05 at 3.22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3" y="1333616"/>
            <a:ext cx="8189455" cy="1142715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2911747" y="2927870"/>
            <a:ext cx="264695" cy="990600"/>
          </a:xfrm>
          <a:prstGeom prst="homePlate">
            <a:avLst>
              <a:gd name="adj" fmla="val 9761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2877603" y="4757366"/>
            <a:ext cx="264695" cy="990600"/>
          </a:xfrm>
          <a:prstGeom prst="homePlate">
            <a:avLst>
              <a:gd name="adj" fmla="val 9761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2236" y="2944581"/>
            <a:ext cx="4752771" cy="11998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Separate Data By Class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Calculate Mean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Calculate Standard Deviation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Summarize Dataset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Summarize Attributes By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02237" y="4681554"/>
            <a:ext cx="4736062" cy="115076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Calculate Gaussian Probability Density Function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Calculate Class Probabilities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Make a Prediction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Estimate Accuracy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1" y="2983757"/>
            <a:ext cx="1876734" cy="9267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Summarize data</a:t>
            </a:r>
            <a:endParaRPr lang="en-US" sz="1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1" y="4782509"/>
            <a:ext cx="1876733" cy="949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Make prediction</a:t>
            </a:r>
            <a:endParaRPr lang="en-US" sz="1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564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455" y="212712"/>
            <a:ext cx="7280580" cy="661675"/>
          </a:xfrm>
        </p:spPr>
        <p:txBody>
          <a:bodyPr/>
          <a:lstStyle/>
          <a:p>
            <a:r>
              <a:rPr lang="en-US" dirty="0"/>
              <a:t>Leadership Introduction</a:t>
            </a:r>
          </a:p>
        </p:txBody>
      </p:sp>
      <p:pic>
        <p:nvPicPr>
          <p:cNvPr id="2" name="Picture 1" descr="murphy_mat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60" y="2610439"/>
            <a:ext cx="1905000" cy="2667000"/>
          </a:xfrm>
          <a:prstGeom prst="rect">
            <a:avLst/>
          </a:prstGeom>
        </p:spPr>
      </p:pic>
      <p:pic>
        <p:nvPicPr>
          <p:cNvPr id="3" name="Picture 2" descr="2016-02-09-Lane,-Morton-resiz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" y="2601134"/>
            <a:ext cx="1905000" cy="2667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912175" y="3109896"/>
            <a:ext cx="2515710" cy="1655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Dr. Morton Lane</a:t>
            </a:r>
          </a:p>
          <a:p>
            <a:r>
              <a:rPr lang="en-US" sz="1200" dirty="0"/>
              <a:t>Director, MSFE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2841" y="3124772"/>
            <a:ext cx="2501159" cy="1638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Matthew Murphy</a:t>
            </a:r>
          </a:p>
          <a:p>
            <a:r>
              <a:rPr lang="en-US" sz="1200" dirty="0"/>
              <a:t>Financial Data &amp; Information Specialist, MSFE</a:t>
            </a:r>
          </a:p>
          <a:p>
            <a:endParaRPr lang="en-US" sz="1200" dirty="0"/>
          </a:p>
          <a:p>
            <a:r>
              <a:rPr lang="en-US" sz="1200" dirty="0"/>
              <a:t>Project Supervisor</a:t>
            </a:r>
          </a:p>
        </p:txBody>
      </p:sp>
    </p:spTree>
    <p:extLst>
      <p:ext uri="{BB962C8B-B14F-4D97-AF65-F5344CB8AC3E}">
        <p14:creationId xmlns:p14="http://schemas.microsoft.com/office/powerpoint/2010/main" val="10233237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3F345-DA32-4D17-8711-FF1D6D18E9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89DF8-7C95-44AA-9B1F-64F4FFA64E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743" y="6073160"/>
            <a:ext cx="8827394" cy="523220"/>
          </a:xfrm>
        </p:spPr>
        <p:txBody>
          <a:bodyPr/>
          <a:lstStyle/>
          <a:p>
            <a:r>
              <a:rPr lang="en-US" altLang="zh-CN" dirty="0"/>
              <a:t>The method assumes conditional independence among attributes</a:t>
            </a:r>
          </a:p>
          <a:p>
            <a:r>
              <a:rPr lang="en-US" altLang="zh-CN" dirty="0"/>
              <a:t>P(d1,d2,d3|h) = P(d1|h)*P(d2|h)*P(d3|h)</a:t>
            </a:r>
            <a:endParaRPr lang="zh-CN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D02653-7758-4313-ADD4-CE9A049F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9155A-0A52-4488-96ED-10C1DBABC370}"/>
              </a:ext>
            </a:extLst>
          </p:cNvPr>
          <p:cNvSpPr/>
          <p:nvPr/>
        </p:nvSpPr>
        <p:spPr>
          <a:xfrm>
            <a:off x="1311835" y="2200852"/>
            <a:ext cx="2636956" cy="42703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Pros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DF79D-882D-4AA3-80F2-F30356BD2625}"/>
              </a:ext>
            </a:extLst>
          </p:cNvPr>
          <p:cNvSpPr/>
          <p:nvPr/>
        </p:nvSpPr>
        <p:spPr>
          <a:xfrm>
            <a:off x="1311835" y="2627890"/>
            <a:ext cx="2636956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Easy and Fast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35E73-FF9D-4298-A169-2F024DA2AD37}"/>
              </a:ext>
            </a:extLst>
          </p:cNvPr>
          <p:cNvSpPr/>
          <p:nvPr/>
        </p:nvSpPr>
        <p:spPr>
          <a:xfrm>
            <a:off x="1311835" y="3542290"/>
            <a:ext cx="2636956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Performs good in categorical inputs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Pentagon 14">
            <a:extLst>
              <a:ext uri="{FF2B5EF4-FFF2-40B4-BE49-F238E27FC236}">
                <a16:creationId xmlns:a16="http://schemas.microsoft.com/office/drawing/2014/main" id="{D402F8C7-E7AC-401F-A326-35946EB45018}"/>
              </a:ext>
            </a:extLst>
          </p:cNvPr>
          <p:cNvSpPr/>
          <p:nvPr/>
        </p:nvSpPr>
        <p:spPr>
          <a:xfrm rot="5400000">
            <a:off x="2524231" y="555212"/>
            <a:ext cx="212162" cy="2271061"/>
          </a:xfrm>
          <a:prstGeom prst="homePlate">
            <a:avLst>
              <a:gd name="adj" fmla="val 1647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A8BBC3-B486-433C-B249-65FE5452B502}"/>
              </a:ext>
            </a:extLst>
          </p:cNvPr>
          <p:cNvSpPr/>
          <p:nvPr/>
        </p:nvSpPr>
        <p:spPr>
          <a:xfrm>
            <a:off x="5259982" y="2207567"/>
            <a:ext cx="2636956" cy="42703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Cons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B6FD30-1EEE-4E54-86D4-1128642C162E}"/>
              </a:ext>
            </a:extLst>
          </p:cNvPr>
          <p:cNvSpPr/>
          <p:nvPr/>
        </p:nvSpPr>
        <p:spPr>
          <a:xfrm>
            <a:off x="5259982" y="2634605"/>
            <a:ext cx="2636956" cy="9144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Unrealistic assumption of conditional independence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" name="Pentagon 19">
            <a:extLst>
              <a:ext uri="{FF2B5EF4-FFF2-40B4-BE49-F238E27FC236}">
                <a16:creationId xmlns:a16="http://schemas.microsoft.com/office/drawing/2014/main" id="{2839C0AE-39D1-4298-AEA1-B302D31063B5}"/>
              </a:ext>
            </a:extLst>
          </p:cNvPr>
          <p:cNvSpPr/>
          <p:nvPr/>
        </p:nvSpPr>
        <p:spPr>
          <a:xfrm rot="5400000">
            <a:off x="6472378" y="561927"/>
            <a:ext cx="212162" cy="2271061"/>
          </a:xfrm>
          <a:prstGeom prst="homePlate">
            <a:avLst>
              <a:gd name="adj" fmla="val 164789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27A2CD26-E681-48E6-942E-8E2F3AF6D73B}"/>
              </a:ext>
            </a:extLst>
          </p:cNvPr>
          <p:cNvSpPr/>
          <p:nvPr/>
        </p:nvSpPr>
        <p:spPr>
          <a:xfrm rot="5400000">
            <a:off x="2524231" y="561927"/>
            <a:ext cx="212162" cy="2271061"/>
          </a:xfrm>
          <a:prstGeom prst="homePlate">
            <a:avLst>
              <a:gd name="adj" fmla="val 1647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890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5743" y="6073160"/>
            <a:ext cx="8827394" cy="307777"/>
          </a:xfrm>
        </p:spPr>
        <p:txBody>
          <a:bodyPr/>
          <a:lstStyle/>
          <a:p>
            <a:r>
              <a:rPr lang="en-US" dirty="0"/>
              <a:t>Both positive and negative price movements exhibit Gaussian distribution, with major overlap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First Attempt Result</a:t>
            </a:r>
          </a:p>
        </p:txBody>
      </p:sp>
      <p:pic>
        <p:nvPicPr>
          <p:cNvPr id="7" name="Picture 6" descr="26945549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9824"/>
          <a:stretch/>
        </p:blipFill>
        <p:spPr>
          <a:xfrm>
            <a:off x="597647" y="1113118"/>
            <a:ext cx="7948706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4869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Scoring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5553" y="1484026"/>
            <a:ext cx="2613623" cy="38362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347988" y="2781945"/>
            <a:ext cx="151424" cy="520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9569" y="3472532"/>
            <a:ext cx="492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 first example obviously is more positive than the second one, it gets a bad score 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5743" y="6073160"/>
            <a:ext cx="8827394" cy="523220"/>
          </a:xfrm>
        </p:spPr>
        <p:txBody>
          <a:bodyPr/>
          <a:lstStyle/>
          <a:p>
            <a:r>
              <a:rPr lang="en-US" dirty="0"/>
              <a:t>Our next step is to investigate into the sentiment scoring APIs, and develop a scoring system that better serves our research needs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2D013-34A7-4133-B1CF-AACE74296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3" y="1431605"/>
            <a:ext cx="8704262" cy="12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843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5743" y="6073160"/>
            <a:ext cx="8827394" cy="523220"/>
          </a:xfrm>
        </p:spPr>
        <p:txBody>
          <a:bodyPr/>
          <a:lstStyle/>
          <a:p>
            <a:r>
              <a:rPr lang="en-US" b="1" dirty="0">
                <a:solidFill>
                  <a:srgbClr val="F79646"/>
                </a:solidFill>
              </a:rPr>
              <a:t>Dimensional reduction graph for the Positivity and negativity feature, suggesting small differentiate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Feature Data for Validity Check</a:t>
            </a:r>
          </a:p>
        </p:txBody>
      </p:sp>
      <p:pic>
        <p:nvPicPr>
          <p:cNvPr id="5" name="Picture 4" descr="64959437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9" y="1012264"/>
            <a:ext cx="7440706" cy="46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554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454" y="212712"/>
            <a:ext cx="8050995" cy="661675"/>
          </a:xfrm>
        </p:spPr>
        <p:txBody>
          <a:bodyPr/>
          <a:lstStyle/>
          <a:p>
            <a:r>
              <a:rPr lang="en-US" dirty="0"/>
              <a:t>Naïve Bayes Code Sample</a:t>
            </a:r>
          </a:p>
        </p:txBody>
      </p:sp>
      <p:pic>
        <p:nvPicPr>
          <p:cNvPr id="3" name="Picture 2" descr="108774104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2383567"/>
            <a:ext cx="8904941" cy="20798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797C60-0E0F-465C-AEDF-5DFC3C511AD3}"/>
              </a:ext>
            </a:extLst>
          </p:cNvPr>
          <p:cNvSpPr txBox="1"/>
          <p:nvPr/>
        </p:nvSpPr>
        <p:spPr>
          <a:xfrm>
            <a:off x="0" y="6518330"/>
            <a:ext cx="4899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Source: scikit-learn.org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6297572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096" y="1198630"/>
            <a:ext cx="2658823" cy="53101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7859" y="1198630"/>
            <a:ext cx="2658823" cy="53101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ID3 Decision Tree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72623" y="1198630"/>
            <a:ext cx="2658823" cy="53101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343096" y="1738872"/>
            <a:ext cx="2647815" cy="4143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7860" y="1738873"/>
            <a:ext cx="2658823" cy="138622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“Best A” </a:t>
            </a:r>
            <a:r>
              <a:rPr lang="mr-IN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maximize Gain(</a:t>
            </a:r>
            <a:r>
              <a:rPr lang="en-US" sz="1400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D,a</a:t>
            </a:r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7860" y="3121624"/>
            <a:ext cx="2658823" cy="138622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7859" y="4504375"/>
            <a:ext cx="2658823" cy="138622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72624" y="1738873"/>
            <a:ext cx="2658823" cy="138622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Randomly choose d features and samples with these features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72624" y="3121624"/>
            <a:ext cx="2658823" cy="138622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Train and get many decision trees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72623" y="4504375"/>
            <a:ext cx="2658823" cy="138622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Combine them and use the vote result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026891347"/>
              </p:ext>
            </p:extLst>
          </p:nvPr>
        </p:nvGraphicFramePr>
        <p:xfrm>
          <a:off x="383376" y="1890900"/>
          <a:ext cx="2490572" cy="3490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Picture 20" descr="Screen Shot 2017-11-13 at 2.41.53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56" y="3407523"/>
            <a:ext cx="2561068" cy="696069"/>
          </a:xfrm>
          <a:prstGeom prst="rect">
            <a:avLst/>
          </a:prstGeom>
        </p:spPr>
      </p:pic>
      <p:pic>
        <p:nvPicPr>
          <p:cNvPr id="22" name="Picture 21" descr="Screen Shot 2017-11-13 at 2.41.44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29" y="5060020"/>
            <a:ext cx="2563703" cy="1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0776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Code Sample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080247"/>
            <a:ext cx="7899400" cy="47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096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454" y="212712"/>
            <a:ext cx="8050995" cy="661675"/>
          </a:xfrm>
        </p:spPr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825" y="2430889"/>
            <a:ext cx="2636956" cy="42703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825" y="2869216"/>
            <a:ext cx="2636956" cy="914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Customized Keywords Frequency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825" y="3772327"/>
            <a:ext cx="2636956" cy="914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Assign Weights</a:t>
            </a:r>
          </a:p>
        </p:txBody>
      </p:sp>
      <p:sp>
        <p:nvSpPr>
          <p:cNvPr id="10" name="Pentagon 9"/>
          <p:cNvSpPr/>
          <p:nvPr/>
        </p:nvSpPr>
        <p:spPr>
          <a:xfrm rot="5400000">
            <a:off x="1590221" y="785249"/>
            <a:ext cx="212162" cy="2271061"/>
          </a:xfrm>
          <a:prstGeom prst="homePlate">
            <a:avLst>
              <a:gd name="adj" fmla="val 164789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7825" y="4670002"/>
            <a:ext cx="2636956" cy="914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Info other than Tweet 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53522" y="2430888"/>
            <a:ext cx="2636956" cy="42703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Additional Models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53522" y="2857926"/>
            <a:ext cx="2636956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SVM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53522" y="3772326"/>
            <a:ext cx="2636956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Neural Network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 rot="5400000">
            <a:off x="4465918" y="785248"/>
            <a:ext cx="212162" cy="2271061"/>
          </a:xfrm>
          <a:prstGeom prst="homePlate">
            <a:avLst>
              <a:gd name="adj" fmla="val 1647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53522" y="4670001"/>
            <a:ext cx="2636956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Deep Learning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9221" y="2437603"/>
            <a:ext cx="2636956" cy="42703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Other Applications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29221" y="2864641"/>
            <a:ext cx="2636956" cy="9144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Stocks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29221" y="3779041"/>
            <a:ext cx="2636956" cy="9144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Indices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 rot="5400000">
            <a:off x="7341617" y="791963"/>
            <a:ext cx="212162" cy="2271061"/>
          </a:xfrm>
          <a:prstGeom prst="homePlate">
            <a:avLst>
              <a:gd name="adj" fmla="val 164789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29220" y="4670001"/>
            <a:ext cx="2636956" cy="9144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Other Social Media Platforms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" name="Pentagon 9">
            <a:extLst>
              <a:ext uri="{FF2B5EF4-FFF2-40B4-BE49-F238E27FC236}">
                <a16:creationId xmlns:a16="http://schemas.microsoft.com/office/drawing/2014/main" id="{9A4B18D4-CCC2-4145-96C6-C7EFEEF40FAC}"/>
              </a:ext>
            </a:extLst>
          </p:cNvPr>
          <p:cNvSpPr/>
          <p:nvPr/>
        </p:nvSpPr>
        <p:spPr>
          <a:xfrm rot="5400000">
            <a:off x="1590220" y="791964"/>
            <a:ext cx="212162" cy="2271061"/>
          </a:xfrm>
          <a:prstGeom prst="homePlate">
            <a:avLst>
              <a:gd name="adj" fmla="val 164789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Pentagon 14">
            <a:extLst>
              <a:ext uri="{FF2B5EF4-FFF2-40B4-BE49-F238E27FC236}">
                <a16:creationId xmlns:a16="http://schemas.microsoft.com/office/drawing/2014/main" id="{36D00832-8530-499C-9A9C-68F178642AEE}"/>
              </a:ext>
            </a:extLst>
          </p:cNvPr>
          <p:cNvSpPr/>
          <p:nvPr/>
        </p:nvSpPr>
        <p:spPr>
          <a:xfrm rot="5400000">
            <a:off x="4465918" y="791963"/>
            <a:ext cx="212162" cy="2271061"/>
          </a:xfrm>
          <a:prstGeom prst="homePlate">
            <a:avLst>
              <a:gd name="adj" fmla="val 1647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3281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2A04-9F80-4BAB-80E7-051BBE3B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489" y="2747962"/>
            <a:ext cx="5638800" cy="1362075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A966-0C8D-423A-A9AA-9607A0129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0805" y="4563536"/>
            <a:ext cx="5321329" cy="1500187"/>
          </a:xfrm>
        </p:spPr>
        <p:txBody>
          <a:bodyPr/>
          <a:lstStyle/>
          <a:p>
            <a:r>
              <a:rPr lang="en-US" altLang="zh-CN" dirty="0"/>
              <a:t>Please follow up with the project on GitHub.</a:t>
            </a:r>
          </a:p>
          <a:p>
            <a:endParaRPr lang="en-US" altLang="zh-CN" dirty="0"/>
          </a:p>
          <a:p>
            <a:r>
              <a:rPr lang="en-US" altLang="zh-CN" sz="2000" b="1" dirty="0"/>
              <a:t>github.com/flios/SquirrelX</a:t>
            </a:r>
          </a:p>
        </p:txBody>
      </p:sp>
    </p:spTree>
    <p:extLst>
      <p:ext uri="{BB962C8B-B14F-4D97-AF65-F5344CB8AC3E}">
        <p14:creationId xmlns:p14="http://schemas.microsoft.com/office/powerpoint/2010/main" val="16043557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455" y="212712"/>
            <a:ext cx="7280580" cy="661675"/>
          </a:xfrm>
        </p:spPr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5974" y="1202015"/>
            <a:ext cx="2003611" cy="163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/>
              <a:t>Tengxiao</a:t>
            </a:r>
            <a:r>
              <a:rPr lang="en-US" sz="1400" b="1" dirty="0"/>
              <a:t> (Andrew) Yan</a:t>
            </a:r>
          </a:p>
          <a:p>
            <a:r>
              <a:rPr lang="en-US" sz="1200" dirty="0"/>
              <a:t>Class of 2018</a:t>
            </a:r>
          </a:p>
          <a:p>
            <a:r>
              <a:rPr lang="en-US" sz="1200" dirty="0"/>
              <a:t>MSFE</a:t>
            </a:r>
          </a:p>
          <a:p>
            <a:r>
              <a:rPr lang="en-US" sz="1200" dirty="0"/>
              <a:t>UIUC</a:t>
            </a:r>
          </a:p>
          <a:p>
            <a:r>
              <a:rPr lang="en-US" sz="1200" dirty="0"/>
              <a:t>ty8@illinois.edu</a:t>
            </a:r>
          </a:p>
        </p:txBody>
      </p:sp>
      <p:pic>
        <p:nvPicPr>
          <p:cNvPr id="18" name="Picture 17" descr="yan,tengxia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5" y="1196597"/>
            <a:ext cx="1651000" cy="1651000"/>
          </a:xfrm>
          <a:prstGeom prst="rect">
            <a:avLst/>
          </a:prstGeom>
        </p:spPr>
      </p:pic>
      <p:pic>
        <p:nvPicPr>
          <p:cNvPr id="19" name="Picture 18" descr="huang,liju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58" y="1196597"/>
            <a:ext cx="1651000" cy="1651000"/>
          </a:xfrm>
          <a:prstGeom prst="rect">
            <a:avLst/>
          </a:prstGeom>
        </p:spPr>
      </p:pic>
      <p:pic>
        <p:nvPicPr>
          <p:cNvPr id="20" name="Picture 19" descr="liu,yua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5" y="3051579"/>
            <a:ext cx="1651000" cy="1651000"/>
          </a:xfrm>
          <a:prstGeom prst="rect">
            <a:avLst/>
          </a:prstGeom>
        </p:spPr>
      </p:pic>
      <p:pic>
        <p:nvPicPr>
          <p:cNvPr id="21" name="Picture 20" descr="xu.yixia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15" y="3051578"/>
            <a:ext cx="1651000" cy="1651000"/>
          </a:xfrm>
          <a:prstGeom prst="rect">
            <a:avLst/>
          </a:prstGeom>
        </p:spPr>
      </p:pic>
      <p:pic>
        <p:nvPicPr>
          <p:cNvPr id="22" name="Picture 21" descr="lu,lingb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5" y="4923271"/>
            <a:ext cx="1651000" cy="16510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459042" y="1204011"/>
            <a:ext cx="2003611" cy="163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/>
              <a:t>Lijun</a:t>
            </a:r>
            <a:r>
              <a:rPr lang="en-US" sz="1400" b="1" dirty="0"/>
              <a:t> (LJ) Huang</a:t>
            </a:r>
          </a:p>
          <a:p>
            <a:r>
              <a:rPr lang="en-US" sz="1200" dirty="0"/>
              <a:t>Class of 2018</a:t>
            </a:r>
          </a:p>
          <a:p>
            <a:r>
              <a:rPr lang="en-US" sz="1200" dirty="0"/>
              <a:t>MSFE</a:t>
            </a:r>
          </a:p>
          <a:p>
            <a:r>
              <a:rPr lang="en-US" sz="1200" dirty="0"/>
              <a:t>UIUC</a:t>
            </a:r>
          </a:p>
          <a:p>
            <a:r>
              <a:rPr lang="en-US" sz="1200" dirty="0"/>
              <a:t>lhuang70@illinois.edu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97993" y="3058992"/>
            <a:ext cx="2003611" cy="163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Yuan (Zoe) Liu</a:t>
            </a:r>
          </a:p>
          <a:p>
            <a:r>
              <a:rPr lang="en-US" sz="1200" dirty="0"/>
              <a:t>Class of 2018</a:t>
            </a:r>
          </a:p>
          <a:p>
            <a:r>
              <a:rPr lang="en-US" sz="1200" dirty="0"/>
              <a:t>MSFE</a:t>
            </a:r>
          </a:p>
          <a:p>
            <a:r>
              <a:rPr lang="en-US" sz="1200" dirty="0"/>
              <a:t>UIUC</a:t>
            </a:r>
          </a:p>
          <a:p>
            <a:r>
              <a:rPr lang="en-US" sz="1200" dirty="0"/>
              <a:t>yuanl5@illinois.edu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00012" y="4932681"/>
            <a:ext cx="2003611" cy="163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Lingbo (Erin) Lu</a:t>
            </a:r>
          </a:p>
          <a:p>
            <a:r>
              <a:rPr lang="en-US" sz="1200" dirty="0"/>
              <a:t>Class of 2018</a:t>
            </a:r>
          </a:p>
          <a:p>
            <a:r>
              <a:rPr lang="en-US" sz="1200" dirty="0"/>
              <a:t>MSFE</a:t>
            </a:r>
          </a:p>
          <a:p>
            <a:r>
              <a:rPr lang="en-US" sz="1200" dirty="0"/>
              <a:t>UIUC</a:t>
            </a:r>
          </a:p>
          <a:p>
            <a:r>
              <a:rPr lang="en-US" sz="1200" dirty="0"/>
              <a:t>lingbol2@illinois.edu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44352" y="3060988"/>
            <a:ext cx="2003611" cy="163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/>
              <a:t>Yixiao</a:t>
            </a:r>
            <a:r>
              <a:rPr lang="en-US" sz="1400" b="1" dirty="0"/>
              <a:t> (Alex) </a:t>
            </a:r>
            <a:r>
              <a:rPr lang="en-US" sz="1400" b="1" dirty="0" err="1"/>
              <a:t>Xu</a:t>
            </a:r>
            <a:endParaRPr lang="en-US" sz="1400" b="1" dirty="0"/>
          </a:p>
          <a:p>
            <a:r>
              <a:rPr lang="en-US" sz="1200" dirty="0"/>
              <a:t>Class of 2018</a:t>
            </a:r>
          </a:p>
          <a:p>
            <a:r>
              <a:rPr lang="en-US" sz="1200" dirty="0"/>
              <a:t>MSFE</a:t>
            </a:r>
          </a:p>
          <a:p>
            <a:r>
              <a:rPr lang="en-US" sz="1200" dirty="0"/>
              <a:t>UIUC</a:t>
            </a:r>
          </a:p>
          <a:p>
            <a:r>
              <a:rPr lang="en-US" sz="1200" dirty="0"/>
              <a:t>yixiaox2@illinois.edu</a:t>
            </a:r>
          </a:p>
        </p:txBody>
      </p:sp>
    </p:spTree>
    <p:extLst>
      <p:ext uri="{BB962C8B-B14F-4D97-AF65-F5344CB8AC3E}">
        <p14:creationId xmlns:p14="http://schemas.microsoft.com/office/powerpoint/2010/main" val="33614097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5743" y="6156720"/>
            <a:ext cx="8827394" cy="307777"/>
          </a:xfrm>
        </p:spPr>
        <p:txBody>
          <a:bodyPr/>
          <a:lstStyle/>
          <a:p>
            <a:pPr>
              <a:buClr>
                <a:srgbClr val="033266"/>
              </a:buClr>
            </a:pPr>
            <a:r>
              <a:rPr lang="en-US" dirty="0">
                <a:solidFill>
                  <a:srgbClr val="000000"/>
                </a:solidFill>
              </a:rPr>
              <a:t>Future potential: Expand to the use of Chinese social media data (e.g. </a:t>
            </a:r>
            <a:r>
              <a:rPr lang="en-US" dirty="0" err="1">
                <a:solidFill>
                  <a:srgbClr val="000000"/>
                </a:solidFill>
              </a:rPr>
              <a:t>Wechat</a:t>
            </a:r>
            <a:r>
              <a:rPr lang="en-US" dirty="0">
                <a:solidFill>
                  <a:srgbClr val="000000"/>
                </a:solidFill>
              </a:rPr>
              <a:t> &amp; </a:t>
            </a:r>
            <a:r>
              <a:rPr lang="en-US" dirty="0" err="1">
                <a:solidFill>
                  <a:srgbClr val="000000"/>
                </a:solidFill>
              </a:rPr>
              <a:t>Weibo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683" y="1320212"/>
            <a:ext cx="8150352" cy="7461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33266"/>
              </a:buClr>
            </a:pPr>
            <a:r>
              <a:rPr lang="en-US" sz="1400" b="1" dirty="0">
                <a:solidFill>
                  <a:schemeClr val="tx1"/>
                </a:solidFill>
              </a:rPr>
              <a:t>Use Twitter data to develop advantageous crypto currency trading strategies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683" y="2675964"/>
            <a:ext cx="3505200" cy="609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Sentiment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2883" y="2675964"/>
            <a:ext cx="3502152" cy="609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Supervised Learning Algorithms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683" y="3437964"/>
            <a:ext cx="3505200" cy="25908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Turn Twitter crypto currency relating data into valuable indicator, including multiple factors such as volume and ID along with the polarity score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162883" y="3437964"/>
            <a:ext cx="3502152" cy="25908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Machine Learning Algorithm to identify crypto currency market movement  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67283" y="2066364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915483" y="2066364"/>
            <a:ext cx="1524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3" idx="2"/>
          </p:cNvCxnSpPr>
          <p:nvPr/>
        </p:nvCxnSpPr>
        <p:spPr>
          <a:xfrm>
            <a:off x="2267283" y="3285564"/>
            <a:ext cx="0" cy="1524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13959" y="3285564"/>
            <a:ext cx="0" cy="1524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4683" y="2218764"/>
            <a:ext cx="3505200" cy="457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Data Analysis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62883" y="2218764"/>
            <a:ext cx="3505200" cy="457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Algorithm Development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135743" y="6596380"/>
            <a:ext cx="5127592" cy="261620"/>
          </a:xfrm>
        </p:spPr>
        <p:txBody>
          <a:bodyPr/>
          <a:lstStyle/>
          <a:p>
            <a:r>
              <a:rPr lang="en-US" dirty="0"/>
              <a:t>“Algorithmic Trading of </a:t>
            </a:r>
            <a:r>
              <a:rPr lang="en-US" dirty="0" err="1"/>
              <a:t>Cryptocurrency</a:t>
            </a:r>
            <a:r>
              <a:rPr lang="en-US" dirty="0"/>
              <a:t> Based on Twitter Sentiment Analysis”</a:t>
            </a:r>
          </a:p>
        </p:txBody>
      </p:sp>
    </p:spTree>
    <p:extLst>
      <p:ext uri="{BB962C8B-B14F-4D97-AF65-F5344CB8AC3E}">
        <p14:creationId xmlns:p14="http://schemas.microsoft.com/office/powerpoint/2010/main" val="38872533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454" y="212712"/>
            <a:ext cx="8050995" cy="661675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598" y="1190626"/>
            <a:ext cx="4383086" cy="48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FFFFFF"/>
                </a:solidFill>
              </a:rPr>
              <a:t>Turning Tweets into Market Insights</a:t>
            </a:r>
          </a:p>
        </p:txBody>
      </p:sp>
      <p:sp>
        <p:nvSpPr>
          <p:cNvPr id="7" name="Pentagon 6"/>
          <p:cNvSpPr/>
          <p:nvPr/>
        </p:nvSpPr>
        <p:spPr>
          <a:xfrm>
            <a:off x="3416600" y="1927080"/>
            <a:ext cx="264695" cy="990600"/>
          </a:xfrm>
          <a:prstGeom prst="homePlate">
            <a:avLst>
              <a:gd name="adj" fmla="val 97619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9326" y="1843520"/>
            <a:ext cx="4919861" cy="12311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defTabSz="45720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Use the Python library “</a:t>
            </a:r>
            <a:r>
              <a:rPr lang="en-US" sz="1200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Tweepy</a:t>
            </a:r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” to access the Twitter API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Set up Amazon Cloud server for data extracting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Data cleaning &amp; Sentiment scoring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Group score vectors by time span to match with price data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Additional efforts in plan: Distinguish between institutional/private IDs; Consider volume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3429726" y="3298680"/>
            <a:ext cx="264695" cy="990600"/>
          </a:xfrm>
          <a:prstGeom prst="homePlate">
            <a:avLst>
              <a:gd name="adj" fmla="val 9761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3429000" y="4860780"/>
            <a:ext cx="264695" cy="990600"/>
          </a:xfrm>
          <a:prstGeom prst="homePlate">
            <a:avLst>
              <a:gd name="adj" fmla="val 9761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69326" y="3215120"/>
            <a:ext cx="4919861" cy="123119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Supervised learning algorithms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Naïve Bayes &amp; Random Forest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Train with 1 </a:t>
            </a:r>
            <a:r>
              <a:rPr lang="en-US" altLang="zh-CN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million</a:t>
            </a:r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tweets data for testing purpose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 the process of: obtaining recent market data for training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Additional efforts in plan: Develop Nero Network model 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9326" y="4768255"/>
            <a:ext cx="4919861" cy="123119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Statistic analysis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Model evaluation &amp; improvement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1928623"/>
            <a:ext cx="2895601" cy="1217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Data Collection &amp; Data Processing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3137315"/>
            <a:ext cx="2895601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Core Algorithm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4585115"/>
            <a:ext cx="2895601" cy="15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2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10248454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971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Source: tweepy.org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35743" y="6073160"/>
            <a:ext cx="8827394" cy="307777"/>
          </a:xfrm>
        </p:spPr>
        <p:txBody>
          <a:bodyPr/>
          <a:lstStyle/>
          <a:p>
            <a:r>
              <a:rPr lang="en-US" dirty="0"/>
              <a:t>Amazon cloud server to constantly extract data; Use API to process and bundle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454" y="212712"/>
            <a:ext cx="8050995" cy="661675"/>
          </a:xfrm>
        </p:spPr>
        <p:txBody>
          <a:bodyPr/>
          <a:lstStyle/>
          <a:p>
            <a:r>
              <a:rPr lang="en-US" dirty="0"/>
              <a:t>Twitter Dataset and Feature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82456" y="2817176"/>
            <a:ext cx="2470702" cy="83670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chemeClr val="bg1"/>
                </a:solidFill>
              </a:rPr>
              <a:t> Comprehensive data for the time span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456" y="3844377"/>
            <a:ext cx="2470702" cy="83670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 Error exception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456" y="4874576"/>
            <a:ext cx="2470702" cy="83670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Keep multiple features for future screening</a:t>
            </a:r>
          </a:p>
        </p:txBody>
      </p:sp>
      <p:sp>
        <p:nvSpPr>
          <p:cNvPr id="9" name="Pentagon 8"/>
          <p:cNvSpPr/>
          <p:nvPr/>
        </p:nvSpPr>
        <p:spPr>
          <a:xfrm rot="5400000" flipV="1">
            <a:off x="4383968" y="1020512"/>
            <a:ext cx="266695" cy="2824224"/>
          </a:xfrm>
          <a:prstGeom prst="homePlate">
            <a:avLst>
              <a:gd name="adj" fmla="val 18955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2456" y="1236264"/>
            <a:ext cx="8469719" cy="836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rgbClr val="000000"/>
                </a:solidFill>
              </a:rPr>
              <a:t>Use “</a:t>
            </a:r>
            <a:r>
              <a:rPr lang="en-US" sz="1400" dirty="0" err="1">
                <a:solidFill>
                  <a:srgbClr val="000000"/>
                </a:solidFill>
              </a:rPr>
              <a:t>Tweepy</a:t>
            </a:r>
            <a:r>
              <a:rPr lang="en-US" sz="1400" dirty="0">
                <a:solidFill>
                  <a:srgbClr val="000000"/>
                </a:solidFill>
              </a:rPr>
              <a:t>” to access Twitter API; Further cleaned and bundled into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64884" y="2817176"/>
            <a:ext cx="5687289" cy="83670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rgbClr val="000000"/>
                </a:solidFill>
              </a:rPr>
              <a:t>Capture all related data</a:t>
            </a:r>
          </a:p>
          <a:p>
            <a:pPr algn="ctr" defTabSz="457200"/>
            <a:r>
              <a:rPr lang="en-US" sz="1400" dirty="0">
                <a:solidFill>
                  <a:srgbClr val="000000"/>
                </a:solidFill>
              </a:rPr>
              <a:t>200,000 tweets/day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71810" y="3844377"/>
            <a:ext cx="5680363" cy="83670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Robust algorithm to deal with multiple potential errors in data extracting process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64885" y="4874576"/>
            <a:ext cx="5687288" cy="8367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 “ID”, “Source”, “</a:t>
            </a:r>
            <a:r>
              <a:rPr lang="en-US" sz="1400" dirty="0" err="1">
                <a:solidFill>
                  <a:srgbClr val="000000"/>
                </a:solidFill>
              </a:rPr>
              <a:t>Retweet</a:t>
            </a:r>
            <a:r>
              <a:rPr lang="en-US" sz="1400" dirty="0">
                <a:solidFill>
                  <a:srgbClr val="000000"/>
                </a:solidFill>
              </a:rPr>
              <a:t> Count”, “Location”, “Followers count”</a:t>
            </a:r>
          </a:p>
        </p:txBody>
      </p:sp>
    </p:spTree>
    <p:extLst>
      <p:ext uri="{BB962C8B-B14F-4D97-AF65-F5344CB8AC3E}">
        <p14:creationId xmlns:p14="http://schemas.microsoft.com/office/powerpoint/2010/main" val="3148885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5743" y="6073160"/>
            <a:ext cx="8827394" cy="523220"/>
          </a:xfrm>
        </p:spPr>
        <p:txBody>
          <a:bodyPr/>
          <a:lstStyle/>
          <a:p>
            <a:pPr algn="l" defTabSz="457200"/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Additional efforts in the future: Distinguish between institutional/private IDs; Consider volume; Include degree of influence manifested in 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retweet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count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8275" y="225487"/>
            <a:ext cx="7223760" cy="629089"/>
          </a:xfrm>
        </p:spPr>
        <p:txBody>
          <a:bodyPr/>
          <a:lstStyle/>
          <a:p>
            <a:r>
              <a:rPr lang="en-US" dirty="0"/>
              <a:t>Data Sample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2498" y="1168784"/>
            <a:ext cx="210952" cy="224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7771" y="903715"/>
            <a:ext cx="12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299055" y="1205224"/>
            <a:ext cx="190065" cy="190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68687" y="912901"/>
            <a:ext cx="17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Text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4096" y="3060211"/>
            <a:ext cx="918996" cy="26538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542620" y="1207219"/>
            <a:ext cx="190065" cy="190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9139" y="906412"/>
            <a:ext cx="17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Text</a:t>
            </a:r>
          </a:p>
        </p:txBody>
      </p:sp>
      <p:pic>
        <p:nvPicPr>
          <p:cNvPr id="28" name="Picture 27" descr="128875111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0579"/>
            <a:ext cx="8605135" cy="1230848"/>
          </a:xfrm>
          <a:prstGeom prst="rect">
            <a:avLst/>
          </a:prstGeom>
        </p:spPr>
      </p:pic>
      <p:pic>
        <p:nvPicPr>
          <p:cNvPr id="6" name="Picture 5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61FE9358-1EBE-41E0-9D33-BC1BEB694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" y="1435799"/>
            <a:ext cx="9144000" cy="30385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86179" y="1433804"/>
            <a:ext cx="743114" cy="181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27103" y="1433804"/>
            <a:ext cx="623004" cy="15439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06025" y="1479682"/>
            <a:ext cx="743114" cy="13602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63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</a:t>
            </a:r>
            <a:r>
              <a:rPr lang="mr-IN" dirty="0"/>
              <a:t>–</a:t>
            </a:r>
            <a:r>
              <a:rPr lang="en-US" dirty="0"/>
              <a:t> Data Extracting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261217"/>
            <a:ext cx="6172200" cy="196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88" y="1058582"/>
            <a:ext cx="4577977" cy="28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21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dvantage">
  <a:themeElements>
    <a:clrScheme name="IBC Color Template">
      <a:dk1>
        <a:srgbClr val="000000"/>
      </a:dk1>
      <a:lt1>
        <a:srgbClr val="FFFFFF"/>
      </a:lt1>
      <a:dk2>
        <a:srgbClr val="033266"/>
      </a:dk2>
      <a:lt2>
        <a:srgbClr val="7D9FF3"/>
      </a:lt2>
      <a:accent1>
        <a:srgbClr val="033266"/>
      </a:accent1>
      <a:accent2>
        <a:srgbClr val="7D9FF3"/>
      </a:accent2>
      <a:accent3>
        <a:srgbClr val="00306C"/>
      </a:accent3>
      <a:accent4>
        <a:srgbClr val="A8BDCE"/>
      </a:accent4>
      <a:accent5>
        <a:srgbClr val="F47F24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1209</Words>
  <Application>Microsoft Office PowerPoint</Application>
  <PresentationFormat>On-screen Show (4:3)</PresentationFormat>
  <Paragraphs>273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宋体</vt:lpstr>
      <vt:lpstr>Arial</vt:lpstr>
      <vt:lpstr>Book Antiqua</vt:lpstr>
      <vt:lpstr>Calibri</vt:lpstr>
      <vt:lpstr>Times New Roman</vt:lpstr>
      <vt:lpstr>Verdana</vt:lpstr>
      <vt:lpstr>Wingdings</vt:lpstr>
      <vt:lpstr>Advantage</vt:lpstr>
      <vt:lpstr>PowerPoint Presentation</vt:lpstr>
      <vt:lpstr>Leadership Introduction</vt:lpstr>
      <vt:lpstr>Team Introduction</vt:lpstr>
      <vt:lpstr>Goal</vt:lpstr>
      <vt:lpstr>Method</vt:lpstr>
      <vt:lpstr>Data Collection &amp; Processing</vt:lpstr>
      <vt:lpstr>Twitter Dataset and Feature</vt:lpstr>
      <vt:lpstr>Data Sample</vt:lpstr>
      <vt:lpstr>Code Sample – Data Extracting</vt:lpstr>
      <vt:lpstr>Code Sample – Extracting Price </vt:lpstr>
      <vt:lpstr>Code Sample – Streaming to File</vt:lpstr>
      <vt:lpstr>PowerPoint Presentation</vt:lpstr>
      <vt:lpstr>Data Processing and Format </vt:lpstr>
      <vt:lpstr>Code Sample – Sentiment Scoring </vt:lpstr>
      <vt:lpstr>Code Sample – Grouping by Time</vt:lpstr>
      <vt:lpstr>Data Primary Analysis</vt:lpstr>
      <vt:lpstr>Machine Learning Algorithm</vt:lpstr>
      <vt:lpstr>Naïve Bayes Classifier</vt:lpstr>
      <vt:lpstr>Naïve Bayes Process</vt:lpstr>
      <vt:lpstr>Naïve Bayes</vt:lpstr>
      <vt:lpstr>Naïve Bayes First Attempt Result</vt:lpstr>
      <vt:lpstr>Problems with the Scoring API</vt:lpstr>
      <vt:lpstr>Visualize Feature Data for Validity Check</vt:lpstr>
      <vt:lpstr>Naïve Bayes Code Sample</vt:lpstr>
      <vt:lpstr>Random Forest</vt:lpstr>
      <vt:lpstr>Random Forest Code Sample</vt:lpstr>
      <vt:lpstr>Future Plans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Tchon;Iavor Entchev</dc:creator>
  <cp:lastModifiedBy>Yuan Liu</cp:lastModifiedBy>
  <cp:revision>480</cp:revision>
  <dcterms:modified xsi:type="dcterms:W3CDTF">2017-11-17T06:57:11Z</dcterms:modified>
</cp:coreProperties>
</file>