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68" r:id="rId2"/>
    <p:sldId id="257" r:id="rId3"/>
    <p:sldId id="267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22C9C1-89A0-4DC9-8C54-8ACEF5FDD576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eng.zjueva.net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0-203-3-207-8080-p.webvpn.zju.edu.cn:8001/xwfw/gfxwj/tpl/template-1/info.html?list=gfxwj&amp;id=6259&amp;style=&amp;context=" TargetMode="Externa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5D895-E034-2A16-73D8-1B299A34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6EF43-FE31-6833-CF26-462DFD448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D79CCB-EB8D-5967-9391-D5995CDDEF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" y="-173372"/>
            <a:ext cx="12192000" cy="6858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73C876-871A-EDBF-80EB-CC07CA94FB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0A3A183-B395-5668-22AA-27D2E9082CAB}"/>
              </a:ext>
            </a:extLst>
          </p:cNvPr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EFA9244-635A-A4E7-3002-08232A70EDC2}"/>
              </a:ext>
            </a:extLst>
          </p:cNvPr>
          <p:cNvGrpSpPr/>
          <p:nvPr/>
        </p:nvGrpSpPr>
        <p:grpSpPr>
          <a:xfrm>
            <a:off x="0" y="260648"/>
            <a:ext cx="4163016" cy="905661"/>
            <a:chOff x="0" y="260648"/>
            <a:chExt cx="4163016" cy="9056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F93E2FF-1244-3FA9-096C-F9F0B85557B3}"/>
                </a:ext>
              </a:extLst>
            </p:cNvPr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479483F-B0A7-8373-DED7-ABFE37624A99}"/>
                </a:ext>
              </a:extLst>
            </p:cNvPr>
            <p:cNvGrpSpPr/>
            <p:nvPr/>
          </p:nvGrpSpPr>
          <p:grpSpPr>
            <a:xfrm>
              <a:off x="695400" y="260648"/>
              <a:ext cx="3467616" cy="678559"/>
              <a:chOff x="623392" y="310880"/>
              <a:chExt cx="3467616" cy="67855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8187C82-9001-A88C-EAC1-46730080B30D}"/>
                  </a:ext>
                </a:extLst>
              </p:cNvPr>
              <p:cNvSpPr txBox="1"/>
              <p:nvPr/>
            </p:nvSpPr>
            <p:spPr>
              <a:xfrm>
                <a:off x="623392" y="310880"/>
                <a:ext cx="34676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团支委、班委竞选</a:t>
                </a: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488D10A6-573B-8244-8715-AD48F035B7EC}"/>
                  </a:ext>
                </a:extLst>
              </p:cNvPr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25FB5DC-26B5-C7BF-FA74-39C99DD8B20B}"/>
              </a:ext>
            </a:extLst>
          </p:cNvPr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985BC70-3A69-F666-6A7C-DB40E3ECB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1F91AB94-EDA3-9051-383B-8AF27D10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3377E15-3497-4AF2-8F6A-FA1C78E65A17}"/>
                </a:ext>
              </a:extLst>
            </p:cNvPr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8F2412D6-5D2A-3032-7D5D-1BEF7143E391}"/>
              </a:ext>
            </a:extLst>
          </p:cNvPr>
          <p:cNvSpPr txBox="1"/>
          <p:nvPr/>
        </p:nvSpPr>
        <p:spPr>
          <a:xfrm>
            <a:off x="733999" y="1240335"/>
            <a:ext cx="45466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团支部书记</a:t>
            </a:r>
            <a:r>
              <a:rPr lang="en-US" altLang="zh-CN" sz="2800" dirty="0">
                <a:solidFill>
                  <a:schemeClr val="accent1"/>
                </a:solidFill>
                <a:cs typeface="+mn-lt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名</a:t>
            </a:r>
            <a:endParaRPr lang="en-US" altLang="zh-CN" sz="2800" dirty="0">
              <a:solidFill>
                <a:schemeClr val="accent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团支部副书记（班长兼任）</a:t>
            </a:r>
            <a:endParaRPr lang="en-US" altLang="zh-CN" sz="2800" dirty="0">
              <a:solidFill>
                <a:schemeClr val="accent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宣传委员</a:t>
            </a:r>
            <a:r>
              <a:rPr lang="en-US" altLang="zh-CN" sz="2800" dirty="0">
                <a:solidFill>
                  <a:schemeClr val="accent1"/>
                </a:solidFill>
                <a:cs typeface="+mn-lt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名 </a:t>
            </a:r>
            <a:endParaRPr lang="en-US" altLang="zh-CN" sz="2800" dirty="0">
              <a:solidFill>
                <a:schemeClr val="accent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组织委员</a:t>
            </a:r>
            <a:r>
              <a:rPr lang="en-US" altLang="zh-CN" sz="2800" dirty="0">
                <a:solidFill>
                  <a:schemeClr val="accent1"/>
                </a:solidFill>
                <a:cs typeface="+mn-lt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名</a:t>
            </a:r>
            <a:endParaRPr lang="en-US" altLang="zh-CN" sz="2800" dirty="0">
              <a:solidFill>
                <a:schemeClr val="accent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青志委员</a:t>
            </a:r>
            <a:r>
              <a:rPr lang="en-US" altLang="zh-CN" sz="2800" dirty="0">
                <a:solidFill>
                  <a:schemeClr val="accent1"/>
                </a:solidFill>
                <a:cs typeface="+mn-lt"/>
              </a:rPr>
              <a:t>1</a:t>
            </a: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名</a:t>
            </a:r>
            <a:endParaRPr lang="en-US" altLang="zh-CN" sz="2800" dirty="0">
              <a:solidFill>
                <a:schemeClr val="accent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solidFill>
                <a:schemeClr val="accent1"/>
              </a:solidFill>
              <a:cs typeface="+mn-lt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A6DB77C-3483-9DFB-7552-08C0B4A69785}"/>
              </a:ext>
            </a:extLst>
          </p:cNvPr>
          <p:cNvSpPr txBox="1"/>
          <p:nvPr/>
        </p:nvSpPr>
        <p:spPr>
          <a:xfrm>
            <a:off x="5384800" y="1235364"/>
            <a:ext cx="6286562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班长</a:t>
            </a:r>
            <a:r>
              <a:rPr lang="en-US" altLang="zh-CN" sz="2800" dirty="0"/>
              <a:t>1</a:t>
            </a:r>
            <a:r>
              <a:rPr lang="zh-CN" altLang="en-US" sz="2800" dirty="0"/>
              <a:t>名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副班长（“党史学习</a:t>
            </a:r>
            <a:r>
              <a:rPr lang="en-US" altLang="zh-CN" sz="2800" dirty="0"/>
              <a:t>+</a:t>
            </a:r>
            <a:r>
              <a:rPr lang="zh-CN" altLang="en-US" sz="2800" dirty="0"/>
              <a:t>”负责人）</a:t>
            </a:r>
            <a:r>
              <a:rPr lang="en-US" altLang="zh-CN" sz="2800" dirty="0"/>
              <a:t>1</a:t>
            </a:r>
            <a:r>
              <a:rPr lang="zh-CN" altLang="en-US" sz="2800" dirty="0"/>
              <a:t>名</a:t>
            </a:r>
            <a:endParaRPr lang="en-US" altLang="zh-CN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/>
              <a:t>学习委员</a:t>
            </a:r>
            <a:r>
              <a:rPr lang="en-US" altLang="zh-CN" sz="2800" dirty="0"/>
              <a:t>1</a:t>
            </a:r>
            <a:r>
              <a:rPr lang="zh-CN" altLang="en-US" sz="2800" dirty="0"/>
              <a:t>名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文体委员</a:t>
            </a:r>
            <a:r>
              <a:rPr lang="en-US" altLang="zh-CN" sz="2800" dirty="0"/>
              <a:t>1</a:t>
            </a:r>
            <a:r>
              <a:rPr lang="zh-CN" altLang="en-US" sz="2800" dirty="0"/>
              <a:t>名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权服委员</a:t>
            </a:r>
            <a:r>
              <a:rPr lang="en-US" altLang="zh-CN" sz="2800" dirty="0"/>
              <a:t>1</a:t>
            </a:r>
            <a:r>
              <a:rPr lang="zh-CN" altLang="en-US" sz="2800"/>
              <a:t>名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心理委员</a:t>
            </a:r>
            <a:r>
              <a:rPr lang="en-US" altLang="zh-CN" sz="2800" dirty="0"/>
              <a:t>2</a:t>
            </a:r>
            <a:r>
              <a:rPr lang="zh-CN" altLang="en-US" sz="2800" dirty="0"/>
              <a:t>名已选定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935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60648"/>
            <a:ext cx="3575720" cy="905661"/>
            <a:chOff x="0" y="260648"/>
            <a:chExt cx="3575720" cy="905661"/>
          </a:xfrm>
        </p:grpSpPr>
        <p:sp>
          <p:nvSpPr>
            <p:cNvPr id="17" name="矩形 16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5400" y="260648"/>
              <a:ext cx="2880320" cy="678559"/>
              <a:chOff x="623392" y="310880"/>
              <a:chExt cx="2880320" cy="67855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23392" y="310880"/>
                <a:ext cx="9956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大英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95325" y="1047115"/>
            <a:ext cx="10452100" cy="2249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背单词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多听听力，考试听力</a:t>
            </a:r>
            <a:r>
              <a:rPr lang="zh-CN" altLang="en-US" sz="2400" dirty="0">
                <a:cs typeface="+mn-lt"/>
              </a:rPr>
              <a:t>有些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上课多说说话发发言，期末要考口语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and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老师对你印象也好一点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hlinkClick r:id="rId7"/>
              </a:rPr>
              <a:t>大英默写器</a:t>
            </a:r>
            <a:endParaRPr lang="zh-CN" altLang="en-US" sz="2400" dirty="0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60648"/>
            <a:ext cx="3575720" cy="905661"/>
            <a:chOff x="0" y="260648"/>
            <a:chExt cx="3575720" cy="905661"/>
          </a:xfrm>
        </p:grpSpPr>
        <p:sp>
          <p:nvSpPr>
            <p:cNvPr id="17" name="矩形 16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5400" y="260648"/>
              <a:ext cx="2880320" cy="678559"/>
              <a:chOff x="623392" y="310880"/>
              <a:chExt cx="2880320" cy="67855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23392" y="310880"/>
                <a:ext cx="18084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工程图学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95400" y="1052736"/>
            <a:ext cx="104521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搞清楚这些奇奇怪怪的画图规矩的逻辑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画图要快，考试时间紧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这本教材很好，机械相关专业的同学上完课尽量不要卖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60648"/>
            <a:ext cx="3575720" cy="905661"/>
            <a:chOff x="0" y="260648"/>
            <a:chExt cx="3575720" cy="905661"/>
          </a:xfrm>
        </p:grpSpPr>
        <p:sp>
          <p:nvSpPr>
            <p:cNvPr id="17" name="矩形 16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5400" y="260648"/>
              <a:ext cx="2880320" cy="678559"/>
              <a:chOff x="623392" y="310880"/>
              <a:chExt cx="2880320" cy="67855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23392" y="310880"/>
                <a:ext cx="22148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社团、组织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95325" y="1047115"/>
            <a:ext cx="10452100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功利角度：二课分、</a:t>
            </a:r>
            <a:r>
              <a:rPr lang="zh-CN" altLang="en-US" sz="2400" dirty="0">
                <a:cs typeface="+mn-lt"/>
                <a:sym typeface="+mn-ea"/>
              </a:rPr>
              <a:t>综素分、人脉资源、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志愿者小时数、社会实践机会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非功利角度：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）锻炼工作能力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）朋友（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maybe 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男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/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女朋友）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）每周开完例会一起内建，非常好玩，大学内少数的人际交往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8BE735-118E-1451-AE5D-163B4FE25D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7298" y="4404444"/>
            <a:ext cx="2350057" cy="23500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B1C30B7-1C53-67B0-1A41-4C3C4496084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375" y="4353906"/>
            <a:ext cx="2280352" cy="22803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50468" y="2953384"/>
            <a:ext cx="10491064" cy="132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80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感谢聆听</a:t>
            </a:r>
            <a:r>
              <a:rPr lang="zh-CN" altLang="en-US" sz="8000" b="1" i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！</a:t>
            </a:r>
          </a:p>
        </p:txBody>
      </p:sp>
      <p:grpSp>
        <p:nvGrpSpPr>
          <p:cNvPr id="17" name="组合 16"/>
          <p:cNvGrpSpPr/>
          <p:nvPr/>
        </p:nvGrpSpPr>
        <p:grpSpPr>
          <a:xfrm>
            <a:off x="5159896" y="6453336"/>
            <a:ext cx="1746919" cy="369332"/>
            <a:chOff x="5159896" y="6196212"/>
            <a:chExt cx="1746919" cy="369332"/>
          </a:xfrm>
        </p:grpSpPr>
        <p:sp>
          <p:nvSpPr>
            <p:cNvPr id="18" name="文本框 17"/>
            <p:cNvSpPr txBox="1"/>
            <p:nvPr/>
          </p:nvSpPr>
          <p:spPr>
            <a:xfrm>
              <a:off x="5511501" y="6196212"/>
              <a:ext cx="1118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 SEPT 12</a:t>
              </a:r>
              <a:r>
                <a:rPr lang="en-US" altLang="zh-CN" b="1" baseline="30000" dirty="0">
                  <a:solidFill>
                    <a:schemeClr val="bg1"/>
                  </a:solidFill>
                </a:rPr>
                <a:t>th</a:t>
              </a:r>
              <a:endParaRPr lang="zh-CN" altLang="en-US" b="1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5159896" y="6380878"/>
              <a:ext cx="32346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6583346" y="6361597"/>
              <a:ext cx="32346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直接连接符 20"/>
          <p:cNvCxnSpPr/>
          <p:nvPr/>
        </p:nvCxnSpPr>
        <p:spPr>
          <a:xfrm>
            <a:off x="1343472" y="4581128"/>
            <a:ext cx="885698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343472" y="4890646"/>
            <a:ext cx="88569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defRPr/>
            </a:pPr>
            <a:r>
              <a:rPr lang="en-US" altLang="zh-CN" sz="1600" b="1" spc="200" dirty="0">
                <a:solidFill>
                  <a:prstClr val="white"/>
                </a:solidFill>
                <a:latin typeface="Calibri Light" panose="020F0302020204030204" pitchFamily="34" charset="0"/>
                <a:ea typeface="思源黑体 CN Light"/>
                <a:cs typeface="Segoe UI Light" panose="020B0502040204020203" pitchFamily="34" charset="0"/>
              </a:rPr>
              <a:t>THANKS FOR YOUR LISTENING</a:t>
            </a:r>
            <a:r>
              <a:rPr lang="en-US" altLang="zh-CN" sz="1600" b="1" i="1" spc="200" dirty="0">
                <a:solidFill>
                  <a:prstClr val="white"/>
                </a:solidFill>
                <a:latin typeface="Calibri Light" panose="020F0302020204030204" pitchFamily="34" charset="0"/>
                <a:ea typeface="思源黑体 CN Light"/>
                <a:cs typeface="Segoe UI Light" panose="020B0502040204020203" pitchFamily="34" charset="0"/>
              </a:rPr>
              <a:t>!</a:t>
            </a:r>
            <a:endParaRPr lang="zh-CN" altLang="en-US" sz="1600" b="1" i="1" spc="200" dirty="0">
              <a:solidFill>
                <a:prstClr val="white"/>
              </a:solidFill>
              <a:latin typeface="Calibri Light" panose="020F0302020204030204" pitchFamily="34" charset="0"/>
              <a:ea typeface="思源黑体 CN Light"/>
              <a:cs typeface="Segoe UI Light" panose="020B0502040204020203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3582004" y="1212996"/>
            <a:ext cx="4958974" cy="1554639"/>
            <a:chOff x="9310317" y="3365363"/>
            <a:chExt cx="2607655" cy="817500"/>
          </a:xfrm>
        </p:grpSpPr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317" y="3365363"/>
              <a:ext cx="819823" cy="817500"/>
            </a:xfrm>
            <a:prstGeom prst="rect">
              <a:avLst/>
            </a:prstGeom>
          </p:spPr>
        </p:pic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6947" y="3494455"/>
              <a:ext cx="1697377" cy="470452"/>
            </a:xfrm>
            <a:prstGeom prst="rect">
              <a:avLst/>
            </a:prstGeom>
          </p:spPr>
        </p:pic>
        <p:sp>
          <p:nvSpPr>
            <p:cNvPr id="26" name="矩形 25"/>
            <p:cNvSpPr/>
            <p:nvPr/>
          </p:nvSpPr>
          <p:spPr>
            <a:xfrm>
              <a:off x="10153788" y="3986463"/>
              <a:ext cx="1764184" cy="113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8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0"/>
            <a:ext cx="12191999" cy="6871647"/>
          </a:xfrm>
        </p:spPr>
      </p:pic>
      <p:grpSp>
        <p:nvGrpSpPr>
          <p:cNvPr id="16" name="组合 15"/>
          <p:cNvGrpSpPr/>
          <p:nvPr/>
        </p:nvGrpSpPr>
        <p:grpSpPr>
          <a:xfrm>
            <a:off x="3616511" y="764704"/>
            <a:ext cx="4958974" cy="1554639"/>
            <a:chOff x="9310317" y="3365363"/>
            <a:chExt cx="2607655" cy="8175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0317" y="3365363"/>
              <a:ext cx="819823" cy="817500"/>
            </a:xfrm>
            <a:prstGeom prst="rect">
              <a:avLst/>
            </a:prstGeom>
          </p:spPr>
        </p:pic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96947" y="3494455"/>
              <a:ext cx="1697377" cy="470452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10153788" y="3986463"/>
              <a:ext cx="1764184" cy="1132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800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371363" y="2965897"/>
            <a:ext cx="11449272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zh-CN" altLang="en-US" sz="6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大学生活指南</a:t>
            </a:r>
          </a:p>
        </p:txBody>
      </p:sp>
      <p:cxnSp>
        <p:nvCxnSpPr>
          <p:cNvPr id="24" name="直接连接符 23"/>
          <p:cNvCxnSpPr/>
          <p:nvPr/>
        </p:nvCxnSpPr>
        <p:spPr>
          <a:xfrm>
            <a:off x="1703512" y="4725144"/>
            <a:ext cx="8659688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/>
          <p:cNvGrpSpPr/>
          <p:nvPr/>
        </p:nvGrpSpPr>
        <p:grpSpPr>
          <a:xfrm>
            <a:off x="5159896" y="6381328"/>
            <a:ext cx="1746919" cy="369332"/>
            <a:chOff x="5159896" y="6474952"/>
            <a:chExt cx="1746919" cy="369332"/>
          </a:xfrm>
        </p:grpSpPr>
        <p:sp>
          <p:nvSpPr>
            <p:cNvPr id="26" name="文本框 25"/>
            <p:cNvSpPr txBox="1"/>
            <p:nvPr/>
          </p:nvSpPr>
          <p:spPr>
            <a:xfrm>
              <a:off x="5511501" y="6474952"/>
              <a:ext cx="11185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 SEPT 12</a:t>
              </a:r>
              <a:r>
                <a:rPr lang="en-US" altLang="zh-CN" b="1" baseline="30000" dirty="0">
                  <a:solidFill>
                    <a:schemeClr val="bg1"/>
                  </a:solidFill>
                </a:rPr>
                <a:t>th</a:t>
              </a:r>
              <a:endParaRPr lang="zh-CN" altLang="en-US" b="1" baseline="30000" dirty="0">
                <a:solidFill>
                  <a:schemeClr val="bg1"/>
                </a:solidFill>
              </a:endParaRPr>
            </a:p>
          </p:txBody>
        </p:sp>
        <p:cxnSp>
          <p:nvCxnSpPr>
            <p:cNvPr id="27" name="直接连接符 26"/>
            <p:cNvCxnSpPr/>
            <p:nvPr/>
          </p:nvCxnSpPr>
          <p:spPr>
            <a:xfrm>
              <a:off x="5159896" y="6659618"/>
              <a:ext cx="32346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6583346" y="6640337"/>
              <a:ext cx="32346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图片 28"/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11909-4AFA-4B77-61F1-9B6F785B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42D471-1F27-5A9C-57C0-2D3FAF1A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73A29FA-2060-792D-69B9-8F12927D3D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4" y="-173372"/>
            <a:ext cx="12192000" cy="685800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D3C41DC-91BD-50AE-2F1D-2A1D084ABD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4619F18-FAB6-7F7F-E89F-8E9443C05988}"/>
              </a:ext>
            </a:extLst>
          </p:cNvPr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1676197-1749-080C-334D-81DEEA0A7961}"/>
              </a:ext>
            </a:extLst>
          </p:cNvPr>
          <p:cNvGrpSpPr/>
          <p:nvPr/>
        </p:nvGrpSpPr>
        <p:grpSpPr>
          <a:xfrm>
            <a:off x="0" y="260648"/>
            <a:ext cx="4573385" cy="905661"/>
            <a:chOff x="0" y="260648"/>
            <a:chExt cx="4573385" cy="905661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8427CC5-F417-CF47-0EC5-3C77BEC04AE9}"/>
                </a:ext>
              </a:extLst>
            </p:cNvPr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5A9D64A-6286-373C-85C1-1113B9248786}"/>
                </a:ext>
              </a:extLst>
            </p:cNvPr>
            <p:cNvGrpSpPr/>
            <p:nvPr/>
          </p:nvGrpSpPr>
          <p:grpSpPr>
            <a:xfrm>
              <a:off x="695400" y="260648"/>
              <a:ext cx="3877985" cy="678559"/>
              <a:chOff x="623392" y="310880"/>
              <a:chExt cx="3877985" cy="678559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F298DF0D-F696-D3A4-B47F-55E612CC595C}"/>
                  </a:ext>
                </a:extLst>
              </p:cNvPr>
              <p:cNvSpPr txBox="1"/>
              <p:nvPr/>
            </p:nvSpPr>
            <p:spPr>
              <a:xfrm>
                <a:off x="623392" y="310880"/>
                <a:ext cx="38779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大学比较重要的能力</a:t>
                </a: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9EE9E966-D739-97A6-FA1D-054A93939E7D}"/>
                  </a:ext>
                </a:extLst>
              </p:cNvPr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E2F2D88-4B96-E921-3372-4EBAC1807BF9}"/>
              </a:ext>
            </a:extLst>
          </p:cNvPr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40191EE7-E4BA-4EA6-2F6D-12EE69EDCD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771B738F-D786-D11D-4B4E-D0ABCEA71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A9B0E9A-62B2-44E7-690D-A88B3ED98075}"/>
                </a:ext>
              </a:extLst>
            </p:cNvPr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C721773E-908C-5559-5C4F-EBD70FEA37B2}"/>
              </a:ext>
            </a:extLst>
          </p:cNvPr>
          <p:cNvSpPr txBox="1"/>
          <p:nvPr/>
        </p:nvSpPr>
        <p:spPr>
          <a:xfrm>
            <a:off x="733999" y="1240335"/>
            <a:ext cx="4546600" cy="2608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信息搜索能力</a:t>
            </a:r>
            <a:endParaRPr lang="en-US" altLang="zh-CN" sz="2800" dirty="0">
              <a:solidFill>
                <a:schemeClr val="accent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学习能力</a:t>
            </a:r>
            <a:endParaRPr lang="en-US" altLang="zh-CN" sz="2800" dirty="0">
              <a:solidFill>
                <a:schemeClr val="accent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社交能力</a:t>
            </a:r>
            <a:endParaRPr lang="en-US" altLang="zh-CN" sz="2800" dirty="0">
              <a:solidFill>
                <a:schemeClr val="accent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自驱力</a:t>
            </a:r>
            <a:endParaRPr lang="en-US" altLang="zh-CN" sz="2800" dirty="0">
              <a:solidFill>
                <a:schemeClr val="accent1"/>
              </a:solidFill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2778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930"/>
            <a:ext cx="12192000" cy="6858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60648"/>
            <a:ext cx="3723080" cy="905661"/>
            <a:chOff x="0" y="260648"/>
            <a:chExt cx="3723080" cy="905661"/>
          </a:xfrm>
        </p:grpSpPr>
        <p:sp>
          <p:nvSpPr>
            <p:cNvPr id="17" name="矩形 16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5400" y="260648"/>
              <a:ext cx="3027680" cy="678559"/>
              <a:chOff x="623392" y="310880"/>
              <a:chExt cx="3027680" cy="67855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23392" y="310880"/>
                <a:ext cx="30276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本科的所有结局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95325" y="1219200"/>
            <a:ext cx="4546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1"/>
                </a:solidFill>
                <a:cs typeface="+mn-lt"/>
              </a:rPr>
              <a:t>保研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刷绩点（学院官网公示名单）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打比赛、搞科研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具体通知见各学院官网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6624955" y="1219200"/>
            <a:ext cx="454660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1"/>
                </a:solidFill>
                <a:cs typeface="+mn-lt"/>
              </a:rPr>
              <a:t>考研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与绩点、本科课程关系</a:t>
            </a:r>
            <a:r>
              <a:rPr lang="zh-CN" altLang="en-US" sz="2400" u="sng">
                <a:solidFill>
                  <a:schemeClr val="tx1"/>
                </a:solidFill>
                <a:cs typeface="+mn-lt"/>
              </a:rPr>
              <a:t>没那么大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学习考研相关科目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5325" y="3624580"/>
            <a:ext cx="45466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1"/>
                </a:solidFill>
                <a:cs typeface="+mn-lt"/>
              </a:rPr>
              <a:t>出国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刷绩点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雅思、托福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比赛、科研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624955" y="3624580"/>
            <a:ext cx="4546600" cy="1660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1"/>
                </a:solidFill>
                <a:cs typeface="+mn-lt"/>
              </a:rPr>
              <a:t>就业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实习</a:t>
            </a:r>
          </a:p>
          <a:p>
            <a:pPr>
              <a:lnSpc>
                <a:spcPct val="10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投简历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14090" y="5547360"/>
            <a:ext cx="45466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chemeClr val="accent1"/>
                </a:solidFill>
                <a:cs typeface="+mn-lt"/>
              </a:rPr>
              <a:t>考公、创业、各种政策</a:t>
            </a:r>
            <a:r>
              <a:rPr lang="en-US" altLang="zh-CN" sz="2800">
                <a:solidFill>
                  <a:schemeClr val="accent1"/>
                </a:solidFill>
                <a:cs typeface="+mn-lt"/>
              </a:rPr>
              <a:t>……</a:t>
            </a:r>
          </a:p>
        </p:txBody>
      </p:sp>
      <p:sp>
        <p:nvSpPr>
          <p:cNvPr id="10" name="文本框 9"/>
          <p:cNvSpPr txBox="1"/>
          <p:nvPr/>
        </p:nvSpPr>
        <p:spPr>
          <a:xfrm rot="19800000">
            <a:off x="3829050" y="3183890"/>
            <a:ext cx="36512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chemeClr val="accent6"/>
                </a:solidFill>
              </a:rPr>
              <a:t>切忌随波逐流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6" grpId="0"/>
      <p:bldP spid="6" grpId="1"/>
      <p:bldP spid="8" grpId="0"/>
      <p:bldP spid="8" grpId="1"/>
      <p:bldP spid="9" grpId="0"/>
      <p:bldP spid="9" grpId="1"/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60648"/>
            <a:ext cx="3575720" cy="905661"/>
            <a:chOff x="0" y="260648"/>
            <a:chExt cx="3575720" cy="905661"/>
          </a:xfrm>
        </p:grpSpPr>
        <p:sp>
          <p:nvSpPr>
            <p:cNvPr id="17" name="矩形 16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5400" y="260648"/>
              <a:ext cx="2880320" cy="678559"/>
              <a:chOff x="623392" y="310880"/>
              <a:chExt cx="2880320" cy="67855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23392" y="310880"/>
                <a:ext cx="18084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短期目标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95325" y="1047115"/>
            <a:ext cx="10452100" cy="276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专业分流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冬学期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2-4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周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规则见各学院官网</a:t>
            </a:r>
            <a:r>
              <a:rPr lang="zh-CN" altLang="en-US" sz="2400" dirty="0">
                <a:hlinkClick r:id="rId6"/>
              </a:rPr>
              <a:t>规范性文件</a:t>
            </a:r>
            <a:endParaRPr lang="zh-CN" altLang="en-US" sz="2400" dirty="0">
              <a:solidFill>
                <a:schemeClr val="tx1"/>
              </a:solidFill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了解专业：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CC98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、朵朵、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站（取景框看世界）、张雪峰、学长、老师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低风险低回报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VS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高风险高回报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二轮分流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695325" y="3728085"/>
            <a:ext cx="454660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accent1"/>
                </a:solidFill>
                <a:cs typeface="+mn-lt"/>
              </a:rPr>
              <a:t>转专业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·4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次机会，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次</a:t>
            </a:r>
            <a:r>
              <a:rPr lang="zh-CN" altLang="en-US" sz="2400" u="sng" dirty="0">
                <a:solidFill>
                  <a:schemeClr val="tx1"/>
                </a:solidFill>
                <a:cs typeface="+mn-lt"/>
              </a:rPr>
              <a:t>成功机会</a:t>
            </a:r>
            <a:endParaRPr lang="zh-CN" altLang="en-US" sz="2400" dirty="0">
              <a:solidFill>
                <a:schemeClr val="tx1"/>
              </a:solidFill>
              <a:cs typeface="+mn-lt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规则见各学院官网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低风险低回报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VS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高风险高回报</a:t>
            </a:r>
          </a:p>
          <a:p>
            <a:pPr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刷绩点、准备面试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84040" y="35774392"/>
            <a:ext cx="11885120" cy="6685380"/>
          </a:xfr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19FE4B56-3C4E-60CD-8A2C-A21069B6F49B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7830700" y="4866572"/>
            <a:ext cx="297128" cy="29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1D4CADA-3970-1386-603A-275778499D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044" y="4313374"/>
            <a:ext cx="10932701" cy="22493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60648"/>
            <a:ext cx="3575720" cy="905661"/>
            <a:chOff x="0" y="260648"/>
            <a:chExt cx="3575720" cy="905661"/>
          </a:xfrm>
        </p:grpSpPr>
        <p:sp>
          <p:nvSpPr>
            <p:cNvPr id="17" name="矩形 16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5400" y="260648"/>
              <a:ext cx="2880320" cy="678559"/>
              <a:chOff x="623392" y="310880"/>
              <a:chExt cx="2880320" cy="67855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23392" y="310880"/>
                <a:ext cx="22148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如何学习？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95325" y="1047115"/>
            <a:ext cx="104521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听课＋自学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智云课堂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·CC98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、朵朵资源（考试试卷、电子教材、教辅）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·b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站大学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慕课</a:t>
            </a:r>
          </a:p>
          <a:p>
            <a:pPr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>
                <a:solidFill>
                  <a:schemeClr val="tx1"/>
                </a:solidFill>
                <a:cs typeface="+mn-lt"/>
              </a:rPr>
              <a:t>学解（良莠不齐）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60648"/>
            <a:ext cx="3575720" cy="905661"/>
            <a:chOff x="0" y="260648"/>
            <a:chExt cx="3575720" cy="905661"/>
          </a:xfrm>
        </p:grpSpPr>
        <p:sp>
          <p:nvSpPr>
            <p:cNvPr id="17" name="矩形 16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5400" y="260648"/>
              <a:ext cx="2880320" cy="678559"/>
              <a:chOff x="623392" y="310880"/>
              <a:chExt cx="2880320" cy="67855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23392" y="310880"/>
                <a:ext cx="14020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微积分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95325" y="1047115"/>
            <a:ext cx="10452100" cy="391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微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理解起来并不困难，许多同学一开始可能感觉很简单，但学习微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重要的是搞清楚微积分的逻辑，构建微积分的体系</a:t>
            </a:r>
            <a:endParaRPr lang="en-US" altLang="zh-CN" sz="2400" dirty="0">
              <a:solidFill>
                <a:schemeClr val="tx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例题、课后题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课后题详解：公众号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路老师的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nonsense collection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网课推荐：智云课堂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苏德矿老师（偏简单，适合预习）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老师的资料（陈军杰老师（强推）、毕惟红老师）</a:t>
            </a:r>
            <a:endParaRPr lang="en-US" altLang="zh-CN" sz="2400" dirty="0">
              <a:solidFill>
                <a:schemeClr val="tx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+mn-lt"/>
              </a:rPr>
              <a:t>· </a:t>
            </a:r>
            <a:r>
              <a:rPr lang="zh-CN" altLang="en-US" sz="2400" dirty="0">
                <a:cs typeface="+mn-lt"/>
              </a:rPr>
              <a:t>微积分计算器：</a:t>
            </a:r>
            <a:r>
              <a:rPr lang="en-US" altLang="zh-CN" sz="2400" dirty="0">
                <a:cs typeface="+mn-lt"/>
              </a:rPr>
              <a:t>https://www.integral-calculator.com/</a:t>
            </a:r>
            <a:endParaRPr lang="zh-CN" altLang="en-US" sz="2400" dirty="0">
              <a:solidFill>
                <a:schemeClr val="tx1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60648"/>
            <a:ext cx="3575720" cy="905661"/>
            <a:chOff x="0" y="260648"/>
            <a:chExt cx="3575720" cy="905661"/>
          </a:xfrm>
        </p:grpSpPr>
        <p:sp>
          <p:nvSpPr>
            <p:cNvPr id="17" name="矩形 16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5400" y="260648"/>
              <a:ext cx="2880320" cy="678559"/>
              <a:chOff x="623392" y="310880"/>
              <a:chExt cx="2880320" cy="67855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23392" y="310880"/>
                <a:ext cx="18084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线性代数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95325" y="1047115"/>
            <a:ext cx="1045210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书本的编写并未阐明线代的本质，有些同学会感觉线代是在故弄玄虚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推荐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b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站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3blue1brown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的视频，弄清线代的本质后线代会变得很有趣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黄正达老师的慕课，不长，适合预习</a:t>
            </a:r>
            <a:endParaRPr lang="en-US" altLang="zh-CN" sz="2400" dirty="0">
              <a:solidFill>
                <a:schemeClr val="tx1"/>
              </a:solidFill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cs typeface="+mn-lt"/>
              </a:rPr>
              <a:t>·</a:t>
            </a:r>
            <a:r>
              <a:rPr lang="zh-CN" altLang="en-US" sz="2400" dirty="0">
                <a:cs typeface="+mn-lt"/>
              </a:rPr>
              <a:t>公众号推荐 </a:t>
            </a:r>
            <a:r>
              <a:rPr lang="en-US" altLang="zh-CN" sz="2400" dirty="0">
                <a:cs typeface="+mn-lt"/>
              </a:rPr>
              <a:t>Randall</a:t>
            </a:r>
            <a:r>
              <a:rPr lang="zh-CN" altLang="en-US" sz="2400" dirty="0">
                <a:cs typeface="+mn-lt"/>
              </a:rPr>
              <a:t>爱数学，里面有一些历年题</a:t>
            </a:r>
            <a:endParaRPr lang="zh-CN" altLang="en-US" sz="2400" dirty="0">
              <a:solidFill>
                <a:schemeClr val="tx1"/>
              </a:solidFill>
              <a:cs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6675" y="3161030"/>
            <a:ext cx="2603500" cy="27622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24" t="16921" r="26123" b="26372"/>
          <a:stretch>
            <a:fillRect/>
          </a:stretch>
        </p:blipFill>
        <p:spPr>
          <a:xfrm>
            <a:off x="335360" y="6237312"/>
            <a:ext cx="1728191" cy="432048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0635827" y="6284518"/>
            <a:ext cx="11617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D2D2D2"/>
                </a:solidFill>
              </a:rPr>
              <a:t>SEPT 12</a:t>
            </a:r>
            <a:r>
              <a:rPr lang="en-US" altLang="zh-CN" sz="2000" b="1" baseline="30000" dirty="0">
                <a:solidFill>
                  <a:srgbClr val="D2D2D2"/>
                </a:solidFill>
              </a:rPr>
              <a:t>th</a:t>
            </a:r>
            <a:endParaRPr lang="zh-CN" altLang="en-US" sz="2000" b="1" baseline="30000" dirty="0">
              <a:solidFill>
                <a:srgbClr val="D2D2D2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0" y="260648"/>
            <a:ext cx="3575720" cy="905661"/>
            <a:chOff x="0" y="260648"/>
            <a:chExt cx="3575720" cy="905661"/>
          </a:xfrm>
        </p:grpSpPr>
        <p:sp>
          <p:nvSpPr>
            <p:cNvPr id="17" name="矩形 16"/>
            <p:cNvSpPr/>
            <p:nvPr/>
          </p:nvSpPr>
          <p:spPr>
            <a:xfrm>
              <a:off x="0" y="374221"/>
              <a:ext cx="551384" cy="792088"/>
            </a:xfrm>
            <a:prstGeom prst="rect">
              <a:avLst/>
            </a:prstGeom>
            <a:solidFill>
              <a:srgbClr val="033F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95400" y="260648"/>
              <a:ext cx="2880320" cy="678559"/>
              <a:chOff x="623392" y="310880"/>
              <a:chExt cx="2880320" cy="67855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623392" y="310880"/>
                <a:ext cx="792480" cy="583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zh-CN" altLang="en-US" sz="32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程</a:t>
                </a:r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623392" y="989439"/>
                <a:ext cx="288032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033FA7"/>
                    </a:gs>
                    <a:gs pos="100000">
                      <a:srgbClr val="033FA7">
                        <a:alpha val="40000"/>
                      </a:srgb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" name="组合 21"/>
          <p:cNvGrpSpPr/>
          <p:nvPr/>
        </p:nvGrpSpPr>
        <p:grpSpPr>
          <a:xfrm>
            <a:off x="9326858" y="235237"/>
            <a:ext cx="2617938" cy="817499"/>
            <a:chOff x="9310317" y="3365363"/>
            <a:chExt cx="2617938" cy="817499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47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310317" y="3365363"/>
              <a:ext cx="819822" cy="817499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196947" y="3494455"/>
              <a:ext cx="1697377" cy="470451"/>
            </a:xfrm>
            <a:prstGeom prst="rect">
              <a:avLst/>
            </a:prstGeom>
          </p:spPr>
        </p:pic>
        <p:sp>
          <p:nvSpPr>
            <p:cNvPr id="25" name="矩形 24"/>
            <p:cNvSpPr/>
            <p:nvPr/>
          </p:nvSpPr>
          <p:spPr>
            <a:xfrm>
              <a:off x="10129823" y="3986463"/>
              <a:ext cx="1798432" cy="1692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defRPr/>
              </a:pPr>
              <a:r>
                <a:rPr lang="en-US" altLang="zh-CN" sz="500" b="1" dirty="0">
                  <a:solidFill>
                    <a:prstClr val="black"/>
                  </a:solidFill>
                  <a:latin typeface="微软雅黑" panose="020B0503020204020204" charset="-122"/>
                  <a:ea typeface="微软雅黑" panose="020B0503020204020204" charset="-122"/>
                </a:rPr>
                <a:t>ZHEJIANG UNIVERSITY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95325" y="1047115"/>
            <a:ext cx="104521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对有计算机基础的同学来说并不困难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最重要的是搞清楚代码的基本逻辑，尝试理解计算机的底层逻辑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主要考语法而非算法（去年是这样，今年不一定）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建议多刷</a:t>
            </a:r>
            <a:r>
              <a:rPr lang="en-US" altLang="zh-CN" sz="2400" dirty="0" err="1">
                <a:solidFill>
                  <a:schemeClr val="tx1"/>
                </a:solidFill>
                <a:cs typeface="+mn-lt"/>
              </a:rPr>
              <a:t>pta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，代码写多了自然就会了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·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边写代码边复习，</a:t>
            </a:r>
            <a:r>
              <a:rPr lang="en-US" altLang="zh-CN" sz="2400" dirty="0">
                <a:solidFill>
                  <a:schemeClr val="tx1"/>
                </a:solidFill>
                <a:cs typeface="+mn-lt"/>
              </a:rPr>
              <a:t>C</a:t>
            </a:r>
            <a:r>
              <a:rPr lang="zh-CN" altLang="en-US" sz="2400" dirty="0">
                <a:solidFill>
                  <a:schemeClr val="tx1"/>
                </a:solidFill>
                <a:cs typeface="+mn-lt"/>
              </a:rPr>
              <a:t>程是实践性的课程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2945" y="3167380"/>
            <a:ext cx="2463800" cy="2533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E5NGQ3ZTQ1ZDFmOGY0M2ExNTFmNDEwMjkyZWE0OW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2990</TotalTime>
  <Words>729</Words>
  <Application>Microsoft Office PowerPoint</Application>
  <PresentationFormat>宽屏</PresentationFormat>
  <Paragraphs>123</Paragraphs>
  <Slides>13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黑体</vt:lpstr>
      <vt:lpstr>微软雅黑</vt:lpstr>
      <vt:lpstr>Arial</vt:lpstr>
      <vt:lpstr>Calibri</vt:lpstr>
      <vt:lpstr>Calibri Light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唐浩轩</dc:creator>
  <cp:lastModifiedBy>凡普 林</cp:lastModifiedBy>
  <cp:revision>14</cp:revision>
  <dcterms:created xsi:type="dcterms:W3CDTF">2023-08-09T12:44:00Z</dcterms:created>
  <dcterms:modified xsi:type="dcterms:W3CDTF">2025-09-17T13:23:46Z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2052-12.1.0.17827</vt:lpwstr>
  </property>
</Properties>
</file>