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2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6" r:id="rId26"/>
    <p:sldId id="281" r:id="rId27"/>
    <p:sldId id="282" r:id="rId28"/>
    <p:sldId id="283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306" r:id="rId41"/>
    <p:sldId id="312" r:id="rId42"/>
    <p:sldId id="313" r:id="rId43"/>
    <p:sldId id="316" r:id="rId44"/>
    <p:sldId id="297" r:id="rId45"/>
    <p:sldId id="305" r:id="rId46"/>
    <p:sldId id="310" r:id="rId47"/>
    <p:sldId id="315" r:id="rId48"/>
    <p:sldId id="304" r:id="rId49"/>
    <p:sldId id="303" r:id="rId50"/>
    <p:sldId id="29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0E68E-415F-4709-8F10-51928AEB95B0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D969E-21EA-441E-AC7E-FC234C6404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8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D969E-21EA-441E-AC7E-FC234C64047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8F779BB-8C04-4E66-86FC-8EBACAB8F85D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779BB-8C04-4E66-86FC-8EBACAB8F85D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8F779BB-8C04-4E66-86FC-8EBACAB8F85D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779BB-8C04-4E66-86FC-8EBACAB8F85D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8F779BB-8C04-4E66-86FC-8EBACAB8F85D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779BB-8C04-4E66-86FC-8EBACAB8F85D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779BB-8C04-4E66-86FC-8EBACAB8F85D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779BB-8C04-4E66-86FC-8EBACAB8F85D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8F779BB-8C04-4E66-86FC-8EBACAB8F85D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779BB-8C04-4E66-86FC-8EBACAB8F85D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779BB-8C04-4E66-86FC-8EBACAB8F85D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8F779BB-8C04-4E66-86FC-8EBACAB8F85D}" type="datetimeFigureOut">
              <a:rPr lang="en-US" smtClean="0"/>
              <a:pPr/>
              <a:t>2/22/2015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ARM7TDMI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82000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Introduction And Architecture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16 bit in length</a:t>
            </a:r>
          </a:p>
          <a:p>
            <a:r>
              <a:rPr lang="en-US" dirty="0" smtClean="0"/>
              <a:t>Instruction half-word aligned</a:t>
            </a:r>
          </a:p>
          <a:p>
            <a:r>
              <a:rPr lang="en-US" dirty="0" smtClean="0"/>
              <a:t>PC value store in bits[31:1] and bit[0] equal to zero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RISC and CISC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CISC?</a:t>
            </a:r>
          </a:p>
          <a:p>
            <a:pPr>
              <a:buNone/>
            </a:pPr>
            <a:r>
              <a:rPr lang="en-US" dirty="0" smtClean="0"/>
              <a:t>           -Complex instruction set computers</a:t>
            </a:r>
          </a:p>
          <a:p>
            <a:pPr>
              <a:buNone/>
            </a:pPr>
            <a:r>
              <a:rPr lang="en-US" dirty="0" smtClean="0"/>
              <a:t>           -These instruction perform complex   </a:t>
            </a:r>
          </a:p>
          <a:p>
            <a:pPr>
              <a:buNone/>
            </a:pPr>
            <a:r>
              <a:rPr lang="en-US" dirty="0" smtClean="0"/>
              <a:t>              sequence of  operation  over many</a:t>
            </a:r>
          </a:p>
          <a:p>
            <a:pPr>
              <a:buNone/>
            </a:pPr>
            <a:r>
              <a:rPr lang="en-US" dirty="0" smtClean="0"/>
              <a:t>              cycles.</a:t>
            </a:r>
          </a:p>
          <a:p>
            <a:pPr>
              <a:buNone/>
            </a:pPr>
            <a:r>
              <a:rPr lang="en-US" dirty="0" smtClean="0"/>
              <a:t>           -large and powerful range of instruction</a:t>
            </a:r>
          </a:p>
          <a:p>
            <a:pPr>
              <a:buNone/>
            </a:pPr>
            <a:r>
              <a:rPr lang="en-US" dirty="0" smtClean="0"/>
              <a:t>           -less flexible to implement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number of instruction.</a:t>
            </a:r>
          </a:p>
          <a:p>
            <a:r>
              <a:rPr lang="en-US" dirty="0" smtClean="0"/>
              <a:t>All instruction have same format and length</a:t>
            </a:r>
          </a:p>
          <a:p>
            <a:r>
              <a:rPr lang="en-US" dirty="0" smtClean="0"/>
              <a:t>Memory access instruction are separated from instruction that process data </a:t>
            </a:r>
            <a:r>
              <a:rPr lang="en-US" dirty="0" err="1" smtClean="0"/>
              <a:t>i.e</a:t>
            </a:r>
            <a:r>
              <a:rPr lang="en-US" dirty="0" smtClean="0"/>
              <a:t> load and store architecture</a:t>
            </a:r>
          </a:p>
          <a:p>
            <a:r>
              <a:rPr lang="en-US" dirty="0" smtClean="0"/>
              <a:t>A large resister bank of 32 register each of size of 32 bit</a:t>
            </a:r>
          </a:p>
          <a:p>
            <a:r>
              <a:rPr lang="en-US" dirty="0" smtClean="0"/>
              <a:t>Pipelined instruction execution.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Reduction in the size of processor</a:t>
            </a:r>
          </a:p>
          <a:p>
            <a:r>
              <a:rPr lang="en-US" dirty="0" smtClean="0"/>
              <a:t>High instruction throughput.</a:t>
            </a:r>
          </a:p>
          <a:p>
            <a:r>
              <a:rPr lang="en-US" dirty="0" smtClean="0"/>
              <a:t>Excellent response for interrupt</a:t>
            </a:r>
          </a:p>
          <a:p>
            <a:r>
              <a:rPr lang="en-US" dirty="0" smtClean="0"/>
              <a:t>Efficient use of CPU time.</a:t>
            </a:r>
          </a:p>
          <a:p>
            <a:r>
              <a:rPr lang="en-US" dirty="0" smtClean="0"/>
              <a:t>Hardware cost is low.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instruction are executed in three stage</a:t>
            </a:r>
          </a:p>
          <a:p>
            <a:pPr>
              <a:buNone/>
            </a:pPr>
            <a:r>
              <a:rPr lang="en-US" dirty="0" smtClean="0"/>
              <a:t>    -fetch</a:t>
            </a:r>
          </a:p>
          <a:p>
            <a:pPr>
              <a:buNone/>
            </a:pPr>
            <a:r>
              <a:rPr lang="en-US" dirty="0" smtClean="0"/>
              <a:t>    -Decode</a:t>
            </a:r>
          </a:p>
          <a:p>
            <a:pPr>
              <a:buNone/>
            </a:pPr>
            <a:r>
              <a:rPr lang="en-US" dirty="0" smtClean="0"/>
              <a:t>    -execute</a:t>
            </a:r>
          </a:p>
          <a:p>
            <a:r>
              <a:rPr lang="en-US" dirty="0" smtClean="0"/>
              <a:t>Clearly, the portion of hardware which does fetching  job will be idle during decode and execute phase.</a:t>
            </a:r>
          </a:p>
          <a:p>
            <a:r>
              <a:rPr lang="en-US" dirty="0" smtClean="0"/>
              <a:t>The technique by which processor may perform </a:t>
            </a:r>
            <a:r>
              <a:rPr lang="en-US" dirty="0" err="1" smtClean="0"/>
              <a:t>maney</a:t>
            </a:r>
            <a:r>
              <a:rPr lang="en-US" dirty="0" smtClean="0"/>
              <a:t> task at the same time is called Pipelining.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Pipe lining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371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3200400"/>
            <a:ext cx="2514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953000"/>
            <a:ext cx="2514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1752600" y="2895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752600" y="4724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95400" y="1524000"/>
            <a:ext cx="1728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Fetch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3352800"/>
            <a:ext cx="23469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ecode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5181600"/>
            <a:ext cx="2413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xecute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  <p:cxnSp>
        <p:nvCxnSpPr>
          <p:cNvPr id="15" name="Straight Arrow Connector 14"/>
          <p:cNvCxnSpPr>
            <a:stCxn id="4" idx="3"/>
          </p:cNvCxnSpPr>
          <p:nvPr/>
        </p:nvCxnSpPr>
        <p:spPr>
          <a:xfrm>
            <a:off x="3276600" y="19812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37338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76600" y="55626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8200" y="1828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instruction fetch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0" y="3581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2nd instruction decode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5410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instruction execute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239000" cy="1143000"/>
          </a:xfrm>
        </p:spPr>
        <p:txBody>
          <a:bodyPr/>
          <a:lstStyle/>
          <a:p>
            <a:r>
              <a:rPr lang="en-US" b="1" dirty="0" smtClean="0"/>
              <a:t>Pipeline Stages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sz="4300" b="1" dirty="0" smtClean="0"/>
              <a:t>Fetch</a:t>
            </a:r>
          </a:p>
          <a:p>
            <a:pPr>
              <a:buNone/>
            </a:pPr>
            <a:r>
              <a:rPr lang="en-US" dirty="0" smtClean="0"/>
              <a:t>     -instruction code is fetched from ROM</a:t>
            </a:r>
          </a:p>
          <a:p>
            <a:r>
              <a:rPr lang="en-US" sz="4300" b="1" dirty="0" smtClean="0"/>
              <a:t>Decode</a:t>
            </a:r>
          </a:p>
          <a:p>
            <a:pPr>
              <a:buNone/>
            </a:pPr>
            <a:r>
              <a:rPr lang="en-US" dirty="0" smtClean="0"/>
              <a:t>     -instruction is decode </a:t>
            </a:r>
            <a:r>
              <a:rPr lang="en-US" dirty="0" err="1" smtClean="0"/>
              <a:t>i.e</a:t>
            </a:r>
            <a:r>
              <a:rPr lang="en-US" dirty="0" smtClean="0"/>
              <a:t> what to do</a:t>
            </a:r>
          </a:p>
          <a:p>
            <a:pPr>
              <a:buNone/>
            </a:pPr>
            <a:r>
              <a:rPr lang="en-US" dirty="0" smtClean="0"/>
              <a:t>                                     or</a:t>
            </a:r>
          </a:p>
          <a:p>
            <a:pPr>
              <a:buNone/>
            </a:pPr>
            <a:r>
              <a:rPr lang="en-US" dirty="0" smtClean="0"/>
              <a:t>     -Control signal for next cycle is prepared</a:t>
            </a:r>
          </a:p>
          <a:p>
            <a:r>
              <a:rPr lang="en-US" sz="4300" b="1" dirty="0" smtClean="0"/>
              <a:t> Execute </a:t>
            </a:r>
          </a:p>
          <a:p>
            <a:pPr>
              <a:buNone/>
            </a:pPr>
            <a:r>
              <a:rPr lang="en-US" dirty="0" smtClean="0"/>
              <a:t>     -For load and store instruction -value is load and     store.</a:t>
            </a:r>
          </a:p>
          <a:p>
            <a:pPr>
              <a:buNone/>
            </a:pPr>
            <a:r>
              <a:rPr lang="en-US" dirty="0" smtClean="0"/>
              <a:t>     -For arithmetic operation –ALU operation           perform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ARM has  7 operating mode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b="1" dirty="0" smtClean="0"/>
              <a:t>•Switching between modes can be done manually through modifying the mode bits in the CPSR register.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-User</a:t>
            </a:r>
          </a:p>
          <a:p>
            <a:pPr>
              <a:buNone/>
            </a:pPr>
            <a:r>
              <a:rPr lang="en-US" dirty="0" smtClean="0"/>
              <a:t>             (</a:t>
            </a:r>
            <a:r>
              <a:rPr lang="en-US" sz="2400" dirty="0" smtClean="0"/>
              <a:t>unprivileged mode under which most task run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-fast interrupt request mode FIQ</a:t>
            </a:r>
          </a:p>
          <a:p>
            <a:pPr>
              <a:buNone/>
            </a:pPr>
            <a:r>
              <a:rPr lang="en-US" dirty="0" smtClean="0"/>
              <a:t>             (</a:t>
            </a:r>
            <a:r>
              <a:rPr lang="en-US" sz="2400" dirty="0" smtClean="0"/>
              <a:t>to handle high priority interrupt</a:t>
            </a:r>
            <a:r>
              <a:rPr lang="en-US" dirty="0" smtClean="0"/>
              <a:t>)-interrupt mode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-IRQ</a:t>
            </a:r>
          </a:p>
          <a:p>
            <a:pPr>
              <a:buNone/>
            </a:pPr>
            <a:r>
              <a:rPr lang="en-US" dirty="0" smtClean="0"/>
              <a:t>            (</a:t>
            </a:r>
            <a:r>
              <a:rPr lang="en-US" sz="2400" dirty="0" smtClean="0"/>
              <a:t>to handle low priority interrupt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-supervisor mode SVC</a:t>
            </a:r>
          </a:p>
          <a:p>
            <a:pPr>
              <a:buNone/>
            </a:pPr>
            <a:r>
              <a:rPr lang="en-US" dirty="0" smtClean="0"/>
              <a:t>           (entered on reset or a software interrupt)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-Abort mode ABT</a:t>
            </a:r>
          </a:p>
          <a:p>
            <a:pPr>
              <a:buNone/>
            </a:pPr>
            <a:r>
              <a:rPr lang="en-US" dirty="0" smtClean="0"/>
              <a:t>           (use to handle memory access violation)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-Undefined mode UND</a:t>
            </a:r>
          </a:p>
          <a:p>
            <a:pPr>
              <a:buNone/>
            </a:pPr>
            <a:r>
              <a:rPr lang="en-US" dirty="0" smtClean="0"/>
              <a:t>           (used to handle undefined instruction)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-System mode</a:t>
            </a:r>
          </a:p>
          <a:p>
            <a:pPr>
              <a:buNone/>
            </a:pPr>
            <a:r>
              <a:rPr lang="en-US" dirty="0" smtClean="0"/>
              <a:t>           (uses same register as user mode added at       version 4)</a:t>
            </a:r>
          </a:p>
          <a:p>
            <a:r>
              <a:rPr lang="en-US" dirty="0" smtClean="0"/>
              <a:t>The system mode is special mode for accessing  protected  resources. It don‘t use registers used by exception </a:t>
            </a:r>
            <a:r>
              <a:rPr lang="en-US" dirty="0" err="1" smtClean="0"/>
              <a:t>hanlders</a:t>
            </a:r>
            <a:r>
              <a:rPr lang="en-US" dirty="0" smtClean="0"/>
              <a:t>, so it can‘t be corrupted by any exception handler error!!!</a:t>
            </a:r>
          </a:p>
          <a:p>
            <a:r>
              <a:rPr lang="da-DK" dirty="0" smtClean="0"/>
              <a:t>Privileged mode for OS Tasks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97362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INTRODUCTION TO ARM</a:t>
            </a:r>
            <a:endParaRPr lang="en-US" sz="6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Most application program run in user mode</a:t>
            </a:r>
          </a:p>
          <a:p>
            <a:endParaRPr lang="en-US" dirty="0" smtClean="0"/>
          </a:p>
          <a:p>
            <a:r>
              <a:rPr lang="en-US" dirty="0" smtClean="0"/>
              <a:t>A program in user mode is unable to access some protected system resources or to change mode,  other than by causing exception</a:t>
            </a:r>
          </a:p>
          <a:p>
            <a:endParaRPr lang="en-US" dirty="0" smtClean="0"/>
          </a:p>
          <a:p>
            <a:r>
              <a:rPr lang="en-US" dirty="0" smtClean="0"/>
              <a:t>Mode change can be by</a:t>
            </a:r>
          </a:p>
          <a:p>
            <a:pPr>
              <a:buNone/>
            </a:pPr>
            <a:r>
              <a:rPr lang="en-US" dirty="0" smtClean="0"/>
              <a:t>        -software control</a:t>
            </a:r>
          </a:p>
          <a:p>
            <a:pPr>
              <a:buNone/>
            </a:pPr>
            <a:r>
              <a:rPr lang="en-US" dirty="0" smtClean="0"/>
              <a:t>        -External interrupts</a:t>
            </a:r>
          </a:p>
          <a:p>
            <a:pPr>
              <a:buNone/>
            </a:pPr>
            <a:r>
              <a:rPr lang="en-US" dirty="0" smtClean="0"/>
              <a:t>        -Exception processing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Modes other than user mode are called privileged modes.</a:t>
            </a:r>
          </a:p>
          <a:p>
            <a:r>
              <a:rPr lang="en-US" dirty="0" smtClean="0"/>
              <a:t>Privileged modes have full access to system resources</a:t>
            </a:r>
          </a:p>
          <a:p>
            <a:r>
              <a:rPr lang="en-US" dirty="0" smtClean="0"/>
              <a:t>Five of them is called exception mode</a:t>
            </a:r>
          </a:p>
          <a:p>
            <a:pPr>
              <a:buNone/>
            </a:pPr>
            <a:r>
              <a:rPr lang="en-US" dirty="0" smtClean="0"/>
              <a:t>          -FIQ</a:t>
            </a:r>
          </a:p>
          <a:p>
            <a:pPr>
              <a:buNone/>
            </a:pPr>
            <a:r>
              <a:rPr lang="en-US" dirty="0" smtClean="0"/>
              <a:t>          -IRQ</a:t>
            </a:r>
          </a:p>
          <a:p>
            <a:pPr>
              <a:buNone/>
            </a:pPr>
            <a:r>
              <a:rPr lang="en-US" dirty="0" smtClean="0"/>
              <a:t>          -SRV</a:t>
            </a:r>
          </a:p>
          <a:p>
            <a:pPr>
              <a:buNone/>
            </a:pPr>
            <a:r>
              <a:rPr lang="en-US" dirty="0" smtClean="0"/>
              <a:t>          -ABT</a:t>
            </a:r>
          </a:p>
          <a:p>
            <a:pPr>
              <a:buNone/>
            </a:pPr>
            <a:r>
              <a:rPr lang="en-US" dirty="0" smtClean="0"/>
              <a:t>          -UND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enters into Privileged modes under specific exception condition</a:t>
            </a:r>
          </a:p>
          <a:p>
            <a:r>
              <a:rPr lang="en-US" dirty="0" smtClean="0"/>
              <a:t>All the exception modes uses some additional registers , to avoid corrupting the user state when exception occurs</a:t>
            </a:r>
          </a:p>
          <a:p>
            <a:r>
              <a:rPr lang="en-US" dirty="0" smtClean="0"/>
              <a:t>SYS uses the same no: of register as the </a:t>
            </a:r>
            <a:r>
              <a:rPr lang="en-US" dirty="0" err="1" smtClean="0"/>
              <a:t>Uesr</a:t>
            </a:r>
            <a:r>
              <a:rPr lang="en-US" dirty="0" smtClean="0"/>
              <a:t>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ARM has 37 32 bit long registers</a:t>
            </a:r>
          </a:p>
          <a:p>
            <a:r>
              <a:rPr lang="en-US" dirty="0" smtClean="0"/>
              <a:t>30 general purpose registers</a:t>
            </a:r>
          </a:p>
          <a:p>
            <a:r>
              <a:rPr lang="en-US" dirty="0" smtClean="0"/>
              <a:t>5 dedicated saved program status registers</a:t>
            </a:r>
          </a:p>
          <a:p>
            <a:r>
              <a:rPr lang="en-US" dirty="0" smtClean="0"/>
              <a:t>1 dedicated current program status register</a:t>
            </a:r>
          </a:p>
          <a:p>
            <a:r>
              <a:rPr lang="en-US" dirty="0" smtClean="0"/>
              <a:t>1 dedicated program counter.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 32 bit registers</a:t>
            </a:r>
          </a:p>
          <a:p>
            <a:r>
              <a:rPr lang="en-US" dirty="0" smtClean="0"/>
              <a:t>15 general purpose registers are visible at one time, depending on the current processor mode, as r0,r1,r2…..r13,r14</a:t>
            </a:r>
          </a:p>
          <a:p>
            <a:r>
              <a:rPr lang="en-US" dirty="0" smtClean="0"/>
              <a:t>r13 conventionally used as stack pointer</a:t>
            </a:r>
          </a:p>
          <a:p>
            <a:r>
              <a:rPr lang="en-US" dirty="0" smtClean="0"/>
              <a:t>r14 conventionally used as link register to store the return address for exception/ sub-routine call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30 General Purpose Registers</a:t>
            </a:r>
            <a:endParaRPr lang="en-US" dirty="0"/>
          </a:p>
        </p:txBody>
      </p:sp>
      <p:pic>
        <p:nvPicPr>
          <p:cNvPr id="1026" name="Picture 2" descr="D:\akash\arm1\ppt\39-9797fed38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50586" y="1609725"/>
            <a:ext cx="6452227" cy="48466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 is accessed as r15.</a:t>
            </a:r>
          </a:p>
          <a:p>
            <a:r>
              <a:rPr lang="en-US" dirty="0" smtClean="0"/>
              <a:t>Increment by 4 byte for ARM state and 2 byte for THUMB state.</a:t>
            </a:r>
          </a:p>
          <a:p>
            <a:r>
              <a:rPr lang="en-US" dirty="0" smtClean="0"/>
              <a:t>Due to pipelining address of current  executing instruction is PC+8 in ARM state </a:t>
            </a:r>
            <a:r>
              <a:rPr lang="en-US" smtClean="0"/>
              <a:t>and PC-4 </a:t>
            </a:r>
            <a:r>
              <a:rPr lang="en-US" dirty="0" smtClean="0"/>
              <a:t>in THUMB state.</a:t>
            </a:r>
          </a:p>
          <a:p>
            <a:r>
              <a:rPr lang="en-US" dirty="0" smtClean="0"/>
              <a:t>PC is 32 bit, for ARM state bits 1&amp;0 are always zero or ignored</a:t>
            </a:r>
          </a:p>
          <a:p>
            <a:r>
              <a:rPr lang="en-US" dirty="0" smtClean="0"/>
              <a:t>For thumb state bit 0 is always zero or ignored.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Rather than pointing to the instruction being executed, the PC points to the instruction being fetched.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CPSR- </a:t>
            </a:r>
            <a:r>
              <a:rPr lang="en-US" dirty="0" smtClean="0"/>
              <a:t>Current program status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CPCR holds</a:t>
            </a:r>
          </a:p>
          <a:p>
            <a:pPr>
              <a:buNone/>
            </a:pPr>
            <a:r>
              <a:rPr lang="en-US" dirty="0" smtClean="0"/>
              <a:t>      -copies of ALU status flag</a:t>
            </a:r>
          </a:p>
          <a:p>
            <a:pPr>
              <a:buNone/>
            </a:pPr>
            <a:r>
              <a:rPr lang="en-US" dirty="0" smtClean="0"/>
              <a:t>      -The current  processor mode</a:t>
            </a:r>
          </a:p>
          <a:p>
            <a:pPr>
              <a:buNone/>
            </a:pPr>
            <a:r>
              <a:rPr lang="en-US" dirty="0" smtClean="0"/>
              <a:t>      -Interrupt disable flag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962400"/>
            <a:ext cx="8610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Condition code flags</a:t>
            </a:r>
          </a:p>
          <a:p>
            <a:pPr>
              <a:buNone/>
            </a:pPr>
            <a:r>
              <a:rPr lang="en-US" dirty="0" smtClean="0"/>
              <a:t>  N(31)</a:t>
            </a:r>
            <a:r>
              <a:rPr lang="en-US" sz="2400" dirty="0" smtClean="0"/>
              <a:t>         result of instruction</a:t>
            </a:r>
          </a:p>
          <a:p>
            <a:pPr>
              <a:buNone/>
            </a:pPr>
            <a:r>
              <a:rPr lang="en-US" sz="2400" dirty="0" smtClean="0"/>
              <a:t>                         N=0 if positive</a:t>
            </a:r>
          </a:p>
          <a:p>
            <a:pPr>
              <a:buNone/>
            </a:pPr>
            <a:r>
              <a:rPr lang="en-US" sz="2400" dirty="0" smtClean="0"/>
              <a:t>                         N=1 if negative</a:t>
            </a:r>
          </a:p>
          <a:p>
            <a:pPr>
              <a:buNone/>
            </a:pPr>
            <a:r>
              <a:rPr lang="en-US" dirty="0" smtClean="0"/>
              <a:t>  Z(30)       </a:t>
            </a:r>
            <a:r>
              <a:rPr lang="en-US" sz="2400" dirty="0" smtClean="0"/>
              <a:t>Z=1 if result is zero</a:t>
            </a:r>
          </a:p>
          <a:p>
            <a:pPr>
              <a:buNone/>
            </a:pPr>
            <a:r>
              <a:rPr lang="en-US" sz="2400" dirty="0" smtClean="0"/>
              <a:t>                         Z=1 if not zero</a:t>
            </a:r>
          </a:p>
          <a:p>
            <a:pPr>
              <a:buNone/>
            </a:pPr>
            <a:r>
              <a:rPr lang="en-US" dirty="0" smtClean="0"/>
              <a:t> C(29)        </a:t>
            </a:r>
            <a:r>
              <a:rPr lang="en-US" sz="2400" dirty="0" smtClean="0"/>
              <a:t>for addition set to 1 if carry occurs &amp; 0 otherwise</a:t>
            </a:r>
          </a:p>
          <a:p>
            <a:pPr>
              <a:buNone/>
            </a:pPr>
            <a:r>
              <a:rPr lang="en-US" sz="2400" dirty="0" smtClean="0"/>
              <a:t>                         for subtraction, set to 0 if borrow occurs &amp; 1                     otherwise</a:t>
            </a:r>
          </a:p>
          <a:p>
            <a:pPr>
              <a:buNone/>
            </a:pPr>
            <a:r>
              <a:rPr lang="en-US" dirty="0" smtClean="0"/>
              <a:t>  V(28)  </a:t>
            </a:r>
            <a:r>
              <a:rPr lang="en-US" sz="2400" dirty="0" smtClean="0"/>
              <a:t>       for addition and subtraction V set to 1 if signed overflow   occurs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bg2"/>
                </a:solidFill>
              </a:rPr>
              <a:t>Origin Of Name ARM7TDMI</a:t>
            </a:r>
            <a:endParaRPr lang="en-US" sz="5400" b="1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ARM- </a:t>
            </a:r>
            <a:r>
              <a:rPr lang="en-US" dirty="0" err="1" smtClean="0"/>
              <a:t>Acron</a:t>
            </a:r>
            <a:r>
              <a:rPr lang="en-US" dirty="0" smtClean="0"/>
              <a:t> RISC Machine(</a:t>
            </a:r>
            <a:r>
              <a:rPr lang="en-US" sz="2000" dirty="0" smtClean="0"/>
              <a:t>Now Advanced </a:t>
            </a:r>
            <a:r>
              <a:rPr lang="en-US" sz="2000" dirty="0" err="1" smtClean="0"/>
              <a:t>Risc</a:t>
            </a:r>
            <a:r>
              <a:rPr lang="en-US" sz="2000" dirty="0" smtClean="0"/>
              <a:t> Machine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T- The Thumb 16 bit instruction set.</a:t>
            </a:r>
          </a:p>
          <a:p>
            <a:r>
              <a:rPr lang="en-US" dirty="0" smtClean="0"/>
              <a:t>D- On chip Debug support.</a:t>
            </a:r>
          </a:p>
          <a:p>
            <a:r>
              <a:rPr lang="en-US" dirty="0" smtClean="0"/>
              <a:t>E- Enhanced Multiplier.</a:t>
            </a:r>
          </a:p>
          <a:p>
            <a:r>
              <a:rPr lang="en-US" dirty="0" smtClean="0"/>
              <a:t>I-Embedded ICE hardware to give break point and watch point support.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Control bits</a:t>
            </a:r>
          </a:p>
          <a:p>
            <a:pPr>
              <a:buNone/>
            </a:pPr>
            <a:r>
              <a:rPr lang="en-US" dirty="0" smtClean="0"/>
              <a:t>     I(7)      when set disable IRQ interrupt</a:t>
            </a:r>
          </a:p>
          <a:p>
            <a:pPr>
              <a:buNone/>
            </a:pPr>
            <a:r>
              <a:rPr lang="en-US" dirty="0" smtClean="0"/>
              <a:t>     F(6)     when set disable FIQ interrupt</a:t>
            </a:r>
          </a:p>
          <a:p>
            <a:pPr>
              <a:buNone/>
            </a:pPr>
            <a:r>
              <a:rPr lang="en-US" dirty="0" smtClean="0"/>
              <a:t>     T(5)     on T variants of  v5</a:t>
            </a:r>
          </a:p>
          <a:p>
            <a:pPr>
              <a:buNone/>
            </a:pPr>
            <a:r>
              <a:rPr lang="en-US" dirty="0" smtClean="0"/>
              <a:t>                        T=0, indicates ARM execution</a:t>
            </a:r>
          </a:p>
          <a:p>
            <a:pPr>
              <a:buNone/>
            </a:pPr>
            <a:r>
              <a:rPr lang="en-US" dirty="0" smtClean="0"/>
              <a:t>                        T=1, indicates THUMB execution</a:t>
            </a:r>
          </a:p>
          <a:p>
            <a:pPr>
              <a:buNone/>
            </a:pPr>
            <a:r>
              <a:rPr lang="en-US" dirty="0" smtClean="0"/>
              <a:t>                 on non-variants</a:t>
            </a:r>
          </a:p>
          <a:p>
            <a:pPr>
              <a:buNone/>
            </a:pPr>
            <a:r>
              <a:rPr lang="en-US" dirty="0" smtClean="0"/>
              <a:t>                        T=0, indicates ARM execution</a:t>
            </a:r>
          </a:p>
          <a:p>
            <a:pPr>
              <a:buNone/>
            </a:pPr>
            <a:r>
              <a:rPr lang="en-US" dirty="0" smtClean="0"/>
              <a:t>                        T=1, causes the next instruction                                                                         </a:t>
            </a:r>
            <a:r>
              <a:rPr lang="en-US" dirty="0"/>
              <a:t> </a:t>
            </a:r>
            <a:r>
              <a:rPr lang="en-US" dirty="0" smtClean="0"/>
              <a:t>    	</a:t>
            </a:r>
            <a:r>
              <a:rPr lang="en-US" dirty="0" smtClean="0"/>
              <a:t>                            </a:t>
            </a:r>
            <a:r>
              <a:rPr lang="en-US" dirty="0" smtClean="0"/>
              <a:t>executed to cause UND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MODES BITS (4:0)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057400"/>
          <a:ext cx="60960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M(4:0)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MODS</a:t>
                      </a:r>
                      <a:endParaRPr lang="en-US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FIQ </a:t>
                      </a:r>
                      <a:endParaRPr lang="en-US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IRQ</a:t>
                      </a:r>
                      <a:endParaRPr lang="en-US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Supervisor</a:t>
                      </a:r>
                      <a:endParaRPr lang="en-US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Abort</a:t>
                      </a:r>
                      <a:endParaRPr lang="en-US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</a:t>
                      </a:r>
                      <a:endParaRPr lang="en-US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SPSR-Saved Program Status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to store CPSR when an exception is taken</a:t>
            </a:r>
          </a:p>
          <a:p>
            <a:endParaRPr lang="en-US" dirty="0" smtClean="0"/>
          </a:p>
          <a:p>
            <a:r>
              <a:rPr lang="en-US" dirty="0" smtClean="0"/>
              <a:t>One SPSR is accessible in each of exception handling mode</a:t>
            </a:r>
          </a:p>
          <a:p>
            <a:endParaRPr lang="en-US" dirty="0" smtClean="0"/>
          </a:p>
          <a:p>
            <a:r>
              <a:rPr lang="en-US" dirty="0" smtClean="0"/>
              <a:t>User mode and System mode does not have SPSR as they don’t handle </a:t>
            </a:r>
            <a:r>
              <a:rPr lang="en-US" dirty="0" err="1" smtClean="0"/>
              <a:t>exceptoion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divided into three groups</a:t>
            </a:r>
          </a:p>
          <a:p>
            <a:pPr>
              <a:buNone/>
            </a:pPr>
            <a:r>
              <a:rPr lang="en-US" dirty="0" smtClean="0"/>
              <a:t>          Un-banked</a:t>
            </a:r>
          </a:p>
          <a:p>
            <a:pPr>
              <a:buNone/>
            </a:pPr>
            <a:r>
              <a:rPr lang="en-US" dirty="0" smtClean="0"/>
              <a:t>          banked</a:t>
            </a:r>
          </a:p>
          <a:p>
            <a:pPr>
              <a:buNone/>
            </a:pPr>
            <a:r>
              <a:rPr lang="en-US" dirty="0" smtClean="0"/>
              <a:t>          PC r15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Un-Banked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r0-r7.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of register have same physical register for all the modes</a:t>
            </a:r>
          </a:p>
          <a:p>
            <a:endParaRPr lang="en-US" dirty="0" smtClean="0"/>
          </a:p>
          <a:p>
            <a:r>
              <a:rPr lang="en-US" dirty="0" smtClean="0"/>
              <a:t>Completely general purpose register, with no uses implied by the architecture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Banked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 r8 to r15</a:t>
            </a:r>
          </a:p>
          <a:p>
            <a:endParaRPr lang="en-US" dirty="0" smtClean="0"/>
          </a:p>
          <a:p>
            <a:r>
              <a:rPr lang="en-US" dirty="0" smtClean="0"/>
              <a:t>Physical register referred to by each of them depends on the mode of operation</a:t>
            </a:r>
          </a:p>
          <a:p>
            <a:endParaRPr lang="en-US" dirty="0" smtClean="0"/>
          </a:p>
          <a:p>
            <a:r>
              <a:rPr lang="en-US" dirty="0" smtClean="0"/>
              <a:t>Banked register contents are preserved across operating  modes changes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Banked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r8 to r12</a:t>
            </a:r>
          </a:p>
          <a:p>
            <a:pPr>
              <a:buNone/>
            </a:pPr>
            <a:r>
              <a:rPr lang="en-US" dirty="0" smtClean="0"/>
              <a:t>         -Two banked physical registers</a:t>
            </a:r>
          </a:p>
          <a:p>
            <a:pPr>
              <a:buNone/>
            </a:pPr>
            <a:r>
              <a:rPr lang="en-US" dirty="0" smtClean="0"/>
              <a:t>         -One for FIQ and other for all other modes</a:t>
            </a:r>
          </a:p>
          <a:p>
            <a:pPr>
              <a:buNone/>
            </a:pPr>
            <a:r>
              <a:rPr lang="en-US" dirty="0" smtClean="0"/>
              <a:t>         -Referred to as r8_usr to r12_usr &amp; r8_fiq                             to r12_fiq</a:t>
            </a:r>
          </a:p>
          <a:p>
            <a:r>
              <a:rPr lang="en-US" dirty="0" smtClean="0"/>
              <a:t>r13&amp;r14</a:t>
            </a:r>
          </a:p>
          <a:p>
            <a:pPr>
              <a:buNone/>
            </a:pPr>
            <a:r>
              <a:rPr lang="en-US" dirty="0" smtClean="0"/>
              <a:t>        -Has six USER &amp; SYS and rest five in each  exception mode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akash\arm1\ppt\40-c6453b38d7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6400800"/>
            <a:ext cx="914400" cy="304800"/>
          </a:xfrm>
          <a:prstGeom prst="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05800" y="6477000"/>
            <a:ext cx="3810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 State Register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 subset of ARM state</a:t>
            </a:r>
          </a:p>
          <a:p>
            <a:r>
              <a:rPr lang="en-US" dirty="0" smtClean="0"/>
              <a:t>The programmer has access to</a:t>
            </a:r>
          </a:p>
          <a:p>
            <a:pPr>
              <a:buNone/>
            </a:pPr>
            <a:r>
              <a:rPr lang="en-US" dirty="0" smtClean="0"/>
              <a:t>                   -8 general register r0 to r7 </a:t>
            </a:r>
          </a:p>
          <a:p>
            <a:pPr>
              <a:buNone/>
            </a:pPr>
            <a:r>
              <a:rPr lang="en-US" dirty="0" smtClean="0"/>
              <a:t>                   -PC</a:t>
            </a:r>
          </a:p>
          <a:p>
            <a:pPr>
              <a:buNone/>
            </a:pPr>
            <a:r>
              <a:rPr lang="en-US" dirty="0" smtClean="0"/>
              <a:t>                   -SP</a:t>
            </a:r>
          </a:p>
          <a:p>
            <a:pPr>
              <a:buNone/>
            </a:pPr>
            <a:r>
              <a:rPr lang="en-US" dirty="0" smtClean="0"/>
              <a:t>                   -LR</a:t>
            </a:r>
          </a:p>
          <a:p>
            <a:pPr>
              <a:buNone/>
            </a:pPr>
            <a:r>
              <a:rPr lang="en-US" dirty="0" smtClean="0"/>
              <a:t>                   -CPSR</a:t>
            </a:r>
          </a:p>
          <a:p>
            <a:pPr>
              <a:buNone/>
            </a:pPr>
            <a:r>
              <a:rPr lang="en-US" dirty="0" smtClean="0"/>
              <a:t>                   -SPSR(for exception only)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kash\arm1\wp0ce44ff6_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3999"/>
            <a:ext cx="6324600" cy="5105401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of THUMB state register to ARM state register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2"/>
                </a:solidFill>
              </a:rPr>
              <a:t>ARM Features</a:t>
            </a:r>
            <a:endParaRPr lang="en-US" sz="5400" b="1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RISC</a:t>
            </a:r>
          </a:p>
          <a:p>
            <a:r>
              <a:rPr lang="en-US" dirty="0" smtClean="0"/>
              <a:t>32 bit processor</a:t>
            </a:r>
          </a:p>
          <a:p>
            <a:r>
              <a:rPr lang="en-US" dirty="0" smtClean="0"/>
              <a:t>High performance, low power consumption and small in size</a:t>
            </a:r>
          </a:p>
          <a:p>
            <a:r>
              <a:rPr lang="en-US" dirty="0" smtClean="0"/>
              <a:t>Large Register file</a:t>
            </a:r>
          </a:p>
          <a:p>
            <a:r>
              <a:rPr lang="en-US" dirty="0" smtClean="0"/>
              <a:t>Load/store architecture</a:t>
            </a:r>
          </a:p>
          <a:p>
            <a:r>
              <a:rPr lang="en-US" dirty="0" smtClean="0"/>
              <a:t>Pipelining</a:t>
            </a:r>
          </a:p>
          <a:p>
            <a:r>
              <a:rPr lang="en-US" dirty="0" smtClean="0"/>
              <a:t>3- address instruction</a:t>
            </a:r>
            <a:endParaRPr lang="en-US" dirty="0"/>
          </a:p>
          <a:p>
            <a:r>
              <a:rPr lang="en-US" dirty="0" smtClean="0"/>
              <a:t>Most of instruction get executed in single clock cycle.</a:t>
            </a:r>
          </a:p>
          <a:p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90600"/>
          </a:xfrm>
        </p:spPr>
        <p:txBody>
          <a:bodyPr/>
          <a:lstStyle/>
          <a:p>
            <a:r>
              <a:rPr lang="en-US" dirty="0" smtClean="0"/>
              <a:t>Memory mapping</a:t>
            </a:r>
            <a:endParaRPr lang="en-US" dirty="0"/>
          </a:p>
        </p:txBody>
      </p:sp>
      <p:pic>
        <p:nvPicPr>
          <p:cNvPr id="1026" name="Picture 2" descr="D:\akash\arm1\new_picture_2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838200"/>
            <a:ext cx="6172200" cy="5715000"/>
          </a:xfrm>
          <a:prstGeom prst="rect">
            <a:avLst/>
          </a:prstGeom>
          <a:noFill/>
        </p:spPr>
      </p:pic>
      <p:sp>
        <p:nvSpPr>
          <p:cNvPr id="5" name="Left Brace 4"/>
          <p:cNvSpPr/>
          <p:nvPr/>
        </p:nvSpPr>
        <p:spPr>
          <a:xfrm>
            <a:off x="838200" y="2438400"/>
            <a:ext cx="838200" cy="1752600"/>
          </a:xfrm>
          <a:prstGeom prst="leftBrac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914400" y="4343400"/>
            <a:ext cx="762000" cy="2133600"/>
          </a:xfrm>
          <a:prstGeom prst="leftBrac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7244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ROM addressing space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RAM addressing space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ARM7 MCU Bus structure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are two types of Busses in ARM7</a:t>
            </a:r>
          </a:p>
          <a:p>
            <a:pPr algn="just">
              <a:buNone/>
            </a:pPr>
            <a:r>
              <a:rPr lang="en-US" dirty="0" smtClean="0"/>
              <a:t>1)Advanced HIGH PERFORMANCE BUS (AHB)</a:t>
            </a:r>
          </a:p>
          <a:p>
            <a:pPr algn="just">
              <a:buNone/>
            </a:pPr>
            <a:r>
              <a:rPr lang="en-US" dirty="0" smtClean="0"/>
              <a:t>2) VPB bus</a:t>
            </a:r>
          </a:p>
          <a:p>
            <a:pPr algn="just"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2895600" y="3505200"/>
          <a:ext cx="7620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PLL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5029200" y="5105400"/>
          <a:ext cx="10668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VPB</a:t>
                      </a:r>
                    </a:p>
                    <a:p>
                      <a:r>
                        <a:rPr lang="en-US" dirty="0" smtClean="0"/>
                        <a:t>divider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3657600" y="3810000"/>
            <a:ext cx="373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4838700" y="44577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05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Crystal Oscillator or </a:t>
            </a:r>
          </a:p>
          <a:p>
            <a:r>
              <a:rPr lang="en-US" sz="1200" dirty="0" smtClean="0"/>
              <a:t>External Clock Source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Fosc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10400" y="3276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Processor Clock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cclk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57912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VPB Clock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pclk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38200" y="6858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AHB is fast bus which is clocked directly by PLL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its works at same speed as ARM core.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So ARM core and Interrupt controller are directly connected with AHB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8200" y="0"/>
            <a:ext cx="1430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AHB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0" y="2971800"/>
            <a:ext cx="769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while other peripherals are connected through VPB divider.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VPB divider is capable to divide speed of AHB by 1; 2 and 4.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this means if VPB bus divider will be set to 4 and CPI core speed will be 60MHz, then MCU timer will run at speed 60/4=15MHz.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200" y="2209800"/>
            <a:ext cx="1350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VPB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Dual power supply: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operating voltage range of 1.65 V to 1.95 V (1.8 V ±0.15 V).</a:t>
            </a:r>
          </a:p>
          <a:p>
            <a:r>
              <a:rPr lang="en-US" dirty="0" smtClean="0"/>
              <a:t>I/O power supply range of 3.0 V to 3.6 V (3.3 V ± 10 %) with 5 V tolerant I/O</a:t>
            </a:r>
          </a:p>
          <a:p>
            <a:r>
              <a:rPr lang="en-US" dirty="0" smtClean="0"/>
              <a:t>pads.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1371600"/>
            <a:ext cx="8439426" cy="3631763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C </a:t>
            </a:r>
          </a:p>
          <a:p>
            <a:pPr algn="ctr"/>
            <a:r>
              <a:rPr lang="en-US" sz="11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Programming</a:t>
            </a:r>
            <a:endParaRPr lang="en-US" sz="11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50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19900" dirty="0" smtClean="0"/>
              <a:t>GPIO</a:t>
            </a:r>
            <a:endParaRPr lang="en-US" sz="19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Port 0 is 32 bit bidirectional I/O ports with individual direction control for each bit.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PIN 26 and 31 of port 0 is not available.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PORT 0 required external pull down register.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Port 0 is 32 bit bidirectional I/O ports with individual direction control for each bit.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PIN 16 of port 1 is not available.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Pin Function Select register</a:t>
            </a:r>
            <a:br>
              <a:rPr lang="en-US" dirty="0" smtClean="0"/>
            </a:br>
            <a:r>
              <a:rPr lang="en-US" sz="2000" dirty="0" smtClean="0"/>
              <a:t>32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PINSEL0</a:t>
            </a:r>
          </a:p>
          <a:p>
            <a:r>
              <a:rPr lang="en-US" dirty="0" smtClean="0"/>
              <a:t>PINSEL1</a:t>
            </a:r>
          </a:p>
          <a:p>
            <a:r>
              <a:rPr lang="en-US" dirty="0" smtClean="0"/>
              <a:t>PINSEL2</a:t>
            </a:r>
          </a:p>
          <a:p>
            <a:r>
              <a:rPr lang="en-US" dirty="0" smtClean="0"/>
              <a:t>In ARM 7 every pin have multiple function.</a:t>
            </a:r>
          </a:p>
          <a:p>
            <a:r>
              <a:rPr lang="en-US" dirty="0" smtClean="0"/>
              <a:t>PINSEL registers is used to select function of each PIN.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791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IOPIN</a:t>
            </a:r>
          </a:p>
          <a:p>
            <a:pPr>
              <a:buNone/>
            </a:pPr>
            <a:r>
              <a:rPr lang="en-US" dirty="0" smtClean="0"/>
              <a:t>               Set to read PIN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IOSET</a:t>
            </a:r>
          </a:p>
          <a:p>
            <a:pPr>
              <a:buNone/>
            </a:pPr>
            <a:r>
              <a:rPr lang="en-US" dirty="0" smtClean="0"/>
              <a:t>               Set to set corresponding PIN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IODIR</a:t>
            </a:r>
          </a:p>
          <a:p>
            <a:pPr>
              <a:buNone/>
            </a:pPr>
            <a:r>
              <a:rPr lang="en-US" dirty="0" smtClean="0"/>
              <a:t>               To control direction of PIN</a:t>
            </a:r>
          </a:p>
          <a:p>
            <a:pPr>
              <a:buNone/>
            </a:pPr>
            <a:r>
              <a:rPr lang="en-US" dirty="0" smtClean="0"/>
              <a:t>               0 for </a:t>
            </a:r>
            <a:r>
              <a:rPr lang="en-US" dirty="0" err="1" smtClean="0"/>
              <a:t>i</a:t>
            </a:r>
            <a:r>
              <a:rPr lang="en-US" dirty="0" smtClean="0"/>
              <a:t>/p</a:t>
            </a:r>
          </a:p>
          <a:p>
            <a:pPr>
              <a:buNone/>
            </a:pPr>
            <a:r>
              <a:rPr lang="en-US" dirty="0" smtClean="0"/>
              <a:t>               1 for o/p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IOCLR</a:t>
            </a:r>
          </a:p>
          <a:p>
            <a:pPr>
              <a:buNone/>
            </a:pPr>
            <a:r>
              <a:rPr lang="en-US" dirty="0" smtClean="0"/>
              <a:t>               Set to clear PIN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          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THUMB architecture-(dense 16-bit </a:t>
            </a:r>
            <a:r>
              <a:rPr lang="en-US" dirty="0" err="1" smtClean="0"/>
              <a:t>compressd</a:t>
            </a:r>
            <a:r>
              <a:rPr lang="en-US" dirty="0" smtClean="0"/>
              <a:t> instruction set)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PORT0 Blinking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#include &lt;LPC21xx.H&gt;</a:t>
            </a:r>
          </a:p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PINSEL0=0x00000000;</a:t>
            </a:r>
          </a:p>
          <a:p>
            <a:pPr>
              <a:buNone/>
            </a:pPr>
            <a:r>
              <a:rPr lang="en-US" dirty="0" smtClean="0"/>
              <a:t>	PINSEL1=0x00000000;	</a:t>
            </a:r>
          </a:p>
          <a:p>
            <a:pPr>
              <a:buNone/>
            </a:pPr>
            <a:r>
              <a:rPr lang="en-US" dirty="0" smtClean="0"/>
              <a:t>	IODIR0=0xffffffff;</a:t>
            </a:r>
          </a:p>
          <a:p>
            <a:pPr>
              <a:buNone/>
            </a:pPr>
            <a:r>
              <a:rPr lang="en-US" dirty="0" smtClean="0"/>
              <a:t>	while(1)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IOSET0=0xffffffff;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</a:t>
            </a:r>
            <a:r>
              <a:rPr lang="en-US" dirty="0" smtClean="0"/>
              <a:t>=0;i&lt;50000;i++);</a:t>
            </a:r>
          </a:p>
          <a:p>
            <a:pPr>
              <a:buNone/>
            </a:pPr>
            <a:r>
              <a:rPr lang="en-US" dirty="0" smtClean="0"/>
              <a:t>		IOCLR0=0xffffffff;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</a:t>
            </a:r>
            <a:r>
              <a:rPr lang="en-US" dirty="0" smtClean="0"/>
              <a:t>=0;i&lt;50000;i++);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3048000" y="1676400"/>
            <a:ext cx="2514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15240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file 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276600" y="2819400"/>
            <a:ext cx="2743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3505200" y="4572000"/>
            <a:ext cx="2514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3429000" y="5257800"/>
            <a:ext cx="2514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67400" y="4419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set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67400" y="5105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clear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91200" y="25146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select function of PORT0 as GPIO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819400" y="3657600"/>
            <a:ext cx="2133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91000" y="33528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set direction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THUMB Instruction set (T variant)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Half of size of ARM instruction.</a:t>
            </a:r>
          </a:p>
          <a:p>
            <a:r>
              <a:rPr lang="en-US" dirty="0" smtClean="0"/>
              <a:t>Greater code density</a:t>
            </a:r>
          </a:p>
          <a:p>
            <a:r>
              <a:rPr lang="en-US" dirty="0" smtClean="0"/>
              <a:t>On execution 16 bit thumb transparently decompressed to full 32 bit ARM without loss of performance.</a:t>
            </a:r>
          </a:p>
          <a:p>
            <a:r>
              <a:rPr lang="en-US" dirty="0" smtClean="0"/>
              <a:t>Has all the advantage of 32 bit core.</a:t>
            </a:r>
          </a:p>
          <a:p>
            <a:r>
              <a:rPr lang="en-US" dirty="0" smtClean="0"/>
              <a:t>40% more instruction than ARM code.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With 32 bit memory                                                                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ARM code 40% faster than  THUMB code</a:t>
            </a:r>
          </a:p>
          <a:p>
            <a:r>
              <a:rPr lang="en-US" dirty="0" smtClean="0"/>
              <a:t> with 16 bit memory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Thumb code 45% faster than ARM code.  </a:t>
            </a:r>
          </a:p>
          <a:p>
            <a:r>
              <a:rPr lang="en-US" dirty="0" smtClean="0"/>
              <a:t>For best performance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use 32 bit memory and ARM code</a:t>
            </a:r>
          </a:p>
          <a:p>
            <a:r>
              <a:rPr lang="en-US" dirty="0" smtClean="0"/>
              <a:t>   for best cost and power efficiency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Use 16 bit memory and thumb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In typical embedded system </a:t>
            </a:r>
          </a:p>
          <a:p>
            <a:pPr>
              <a:buNone/>
            </a:pPr>
            <a:r>
              <a:rPr lang="en-US" dirty="0" smtClean="0"/>
              <a:t>               -Use ARM code in 32 bit in chip memory for small speed-critical routines.</a:t>
            </a:r>
          </a:p>
          <a:p>
            <a:pPr>
              <a:buNone/>
            </a:pPr>
            <a:r>
              <a:rPr lang="en-US" dirty="0" smtClean="0"/>
              <a:t>               -Use Thumb code in 16 bit off chip </a:t>
            </a:r>
            <a:r>
              <a:rPr lang="en-US" dirty="0" smtClean="0"/>
              <a:t>memory </a:t>
            </a:r>
            <a:r>
              <a:rPr lang="en-US" dirty="0" smtClean="0"/>
              <a:t>for large non critical routines.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Instruction are 32 bit in length.</a:t>
            </a:r>
          </a:p>
          <a:p>
            <a:r>
              <a:rPr lang="en-US" dirty="0" smtClean="0"/>
              <a:t>All instructions must be word aligned</a:t>
            </a:r>
          </a:p>
          <a:p>
            <a:r>
              <a:rPr lang="en-US" dirty="0" smtClean="0"/>
              <a:t>PC value stored in bits [31:2] and bits [0:1] equal to zero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1887</TotalTime>
  <Words>1648</Words>
  <Application>Microsoft Office PowerPoint</Application>
  <PresentationFormat>On-screen Show (4:3)</PresentationFormat>
  <Paragraphs>314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Calibri</vt:lpstr>
      <vt:lpstr>Trebuchet MS</vt:lpstr>
      <vt:lpstr>Wingdings</vt:lpstr>
      <vt:lpstr>Wingdings 2</vt:lpstr>
      <vt:lpstr>Opulent</vt:lpstr>
      <vt:lpstr>THE ARM7TDMI</vt:lpstr>
      <vt:lpstr>INTRODUCTION TO ARM</vt:lpstr>
      <vt:lpstr>Origin Of Name ARM7TDMI</vt:lpstr>
      <vt:lpstr>ARM Features</vt:lpstr>
      <vt:lpstr>PowerPoint Presentation</vt:lpstr>
      <vt:lpstr>THUMB Instruction set (T variant)</vt:lpstr>
      <vt:lpstr>PowerPoint Presentation</vt:lpstr>
      <vt:lpstr>PowerPoint Presentation</vt:lpstr>
      <vt:lpstr>ARM state</vt:lpstr>
      <vt:lpstr>THUMB state</vt:lpstr>
      <vt:lpstr>Introduction to RISC and CISC</vt:lpstr>
      <vt:lpstr>RISC</vt:lpstr>
      <vt:lpstr>Advantage Of RISC</vt:lpstr>
      <vt:lpstr>Pipelines</vt:lpstr>
      <vt:lpstr>PowerPoint Presentation</vt:lpstr>
      <vt:lpstr>Pipeline Stages</vt:lpstr>
      <vt:lpstr>PROCESSOR MODE</vt:lpstr>
      <vt:lpstr>PowerPoint Presentation</vt:lpstr>
      <vt:lpstr>PowerPoint Presentation</vt:lpstr>
      <vt:lpstr>MODES</vt:lpstr>
      <vt:lpstr>MODES</vt:lpstr>
      <vt:lpstr>MODES</vt:lpstr>
      <vt:lpstr>REGISTERS</vt:lpstr>
      <vt:lpstr>General Purpose Registers</vt:lpstr>
      <vt:lpstr>30 General Purpose Registers</vt:lpstr>
      <vt:lpstr>Program counter</vt:lpstr>
      <vt:lpstr>PowerPoint Presentation</vt:lpstr>
      <vt:lpstr>CPSR- Current program status register</vt:lpstr>
      <vt:lpstr>FLAGS</vt:lpstr>
      <vt:lpstr>FLAGS</vt:lpstr>
      <vt:lpstr>FLAGS</vt:lpstr>
      <vt:lpstr>SPSR-Saved Program Status Register</vt:lpstr>
      <vt:lpstr>General Purpose Registers</vt:lpstr>
      <vt:lpstr>Un-Banked Register</vt:lpstr>
      <vt:lpstr>Banked Register</vt:lpstr>
      <vt:lpstr>Banked Register</vt:lpstr>
      <vt:lpstr>PowerPoint Presentation</vt:lpstr>
      <vt:lpstr>Thumb State Register Set</vt:lpstr>
      <vt:lpstr>Mapping of THUMB state register to ARM state register</vt:lpstr>
      <vt:lpstr>Memory mapping</vt:lpstr>
      <vt:lpstr>ARM7 MCU Bus structure </vt:lpstr>
      <vt:lpstr>PowerPoint Presentation</vt:lpstr>
      <vt:lpstr>Dual power supply: </vt:lpstr>
      <vt:lpstr>PowerPoint Presentation</vt:lpstr>
      <vt:lpstr>GPIO</vt:lpstr>
      <vt:lpstr>PORT 0</vt:lpstr>
      <vt:lpstr>PORT 1</vt:lpstr>
      <vt:lpstr>Pin Function Select register 32 bit</vt:lpstr>
      <vt:lpstr>Register description</vt:lpstr>
      <vt:lpstr>PORT0 Blinking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ARM7TDMI</dc:title>
  <dc:creator>SOFCON</dc:creator>
  <cp:lastModifiedBy>sumit</cp:lastModifiedBy>
  <cp:revision>164</cp:revision>
  <dcterms:created xsi:type="dcterms:W3CDTF">2013-09-04T06:46:02Z</dcterms:created>
  <dcterms:modified xsi:type="dcterms:W3CDTF">2015-02-22T10:56:12Z</dcterms:modified>
</cp:coreProperties>
</file>