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4" r:id="rId2"/>
  </p:sldMasterIdLst>
  <p:notesMasterIdLst>
    <p:notesMasterId r:id="rId13"/>
  </p:notesMasterIdLst>
  <p:sldIdLst>
    <p:sldId id="342" r:id="rId3"/>
    <p:sldId id="420" r:id="rId4"/>
    <p:sldId id="419" r:id="rId5"/>
    <p:sldId id="426" r:id="rId6"/>
    <p:sldId id="427" r:id="rId7"/>
    <p:sldId id="428" r:id="rId8"/>
    <p:sldId id="430" r:id="rId9"/>
    <p:sldId id="429" r:id="rId10"/>
    <p:sldId id="431" r:id="rId11"/>
    <p:sldId id="432" r:id="rId12"/>
  </p:sldIdLst>
  <p:sldSz cx="9144000" cy="6840538"/>
  <p:notesSz cx="7099300" cy="102346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9900"/>
    <a:srgbClr val="FF6600"/>
    <a:srgbClr val="FF0000"/>
    <a:srgbClr val="CC3300"/>
    <a:srgbClr val="FFFF99"/>
    <a:srgbClr val="000099"/>
    <a:srgbClr val="CC6600"/>
    <a:srgbClr val="0099CC"/>
    <a:srgbClr val="F187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2427" autoAdjust="0"/>
  </p:normalViewPr>
  <p:slideViewPr>
    <p:cSldViewPr>
      <p:cViewPr>
        <p:scale>
          <a:sx n="100" d="100"/>
          <a:sy n="100" d="100"/>
        </p:scale>
        <p:origin x="-1860" y="-372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8350"/>
            <a:ext cx="51260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Clique para editar os estilos de texto do modelo global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8C66B6ED-6B4A-4C3B-8EA8-FC804460FCF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32600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</p:grpSp>
      <p:sp>
        <p:nvSpPr>
          <p:cNvPr id="7271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7271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32525"/>
            <a:ext cx="2133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6E0C3-FC33-4E2A-ABFE-717F6AD84CF8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570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8875"/>
            <a:ext cx="2133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9E53E-2063-42F6-8DB7-270DB276AC0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CC0D-B8DE-4F40-8935-FD0044E3E4DC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5C59B-B3A7-4C75-887C-FDC9CBFE613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667C-8D36-4F8C-9D91-791A5A2DED7F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01B-51BD-47B6-8E16-06E34545193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03D4-F0D7-425E-A113-DEB936D8E08F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E74E-B72B-4FF1-86B2-34EF0A01CD2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18130-2BB6-44EF-BE19-9CB02B2FE648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DE320-C190-4F8F-87CC-19C46EC2AFD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A9EC7-DD40-4B92-BDAE-8152E1440AC2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FA867-C113-42D3-A2BC-58E6F2192F8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E7C5-97EF-4B96-B11D-A6911C9C1C53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EF7A-9560-44D8-B572-6DC1789905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3B42B-F15E-4561-80FE-4D6612F71D81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8ED9-A69B-4E8A-A652-9FA1C3BE836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252B-B158-45D4-94CD-CA501E583617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790B5-61D9-4EAA-9B40-CC3772B6BB8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6368E-D7A6-4988-A931-F5E8B384936D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86CD-624E-4D65-85E4-F5DDF6565F4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A659B-3857-41FD-AF93-72F0253C0958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E822C-03EC-4FAA-99D7-5EEAE9971BB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46946-49FE-4E0A-8C41-897B7ECE9563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3C415-F52D-42ED-A1DC-A17F94B4F8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10739-A8C5-4737-AB6B-1380B707250F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AB36-6D28-4E59-9253-BE8B9127B83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ACBAA-2D24-44CB-B120-68B5E1DAB45A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0339B-300C-4171-9511-2680BF3E19F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778E-F02F-4E05-9F5D-996557D308E8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4C282-159E-4037-B2EA-3378CE92FD7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DE7F-1B45-473B-98A4-F1B962AA2682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D0FDD-B30C-452D-9563-AE80E81EC37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DB648-4FE8-4210-AD57-57749BFE679C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C502C-FED1-4C27-BBBA-3ABFDA1EDB6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B291-A0B2-44CB-8F8F-FCE41A939EBF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0E64C-4C3D-4534-8561-B6296112C69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96EA2-7C7C-4EB8-819A-9A32F841515E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92560-B002-479D-8D02-DAC1C4DE844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5FDD-90AD-433D-A4DA-F6FDAA2B6DDE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432DD-4A26-4BD3-A5DA-59F34A9CD3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BE26-D871-4E94-920A-60A248BE4958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B953-1730-4138-98DB-F80CC32CCD9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CEB46-E32F-4E44-87FD-A9CAA473004C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43202-6C9C-4358-8241-184B4C281AF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570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EBFEA011-E1EE-4D25-8BB1-15B811477215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32525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BAB1CB1A-6F68-444E-BBCA-D5E173C86B7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32600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68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9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</p:grpSp>
        <p:sp>
          <p:nvSpPr>
            <p:cNvPr id="7169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  <p:sp>
          <p:nvSpPr>
            <p:cNvPr id="7169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</p:grpSp>
      <p:sp>
        <p:nvSpPr>
          <p:cNvPr id="7169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7169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2525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16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5438"/>
            <a:ext cx="8229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71695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5438"/>
            <a:ext cx="8229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2935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0AECB620-50CA-44E0-AFA1-9F63F868F633}" type="datetime1">
              <a:rPr lang="pt-PT"/>
              <a:pPr>
                <a:defRPr/>
              </a:pPr>
              <a:t>15/03/2019</a:t>
            </a:fld>
            <a:endParaRPr lang="pt-PT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2935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1310493F-637D-408E-9701-F95981263EF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>
    <p:push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6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95536" y="1188021"/>
            <a:ext cx="707866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PT" sz="2400" b="1" smtClean="0">
                <a:solidFill>
                  <a:srgbClr val="CC3300"/>
                </a:solidFill>
                <a:latin typeface="Arial Rounded MT Bold" pitchFamily="34" charset="0"/>
              </a:rPr>
              <a:t>Boletim de Requisitos de Projecto Nº 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71600" y="2052117"/>
            <a:ext cx="640871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002060"/>
                </a:solidFill>
                <a:latin typeface="Copperplate Gothic Light" pitchFamily="34" charset="0"/>
              </a:rPr>
              <a:t>Projecto Sistema de Gestão de Vendas – SGV</a:t>
            </a:r>
            <a:endParaRPr lang="pt-PT" b="1">
              <a:solidFill>
                <a:srgbClr val="002060"/>
              </a:solidFill>
              <a:latin typeface="Copperplate Gothic Light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BRP2 - 1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1560" y="2916213"/>
            <a:ext cx="78488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latin typeface="Arial Rounded MT Bold" pitchFamily="34" charset="0"/>
                <a:sym typeface="Wingdings"/>
              </a:rPr>
              <a:t>&gt;&gt;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  Conceber e implementar os vários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MÓDULOS DE DADOS</a:t>
            </a:r>
          </a:p>
          <a:p>
            <a:pPr>
              <a:spcBef>
                <a:spcPts val="600"/>
              </a:spcBef>
            </a:pP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       1.- Definir para cada um a respectiva API (.h);</a:t>
            </a:r>
          </a:p>
          <a:p>
            <a:pPr>
              <a:spcBef>
                <a:spcPts val="600"/>
              </a:spcBef>
            </a:pP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       2.- Definir com critério a Estrutura de Dados de implementação;</a:t>
            </a:r>
          </a:p>
          <a:p>
            <a:pPr>
              <a:spcBef>
                <a:spcPts val="600"/>
              </a:spcBef>
            </a:pP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       3.- Escrever o respectivo código final (.c);</a:t>
            </a:r>
          </a:p>
          <a:p>
            <a:pPr>
              <a:spcBef>
                <a:spcPts val="600"/>
              </a:spcBef>
            </a:pP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       4.- Se nessessário realizar testes de performance.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471641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sym typeface="Wingdings"/>
              </a:rPr>
              <a:t>&gt;&gt;</a:t>
            </a:r>
            <a:r>
              <a:rPr lang="pt-PT" smtClean="0">
                <a:sym typeface="Wingdings"/>
              </a:rPr>
              <a:t> 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Desenhar e implementar um módulo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NAVEGADOR de LISTA de STRINGS   </a:t>
            </a:r>
            <a:endParaRPr lang="pt-PT" sz="1600">
              <a:solidFill>
                <a:srgbClr val="FF6600"/>
              </a:solidFill>
              <a:latin typeface="Arial Rounded MT Bol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9552" y="5724525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sym typeface="Wingdings"/>
              </a:rPr>
              <a:t>&gt;&gt;</a:t>
            </a:r>
            <a:r>
              <a:rPr lang="pt-PT" sz="1600" smtClean="0">
                <a:latin typeface="Arial Rounded MT Bold" pitchFamily="34" charset="0"/>
                <a:sym typeface="Wingdings"/>
              </a:rPr>
              <a:t> 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Definir a </a:t>
            </a:r>
            <a:r>
              <a:rPr lang="pt-PT" sz="1600" b="1" smtClean="0">
                <a:latin typeface="Arial Rounded MT Bold" pitchFamily="34" charset="0"/>
                <a:sym typeface="Wingdings"/>
              </a:rPr>
              <a:t>Estrutura final da Aplicação 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separando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Modelo, Fluxo e Apresentação   </a:t>
            </a:r>
            <a:endParaRPr lang="pt-PT" sz="1600">
              <a:solidFill>
                <a:srgbClr val="FF6600"/>
              </a:solidFill>
              <a:latin typeface="Arial Rounded MT Bol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39552" y="5220469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sym typeface="Wingdings"/>
              </a:rPr>
              <a:t>&gt;&gt;</a:t>
            </a:r>
            <a:r>
              <a:rPr lang="pt-PT" smtClean="0">
                <a:sym typeface="Wingdings"/>
              </a:rPr>
              <a:t> 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Desenhar e implementar o módulo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CONSULTAS INTERACTIVAS   </a:t>
            </a:r>
            <a:endParaRPr lang="pt-PT" sz="1600">
              <a:solidFill>
                <a:srgbClr val="FF6600"/>
              </a:solidFill>
              <a:latin typeface="Arial Rounded MT Bold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236296" y="2556173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chemeClr val="tx1"/>
                </a:solidFill>
              </a:rPr>
              <a:t>FASE 2</a:t>
            </a:r>
            <a:endParaRPr lang="pt-PT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pic>
        <p:nvPicPr>
          <p:cNvPr id="1026" name="Picture 2" descr="C:\Users\asus\Desktop\ENSINO_1314\LAB3_LEI_2013_14\captura_ecra_submissões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705757"/>
            <a:ext cx="5072098" cy="2643206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428596" y="1205691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ym typeface="Wingdings"/>
              </a:rPr>
              <a:t> </a:t>
            </a:r>
            <a:r>
              <a:rPr lang="pt-PT" dirty="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http://www.di.uminho.pt/submissoes</a:t>
            </a:r>
            <a:endParaRPr lang="pt-PT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0034" y="4134649"/>
            <a:ext cx="842968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þ"/>
            </a:pPr>
            <a:r>
              <a:rPr lang="pt-PT" dirty="0" smtClean="0">
                <a:sym typeface="Wingdings"/>
              </a:rPr>
              <a:t>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Apenas 1 submissão por grupo/aluno; </a:t>
            </a: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Pasta em formato zip contendo a </a:t>
            </a:r>
            <a:r>
              <a:rPr lang="pt-PT" dirty="0" err="1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makefile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e todos os ficheiros .h e .c </a:t>
            </a:r>
            <a:b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</a:b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e com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nome standard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LI3_Grupo</a:t>
            </a:r>
            <a:r>
              <a:rPr lang="pt-PT" dirty="0" smtClean="0">
                <a:solidFill>
                  <a:srgbClr val="FF0000"/>
                </a:solidFill>
                <a:latin typeface="Arial Rounded MT Bold" pitchFamily="34" charset="0"/>
                <a:sym typeface="Wingdings"/>
              </a:rPr>
              <a:t>#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(cf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.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solidFill>
                  <a:srgbClr val="FF0000"/>
                </a:solidFill>
                <a:latin typeface="Arial Rounded MT Bold" pitchFamily="34" charset="0"/>
                <a:sym typeface="Wingdings"/>
              </a:rPr>
              <a:t>nº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do BB, exº LI3_Grupo</a:t>
            </a:r>
            <a:r>
              <a:rPr lang="pt-PT" smtClean="0">
                <a:solidFill>
                  <a:srgbClr val="FF0000"/>
                </a:solidFill>
                <a:latin typeface="Arial Rounded MT Bold" pitchFamily="34" charset="0"/>
                <a:sym typeface="Wingdings"/>
              </a:rPr>
              <a:t>7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);</a:t>
            </a:r>
            <a:endParaRPr lang="pt-PT" dirty="0" smtClean="0">
              <a:solidFill>
                <a:srgbClr val="0070C0"/>
              </a:solidFill>
              <a:latin typeface="Arial Rounded MT Bold" pitchFamily="34" charset="0"/>
              <a:sym typeface="Wingdings"/>
            </a:endParaRP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Será avaliado apenas o que for entregue em tal pasta;</a:t>
            </a: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Data: 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Sábado, 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6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de 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Abril 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de 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2019 das 00H00 até às </a:t>
            </a:r>
            <a:r>
              <a:rPr lang="pt-PT" dirty="0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23H59m</a:t>
            </a:r>
            <a:r>
              <a:rPr lang="pt-PT" dirty="0" smtClean="0">
                <a:solidFill>
                  <a:srgbClr val="CC3300"/>
                </a:solidFill>
                <a:sym typeface="Wingdings"/>
              </a:rPr>
              <a:t>.</a:t>
            </a:r>
            <a:endParaRPr lang="pt-PT" dirty="0">
              <a:solidFill>
                <a:srgbClr val="CC3300"/>
              </a:solidFill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BRP2 - 10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275856" y="2556173"/>
            <a:ext cx="1080120" cy="153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0069"/>
            <a:ext cx="7740352" cy="46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99792" y="1044005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</a:rPr>
              <a:t>Arquitectura da aplicação</a:t>
            </a:r>
            <a:endParaRPr lang="pt-PT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21" name="Conexão recta 20"/>
          <p:cNvCxnSpPr/>
          <p:nvPr/>
        </p:nvCxnSpPr>
        <p:spPr bwMode="auto">
          <a:xfrm rot="16200000" flipH="1">
            <a:off x="6536545" y="2312980"/>
            <a:ext cx="1357322" cy="1285884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aixaDeTexto 22"/>
          <p:cNvSpPr txBox="1"/>
          <p:nvPr/>
        </p:nvSpPr>
        <p:spPr>
          <a:xfrm>
            <a:off x="827584" y="601255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FASE</a:t>
            </a:r>
            <a:r>
              <a:rPr lang="pt-PT" b="1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2</a:t>
            </a:r>
            <a:endParaRPr lang="pt-PT" b="1" dirty="0" smtClean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cxnSp>
        <p:nvCxnSpPr>
          <p:cNvPr id="25" name="Conexão recta unidireccional 24"/>
          <p:cNvCxnSpPr/>
          <p:nvPr/>
        </p:nvCxnSpPr>
        <p:spPr bwMode="auto">
          <a:xfrm flipV="1">
            <a:off x="2123728" y="6012557"/>
            <a:ext cx="1872208" cy="216024"/>
          </a:xfrm>
          <a:prstGeom prst="straightConnector1">
            <a:avLst/>
          </a:prstGeom>
          <a:ln w="47625">
            <a:solidFill>
              <a:srgbClr val="00B05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 bwMode="auto">
          <a:xfrm>
            <a:off x="6804248" y="2124125"/>
            <a:ext cx="1584176" cy="115212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xão recta 21"/>
          <p:cNvCxnSpPr/>
          <p:nvPr/>
        </p:nvCxnSpPr>
        <p:spPr bwMode="auto">
          <a:xfrm flipV="1">
            <a:off x="6876256" y="1836093"/>
            <a:ext cx="1440160" cy="136815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41" name="Rectângulo 40"/>
          <p:cNvSpPr/>
          <p:nvPr/>
        </p:nvSpPr>
        <p:spPr bwMode="auto">
          <a:xfrm>
            <a:off x="7668344" y="4356373"/>
            <a:ext cx="1152128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3" name="Fluxograma: armazenamento interno 42"/>
          <p:cNvSpPr/>
          <p:nvPr/>
        </p:nvSpPr>
        <p:spPr bwMode="auto">
          <a:xfrm>
            <a:off x="7668344" y="4140349"/>
            <a:ext cx="1080120" cy="1152128"/>
          </a:xfrm>
          <a:prstGeom prst="flowChartInternalStorage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028384" y="4500389"/>
            <a:ext cx="576064" cy="14401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5" name="Fluxograma: preparação 44"/>
          <p:cNvSpPr/>
          <p:nvPr/>
        </p:nvSpPr>
        <p:spPr bwMode="auto">
          <a:xfrm>
            <a:off x="7956376" y="4428381"/>
            <a:ext cx="648072" cy="360040"/>
          </a:xfrm>
          <a:prstGeom prst="flowChartPreparation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812360" y="3924325"/>
            <a:ext cx="1475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smtClean="0">
                <a:latin typeface="Arial Rounded MT Bold" pitchFamily="34" charset="0"/>
              </a:rPr>
              <a:t>Navegador</a:t>
            </a:r>
            <a:endParaRPr lang="pt-PT" sz="900" b="1">
              <a:latin typeface="Arial Rounded MT Bold" pitchFamily="34" charset="0"/>
            </a:endParaRPr>
          </a:p>
        </p:txBody>
      </p:sp>
      <p:sp>
        <p:nvSpPr>
          <p:cNvPr id="47" name="Fluxograma: armazenamento interno 46"/>
          <p:cNvSpPr/>
          <p:nvPr/>
        </p:nvSpPr>
        <p:spPr bwMode="auto">
          <a:xfrm>
            <a:off x="7668344" y="5580509"/>
            <a:ext cx="1080120" cy="115212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8" name="Fluxograma: preparação 47"/>
          <p:cNvSpPr/>
          <p:nvPr/>
        </p:nvSpPr>
        <p:spPr bwMode="auto">
          <a:xfrm>
            <a:off x="7956376" y="5796533"/>
            <a:ext cx="648072" cy="360040"/>
          </a:xfrm>
          <a:prstGeom prst="flowChartPreparation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50" name="Conexão recta unidireccional 49"/>
          <p:cNvCxnSpPr>
            <a:stCxn id="47" idx="0"/>
            <a:endCxn id="43" idx="2"/>
          </p:cNvCxnSpPr>
          <p:nvPr/>
        </p:nvCxnSpPr>
        <p:spPr bwMode="auto">
          <a:xfrm flipV="1">
            <a:off x="8208404" y="5292477"/>
            <a:ext cx="0" cy="28803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CaixaDeTexto 52"/>
          <p:cNvSpPr txBox="1"/>
          <p:nvPr/>
        </p:nvSpPr>
        <p:spPr>
          <a:xfrm>
            <a:off x="8244408" y="5364485"/>
            <a:ext cx="147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smtClean="0">
                <a:latin typeface="Arial Rounded MT Bold" pitchFamily="34" charset="0"/>
              </a:rPr>
              <a:t>Queries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55" name="Seta para a esquerda e para a direita 54"/>
          <p:cNvSpPr/>
          <p:nvPr/>
        </p:nvSpPr>
        <p:spPr bwMode="auto">
          <a:xfrm>
            <a:off x="6732240" y="5580509"/>
            <a:ext cx="792088" cy="288032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BRP2 - 3</a:t>
            </a:r>
            <a:endParaRPr lang="pt-PT" sz="1400">
              <a:latin typeface="Eras Medium ITC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0029"/>
            <a:ext cx="873559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4788421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00B050"/>
                </a:solidFill>
                <a:sym typeface="Wingdings"/>
              </a:rPr>
              <a:t> </a:t>
            </a:r>
            <a:r>
              <a:rPr lang="pt-PT" sz="1400" smtClean="0">
                <a:latin typeface="Arial Rounded MT Bold" pitchFamily="34" charset="0"/>
                <a:sym typeface="Wingdings"/>
              </a:rPr>
              <a:t>Esta tabela contém toda a informação relevante para a tomada de decisões quanto à </a:t>
            </a:r>
            <a:r>
              <a:rPr lang="pt-PT" sz="140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informação a conter em cada módulo</a:t>
            </a:r>
            <a:r>
              <a:rPr lang="pt-PT" sz="1400" smtClean="0">
                <a:latin typeface="Arial Rounded MT Bold" pitchFamily="34" charset="0"/>
                <a:sym typeface="Wingdings"/>
              </a:rPr>
              <a:t>, quanto às </a:t>
            </a:r>
            <a:r>
              <a:rPr lang="pt-PT" sz="140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estruturas de dados a usar </a:t>
            </a:r>
            <a:r>
              <a:rPr lang="pt-PT" sz="1400" smtClean="0">
                <a:latin typeface="Arial Rounded MT Bold" pitchFamily="34" charset="0"/>
                <a:sym typeface="Wingdings"/>
              </a:rPr>
              <a:t>na respectiva implementação por forma a optimizar as queries, e quanto às queries que irão ter de </a:t>
            </a:r>
            <a:r>
              <a:rPr lang="pt-PT" sz="140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invocar os serviços do Navegador </a:t>
            </a:r>
            <a:r>
              <a:rPr lang="pt-PT" sz="1400" smtClean="0">
                <a:latin typeface="Arial Rounded MT Bold" pitchFamily="34" charset="0"/>
                <a:sym typeface="Wingdings"/>
              </a:rPr>
              <a:t>dos resultados.</a:t>
            </a:r>
            <a:endParaRPr lang="pt-PT" sz="140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714876" y="5349095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85720" y="1134253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MÓDULOS DE DADOS: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Pensar nas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estrutura de dados de implementação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de cada módulo em função das </a:t>
            </a:r>
            <a:r>
              <a:rPr lang="pt-PT" dirty="0" err="1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queries</a:t>
            </a:r>
            <a:r>
              <a:rPr lang="pt-PT" dirty="0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requisitadas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pelo projecto e pensar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nos tipos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e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nas 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funções que serão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disponibilizadas (exportadas) aos “clientes”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dos módulos.</a:t>
            </a:r>
            <a:endParaRPr lang="pt-PT" dirty="0" smtClean="0">
              <a:solidFill>
                <a:srgbClr val="CC6600"/>
              </a:solidFill>
              <a:latin typeface="Arial Rounded MT Bold" pitchFamily="34" charset="0"/>
              <a:sym typeface="Wingdings"/>
            </a:endParaRPr>
          </a:p>
        </p:txBody>
      </p:sp>
      <p:pic>
        <p:nvPicPr>
          <p:cNvPr id="20" name="Imagem 19" descr="INDICE_AUTORE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063079"/>
            <a:ext cx="2392930" cy="1518866"/>
          </a:xfrm>
          <a:prstGeom prst="rect">
            <a:avLst/>
          </a:prstGeom>
          <a:solidFill>
            <a:schemeClr val="accent1"/>
          </a:solidFill>
        </p:spPr>
      </p:pic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4143372" y="2848765"/>
          <a:ext cx="4286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solidFill>
                            <a:schemeClr val="tx1"/>
                          </a:solidFill>
                          <a:latin typeface="Arial Rounded MT Bold" pitchFamily="34" charset="0"/>
                        </a:rPr>
                        <a:t>A</a:t>
                      </a:r>
                      <a:endParaRPr lang="pt-PT" b="1" dirty="0">
                        <a:solidFill>
                          <a:schemeClr val="tx1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B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C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D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…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*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Imagem 21" descr="binary-tree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0760" y="2277261"/>
            <a:ext cx="1928826" cy="1928826"/>
          </a:xfrm>
          <a:prstGeom prst="rect">
            <a:avLst/>
          </a:prstGeom>
        </p:spPr>
      </p:pic>
      <p:cxnSp>
        <p:nvCxnSpPr>
          <p:cNvPr id="24" name="Conexão recta unidireccional 23"/>
          <p:cNvCxnSpPr/>
          <p:nvPr/>
        </p:nvCxnSpPr>
        <p:spPr bwMode="auto">
          <a:xfrm flipV="1">
            <a:off x="4572000" y="2705889"/>
            <a:ext cx="2214578" cy="3571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6" name="Imagem 25" descr="binary-tree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5074" y="4491839"/>
            <a:ext cx="1928826" cy="1928826"/>
          </a:xfrm>
          <a:prstGeom prst="rect">
            <a:avLst/>
          </a:prstGeom>
        </p:spPr>
      </p:pic>
      <p:cxnSp>
        <p:nvCxnSpPr>
          <p:cNvPr id="27" name="Conexão recta unidireccional 26"/>
          <p:cNvCxnSpPr/>
          <p:nvPr/>
        </p:nvCxnSpPr>
        <p:spPr bwMode="auto">
          <a:xfrm flipV="1">
            <a:off x="4572000" y="4920467"/>
            <a:ext cx="2428892" cy="2857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 bwMode="auto">
          <a:xfrm>
            <a:off x="1000100" y="3706021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Rectângulo 27"/>
          <p:cNvSpPr/>
          <p:nvPr/>
        </p:nvSpPr>
        <p:spPr bwMode="auto">
          <a:xfrm>
            <a:off x="1000100" y="3706021"/>
            <a:ext cx="1785950" cy="500066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28662" y="3634583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latin typeface="Arial Rounded MT Bold" pitchFamily="34" charset="0"/>
              </a:rPr>
              <a:t>Catálogo de Produtos</a:t>
            </a:r>
            <a:endParaRPr lang="pt-PT" b="1" dirty="0">
              <a:latin typeface="Arial Rounded MT Bold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83568" y="514846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latin typeface="Arial Rounded MT Bold" pitchFamily="34" charset="0"/>
              </a:rPr>
              <a:t>Tipo</a:t>
            </a:r>
            <a:r>
              <a:rPr lang="pt-PT" smtClean="0">
                <a:solidFill>
                  <a:srgbClr val="FF0000"/>
                </a:solidFill>
                <a:latin typeface="Arial Rounded MT Bold" pitchFamily="34" charset="0"/>
              </a:rPr>
              <a:t>  CatProds</a:t>
            </a:r>
            <a:endParaRPr lang="pt-PT">
              <a:solidFill>
                <a:srgbClr val="FF0000"/>
              </a:solidFill>
              <a:latin typeface="Arial Rounded MT Bold" pitchFamily="34" charset="0"/>
            </a:endParaRPr>
          </a:p>
        </p:txBody>
      </p:sp>
      <p:cxnSp>
        <p:nvCxnSpPr>
          <p:cNvPr id="32" name="Conexão recta unidireccional 31"/>
          <p:cNvCxnSpPr>
            <a:endCxn id="20" idx="2"/>
          </p:cNvCxnSpPr>
          <p:nvPr/>
        </p:nvCxnSpPr>
        <p:spPr bwMode="auto">
          <a:xfrm flipV="1">
            <a:off x="1475656" y="4581945"/>
            <a:ext cx="292281" cy="4225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CaixaDeTexto 30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BRP2 - 4</a:t>
            </a:r>
            <a:endParaRPr lang="pt-PT" sz="1400">
              <a:latin typeface="Eras Medium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00100" y="1062815"/>
            <a:ext cx="796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</a:rPr>
              <a:t>Módulos: 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</a:rPr>
              <a:t>Tipos de </a:t>
            </a:r>
            <a:r>
              <a:rPr lang="pt-PT" smtClean="0">
                <a:solidFill>
                  <a:srgbClr val="002060"/>
                </a:solidFill>
                <a:latin typeface="Arial Rounded MT Bold" pitchFamily="34" charset="0"/>
              </a:rPr>
              <a:t>Dados a criar, APIs e utilização (exemplo) </a:t>
            </a:r>
            <a:endParaRPr lang="pt-PT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67544" y="1692077"/>
            <a:ext cx="84296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CatProds.h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GlibBibX.h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       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typedef struct prod* Produto; 	</a:t>
            </a:r>
            <a:endParaRPr lang="pt-PT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Produto.h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 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 localmente  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Produto criaProd(char* codProd); 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Boolean.h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		char* getCodProd(Produto p);</a:t>
            </a:r>
          </a:p>
          <a:p>
            <a:pPr>
              <a:spcBef>
                <a:spcPts val="0"/>
              </a:spcBef>
            </a:pPr>
            <a:r>
              <a:rPr lang="pt-P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PT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PT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cat_prods* Cat_Prods;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 struct lst_prods* Lista_Prods; </a:t>
            </a:r>
          </a:p>
          <a:p>
            <a:pPr>
              <a:spcBef>
                <a:spcPts val="0"/>
              </a:spcBef>
            </a:pPr>
            <a:r>
              <a:rPr lang="pt-PT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Cat_Prods inicializa_CatProds();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Cat_Prods insereProd(Cat_Prods catp,  Produto p);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existeProd(Cat_Prods catp, Produto p);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. . . .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Lista_Prods</a:t>
            </a:r>
            <a:r>
              <a:rPr lang="pt-PT" sz="1400" b="1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listaPorLetra(Cat_Prods catp, </a:t>
            </a:r>
            <a:r>
              <a:rPr lang="pt-PT" sz="14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letra);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Lista_Prods initListaProds();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…………</a:t>
            </a:r>
            <a:endParaRPr lang="pt-PT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600" dirty="0" smtClean="0">
                <a:latin typeface="+mn-lt"/>
              </a:rPr>
              <a:t> </a:t>
            </a:r>
            <a:endParaRPr lang="pt-PT" sz="1600" dirty="0">
              <a:latin typeface="+mn-lt"/>
            </a:endParaRPr>
          </a:p>
        </p:txBody>
      </p:sp>
      <p:sp>
        <p:nvSpPr>
          <p:cNvPr id="15" name="Rectângulo 14"/>
          <p:cNvSpPr/>
          <p:nvPr/>
        </p:nvSpPr>
        <p:spPr bwMode="auto">
          <a:xfrm>
            <a:off x="5940152" y="1980109"/>
            <a:ext cx="2448272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91472" y="4428381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 enum {false=0, true=1} Boolean;</a:t>
            </a:r>
            <a:endParaRPr lang="pt-PT" sz="14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Conexão recta unidireccional 17"/>
          <p:cNvCxnSpPr/>
          <p:nvPr/>
        </p:nvCxnSpPr>
        <p:spPr bwMode="auto">
          <a:xfrm>
            <a:off x="4427984" y="2268141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onexão recta unidireccional 18"/>
          <p:cNvCxnSpPr/>
          <p:nvPr/>
        </p:nvCxnSpPr>
        <p:spPr bwMode="auto">
          <a:xfrm flipH="1">
            <a:off x="5076056" y="2988221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CaixaDeTexto 19"/>
          <p:cNvSpPr txBox="1"/>
          <p:nvPr/>
        </p:nvSpPr>
        <p:spPr>
          <a:xfrm>
            <a:off x="6804248" y="284420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00000"/>
                </a:solidFill>
                <a:latin typeface="+mn-lt"/>
              </a:rPr>
              <a:t>Tipos opacos</a:t>
            </a:r>
            <a:endParaRPr lang="pt-PT" sz="1600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BRP2 - 5</a:t>
            </a:r>
            <a:endParaRPr lang="pt-PT" sz="1400">
              <a:latin typeface="Eras Medium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0034" y="1134253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</a:t>
            </a:r>
          </a:p>
          <a:p>
            <a:pPr>
              <a:spcBef>
                <a:spcPts val="0"/>
              </a:spcBef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Cat_Prods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dirty="0" err="1" smtClean="0">
                <a:latin typeface="Courier New" pitchFamily="49" charset="0"/>
                <a:cs typeface="Courier New" pitchFamily="49" charset="0"/>
              </a:rPr>
              <a:t>catProds</a:t>
            </a:r>
            <a:r>
              <a:rPr lang="pt-PT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= inicializa_CatProds();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// leitura de ficheiro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Produto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p = criaProd(char* codProd);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catProds = insereProd(catProds, p);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Filial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filiais[NUMFILIAIS];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Cat_Clis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catClis = inicializa_CatClis();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// leitura de ficheiro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Facturacao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fact =  inicializa_Facturacao();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--------------------------------------------------------------------------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/* Navegação nos resultados - versão geral simplificada */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List_Strings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listaLinhas = </a:t>
            </a:r>
            <a:r>
              <a:rPr lang="pt-PT" sz="1400" b="1" i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resultado de uma query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------------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Pagina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pag = getPagSeguinte(listaLinhas);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for(i = 0; i &lt;= getPageSize(pag)-1; i++) {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     printf(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"%s\n", getNextString(pag));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}</a:t>
            </a:r>
            <a:endParaRPr lang="pt-PT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00192" y="140404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B0F0"/>
                </a:solidFill>
                <a:latin typeface="+mn-lt"/>
              </a:rPr>
              <a:t>Utilização dos Tipos</a:t>
            </a:r>
            <a:endParaRPr lang="pt-PT" b="1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12" name="Conexão em ângulos rectos 11"/>
          <p:cNvCxnSpPr/>
          <p:nvPr/>
        </p:nvCxnSpPr>
        <p:spPr bwMode="auto">
          <a:xfrm rot="10800000" flipV="1">
            <a:off x="5292080" y="2052117"/>
            <a:ext cx="1800200" cy="50405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BRP2 - 6</a:t>
            </a:r>
            <a:endParaRPr lang="pt-PT" sz="1400">
              <a:latin typeface="Eras Medium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 bwMode="auto">
          <a:xfrm>
            <a:off x="467544" y="1620069"/>
            <a:ext cx="8352928" cy="46805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BRP2 - 7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9552" y="1116013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F0"/>
                </a:solidFill>
                <a:latin typeface="Arial Rounded MT Bold" pitchFamily="34" charset="0"/>
              </a:rPr>
              <a:t>Estruturação do Código da Aplicação </a:t>
            </a:r>
          </a:p>
        </p:txBody>
      </p:sp>
      <p:sp>
        <p:nvSpPr>
          <p:cNvPr id="11" name="Rectângulo 10"/>
          <p:cNvSpPr/>
          <p:nvPr/>
        </p:nvSpPr>
        <p:spPr bwMode="auto">
          <a:xfrm>
            <a:off x="1043608" y="2052117"/>
            <a:ext cx="1656184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17" name="Rectângulo arredondado 16"/>
          <p:cNvSpPr/>
          <p:nvPr/>
        </p:nvSpPr>
        <p:spPr bwMode="auto">
          <a:xfrm>
            <a:off x="971600" y="1980109"/>
            <a:ext cx="2160240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sym typeface="Wingdings 2" pitchFamily="18" charset="2"/>
              </a:rPr>
              <a:t>Modelo</a:t>
            </a:r>
          </a:p>
        </p:txBody>
      </p:sp>
      <p:sp>
        <p:nvSpPr>
          <p:cNvPr id="18" name="Rectângulo arredondado 17"/>
          <p:cNvSpPr/>
          <p:nvPr/>
        </p:nvSpPr>
        <p:spPr bwMode="auto">
          <a:xfrm>
            <a:off x="5796136" y="2700189"/>
            <a:ext cx="2160240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000" b="1" smtClean="0">
                <a:solidFill>
                  <a:srgbClr val="0070C0"/>
                </a:solidFill>
                <a:latin typeface="+mj-lt"/>
              </a:rPr>
              <a:t>Controlador</a:t>
            </a:r>
            <a:endParaRPr kumimoji="0" lang="pt-PT" sz="20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+mj-lt"/>
              <a:sym typeface="Wingdings 2" pitchFamily="18" charset="2"/>
            </a:endParaRPr>
          </a:p>
        </p:txBody>
      </p:sp>
      <p:sp>
        <p:nvSpPr>
          <p:cNvPr id="19" name="Rectângulo arredondado 18"/>
          <p:cNvSpPr/>
          <p:nvPr/>
        </p:nvSpPr>
        <p:spPr bwMode="auto">
          <a:xfrm>
            <a:off x="2771800" y="4356373"/>
            <a:ext cx="2160240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000" b="1" smtClean="0">
                <a:solidFill>
                  <a:srgbClr val="FF6600"/>
                </a:solidFill>
                <a:latin typeface="+mj-lt"/>
              </a:rPr>
              <a:t>Diálogo Util.</a:t>
            </a:r>
            <a:endParaRPr kumimoji="0" lang="pt-PT" sz="2000" b="1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+mj-lt"/>
              <a:sym typeface="Wingdings 2" pitchFamily="18" charset="2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763688" y="2484165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Tipos &amp; Módulos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Dados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Algoritmos (funções)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Constantes</a:t>
            </a:r>
            <a:endParaRPr lang="pt-PT" sz="1600" b="1" i="1">
              <a:latin typeface="+mn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35896" y="4932437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Menus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I/O dados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Resultados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Etc.</a:t>
            </a:r>
            <a:endParaRPr lang="pt-PT" sz="1600" b="1" i="1">
              <a:latin typeface="+mn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3276253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Ordem de execução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Fluxo de dados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Invocação funções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Validações</a:t>
            </a:r>
            <a:endParaRPr lang="pt-PT" sz="1600" b="1" i="1">
              <a:latin typeface="+mn-lt"/>
            </a:endParaRPr>
          </a:p>
        </p:txBody>
      </p:sp>
      <p:sp>
        <p:nvSpPr>
          <p:cNvPr id="24" name="Rectângulo 23"/>
          <p:cNvSpPr/>
          <p:nvPr/>
        </p:nvSpPr>
        <p:spPr bwMode="auto">
          <a:xfrm>
            <a:off x="539552" y="1764085"/>
            <a:ext cx="8280920" cy="4536504"/>
          </a:xfrm>
          <a:prstGeom prst="rect">
            <a:avLst/>
          </a:prstGeom>
          <a:noFill/>
          <a:ln w="31750" cap="flat" cmpd="dbl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084168" y="1548061"/>
            <a:ext cx="25922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1">
                    <a:lumMod val="50000"/>
                  </a:schemeClr>
                </a:solidFill>
              </a:rPr>
              <a:t>Aplicação Final SGV</a:t>
            </a:r>
            <a:endParaRPr lang="pt-PT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Conexão recta unidireccional 26"/>
          <p:cNvCxnSpPr/>
          <p:nvPr/>
        </p:nvCxnSpPr>
        <p:spPr bwMode="auto">
          <a:xfrm>
            <a:off x="3275856" y="2268141"/>
            <a:ext cx="2376264" cy="648072"/>
          </a:xfrm>
          <a:prstGeom prst="straightConnector1">
            <a:avLst/>
          </a:prstGeom>
          <a:noFill/>
          <a:ln w="38100" cap="flat" cmpd="dbl" algn="ctr">
            <a:solidFill>
              <a:srgbClr val="33CC33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8" name="Conexão recta unidireccional 27"/>
          <p:cNvCxnSpPr/>
          <p:nvPr/>
        </p:nvCxnSpPr>
        <p:spPr bwMode="auto">
          <a:xfrm flipV="1">
            <a:off x="3995936" y="3060229"/>
            <a:ext cx="1656184" cy="1224136"/>
          </a:xfrm>
          <a:prstGeom prst="straightConnector1">
            <a:avLst/>
          </a:prstGeom>
          <a:noFill/>
          <a:ln w="38100" cap="flat" cmpd="dbl" algn="ctr">
            <a:solidFill>
              <a:srgbClr val="33CC33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99592" y="1332037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rgbClr val="00B0F0"/>
                </a:solidFill>
                <a:latin typeface="Arial Rounded MT Bold" pitchFamily="34" charset="0"/>
              </a:rPr>
              <a:t>Makefile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</a:rPr>
              <a:t> e Grafo de Dependências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endParaRPr lang="pt-PT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4" name="Imagem 13" descr="DEPENDENCY_GRAPH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2134385"/>
            <a:ext cx="7404596" cy="328614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812360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BRP2 - 8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95536" y="1332037"/>
            <a:ext cx="850112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þ"/>
            </a:pPr>
            <a:r>
              <a:rPr lang="pt-PT" dirty="0" smtClean="0">
                <a:sym typeface="Wingdings"/>
              </a:rPr>
              <a:t> </a:t>
            </a:r>
            <a:r>
              <a:rPr lang="pt-PT" dirty="0" smtClean="0">
                <a:latin typeface="Arial Rounded MT Bold" pitchFamily="34" charset="0"/>
                <a:sym typeface="Wingdings"/>
              </a:rPr>
              <a:t>Capa do projecto com identificação do grupo BB, nomes, números e fotografia dos elementos do grupo;</a:t>
            </a: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Para cada módulo</a:t>
            </a:r>
            <a:r>
              <a:rPr lang="pt-PT" smtClean="0">
                <a:latin typeface="Arial Rounded MT Bold" pitchFamily="34" charset="0"/>
                <a:sym typeface="Wingdings"/>
              </a:rPr>
              <a:t>, apresentar e justificar a escolha d</a:t>
            </a:r>
            <a:r>
              <a:rPr lang="pt-PT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a </a:t>
            </a:r>
            <a:r>
              <a:rPr lang="pt-PT" dirty="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estrutura de </a:t>
            </a:r>
            <a:r>
              <a:rPr lang="pt-PT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dados</a:t>
            </a:r>
            <a:r>
              <a:rPr lang="pt-PT" smtClean="0">
                <a:latin typeface="Arial Rounded MT Bold" pitchFamily="34" charset="0"/>
                <a:sym typeface="Wingdings"/>
              </a:rPr>
              <a:t> de implementação, </a:t>
            </a:r>
            <a:r>
              <a:rPr lang="pt-PT" dirty="0" smtClean="0">
                <a:latin typeface="Arial Rounded MT Bold" pitchFamily="34" charset="0"/>
                <a:sym typeface="Wingdings"/>
              </a:rPr>
              <a:t>todos os </a:t>
            </a:r>
            <a:r>
              <a:rPr lang="pt-PT" dirty="0" err="1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typedef</a:t>
            </a:r>
            <a:r>
              <a:rPr lang="pt-PT" dirty="0" smtClean="0">
                <a:latin typeface="Arial Rounded MT Bold" pitchFamily="34" charset="0"/>
                <a:sym typeface="Wingdings"/>
              </a:rPr>
              <a:t> respectivos (quer no .h quer no .c</a:t>
            </a:r>
            <a:r>
              <a:rPr lang="pt-PT" smtClean="0">
                <a:latin typeface="Arial Rounded MT Bold" pitchFamily="34" charset="0"/>
                <a:sym typeface="Wingdings"/>
              </a:rPr>
              <a:t>), e a </a:t>
            </a:r>
            <a:r>
              <a:rPr lang="pt-PT" dirty="0" smtClean="0">
                <a:latin typeface="Arial Rounded MT Bold" pitchFamily="34" charset="0"/>
                <a:sym typeface="Wingdings"/>
              </a:rPr>
              <a:t>API comentada, função a função (o que faz cada </a:t>
            </a:r>
            <a:r>
              <a:rPr lang="pt-PT" smtClean="0">
                <a:latin typeface="Arial Rounded MT Bold" pitchFamily="34" charset="0"/>
                <a:sym typeface="Wingdings"/>
              </a:rPr>
              <a:t>uma);</a:t>
            </a:r>
            <a:endParaRPr lang="pt-PT" dirty="0" smtClean="0">
              <a:latin typeface="Arial Rounded MT Bold" pitchFamily="34" charset="0"/>
              <a:sym typeface="Wingdings"/>
            </a:endParaRP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latin typeface="Arial Rounded MT Bold" pitchFamily="34" charset="0"/>
                <a:sym typeface="Wingdings"/>
              </a:rPr>
              <a:t>Estruturação da aplicação: Modelo, Fluxo e Apresentação;</a:t>
            </a:r>
            <a:endParaRPr lang="pt-PT" dirty="0" smtClean="0">
              <a:latin typeface="Arial Rounded MT Bold" pitchFamily="34" charset="0"/>
              <a:sym typeface="Wingdings"/>
            </a:endParaRP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IU e comentários sobre decisões de navegação sobre estruturas de resultados </a:t>
            </a:r>
            <a:r>
              <a:rPr lang="pt-PT" smtClean="0">
                <a:latin typeface="Arial Rounded MT Bold" pitchFamily="34" charset="0"/>
                <a:sym typeface="Wingdings"/>
              </a:rPr>
              <a:t>mais complexas (opcional);</a:t>
            </a:r>
            <a:endParaRPr lang="pt-PT" dirty="0" smtClean="0">
              <a:latin typeface="Arial Rounded MT Bold" pitchFamily="34" charset="0"/>
              <a:sym typeface="Wingdings"/>
            </a:endParaRP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Resultados gráficos e comentários sobre os testes de performance;</a:t>
            </a: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Apresentação da </a:t>
            </a:r>
            <a:r>
              <a:rPr lang="pt-PT" dirty="0" err="1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makefile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latin typeface="Arial Rounded MT Bold" pitchFamily="34" charset="0"/>
                <a:sym typeface="Wingdings"/>
              </a:rPr>
              <a:t>e do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grafo de dependências</a:t>
            </a:r>
            <a:r>
              <a:rPr lang="pt-PT" dirty="0" smtClean="0">
                <a:latin typeface="Arial Rounded MT Bold" pitchFamily="34" charset="0"/>
                <a:sym typeface="Wingdings"/>
              </a:rPr>
              <a:t>;</a:t>
            </a: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Conclusão.</a:t>
            </a:r>
          </a:p>
          <a:p>
            <a:endParaRPr lang="pt-PT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BRP2 - 9</a:t>
            </a:r>
            <a:endParaRPr lang="pt-PT" sz="1400">
              <a:latin typeface="Eras Medium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elo de apresentação predefinido">
  <a:themeElements>
    <a:clrScheme name="2_Modelo de apresentação predefinid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2_Modelo de apresentação predefinid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2_Modelo de apresentação predefinid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o de apresentação predefinid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14666</TotalTime>
  <Words>532</Words>
  <Application>Microsoft Office PowerPoint</Application>
  <PresentationFormat>Personalizados</PresentationFormat>
  <Paragraphs>129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12" baseType="lpstr">
      <vt:lpstr>2_Modelo de apresentação predefinido</vt:lpstr>
      <vt:lpstr>Modelo de apresentação predefinido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</vt:vector>
  </TitlesOfParts>
  <Company>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MARIO</dc:creator>
  <cp:lastModifiedBy>asus</cp:lastModifiedBy>
  <cp:revision>1927</cp:revision>
  <dcterms:created xsi:type="dcterms:W3CDTF">2007-10-11T01:08:18Z</dcterms:created>
  <dcterms:modified xsi:type="dcterms:W3CDTF">2019-03-15T00:14:34Z</dcterms:modified>
</cp:coreProperties>
</file>