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6" r:id="rId2"/>
    <p:sldId id="263" r:id="rId3"/>
    <p:sldId id="279" r:id="rId4"/>
    <p:sldId id="268" r:id="rId5"/>
    <p:sldId id="267" r:id="rId6"/>
    <p:sldId id="264" r:id="rId7"/>
    <p:sldId id="280" r:id="rId8"/>
    <p:sldId id="281" r:id="rId9"/>
    <p:sldId id="282" r:id="rId10"/>
    <p:sldId id="269" r:id="rId11"/>
    <p:sldId id="270" r:id="rId12"/>
    <p:sldId id="273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B29"/>
    <a:srgbClr val="DD8047"/>
    <a:srgbClr val="C3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9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926" y="1048786"/>
            <a:ext cx="5474471" cy="1767117"/>
          </a:xfrm>
        </p:spPr>
        <p:txBody>
          <a:bodyPr>
            <a:noAutofit/>
          </a:bodyPr>
          <a:lstStyle/>
          <a:p>
            <a:pPr algn="ctr"/>
            <a:r>
              <a:rPr lang="pt-BR" sz="12000" dirty="0">
                <a:solidFill>
                  <a:srgbClr val="C36E19"/>
                </a:solidFill>
                <a:latin typeface="Arial Black" panose="020B0A04020102020204" pitchFamily="34" charset="0"/>
              </a:rPr>
              <a:t>REDU</a:t>
            </a:r>
            <a:endParaRPr lang="en-US" sz="12000" dirty="0">
              <a:solidFill>
                <a:srgbClr val="C36E1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390654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Trabalho Prático de Engenharia de Aplicações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634429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5B869-048B-4E97-8F25-3A456460623C}"/>
              </a:ext>
            </a:extLst>
          </p:cNvPr>
          <p:cNvSpPr txBox="1">
            <a:spLocks/>
          </p:cNvSpPr>
          <p:nvPr/>
        </p:nvSpPr>
        <p:spPr>
          <a:xfrm>
            <a:off x="1000125" y="2129533"/>
            <a:ext cx="67189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76B2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Plataforma de Recursos Educativos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E3E0B2C-51EF-4D1E-AAED-D1706766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41" y="668764"/>
            <a:ext cx="2690719" cy="2690719"/>
          </a:xfrm>
          <a:prstGeom prst="rect">
            <a:avLst/>
          </a:prstGeom>
        </p:spPr>
      </p:pic>
      <p:pic>
        <p:nvPicPr>
          <p:cNvPr id="11" name="Imagem 10" descr="Uma imagem com pessoa, parede, vestuário, sorriso&#10;&#10;Descrição gerada automaticamente">
            <a:extLst>
              <a:ext uri="{FF2B5EF4-FFF2-40B4-BE49-F238E27FC236}">
                <a16:creationId xmlns:a16="http://schemas.microsoft.com/office/drawing/2014/main" id="{0722742C-85B2-489B-8C7F-1E38A4FC8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259" y="5177852"/>
            <a:ext cx="1011417" cy="101141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2" name="Imagem 11" descr="Uma imagem com pessoa, céu, homem, parede&#10;&#10;Descrição gerada automaticamente">
            <a:extLst>
              <a:ext uri="{FF2B5EF4-FFF2-40B4-BE49-F238E27FC236}">
                <a16:creationId xmlns:a16="http://schemas.microsoft.com/office/drawing/2014/main" id="{7253F8C7-CF58-4AD5-9247-ED8D4C742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136" y="5177852"/>
            <a:ext cx="1011417" cy="101141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3" name="Imagem 12" descr="Uma imagem com pessoa, parede, interior, jovem&#10;&#10;Descrição gerada automaticamente">
            <a:extLst>
              <a:ext uri="{FF2B5EF4-FFF2-40B4-BE49-F238E27FC236}">
                <a16:creationId xmlns:a16="http://schemas.microsoft.com/office/drawing/2014/main" id="{B47E0087-2ABE-474D-9746-C58E06CFE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192" y="5178599"/>
            <a:ext cx="1011975" cy="10119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4" name="Imagem 13" descr="Uma imagem com pessoa, parede, homem, interior&#10;&#10;Descrição gerada automaticamente">
            <a:extLst>
              <a:ext uri="{FF2B5EF4-FFF2-40B4-BE49-F238E27FC236}">
                <a16:creationId xmlns:a16="http://schemas.microsoft.com/office/drawing/2014/main" id="{337C32C1-C107-4A68-8E4A-2BB419323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013" y="5203102"/>
            <a:ext cx="1011975" cy="10119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3164777-30D9-434F-BEEB-863E55CE73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48" y="5206320"/>
            <a:ext cx="1005284" cy="101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1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Página</a:t>
            </a:r>
            <a:r>
              <a:rPr lang="en-US" sz="4500" b="1" dirty="0">
                <a:latin typeface="Arial Black" panose="020B0A04020102020204" pitchFamily="34" charset="0"/>
              </a:rPr>
              <a:t> Principal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10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595491-62B8-4B4B-B544-E1066344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43" y="2025193"/>
            <a:ext cx="7132913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3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Recursos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11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62E59C-3390-4C77-8AA4-CF2505EF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35" y="2014050"/>
            <a:ext cx="7123090" cy="40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Adicionar</a:t>
            </a:r>
            <a:r>
              <a:rPr lang="en-US" sz="4500" b="1" dirty="0">
                <a:latin typeface="Arial Black" panose="020B0A04020102020204" pitchFamily="34" charset="0"/>
              </a:rPr>
              <a:t> </a:t>
            </a:r>
            <a:r>
              <a:rPr lang="en-US" sz="4500" b="1" dirty="0" err="1">
                <a:latin typeface="Arial Black" panose="020B0A04020102020204" pitchFamily="34" charset="0"/>
              </a:rPr>
              <a:t>Recurso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12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8660" y="2035478"/>
            <a:ext cx="7115638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Recurso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13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23" y="2035478"/>
            <a:ext cx="7132913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Recurso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14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4643" y="2035478"/>
            <a:ext cx="7123673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2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Fazer </a:t>
            </a:r>
            <a:r>
              <a:rPr lang="en-US" sz="4500" b="1" dirty="0" err="1">
                <a:latin typeface="Arial Black" panose="020B0A04020102020204" pitchFamily="34" charset="0"/>
              </a:rPr>
              <a:t>Publicação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15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6654" y="2035478"/>
            <a:ext cx="7119650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Publicação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16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6654" y="2036612"/>
            <a:ext cx="7119650" cy="40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5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Utilizadores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17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6654" y="2038075"/>
            <a:ext cx="7119650" cy="40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5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Perfil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18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9251" y="2038075"/>
            <a:ext cx="7114456" cy="40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7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Mockups – </a:t>
            </a:r>
            <a:r>
              <a:rPr lang="en-US" sz="4500" b="1" dirty="0" err="1">
                <a:latin typeface="Arial Black" panose="020B0A04020102020204" pitchFamily="34" charset="0"/>
              </a:rPr>
              <a:t>Editar</a:t>
            </a:r>
            <a:r>
              <a:rPr lang="en-US" sz="4500" b="1" dirty="0">
                <a:latin typeface="Arial Black" panose="020B0A04020102020204" pitchFamily="34" charset="0"/>
              </a:rPr>
              <a:t> </a:t>
            </a:r>
            <a:r>
              <a:rPr lang="en-US" sz="4500" b="1" dirty="0" err="1">
                <a:latin typeface="Arial Black" panose="020B0A04020102020204" pitchFamily="34" charset="0"/>
              </a:rPr>
              <a:t>Perfil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19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8B70-1783-49D4-91FD-14016B89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673" y="2038075"/>
            <a:ext cx="7111611" cy="40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REDU – </a:t>
            </a:r>
            <a:r>
              <a:rPr lang="en-US" sz="4500" b="1" dirty="0" err="1">
                <a:latin typeface="Arial Black" panose="020B0A04020102020204" pitchFamily="34" charset="0"/>
              </a:rPr>
              <a:t>Explicação</a:t>
            </a:r>
            <a:r>
              <a:rPr lang="en-US" sz="4500" b="1" dirty="0">
                <a:latin typeface="Arial Black" panose="020B0A04020102020204" pitchFamily="34" charset="0"/>
              </a:rPr>
              <a:t> do </a:t>
            </a:r>
            <a:r>
              <a:rPr lang="en-US" sz="4500" b="1" dirty="0" err="1">
                <a:latin typeface="Arial Black" panose="020B0A04020102020204" pitchFamily="34" charset="0"/>
              </a:rPr>
              <a:t>conceito</a:t>
            </a:r>
            <a:endParaRPr lang="en-US" sz="45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CBDDD-A236-4F2C-AE4E-7269C9B10DC7}"/>
              </a:ext>
            </a:extLst>
          </p:cNvPr>
          <p:cNvSpPr txBox="1"/>
          <p:nvPr/>
        </p:nvSpPr>
        <p:spPr>
          <a:xfrm>
            <a:off x="1576674" y="2123578"/>
            <a:ext cx="10058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buFont typeface="Wingdings" panose="05000000000000000000" pitchFamily="2" charset="2"/>
              <a:buChar char="§"/>
            </a:pPr>
            <a:r>
              <a:rPr lang="pt-BR" sz="2800" dirty="0">
                <a:latin typeface="+mj-lt"/>
              </a:rPr>
              <a:t>Plataforma de disponibilização de recursos educativos - cada recurso contém um ou mais ficheiros e metadados</a:t>
            </a: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endParaRPr lang="pt-BR" sz="2800" dirty="0">
              <a:latin typeface="+mj-lt"/>
            </a:endParaRP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r>
              <a:rPr lang="pt-BR" sz="2800" dirty="0">
                <a:latin typeface="+mj-lt"/>
              </a:rPr>
              <a:t>Operações sobre os recursos - classificar, adicionar, publicar, comentar e fazer download</a:t>
            </a: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endParaRPr lang="pt-BR" sz="2800" dirty="0">
              <a:latin typeface="+mj-lt"/>
            </a:endParaRPr>
          </a:p>
          <a:p>
            <a:pPr marL="457200" lvl="0" indent="-457200" fontAlgn="auto">
              <a:buFont typeface="Wingdings" panose="05000000000000000000" pitchFamily="2" charset="2"/>
              <a:buChar char="§"/>
            </a:pPr>
            <a:r>
              <a:rPr lang="pt-BR" sz="2800" dirty="0">
                <a:latin typeface="+mj-lt"/>
              </a:rPr>
              <a:t>Perfis de utilizadores com informaç</a:t>
            </a:r>
            <a:r>
              <a:rPr lang="en-US" sz="2800" dirty="0" err="1">
                <a:latin typeface="+mj-lt"/>
              </a:rPr>
              <a:t>ão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pessoal</a:t>
            </a:r>
            <a:r>
              <a:rPr lang="en-US" sz="2800" dirty="0">
                <a:latin typeface="+mj-lt"/>
              </a:rPr>
              <a:t> e </a:t>
            </a:r>
            <a:r>
              <a:rPr lang="en-US" sz="2800" dirty="0" err="1">
                <a:latin typeface="+mj-lt"/>
              </a:rPr>
              <a:t>registo</a:t>
            </a:r>
            <a:r>
              <a:rPr lang="en-US" sz="2800" dirty="0">
                <a:latin typeface="+mj-lt"/>
              </a:rPr>
              <a:t> de </a:t>
            </a:r>
            <a:r>
              <a:rPr lang="en-US" sz="2800" dirty="0" err="1">
                <a:latin typeface="+mj-lt"/>
              </a:rPr>
              <a:t>atividade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plataforma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103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926" y="1048786"/>
            <a:ext cx="5474471" cy="1767117"/>
          </a:xfrm>
        </p:spPr>
        <p:txBody>
          <a:bodyPr>
            <a:noAutofit/>
          </a:bodyPr>
          <a:lstStyle/>
          <a:p>
            <a:pPr algn="ctr"/>
            <a:r>
              <a:rPr lang="pt-BR" sz="12000" dirty="0">
                <a:solidFill>
                  <a:srgbClr val="C36E19"/>
                </a:solidFill>
                <a:latin typeface="Arial Black" panose="020B0A04020102020204" pitchFamily="34" charset="0"/>
              </a:rPr>
              <a:t>REDU</a:t>
            </a:r>
            <a:endParaRPr lang="en-US" sz="12000" dirty="0">
              <a:solidFill>
                <a:srgbClr val="C36E1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390654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Trabalho Prático de Engenharia de Aplicações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634429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20</a:t>
            </a:fld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5B869-048B-4E97-8F25-3A456460623C}"/>
              </a:ext>
            </a:extLst>
          </p:cNvPr>
          <p:cNvSpPr txBox="1">
            <a:spLocks/>
          </p:cNvSpPr>
          <p:nvPr/>
        </p:nvSpPr>
        <p:spPr>
          <a:xfrm>
            <a:off x="1000125" y="2129533"/>
            <a:ext cx="67189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76B2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Plataforma de Recursos Educativos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E3E0B2C-51EF-4D1E-AAED-D1706766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41" y="668764"/>
            <a:ext cx="2690719" cy="2690719"/>
          </a:xfrm>
          <a:prstGeom prst="rect">
            <a:avLst/>
          </a:prstGeom>
        </p:spPr>
      </p:pic>
      <p:pic>
        <p:nvPicPr>
          <p:cNvPr id="11" name="Imagem 10" descr="Uma imagem com pessoa, parede, vestuário, sorriso&#10;&#10;Descrição gerada automaticamente">
            <a:extLst>
              <a:ext uri="{FF2B5EF4-FFF2-40B4-BE49-F238E27FC236}">
                <a16:creationId xmlns:a16="http://schemas.microsoft.com/office/drawing/2014/main" id="{0722742C-85B2-489B-8C7F-1E38A4FC8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259" y="5177852"/>
            <a:ext cx="1011417" cy="101141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2" name="Imagem 11" descr="Uma imagem com pessoa, céu, homem, parede&#10;&#10;Descrição gerada automaticamente">
            <a:extLst>
              <a:ext uri="{FF2B5EF4-FFF2-40B4-BE49-F238E27FC236}">
                <a16:creationId xmlns:a16="http://schemas.microsoft.com/office/drawing/2014/main" id="{7253F8C7-CF58-4AD5-9247-ED8D4C742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136" y="5177852"/>
            <a:ext cx="1011417" cy="101141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3" name="Imagem 12" descr="Uma imagem com pessoa, parede, interior, jovem&#10;&#10;Descrição gerada automaticamente">
            <a:extLst>
              <a:ext uri="{FF2B5EF4-FFF2-40B4-BE49-F238E27FC236}">
                <a16:creationId xmlns:a16="http://schemas.microsoft.com/office/drawing/2014/main" id="{B47E0087-2ABE-474D-9746-C58E06CFE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192" y="5178599"/>
            <a:ext cx="1011975" cy="10119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4" name="Imagem 13" descr="Uma imagem com pessoa, parede, homem, interior&#10;&#10;Descrição gerada automaticamente">
            <a:extLst>
              <a:ext uri="{FF2B5EF4-FFF2-40B4-BE49-F238E27FC236}">
                <a16:creationId xmlns:a16="http://schemas.microsoft.com/office/drawing/2014/main" id="{337C32C1-C107-4A68-8E4A-2BB419323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013" y="5203102"/>
            <a:ext cx="1011975" cy="10119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3164777-30D9-434F-BEEB-863E55CE73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48" y="5206320"/>
            <a:ext cx="1005284" cy="10114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DE56662D-E4D6-490A-B31E-9BF912CA3F4A}"/>
              </a:ext>
            </a:extLst>
          </p:cNvPr>
          <p:cNvSpPr txBox="1">
            <a:spLocks/>
          </p:cNvSpPr>
          <p:nvPr/>
        </p:nvSpPr>
        <p:spPr>
          <a:xfrm>
            <a:off x="4681884" y="3727599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8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C8DF4B-4558-4B2B-86DA-91D5F826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83" y="640081"/>
            <a:ext cx="5493648" cy="505415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58A56C8-6929-4A5D-AE04-2312695F8075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70B54E4-7734-4753-90A9-982EA8AC0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4777" y="3240355"/>
            <a:ext cx="4449455" cy="1069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Arquitetura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F74CF2F-58B1-482C-9EC3-201E4FCCF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/>
          <a:stretch/>
        </p:blipFill>
        <p:spPr bwMode="auto">
          <a:xfrm>
            <a:off x="7558143" y="4252405"/>
            <a:ext cx="4604063" cy="37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9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588444"/>
            <a:ext cx="10058400" cy="145075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C99C69E-EE45-40BF-B93B-48A6F9DC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486E6B-491E-4FD8-BEDA-8659245C9573}"/>
              </a:ext>
            </a:extLst>
          </p:cNvPr>
          <p:cNvSpPr txBox="1">
            <a:spLocks/>
          </p:cNvSpPr>
          <p:nvPr/>
        </p:nvSpPr>
        <p:spPr>
          <a:xfrm>
            <a:off x="337334" y="639097"/>
            <a:ext cx="413701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</a:t>
            </a:r>
            <a:endParaRPr lang="en-US" sz="5400" b="1" dirty="0">
              <a:latin typeface="Arial Black" panose="020B0A04020102020204" pitchFamily="34" charset="0"/>
            </a:endParaRPr>
          </a:p>
          <a:p>
            <a:pPr algn="ctr"/>
            <a:r>
              <a:rPr lang="en-US" sz="5400" b="1" dirty="0">
                <a:latin typeface="Arial Black" panose="020B0A04020102020204" pitchFamily="34" charset="0"/>
              </a:rPr>
              <a:t>de Base de Dados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2401C-CC42-446C-9D63-FC069D1C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4" y="4142402"/>
            <a:ext cx="427017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ADCE0F-891D-4CFC-9F59-5D1274280C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7" r="8650"/>
          <a:stretch/>
        </p:blipFill>
        <p:spPr>
          <a:xfrm>
            <a:off x="4894584" y="479299"/>
            <a:ext cx="6788430" cy="53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7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840" y="639097"/>
            <a:ext cx="407923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Domínio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58A56C8-6929-4A5D-AE04-2312695F807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5E9CA3-EDE5-4AE4-A15C-A6121A8A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6" y="234723"/>
            <a:ext cx="7537444" cy="58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5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588444"/>
            <a:ext cx="10058400" cy="145075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C99C69E-EE45-40BF-B93B-48A6F9DC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FB5B6B-DD83-4AC5-93A3-05B95835D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7" y="302717"/>
            <a:ext cx="7042969" cy="564966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B486E6B-491E-4FD8-BEDA-8659245C9573}"/>
              </a:ext>
            </a:extLst>
          </p:cNvPr>
          <p:cNvSpPr txBox="1">
            <a:spLocks/>
          </p:cNvSpPr>
          <p:nvPr/>
        </p:nvSpPr>
        <p:spPr>
          <a:xfrm>
            <a:off x="337334" y="639097"/>
            <a:ext cx="413701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</a:t>
            </a:r>
            <a:r>
              <a:rPr lang="en-US" sz="5400" b="1" dirty="0">
                <a:latin typeface="Arial Black" panose="020B0A04020102020204" pitchFamily="34" charset="0"/>
              </a:rPr>
              <a:t> de Use Cases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2401C-CC42-446C-9D63-FC069D1C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4" y="4142402"/>
            <a:ext cx="427017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2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Modelos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tarefas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7B0F9-6DAD-4D1E-8F2C-8E2DA691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726" y="2430864"/>
            <a:ext cx="10850547" cy="31620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F6894C-A638-4B40-B6D6-A325EF45E85D}"/>
              </a:ext>
            </a:extLst>
          </p:cNvPr>
          <p:cNvSpPr txBox="1">
            <a:spLocks/>
          </p:cNvSpPr>
          <p:nvPr/>
        </p:nvSpPr>
        <p:spPr>
          <a:xfrm>
            <a:off x="4559964" y="1737360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Fazer publicação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Modelos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tarefas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7B0F9-6DAD-4D1E-8F2C-8E2DA691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078" y="2273579"/>
            <a:ext cx="11177843" cy="387004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F6894C-A638-4B40-B6D6-A325EF45E85D}"/>
              </a:ext>
            </a:extLst>
          </p:cNvPr>
          <p:cNvSpPr txBox="1">
            <a:spLocks/>
          </p:cNvSpPr>
          <p:nvPr/>
        </p:nvSpPr>
        <p:spPr>
          <a:xfrm>
            <a:off x="4559964" y="1737360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Carregar recurso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1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Arial Black" panose="020B0A04020102020204" pitchFamily="34" charset="0"/>
              </a:rPr>
              <a:t>Modelos</a:t>
            </a:r>
            <a:r>
              <a:rPr lang="en-US" sz="5400" b="1" dirty="0">
                <a:latin typeface="Arial Black" panose="020B0A04020102020204" pitchFamily="34" charset="0"/>
              </a:rPr>
              <a:t> de </a:t>
            </a:r>
            <a:r>
              <a:rPr lang="en-US" sz="5400" b="1" dirty="0" err="1">
                <a:latin typeface="Arial Black" panose="020B0A04020102020204" pitchFamily="34" charset="0"/>
              </a:rPr>
              <a:t>tarefas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9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7B0F9-6DAD-4D1E-8F2C-8E2DA691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46" y="2546701"/>
            <a:ext cx="11445707" cy="266984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F6894C-A638-4B40-B6D6-A325EF45E85D}"/>
              </a:ext>
            </a:extLst>
          </p:cNvPr>
          <p:cNvSpPr txBox="1">
            <a:spLocks/>
          </p:cNvSpPr>
          <p:nvPr/>
        </p:nvSpPr>
        <p:spPr>
          <a:xfrm>
            <a:off x="4559964" y="1737360"/>
            <a:ext cx="3133032" cy="693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Fazer download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8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238</Words>
  <Application>Microsoft Office PowerPoint</Application>
  <PresentationFormat>Ecrã Panorâmico</PresentationFormat>
  <Paragraphs>66</Paragraphs>
  <Slides>20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 Black</vt:lpstr>
      <vt:lpstr>Calibri</vt:lpstr>
      <vt:lpstr>Calibri Light</vt:lpstr>
      <vt:lpstr>Wingdings</vt:lpstr>
      <vt:lpstr>Retrospetiva</vt:lpstr>
      <vt:lpstr>REDU</vt:lpstr>
      <vt:lpstr>REDU – Explicação do conceito</vt:lpstr>
      <vt:lpstr>Arquitetura</vt:lpstr>
      <vt:lpstr>    </vt:lpstr>
      <vt:lpstr>Modelo de Domínio</vt:lpstr>
      <vt:lpstr>    </vt:lpstr>
      <vt:lpstr>Modelos de tarefas</vt:lpstr>
      <vt:lpstr>Modelos de tarefas</vt:lpstr>
      <vt:lpstr>Modelos de tarefas</vt:lpstr>
      <vt:lpstr>Mockups – Página Principal</vt:lpstr>
      <vt:lpstr>Mockups – Recursos</vt:lpstr>
      <vt:lpstr>Mockups – Adicionar Recurso</vt:lpstr>
      <vt:lpstr>Mockups – Recurso</vt:lpstr>
      <vt:lpstr>Mockups – Recurso</vt:lpstr>
      <vt:lpstr>Mockups – Fazer Publicação</vt:lpstr>
      <vt:lpstr>Mockups – Publicação</vt:lpstr>
      <vt:lpstr>Mockups – Utilizadores</vt:lpstr>
      <vt:lpstr>Mockups – Perfil</vt:lpstr>
      <vt:lpstr>Mockups – Editar Perfil</vt:lpstr>
      <vt:lpstr>REDU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Filipa Alves dos Santos</cp:lastModifiedBy>
  <cp:revision>12</cp:revision>
  <dcterms:created xsi:type="dcterms:W3CDTF">2021-03-01T22:46:39Z</dcterms:created>
  <dcterms:modified xsi:type="dcterms:W3CDTF">2021-04-06T09:38:47Z</dcterms:modified>
</cp:coreProperties>
</file>