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59" r:id="rId6"/>
    <p:sldId id="265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7662" autoAdjust="0"/>
  </p:normalViewPr>
  <p:slideViewPr>
    <p:cSldViewPr snapToGrid="0">
      <p:cViewPr varScale="1">
        <p:scale>
          <a:sx n="100" d="100"/>
          <a:sy n="100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CCC90-DD18-45CE-9930-85E2190B6EB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C7B2-09A2-41CB-BB4A-8E32F44BB5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6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37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4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3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6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70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8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8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6265-BED5-4EAA-875D-4FAD05898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3988A-425A-4DE9-947D-A4ABEBF8D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9928-EC33-4B36-A911-F28D0E2B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B5F-8F55-4037-8342-DBA37736C541}" type="datetime1">
              <a:rPr lang="pt-PT" smtClean="0"/>
              <a:t>12/11/2021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F268-84B2-429D-9E75-80D5521B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81C6-5956-480C-9EDA-E4036A47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5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E4B0-6A33-4BEC-94FB-F36A39E0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89E55-0DBC-4D6A-A473-5D93F970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CD280-35FA-4715-B913-FDC173F2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AECE-19DC-4716-ACB9-133D8C1710C0}" type="datetime1">
              <a:rPr lang="pt-PT" smtClean="0"/>
              <a:t>12/11/2021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B848-01C8-494F-8C1D-7617986A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A483-D573-4DC2-9E3D-90693375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49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C2751-14A5-4C6B-8693-3AB2E5E26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0EA9-CFB3-4890-A837-085909F0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7170F-4E8C-42F2-B966-8AD137C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B636-9E32-4AEF-8D3D-FD0DB4968D19}" type="datetime1">
              <a:rPr lang="pt-PT" smtClean="0"/>
              <a:t>12/11/2021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C2583-C4E5-48CF-A680-3A9E42A4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D4DC-C234-43CF-B467-D6B3C4F3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83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92E2-0AC3-48ED-82E1-0DF37B3E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A5AE-ECB6-4F82-9C98-34944D97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A1E9-1F07-490F-97F9-E5C5DCA2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7C13-EF84-4BAF-858E-455D02510A9F}" type="datetime1">
              <a:rPr lang="pt-PT" smtClean="0"/>
              <a:t>12/11/2021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B9EC-E4F9-4C0A-89F7-D026C51A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2D6F-3277-44D5-8AB5-8A760602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465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94DF-1414-4C72-89B4-16362007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3B65D-EDA3-4752-8D7B-506C58EF2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94F09-CBC2-44F4-8381-91ABFA4A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17DF-5174-484A-B8E1-9D6AC6AFE7FD}" type="datetime1">
              <a:rPr lang="pt-PT" smtClean="0"/>
              <a:t>12/11/2021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0B9E-F83E-4207-8EFD-841674FF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95446-822F-43F2-AF34-7B2A5BC1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13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ED9E-673A-4B74-BF29-A6E7D5A3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0D29-9D86-49DC-867C-4C7379C12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187F2-743B-42C5-B84F-4047A3720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69D7F-0E95-44C3-8D57-34B5E2E9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A7FE-3508-4D9A-AB3E-37A53B7E80D8}" type="datetime1">
              <a:rPr lang="pt-PT" smtClean="0"/>
              <a:t>12/11/2021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69B11-7793-4693-A687-2FBCEBF4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93E5A-057C-45A6-A135-225B76AF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431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7FEC-A073-4F57-8623-20E158D2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25B90-5391-43E6-A5B8-C2FD0CF07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969D7-BBC7-4AFF-B80C-14B7B2539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C7653-3F6C-46BA-8BDF-B071500E1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0660F-E928-404A-8AC4-26F6455E1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158A-3057-4A13-AA19-A7A7F1AF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BE71-E2F4-452C-BC14-F604DBAB02CB}" type="datetime1">
              <a:rPr lang="pt-PT" smtClean="0"/>
              <a:t>12/11/2021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4E8F5-7C67-4199-8AAA-E5909C0B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B80D7-3690-45BC-A380-0618A44C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674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4B01-1EE9-4176-881F-A604757E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4B85D-B5B6-49CD-845E-D1422736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7CF8-E2C9-4EDF-91BD-12C54B596268}" type="datetime1">
              <a:rPr lang="pt-PT" smtClean="0"/>
              <a:t>12/11/2021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90A2B-DA4C-46EF-881C-AEE75D72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B23A4-130C-409D-8011-1B143D6A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49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A7A32-4A5C-40C5-9866-8A855D96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D543-6D53-48E0-9647-8C8473FC00EB}" type="datetime1">
              <a:rPr lang="pt-PT" smtClean="0"/>
              <a:t>12/11/2021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DAF19-CB93-443C-ADD3-A86C9860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573E4-2337-4CBB-9788-BB12AFDE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8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DCCF-DD0C-4C62-B13F-29F51AB2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B8AD3-F4C0-4A5D-AE2B-8581C95A2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C3A0C-016B-4715-ABA1-C6F53E5AA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E98F2-F200-4742-A9BD-5386CB2D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7EA4-49A0-48A7-8D38-A660BF8D0961}" type="datetime1">
              <a:rPr lang="pt-PT" smtClean="0"/>
              <a:t>12/11/2021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BC6A5-61E8-41AE-B4C3-0C544EDA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07EDE-30B2-4E15-AD12-DD553CEC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75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97EF-2167-4D51-956A-1D32D309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3272E-D648-45C9-A0BB-01B9D0FF6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0B3BD-BD58-452F-AEBE-D25428888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58F73-93D9-4278-BD24-92ECE241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7C4C-3520-41E5-9678-9D542B992DBE}" type="datetime1">
              <a:rPr lang="pt-PT" smtClean="0"/>
              <a:t>12/11/2021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69CCE-EB39-4D5B-914C-67132F35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1F18F-2CC8-46E9-8931-E21DE8B2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504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D8BF5-1457-48AC-A5F1-4CABF004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38F28-01F1-4A6C-8927-3438C565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2E94-79F2-4014-AE5C-4FA70E72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24EB-683F-4E34-A5D7-D4EBDFBAB650}" type="datetime1">
              <a:rPr lang="pt-PT" smtClean="0"/>
              <a:t>12/11/2021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71B3-D543-431D-898B-A32E70017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5AF9-8D71-4F75-BB4B-FF95D0400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33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4821-D745-4A3E-8433-018D410C8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513"/>
            <a:ext cx="9144000" cy="1442023"/>
          </a:xfrm>
        </p:spPr>
        <p:txBody>
          <a:bodyPr anchor="ctr">
            <a:normAutofit/>
          </a:bodyPr>
          <a:lstStyle/>
          <a:p>
            <a:r>
              <a:rPr lang="pt-PT" sz="72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Portal do Utente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0D03-0D34-428F-8A99-C8F1E62EF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099" y="5642524"/>
            <a:ext cx="8424280" cy="7112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300" dirty="0">
                <a:latin typeface="+mj-lt"/>
              </a:rPr>
              <a:t>António Lindo (A85813) | Filipa Santos (A83631) | Hugo Cardoso (A85006) | João Costa (A84775) | Luís Ramos (A83930)  Nuno Cunha (</a:t>
            </a:r>
            <a:r>
              <a:rPr lang="en-US" sz="1300" b="0" i="0" dirty="0">
                <a:effectLst/>
                <a:latin typeface="+mj-lt"/>
              </a:rPr>
              <a:t>A85400</a:t>
            </a:r>
            <a:r>
              <a:rPr lang="pt-PT" sz="1300" dirty="0">
                <a:latin typeface="+mj-lt"/>
              </a:rPr>
              <a:t>) | Pedro Parente (A85919)  | Ricardo Cunha (A84302) | Válter Carvalho (A84464)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6CECC0-EF29-45F3-BE9A-CDA01E0D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7831"/>
            <a:ext cx="1297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A958D-E92D-44D8-8376-52BEBC5387F8}"/>
              </a:ext>
            </a:extLst>
          </p:cNvPr>
          <p:cNvSpPr txBox="1">
            <a:spLocks/>
          </p:cNvSpPr>
          <p:nvPr/>
        </p:nvSpPr>
        <p:spPr>
          <a:xfrm>
            <a:off x="3725799" y="4998892"/>
            <a:ext cx="4754880" cy="643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Universidade do Minho | MEI - 2021/2022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68E4D5-D16A-4897-80F7-E425BCC0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60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37F1A6C-31E6-48FB-89ED-F3838308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10</a:t>
            </a:fld>
            <a:endParaRPr lang="pt-PT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29A2A36-BD5F-4E79-9E44-CC3ED90486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279" b="87105"/>
          <a:stretch/>
        </p:blipFill>
        <p:spPr>
          <a:xfrm>
            <a:off x="6383164" y="889396"/>
            <a:ext cx="2424793" cy="2770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B60F596-399B-4E13-86BF-E68566FD1C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CEDEF"/>
              </a:clrFrom>
              <a:clrTo>
                <a:srgbClr val="ECEDEF">
                  <a:alpha val="0"/>
                </a:srgbClr>
              </a:clrTo>
            </a:clrChange>
          </a:blip>
          <a:srcRect l="1334" r="2275" b="2654"/>
          <a:stretch/>
        </p:blipFill>
        <p:spPr>
          <a:xfrm>
            <a:off x="665826" y="160531"/>
            <a:ext cx="10861483" cy="653693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7BCA46-BE5F-488F-8468-81659788D87C}"/>
              </a:ext>
            </a:extLst>
          </p:cNvPr>
          <p:cNvSpPr txBox="1">
            <a:spLocks/>
          </p:cNvSpPr>
          <p:nvPr/>
        </p:nvSpPr>
        <p:spPr>
          <a:xfrm>
            <a:off x="789634" y="3174024"/>
            <a:ext cx="2485747" cy="2488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800" b="1" dirty="0" err="1">
                <a:latin typeface="+mj-lt"/>
              </a:rPr>
              <a:t>Content</a:t>
            </a:r>
            <a:r>
              <a:rPr lang="pt-PT" sz="800" b="1" dirty="0">
                <a:latin typeface="+mj-lt"/>
              </a:rPr>
              <a:t> Management </a:t>
            </a:r>
            <a:r>
              <a:rPr lang="pt-PT" sz="800" b="1" dirty="0" err="1">
                <a:latin typeface="+mj-lt"/>
              </a:rPr>
              <a:t>System</a:t>
            </a:r>
            <a:r>
              <a:rPr lang="pt-PT" sz="800" b="1" dirty="0">
                <a:latin typeface="+mj-lt"/>
              </a:rPr>
              <a:t> (CMS)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Boletins, folhetos, etc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Visualização e download de conteúdos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Taxonomia de conteúdos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Níveis de prioridade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800" b="1" dirty="0">
                <a:latin typeface="+mj-lt"/>
              </a:rPr>
              <a:t>Balcão Eletrónico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Pedidos de medicação crónica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Pedidos de marcação de consulta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Sugestões e/ou reclamações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pt-PT" sz="2200" dirty="0">
              <a:latin typeface="+mj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EDAC6C-F8A0-4BAE-918C-4BDCE571DE5C}"/>
              </a:ext>
            </a:extLst>
          </p:cNvPr>
          <p:cNvSpPr txBox="1">
            <a:spLocks/>
          </p:cNvSpPr>
          <p:nvPr/>
        </p:nvSpPr>
        <p:spPr>
          <a:xfrm>
            <a:off x="2399248" y="1792492"/>
            <a:ext cx="2485747" cy="12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Centralização de documentos informativos 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Taxonomia de conteúdos e níveis de prioridade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Preenchimento remoto de pedidos (com feedback por notificações)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Sistema menos congestionado</a:t>
            </a:r>
            <a:endParaRPr lang="pt-PT" sz="2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24AC20-D082-4918-971B-CCCE779F347A}"/>
              </a:ext>
            </a:extLst>
          </p:cNvPr>
          <p:cNvSpPr txBox="1">
            <a:spLocks/>
          </p:cNvSpPr>
          <p:nvPr/>
        </p:nvSpPr>
        <p:spPr>
          <a:xfrm>
            <a:off x="7173841" y="2076481"/>
            <a:ext cx="2485747" cy="1352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Maior organização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Pesquisa facilitada e eficiente 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Facilitação do sistema de pedidos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Melhor gestão de recursos humanos e de tempo de serviço</a:t>
            </a:r>
            <a:endParaRPr lang="pt-PT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68E735-9E5D-4E9B-BD6E-DBE1BE877A53}"/>
              </a:ext>
            </a:extLst>
          </p:cNvPr>
          <p:cNvSpPr txBox="1">
            <a:spLocks/>
          </p:cNvSpPr>
          <p:nvPr/>
        </p:nvSpPr>
        <p:spPr>
          <a:xfrm>
            <a:off x="7250212" y="4423314"/>
            <a:ext cx="2489561" cy="123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800" dirty="0">
                <a:latin typeface="+mj-lt"/>
              </a:rPr>
              <a:t>Informação descentralizada</a:t>
            </a:r>
          </a:p>
          <a:p>
            <a:pPr>
              <a:lnSpc>
                <a:spcPct val="100000"/>
              </a:lnSpc>
            </a:pPr>
            <a:r>
              <a:rPr lang="pt-BR" sz="800" dirty="0">
                <a:latin typeface="+mj-lt"/>
              </a:rPr>
              <a:t>Difícil acesso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Congestão das linhas telefónicas e dos funcionários (10.000 chamadas / ano)</a:t>
            </a:r>
          </a:p>
          <a:p>
            <a:pPr>
              <a:lnSpc>
                <a:spcPct val="100000"/>
              </a:lnSpc>
            </a:pPr>
            <a:r>
              <a:rPr lang="pt-BR" sz="800" dirty="0">
                <a:latin typeface="+mj-lt"/>
              </a:rPr>
              <a:t>Impossibilidade de atendimento a todos os pedidos</a:t>
            </a:r>
            <a:endParaRPr lang="pt-PT" sz="22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7A47AD-A5F5-4D8A-AC8C-747AF7BD825F}"/>
              </a:ext>
            </a:extLst>
          </p:cNvPr>
          <p:cNvSpPr txBox="1">
            <a:spLocks/>
          </p:cNvSpPr>
          <p:nvPr/>
        </p:nvSpPr>
        <p:spPr>
          <a:xfrm>
            <a:off x="2657355" y="4572674"/>
            <a:ext cx="2485747" cy="12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pt-PT" sz="2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169F43C-7C06-45DE-B7C9-379CE7D4A471}"/>
              </a:ext>
            </a:extLst>
          </p:cNvPr>
          <p:cNvSpPr txBox="1">
            <a:spLocks/>
          </p:cNvSpPr>
          <p:nvPr/>
        </p:nvSpPr>
        <p:spPr>
          <a:xfrm>
            <a:off x="2738863" y="4418090"/>
            <a:ext cx="2528047" cy="12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pt-PT" sz="8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Automatização dos processos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Agregação do CMS e do Balcão numa só plataforma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Interface de fácil compreensão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Fluxo de informação simplificado</a:t>
            </a:r>
          </a:p>
          <a:p>
            <a:pPr>
              <a:lnSpc>
                <a:spcPct val="100000"/>
              </a:lnSpc>
            </a:pPr>
            <a:endParaRPr lang="pt-PT" sz="22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72F6860-79DC-4B79-848C-C2C45FC933A4}"/>
              </a:ext>
            </a:extLst>
          </p:cNvPr>
          <p:cNvSpPr txBox="1">
            <a:spLocks/>
          </p:cNvSpPr>
          <p:nvPr/>
        </p:nvSpPr>
        <p:spPr>
          <a:xfrm>
            <a:off x="9511882" y="3549588"/>
            <a:ext cx="1841918" cy="1023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Marcar consultas programadas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Requisitar medicação 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Obter documentos informativos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Comunicar problemas e sugestões 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57430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4821-D745-4A3E-8433-018D410C8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761" y="1749046"/>
            <a:ext cx="9144000" cy="1442023"/>
          </a:xfrm>
        </p:spPr>
        <p:txBody>
          <a:bodyPr anchor="ctr">
            <a:normAutofit/>
          </a:bodyPr>
          <a:lstStyle/>
          <a:p>
            <a:r>
              <a:rPr lang="pt-PT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Portal do Utente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0D03-0D34-428F-8A99-C8F1E62EF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099" y="5663589"/>
            <a:ext cx="8424280" cy="631825"/>
          </a:xfrm>
        </p:spPr>
        <p:txBody>
          <a:bodyPr anchor="ctr">
            <a:normAutofit/>
          </a:bodyPr>
          <a:lstStyle/>
          <a:p>
            <a:r>
              <a:rPr lang="pt-PT" sz="1300" dirty="0">
                <a:latin typeface="+mj-lt"/>
              </a:rPr>
              <a:t>António Lindo (A85813) | Filipa Santos (A83631) | Hugo Cardoso (A85006) | João Costa (A84775) | Luís Ramos (A83930)  Nuno Cunha (</a:t>
            </a:r>
            <a:r>
              <a:rPr lang="en-US" sz="1300" b="0" i="0" dirty="0">
                <a:effectLst/>
                <a:latin typeface="+mj-lt"/>
              </a:rPr>
              <a:t>A85400</a:t>
            </a:r>
            <a:r>
              <a:rPr lang="pt-PT" sz="1300" dirty="0">
                <a:latin typeface="+mj-lt"/>
              </a:rPr>
              <a:t>) | Pedro Parente (A85919)  | Ricardo Cunha (A84302) | Válter Carvalho (A84464)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6CECC0-EF29-45F3-BE9A-CDA01E0D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7831"/>
            <a:ext cx="1297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Imagem 6" descr="Uma imagem com ClipArt&#10;&#10;Descrição gerada automaticamente">
            <a:extLst>
              <a:ext uri="{FF2B5EF4-FFF2-40B4-BE49-F238E27FC236}">
                <a16:creationId xmlns:a16="http://schemas.microsoft.com/office/drawing/2014/main" id="{57C29907-82A6-4EEE-A326-8970227D4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971" y="136525"/>
            <a:ext cx="855633" cy="426369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9A6F85-4053-469A-A2E3-3C396B74C4BD}"/>
              </a:ext>
            </a:extLst>
          </p:cNvPr>
          <p:cNvSpPr txBox="1">
            <a:spLocks/>
          </p:cNvSpPr>
          <p:nvPr/>
        </p:nvSpPr>
        <p:spPr>
          <a:xfrm>
            <a:off x="1531239" y="2962185"/>
            <a:ext cx="9144000" cy="643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Projeto de Informática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A958D-E92D-44D8-8376-52BEBC5387F8}"/>
              </a:ext>
            </a:extLst>
          </p:cNvPr>
          <p:cNvSpPr txBox="1">
            <a:spLocks/>
          </p:cNvSpPr>
          <p:nvPr/>
        </p:nvSpPr>
        <p:spPr>
          <a:xfrm>
            <a:off x="3725799" y="4998892"/>
            <a:ext cx="4754880" cy="643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Universidade do Minho | MEI - 2021/2022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68E4D5-D16A-4897-80F7-E425BCC0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203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D9F7D-24AB-4CE3-9C81-96121EEE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96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Contexto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1492-B317-4FA5-B61E-823E05A1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06442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Plataforma para uso médico (p.e. clínicas, hospitais, </a:t>
            </a:r>
            <a:r>
              <a:rPr lang="pt-PT" sz="2200" dirty="0" err="1">
                <a:latin typeface="+mj-lt"/>
              </a:rPr>
              <a:t>etc</a:t>
            </a:r>
            <a:r>
              <a:rPr lang="pt-PT" sz="2200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Evitar a congestão das linhas telefónicas e dos funcionários 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Centralizar conteúdos informativos publicados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Preenchimento remoto e facilitado de pedidos dos utentes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B3099A-6BA4-4BA9-BF80-FF7D39F8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468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E8D94-8E34-4272-B6A9-F9117C18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9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Justificação da oportunidade de negócio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2F0C-5C7C-4488-B95F-70B65057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7" y="2343308"/>
            <a:ext cx="10405843" cy="30668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Problema transversal a várias unidades pelo país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Plataforma facilmente adaptável a uma unidade específica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Soluções atuais insuficientes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8FAB84-A880-44C2-862E-367ED1EB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634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E8D94-8E34-4272-B6A9-F9117C18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9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Exemplo: USF Manuel Rocha Peixoto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2F0C-5C7C-4488-B95F-70B65057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7" y="2343308"/>
            <a:ext cx="10405843" cy="1258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Sobrecarga da linha telefónica (10.000 chamadas / ano)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Resolução atual desorganizada e ineficiente: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8FAB84-A880-44C2-862E-367ED1EB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4</a:t>
            </a:fld>
            <a:endParaRPr lang="pt-P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C98DD7-9159-4948-BE3D-E95F3D4C0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8" r="9021"/>
          <a:stretch/>
        </p:blipFill>
        <p:spPr bwMode="auto">
          <a:xfrm>
            <a:off x="863898" y="3926118"/>
            <a:ext cx="3044944" cy="19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282E07-EB49-4D77-830A-25516F2610FE}"/>
              </a:ext>
            </a:extLst>
          </p:cNvPr>
          <p:cNvSpPr txBox="1">
            <a:spLocks/>
          </p:cNvSpPr>
          <p:nvPr/>
        </p:nvSpPr>
        <p:spPr>
          <a:xfrm>
            <a:off x="4690407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Blog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4EF69B-2F85-4E47-8778-61889404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93" y="3923866"/>
            <a:ext cx="3242336" cy="195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7D1927-9C59-40EF-850A-01EB732B8634}"/>
              </a:ext>
            </a:extLst>
          </p:cNvPr>
          <p:cNvSpPr txBox="1">
            <a:spLocks/>
          </p:cNvSpPr>
          <p:nvPr/>
        </p:nvSpPr>
        <p:spPr>
          <a:xfrm>
            <a:off x="1132062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Página de Facebook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2ADAC83-61CF-4BAA-B5EF-187E3A0CA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80" y="3943579"/>
            <a:ext cx="3145111" cy="19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AE366AC-02FD-44FC-848D-E6064EAF6BDF}"/>
              </a:ext>
            </a:extLst>
          </p:cNvPr>
          <p:cNvSpPr txBox="1">
            <a:spLocks/>
          </p:cNvSpPr>
          <p:nvPr/>
        </p:nvSpPr>
        <p:spPr>
          <a:xfrm>
            <a:off x="8309340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Google </a:t>
            </a:r>
            <a:r>
              <a:rPr lang="pt-PT" sz="1600" b="1" dirty="0" err="1">
                <a:latin typeface="+mj-lt"/>
              </a:rPr>
              <a:t>Forms</a:t>
            </a:r>
            <a:endParaRPr lang="pt-PT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38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510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Apresentação da solução proposta (1)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2A04-1700-46E1-AA79-A5A3C8CE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510" y="2403463"/>
            <a:ext cx="10168128" cy="35682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Content</a:t>
            </a:r>
            <a:r>
              <a:rPr lang="pt-PT" sz="2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Management </a:t>
            </a:r>
            <a:r>
              <a:rPr lang="pt-PT" sz="22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System</a:t>
            </a:r>
            <a:r>
              <a:rPr lang="pt-PT" sz="2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(CMS)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Publicação e armazenamento de informação médica (boletins, folhetos, etc)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Visualização e download de conteúdos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Taxonomia para classificação de conteúdos por tipo e categoria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Níveis de prioridade dos conteúdos publicados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76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510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Apresentação da solução proposta (2)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2A04-1700-46E1-AA79-A5A3C8CE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510" y="2406442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Balcão Eletrónico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Pedidos de medicação crónica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Pedidos de marcação de consulta programada (não urgente)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Preenchimento de sugestões e/ou reclamações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220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ACBC4-8B3A-4D29-8B1F-2A2FBC1F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8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Vantagens do produto para o cliente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BC19-E5A3-4C97-B263-EB387251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288" y="2340068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Documentos informativos centralizados (organização)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Pesquisa facilitada e eficiente (taxonomia de conteúdos, níveis de prioridade)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Preenchimento remoto de pedidos (com feedback por notificações)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Melhor gestão de recursos humanos e de tempo de serviço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Melhor capacidade de resposta do serviço</a:t>
            </a:r>
          </a:p>
          <a:p>
            <a:endParaRPr lang="pt-PT" sz="2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4AE706-6BB6-4FD0-A2AE-FC43E488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pt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6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39022-BF31-4707-B799-AE68EF29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90" y="521208"/>
            <a:ext cx="10804101" cy="1179576"/>
          </a:xfrm>
        </p:spPr>
        <p:txBody>
          <a:bodyPr>
            <a:no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Identificação e análise preliminar do cliente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98E4-33D0-40AC-9187-42E13C7BF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90" y="2409740"/>
            <a:ext cx="10168128" cy="23572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Necessidade de um </a:t>
            </a:r>
            <a:r>
              <a:rPr lang="pt-PT" sz="2200" u="sng" dirty="0">
                <a:latin typeface="+mj-lt"/>
              </a:rPr>
              <a:t>sistema centralizado </a:t>
            </a:r>
            <a:r>
              <a:rPr lang="pt-PT" sz="2200" dirty="0">
                <a:latin typeface="+mj-lt"/>
              </a:rPr>
              <a:t>e </a:t>
            </a:r>
            <a:r>
              <a:rPr lang="pt-PT" sz="2200" u="sng" dirty="0">
                <a:latin typeface="+mj-lt"/>
              </a:rPr>
              <a:t>user-friendly</a:t>
            </a:r>
            <a:r>
              <a:rPr lang="pt-PT" sz="2200" dirty="0">
                <a:latin typeface="+mj-lt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Falta de experiência generalizada com sistemas informáticos:</a:t>
            </a:r>
          </a:p>
          <a:p>
            <a:pPr lvl="2">
              <a:lnSpc>
                <a:spcPct val="150000"/>
              </a:lnSpc>
            </a:pPr>
            <a:r>
              <a:rPr lang="pt-PT" sz="2200" dirty="0">
                <a:latin typeface="+mj-lt"/>
              </a:rPr>
              <a:t>Profissionais de saúde – publicação de conteúdos facilitada</a:t>
            </a:r>
          </a:p>
          <a:p>
            <a:pPr lvl="2">
              <a:lnSpc>
                <a:spcPct val="150000"/>
              </a:lnSpc>
            </a:pPr>
            <a:r>
              <a:rPr lang="pt-PT" sz="2200" dirty="0">
                <a:latin typeface="+mj-lt"/>
              </a:rPr>
              <a:t>Utentes – faixa etária vasta, marcação remota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0D31464-2E1A-4714-92B1-B79ABBBA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pt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B486A1F-3111-459D-9382-39A97F5E9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86992" y="4953406"/>
            <a:ext cx="1720144" cy="170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94951270-2AC6-4E7D-ADDC-B297284B7DB0}"/>
              </a:ext>
            </a:extLst>
          </p:cNvPr>
          <p:cNvCxnSpPr>
            <a:cxnSpLocks/>
          </p:cNvCxnSpPr>
          <p:nvPr/>
        </p:nvCxnSpPr>
        <p:spPr>
          <a:xfrm>
            <a:off x="3434295" y="5723237"/>
            <a:ext cx="548340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54" name="Picture 6" descr="Man on desk with computer vector design 2725897 Vector Art at Vecteezy">
            <a:extLst>
              <a:ext uri="{FF2B5EF4-FFF2-40B4-BE49-F238E27FC236}">
                <a16:creationId xmlns:a16="http://schemas.microsoft.com/office/drawing/2014/main" id="{6EF244F4-5A8A-4394-B77C-DBDA21BF1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21978" y="4943430"/>
            <a:ext cx="1806166" cy="180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A71D17F-056F-471D-9FF0-14E49C0BD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79" y="5477876"/>
            <a:ext cx="411356" cy="41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26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C59E1-478B-457E-8FFE-E7331CFC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34" y="521208"/>
            <a:ext cx="10744396" cy="1179576"/>
          </a:xfrm>
        </p:spPr>
        <p:txBody>
          <a:bodyPr>
            <a:noAutofit/>
          </a:bodyPr>
          <a:lstStyle/>
          <a:p>
            <a:r>
              <a:rPr lang="pt-PT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Identificação e análise preliminar do mercado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C96D-10B6-4E52-A3E0-3B2288974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119" y="2159186"/>
            <a:ext cx="6324712" cy="414277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PT" sz="2100" b="1" dirty="0">
                <a:latin typeface="+mj-lt"/>
              </a:rPr>
              <a:t>Portal do Utente do SNS</a:t>
            </a:r>
          </a:p>
          <a:p>
            <a:pPr lvl="1">
              <a:lnSpc>
                <a:spcPct val="150000"/>
              </a:lnSpc>
            </a:pPr>
            <a:r>
              <a:rPr lang="pt-PT" sz="2100" dirty="0">
                <a:latin typeface="+mj-lt"/>
              </a:rPr>
              <a:t>Falta de funcionalidades :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CMS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Pedidos de medicação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Pedidos de marcação de consulta programada</a:t>
            </a:r>
          </a:p>
          <a:p>
            <a:pPr lvl="1">
              <a:lnSpc>
                <a:spcPct val="150000"/>
              </a:lnSpc>
            </a:pPr>
            <a:r>
              <a:rPr lang="pt-PT" sz="2100" dirty="0">
                <a:latin typeface="+mj-lt"/>
              </a:rPr>
              <a:t>Solução centralizada não se adequa a centros de saúde: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Impossível gerir os horários de funcionamento e staff de cada unidade</a:t>
            </a:r>
            <a:endParaRPr lang="pt-PT" sz="2400" dirty="0">
              <a:latin typeface="+mj-lt"/>
            </a:endParaRPr>
          </a:p>
          <a:p>
            <a:pPr lvl="1"/>
            <a:endParaRPr lang="pt-PT" sz="19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08B0B0-2A86-4AB3-9F65-B801C9B9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pt-P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00CB7B4-E108-430F-9F7D-0CC9F177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1" y="2958563"/>
            <a:ext cx="4069187" cy="254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0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586</Words>
  <Application>Microsoft Office PowerPoint</Application>
  <PresentationFormat>Ecrã Panorâmico</PresentationFormat>
  <Paragraphs>104</Paragraphs>
  <Slides>11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inherit</vt:lpstr>
      <vt:lpstr>Office Theme</vt:lpstr>
      <vt:lpstr>Portal do Utente</vt:lpstr>
      <vt:lpstr>Contexto</vt:lpstr>
      <vt:lpstr>Justificação da oportunidade de negócio</vt:lpstr>
      <vt:lpstr>Exemplo: USF Manuel Rocha Peixoto</vt:lpstr>
      <vt:lpstr>Apresentação da solução proposta (1)</vt:lpstr>
      <vt:lpstr>Apresentação da solução proposta (2)</vt:lpstr>
      <vt:lpstr>Vantagens do produto para o cliente</vt:lpstr>
      <vt:lpstr>Identificação e análise preliminar do cliente</vt:lpstr>
      <vt:lpstr>Identificação e análise preliminar do mercado</vt:lpstr>
      <vt:lpstr>Apresentação do PowerPoint</vt:lpstr>
      <vt:lpstr>Portal do Utente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</dc:creator>
  <cp:lastModifiedBy>Filipa Alves dos Santos</cp:lastModifiedBy>
  <cp:revision>39</cp:revision>
  <dcterms:created xsi:type="dcterms:W3CDTF">2021-11-08T16:00:18Z</dcterms:created>
  <dcterms:modified xsi:type="dcterms:W3CDTF">2021-11-12T13:04:52Z</dcterms:modified>
</cp:coreProperties>
</file>