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67" r:id="rId5"/>
    <p:sldId id="273" r:id="rId6"/>
    <p:sldId id="274" r:id="rId7"/>
    <p:sldId id="268" r:id="rId8"/>
    <p:sldId id="260" r:id="rId9"/>
    <p:sldId id="277" r:id="rId10"/>
    <p:sldId id="262" r:id="rId11"/>
    <p:sldId id="276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7662" autoAdjust="0"/>
  </p:normalViewPr>
  <p:slideViewPr>
    <p:cSldViewPr snapToGrid="0">
      <p:cViewPr varScale="1">
        <p:scale>
          <a:sx n="100" d="100"/>
          <a:sy n="100" d="100"/>
        </p:scale>
        <p:origin x="9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CCC90-DD18-45CE-9930-85E2190B6EB3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5C7B2-09A2-41CB-BB4A-8E32F44BB5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69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94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18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50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40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37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49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PT" sz="22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Content</a:t>
            </a:r>
            <a:r>
              <a:rPr lang="pt-PT" sz="22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Management </a:t>
            </a:r>
            <a:r>
              <a:rPr lang="pt-PT" sz="22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System</a:t>
            </a:r>
            <a:r>
              <a:rPr lang="pt-PT" sz="22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(CMS)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200" dirty="0">
                <a:latin typeface="+mj-lt"/>
              </a:rPr>
              <a:t>Publicação e armazenamento de informação médica (boletins, folhetos, </a:t>
            </a:r>
            <a:r>
              <a:rPr lang="pt-PT" sz="2200" dirty="0" err="1">
                <a:latin typeface="+mj-lt"/>
              </a:rPr>
              <a:t>etc</a:t>
            </a:r>
            <a:r>
              <a:rPr lang="pt-PT" sz="2200" dirty="0">
                <a:latin typeface="+mj-lt"/>
              </a:rPr>
              <a:t>)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200" dirty="0">
                <a:latin typeface="+mj-lt"/>
              </a:rPr>
              <a:t>Visualização e download de conteúdos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200" dirty="0">
                <a:latin typeface="+mj-lt"/>
              </a:rPr>
              <a:t>Taxonomia para classificação de conteúdos por tipo e categoria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200" dirty="0">
                <a:latin typeface="+mj-lt"/>
              </a:rPr>
              <a:t>Níveis de prioridade dos conteúdos publicados</a:t>
            </a:r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34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95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PT" sz="12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Balcão Eletrónico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200" dirty="0">
                <a:latin typeface="+mj-lt"/>
              </a:rPr>
              <a:t>Pedidos de medicação crónica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200" dirty="0">
                <a:latin typeface="+mj-lt"/>
              </a:rPr>
              <a:t>Pedidos de marcação de consulta programada (não urgente)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200" dirty="0">
                <a:latin typeface="+mj-lt"/>
              </a:rPr>
              <a:t>Preenchimento de sugestões e/ou reclamações</a:t>
            </a:r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29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29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08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36265-BED5-4EAA-875D-4FAD05898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3988A-425A-4DE9-947D-A4ABEBF8D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C9928-EC33-4B36-A911-F28D0E2B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FB5F-8F55-4037-8342-DBA37736C541}" type="datetime1">
              <a:rPr lang="pt-PT" smtClean="0"/>
              <a:t>24/11/2021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AF268-84B2-429D-9E75-80D5521B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881C6-5956-480C-9EDA-E4036A47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458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DE4B0-6A33-4BEC-94FB-F36A39E0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89E55-0DBC-4D6A-A473-5D93F9706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CD280-35FA-4715-B913-FDC173F22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AECE-19DC-4716-ACB9-133D8C1710C0}" type="datetime1">
              <a:rPr lang="pt-PT" smtClean="0"/>
              <a:t>24/11/2021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6B848-01C8-494F-8C1D-7617986A6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BA483-D573-4DC2-9E3D-906933755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049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4C2751-14A5-4C6B-8693-3AB2E5E26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30EA9-CFB3-4890-A837-085909F0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7170F-4E8C-42F2-B966-8AD137C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B636-9E32-4AEF-8D3D-FD0DB4968D19}" type="datetime1">
              <a:rPr lang="pt-PT" smtClean="0"/>
              <a:t>24/11/2021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C2583-C4E5-48CF-A680-3A9E42A48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7D4DC-C234-43CF-B467-D6B3C4F3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183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92E2-0AC3-48ED-82E1-0DF37B3EB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DA5AE-ECB6-4F82-9C98-34944D970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5A1E9-1F07-490F-97F9-E5C5DCA2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7C13-EF84-4BAF-858E-455D02510A9F}" type="datetime1">
              <a:rPr lang="pt-PT" smtClean="0"/>
              <a:t>24/11/2021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1B9EC-E4F9-4C0A-89F7-D026C51AB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12D6F-3277-44D5-8AB5-8A7606026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465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94DF-1414-4C72-89B4-16362007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3B65D-EDA3-4752-8D7B-506C58EF2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94F09-CBC2-44F4-8381-91ABFA4A4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B17DF-5174-484A-B8E1-9D6AC6AFE7FD}" type="datetime1">
              <a:rPr lang="pt-PT" smtClean="0"/>
              <a:t>24/11/2021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30B9E-F83E-4207-8EFD-841674FF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95446-822F-43F2-AF34-7B2A5BC1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913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0ED9E-673A-4B74-BF29-A6E7D5A3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E0D29-9D86-49DC-867C-4C7379C12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187F2-743B-42C5-B84F-4047A3720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69D7F-0E95-44C3-8D57-34B5E2E93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A7FE-3508-4D9A-AB3E-37A53B7E80D8}" type="datetime1">
              <a:rPr lang="pt-PT" smtClean="0"/>
              <a:t>24/11/2021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69B11-7793-4693-A687-2FBCEBF4A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93E5A-057C-45A6-A135-225B76AF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431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7FEC-A073-4F57-8623-20E158D2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25B90-5391-43E6-A5B8-C2FD0CF07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969D7-BBC7-4AFF-B80C-14B7B2539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3C7653-3F6C-46BA-8BDF-B071500E1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B0660F-E928-404A-8AC4-26F6455E1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0158A-3057-4A13-AA19-A7A7F1AF8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BE71-E2F4-452C-BC14-F604DBAB02CB}" type="datetime1">
              <a:rPr lang="pt-PT" smtClean="0"/>
              <a:t>24/11/2021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04E8F5-7C67-4199-8AAA-E5909C0B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6B80D7-3690-45BC-A380-0618A44C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674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4B01-1EE9-4176-881F-A604757E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74B85D-B5B6-49CD-845E-D14227361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7CF8-E2C9-4EDF-91BD-12C54B596268}" type="datetime1">
              <a:rPr lang="pt-PT" smtClean="0"/>
              <a:t>24/11/2021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90A2B-DA4C-46EF-881C-AEE75D72D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B23A4-130C-409D-8011-1B143D6A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449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0A7A32-4A5C-40C5-9866-8A855D96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D543-6D53-48E0-9647-8C8473FC00EB}" type="datetime1">
              <a:rPr lang="pt-PT" smtClean="0"/>
              <a:t>24/11/2021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8DAF19-CB93-443C-ADD3-A86C9860F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573E4-2337-4CBB-9788-BB12AFDE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588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DDCCF-DD0C-4C62-B13F-29F51AB2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B8AD3-F4C0-4A5D-AE2B-8581C95A2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C3A0C-016B-4715-ABA1-C6F53E5AA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E98F2-F200-4742-A9BD-5386CB2D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7EA4-49A0-48A7-8D38-A660BF8D0961}" type="datetime1">
              <a:rPr lang="pt-PT" smtClean="0"/>
              <a:t>24/11/2021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BC6A5-61E8-41AE-B4C3-0C544EDA7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07EDE-30B2-4E15-AD12-DD553CEC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275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97EF-2167-4D51-956A-1D32D309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63272E-D648-45C9-A0BB-01B9D0FF6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0B3BD-BD58-452F-AEBE-D25428888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58F73-93D9-4278-BD24-92ECE241D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7C4C-3520-41E5-9678-9D542B992DBE}" type="datetime1">
              <a:rPr lang="pt-PT" smtClean="0"/>
              <a:t>24/11/2021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69CCE-EB39-4D5B-914C-67132F35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1F18F-2CC8-46E9-8931-E21DE8B2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504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D8BF5-1457-48AC-A5F1-4CABF004E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38F28-01F1-4A6C-8927-3438C565C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E2E94-79F2-4014-AE5C-4FA70E72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924EB-683F-4E34-A5D7-D4EBDFBAB650}" type="datetime1">
              <a:rPr lang="pt-PT" smtClean="0"/>
              <a:t>24/11/2021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271B3-D543-431D-898B-A32E70017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15AF9-8D71-4F75-BB4B-FF95D0400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233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74821-D745-4A3E-8433-018D410C8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2513"/>
            <a:ext cx="9144000" cy="1442023"/>
          </a:xfrm>
        </p:spPr>
        <p:txBody>
          <a:bodyPr anchor="ctr">
            <a:normAutofit/>
          </a:bodyPr>
          <a:lstStyle/>
          <a:p>
            <a:r>
              <a:rPr lang="pt-PT" sz="8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Portal do Utente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70D03-0D34-428F-8A99-C8F1E62EF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1099" y="5642524"/>
            <a:ext cx="8424280" cy="7112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PT" sz="1300" dirty="0">
                <a:latin typeface="+mj-lt"/>
              </a:rPr>
              <a:t>António Lindo (A85813) | Filipa Santos (A83631) | Hugo Cardoso (A85006) | João Costa (A84775) | Luís Ramos (A83930)  Nuno Cunha (</a:t>
            </a:r>
            <a:r>
              <a:rPr lang="en-US" sz="1300" b="0" i="0" dirty="0">
                <a:effectLst/>
                <a:latin typeface="+mj-lt"/>
              </a:rPr>
              <a:t>A85400</a:t>
            </a:r>
            <a:r>
              <a:rPr lang="pt-PT" sz="1300" dirty="0">
                <a:latin typeface="+mj-lt"/>
              </a:rPr>
              <a:t>) | Pedro Parente (A85919)  | Ricardo Cunha (A84302) | Válter Carvalho (A84464)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6CECC0-EF29-45F3-BE9A-CDA01E0D6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507831"/>
            <a:ext cx="12971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inherit"/>
                <a:cs typeface="Segoe UI Historic" panose="020B0502040204020203" pitchFamily="34" charset="0"/>
              </a:rPr>
              <a:t>  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inherit"/>
                <a:cs typeface="Segoe UI Historic" panose="020B0502040204020203" pitchFamily="34" charset="0"/>
              </a:rPr>
              <a:t>     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00A958D-E92D-44D8-8376-52BEBC5387F8}"/>
              </a:ext>
            </a:extLst>
          </p:cNvPr>
          <p:cNvSpPr txBox="1">
            <a:spLocks/>
          </p:cNvSpPr>
          <p:nvPr/>
        </p:nvSpPr>
        <p:spPr>
          <a:xfrm>
            <a:off x="3718560" y="6311745"/>
            <a:ext cx="4754880" cy="643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10803020104030203" pitchFamily="2" charset="-79"/>
              </a:rPr>
              <a:t>2021/2022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D68E4D5-D16A-4897-80F7-E425BCC0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2601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C59E1-478B-457E-8FFE-E7331CFC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434" y="521208"/>
            <a:ext cx="10744396" cy="1179576"/>
          </a:xfrm>
        </p:spPr>
        <p:txBody>
          <a:bodyPr>
            <a:noAutofit/>
          </a:bodyPr>
          <a:lstStyle/>
          <a:p>
            <a:r>
              <a:rPr lang="pt-PT" sz="36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Análise de mercado – Concorrência</a:t>
            </a:r>
            <a:endParaRPr lang="pt-PT" sz="3800" dirty="0">
              <a:solidFill>
                <a:srgbClr val="C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DC96D-10B6-4E52-A3E0-3B2288974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7119" y="2159186"/>
            <a:ext cx="6324712" cy="414277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pt-PT" sz="2100" b="1" dirty="0">
                <a:latin typeface="+mj-lt"/>
              </a:rPr>
              <a:t>Portal do Utente do SNS</a:t>
            </a:r>
          </a:p>
          <a:p>
            <a:pPr lvl="1">
              <a:lnSpc>
                <a:spcPct val="150000"/>
              </a:lnSpc>
            </a:pPr>
            <a:r>
              <a:rPr lang="pt-PT" sz="2100" dirty="0">
                <a:latin typeface="+mj-lt"/>
              </a:rPr>
              <a:t>Falta de funcionalidades :</a:t>
            </a:r>
          </a:p>
          <a:p>
            <a:pPr lvl="2">
              <a:lnSpc>
                <a:spcPct val="150000"/>
              </a:lnSpc>
            </a:pPr>
            <a:r>
              <a:rPr lang="pt-PT" sz="2100" dirty="0">
                <a:latin typeface="+mj-lt"/>
              </a:rPr>
              <a:t>CMS</a:t>
            </a:r>
          </a:p>
          <a:p>
            <a:pPr lvl="2">
              <a:lnSpc>
                <a:spcPct val="150000"/>
              </a:lnSpc>
            </a:pPr>
            <a:r>
              <a:rPr lang="pt-PT" sz="2100" dirty="0">
                <a:latin typeface="+mj-lt"/>
              </a:rPr>
              <a:t>Pedidos de medicação</a:t>
            </a:r>
          </a:p>
          <a:p>
            <a:pPr lvl="2">
              <a:lnSpc>
                <a:spcPct val="150000"/>
              </a:lnSpc>
            </a:pPr>
            <a:r>
              <a:rPr lang="pt-PT" sz="2100" dirty="0">
                <a:latin typeface="+mj-lt"/>
              </a:rPr>
              <a:t>Pedidos de marcação de consulta programada</a:t>
            </a:r>
          </a:p>
          <a:p>
            <a:pPr lvl="1">
              <a:lnSpc>
                <a:spcPct val="150000"/>
              </a:lnSpc>
            </a:pPr>
            <a:r>
              <a:rPr lang="pt-PT" sz="2100" dirty="0">
                <a:latin typeface="+mj-lt"/>
              </a:rPr>
              <a:t>Solução centralizada não se adequa a centros de saúde:</a:t>
            </a:r>
          </a:p>
          <a:p>
            <a:pPr lvl="2">
              <a:lnSpc>
                <a:spcPct val="150000"/>
              </a:lnSpc>
            </a:pPr>
            <a:r>
              <a:rPr lang="pt-PT" sz="2100" dirty="0">
                <a:latin typeface="+mj-lt"/>
              </a:rPr>
              <a:t>Impossível gerir os horários de funcionamento e staff de cada unidade</a:t>
            </a:r>
            <a:endParaRPr lang="pt-PT" sz="2400" dirty="0">
              <a:latin typeface="+mj-lt"/>
            </a:endParaRPr>
          </a:p>
          <a:p>
            <a:pPr lvl="1"/>
            <a:endParaRPr lang="pt-PT" sz="19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608B0B0-2A86-4AB3-9F65-B801C9B9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545E34-39C0-4AB5-AAB9-FDF7190FE13D}" type="slidenum">
              <a:rPr lang="pt-P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pt-P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400CB7B4-E108-430F-9F7D-0CC9F1779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31" y="2958563"/>
            <a:ext cx="4069187" cy="254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04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74821-D745-4A3E-8433-018D410C8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2513"/>
            <a:ext cx="9144000" cy="1442023"/>
          </a:xfrm>
        </p:spPr>
        <p:txBody>
          <a:bodyPr anchor="ctr">
            <a:normAutofit/>
          </a:bodyPr>
          <a:lstStyle/>
          <a:p>
            <a:r>
              <a:rPr lang="pt-PT" sz="8000" dirty="0">
                <a:latin typeface="Aharoni" panose="02010803020104030203" pitchFamily="2" charset="-79"/>
                <a:cs typeface="Aharoni" panose="02010803020104030203" pitchFamily="2" charset="-79"/>
              </a:rPr>
              <a:t>Portal do Utente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70D03-0D34-428F-8A99-C8F1E62EF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1099" y="5642524"/>
            <a:ext cx="8424280" cy="7112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PT" sz="1300" dirty="0">
                <a:latin typeface="+mj-lt"/>
              </a:rPr>
              <a:t>António Lindo (A85813) | Filipa Santos (A83631) | Hugo Cardoso (A85006) | João Costa (A84775) | Luís Ramos (A83930)  Nuno Cunha (</a:t>
            </a:r>
            <a:r>
              <a:rPr lang="en-US" sz="1300" b="0" i="0" dirty="0">
                <a:effectLst/>
                <a:latin typeface="+mj-lt"/>
              </a:rPr>
              <a:t>A85400</a:t>
            </a:r>
            <a:r>
              <a:rPr lang="pt-PT" sz="1300" dirty="0">
                <a:latin typeface="+mj-lt"/>
              </a:rPr>
              <a:t>) | Pedro Parente (A85919)  | Ricardo Cunha (A84302) | Válter Carvalho (A84464)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6CECC0-EF29-45F3-BE9A-CDA01E0D6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507831"/>
            <a:ext cx="12971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inherit"/>
                <a:cs typeface="Segoe UI Historic" panose="020B0502040204020203" pitchFamily="34" charset="0"/>
              </a:rPr>
              <a:t>  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inherit"/>
                <a:cs typeface="Segoe UI Historic" panose="020B0502040204020203" pitchFamily="34" charset="0"/>
              </a:rPr>
              <a:t>     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00A958D-E92D-44D8-8376-52BEBC5387F8}"/>
              </a:ext>
            </a:extLst>
          </p:cNvPr>
          <p:cNvSpPr txBox="1">
            <a:spLocks/>
          </p:cNvSpPr>
          <p:nvPr/>
        </p:nvSpPr>
        <p:spPr>
          <a:xfrm>
            <a:off x="3718560" y="6311745"/>
            <a:ext cx="4754880" cy="643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10803020104030203" pitchFamily="2" charset="-79"/>
              </a:rPr>
              <a:t>2021/2022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D68E4D5-D16A-4897-80F7-E425BCC0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050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E8D94-8E34-4272-B6A9-F9117C18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898" y="521208"/>
            <a:ext cx="10168128" cy="1179576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Justificação da oportunidade de negócio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12F0C-5C7C-4488-B95F-70B65057E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957" y="2343308"/>
            <a:ext cx="10405843" cy="32478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Problema transversal a várias unidades pelo país</a:t>
            </a:r>
          </a:p>
          <a:p>
            <a:pPr lvl="1">
              <a:lnSpc>
                <a:spcPct val="150000"/>
              </a:lnSpc>
            </a:pPr>
            <a:r>
              <a:rPr lang="pt-PT" sz="2200" dirty="0">
                <a:latin typeface="+mj-lt"/>
              </a:rPr>
              <a:t>400 unidades de saúde familiar 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Plataforma facilmente adaptável a uma unidade específica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Soluções atuais insuficientes </a:t>
            </a:r>
          </a:p>
          <a:p>
            <a:pPr lvl="1">
              <a:lnSpc>
                <a:spcPct val="150000"/>
              </a:lnSpc>
            </a:pPr>
            <a:r>
              <a:rPr lang="pt-PT" sz="2200" dirty="0">
                <a:latin typeface="+mj-lt"/>
              </a:rPr>
              <a:t>10.000 chamadas por ano (</a:t>
            </a:r>
            <a:r>
              <a:rPr lang="pt-BR" sz="2200" dirty="0">
                <a:latin typeface="+mj-lt"/>
              </a:rPr>
              <a:t>2.5 a 5 horas p/dia para chamadas)</a:t>
            </a:r>
            <a:endParaRPr lang="pt-PT" sz="2200" dirty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endParaRPr lang="pt-PT" sz="2200" dirty="0">
              <a:latin typeface="+mj-lt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C8FAB84-A880-44C2-862E-367ED1EB2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634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7D9F7D-24AB-4CE3-9C81-96121EEE8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796" y="521208"/>
            <a:ext cx="10168128" cy="1179576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Contexto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81492-B317-4FA5-B61E-823E05A12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406442"/>
            <a:ext cx="10168128" cy="36950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Plataforma para uso médico (p.e. clínicas, hospitais, </a:t>
            </a:r>
            <a:r>
              <a:rPr lang="pt-PT" sz="2200" dirty="0" err="1">
                <a:latin typeface="+mj-lt"/>
              </a:rPr>
              <a:t>etc</a:t>
            </a:r>
            <a:r>
              <a:rPr lang="pt-PT" sz="2200" dirty="0">
                <a:latin typeface="+mj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Evitar a congestão das linhas telefónicas e dos funcionários 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Centralizar conteúdos informativos publicados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Preenchimento remoto e facilitado de pedidos dos utentes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DB3099A-6BA4-4BA9-BF80-FF7D39F89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3</a:t>
            </a:fld>
            <a:endParaRPr lang="pt-PT"/>
          </a:p>
        </p:txBody>
      </p:sp>
      <p:pic>
        <p:nvPicPr>
          <p:cNvPr id="8194" name="Picture 2" descr="Isometric Hospital Building Vector Design Vector Art &amp;amp; Graphics |  freevector.com">
            <a:extLst>
              <a:ext uri="{FF2B5EF4-FFF2-40B4-BE49-F238E27FC236}">
                <a16:creationId xmlns:a16="http://schemas.microsoft.com/office/drawing/2014/main" id="{A80AFA05-3BFF-4ED4-9C8B-189517C1A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535" y="1234440"/>
            <a:ext cx="1106167" cy="109728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Telephone-icon Optimized - Telephone Illustration Png - Free Transparent  PNG Download - PNGkey">
            <a:extLst>
              <a:ext uri="{FF2B5EF4-FFF2-40B4-BE49-F238E27FC236}">
                <a16:creationId xmlns:a16="http://schemas.microsoft.com/office/drawing/2014/main" id="{442BEEBC-97BC-42B4-9F66-4A671A5351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8" t="6661" r="17805" b="6661"/>
          <a:stretch/>
        </p:blipFill>
        <p:spPr bwMode="auto">
          <a:xfrm>
            <a:off x="9618056" y="2331720"/>
            <a:ext cx="1097280" cy="109728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Vetores File grátis, 13.000+ imagens nos formatos AI e EPS">
            <a:extLst>
              <a:ext uri="{FF2B5EF4-FFF2-40B4-BE49-F238E27FC236}">
                <a16:creationId xmlns:a16="http://schemas.microsoft.com/office/drawing/2014/main" id="{2FEF16B4-431D-4370-AF51-B41695E130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3" b="7973"/>
          <a:stretch/>
        </p:blipFill>
        <p:spPr bwMode="auto">
          <a:xfrm>
            <a:off x="8615422" y="3393526"/>
            <a:ext cx="1097280" cy="109728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6F872D30-B634-460B-BD0E-1077E1DE6128}"/>
              </a:ext>
            </a:extLst>
          </p:cNvPr>
          <p:cNvCxnSpPr>
            <a:cxnSpLocks/>
            <a:stCxn id="8202" idx="7"/>
            <a:endCxn id="8200" idx="3"/>
          </p:cNvCxnSpPr>
          <p:nvPr/>
        </p:nvCxnSpPr>
        <p:spPr>
          <a:xfrm flipV="1">
            <a:off x="9552009" y="3268307"/>
            <a:ext cx="226740" cy="28591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E9E45A45-AE62-48B3-BE72-8E172CFA6FDA}"/>
              </a:ext>
            </a:extLst>
          </p:cNvPr>
          <p:cNvCxnSpPr>
            <a:stCxn id="8200" idx="1"/>
            <a:endCxn id="8194" idx="5"/>
          </p:cNvCxnSpPr>
          <p:nvPr/>
        </p:nvCxnSpPr>
        <p:spPr>
          <a:xfrm flipH="1" flipV="1">
            <a:off x="9550708" y="2171027"/>
            <a:ext cx="228041" cy="32138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8204" name="Picture 12">
            <a:extLst>
              <a:ext uri="{FF2B5EF4-FFF2-40B4-BE49-F238E27FC236}">
                <a16:creationId xmlns:a16="http://schemas.microsoft.com/office/drawing/2014/main" id="{389268AD-D05B-49DC-BC81-DB9794E8BC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07" r="3077"/>
          <a:stretch/>
        </p:blipFill>
        <p:spPr bwMode="auto">
          <a:xfrm>
            <a:off x="9618056" y="4490806"/>
            <a:ext cx="1097280" cy="109728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Conexão reta 48">
            <a:extLst>
              <a:ext uri="{FF2B5EF4-FFF2-40B4-BE49-F238E27FC236}">
                <a16:creationId xmlns:a16="http://schemas.microsoft.com/office/drawing/2014/main" id="{34709D54-A088-47A0-9F9D-6273A9F13F8E}"/>
              </a:ext>
            </a:extLst>
          </p:cNvPr>
          <p:cNvCxnSpPr>
            <a:stCxn id="8204" idx="1"/>
            <a:endCxn id="8202" idx="5"/>
          </p:cNvCxnSpPr>
          <p:nvPr/>
        </p:nvCxnSpPr>
        <p:spPr>
          <a:xfrm flipH="1" flipV="1">
            <a:off x="9552009" y="4330113"/>
            <a:ext cx="226740" cy="32138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689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E8D94-8E34-4272-B6A9-F9117C18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898" y="521208"/>
            <a:ext cx="10168128" cy="1179576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Exemplo: USF Manuel Rocha Peixoto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12F0C-5C7C-4488-B95F-70B65057E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957" y="2343308"/>
            <a:ext cx="10405843" cy="12583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Sobrecarga da linha telefónica (10.000 chamadas / ano)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Resolução atual desorganizada e ineficiente: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C8FAB84-A880-44C2-862E-367ED1EB2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4</a:t>
            </a:fld>
            <a:endParaRPr lang="pt-PT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C98DD7-9159-4948-BE3D-E95F3D4C00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8" r="9021"/>
          <a:stretch/>
        </p:blipFill>
        <p:spPr bwMode="auto">
          <a:xfrm>
            <a:off x="863898" y="3926118"/>
            <a:ext cx="3044944" cy="195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9282E07-EB49-4D77-830A-25516F2610FE}"/>
              </a:ext>
            </a:extLst>
          </p:cNvPr>
          <p:cNvSpPr txBox="1">
            <a:spLocks/>
          </p:cNvSpPr>
          <p:nvPr/>
        </p:nvSpPr>
        <p:spPr>
          <a:xfrm>
            <a:off x="4690407" y="5924541"/>
            <a:ext cx="2508615" cy="456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PT" sz="1600" b="1" dirty="0">
                <a:latin typeface="+mj-lt"/>
              </a:rPr>
              <a:t>Blog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B4EF69B-2F85-4E47-8778-618894040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793" y="3923866"/>
            <a:ext cx="3242336" cy="195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57D1927-9C59-40EF-850A-01EB732B8634}"/>
              </a:ext>
            </a:extLst>
          </p:cNvPr>
          <p:cNvSpPr txBox="1">
            <a:spLocks/>
          </p:cNvSpPr>
          <p:nvPr/>
        </p:nvSpPr>
        <p:spPr>
          <a:xfrm>
            <a:off x="1132062" y="5924541"/>
            <a:ext cx="2508615" cy="456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PT" sz="1600" b="1" dirty="0">
                <a:latin typeface="+mj-lt"/>
              </a:rPr>
              <a:t>Página de Facebook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2ADAC83-61CF-4BAA-B5EF-187E3A0CA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080" y="3943579"/>
            <a:ext cx="3145111" cy="194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AE366AC-02FD-44FC-848D-E6064EAF6BDF}"/>
              </a:ext>
            </a:extLst>
          </p:cNvPr>
          <p:cNvSpPr txBox="1">
            <a:spLocks/>
          </p:cNvSpPr>
          <p:nvPr/>
        </p:nvSpPr>
        <p:spPr>
          <a:xfrm>
            <a:off x="8309340" y="5924541"/>
            <a:ext cx="2508615" cy="456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PT" sz="1600" b="1" dirty="0">
                <a:latin typeface="+mj-lt"/>
              </a:rPr>
              <a:t>Google </a:t>
            </a:r>
            <a:r>
              <a:rPr lang="pt-PT" sz="1600" b="1" dirty="0" err="1">
                <a:latin typeface="+mj-lt"/>
              </a:rPr>
              <a:t>Forms</a:t>
            </a:r>
            <a:endParaRPr lang="pt-PT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638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1BCB-AAA9-4832-B086-04B35D2B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136525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CMS – Página Principal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4EF8263-927A-4988-9F84-F4E118A20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344" y="1316101"/>
            <a:ext cx="8855309" cy="49834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10042E8-7715-4B1B-8D41-CD18C213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582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>
            <a:extLst>
              <a:ext uri="{FF2B5EF4-FFF2-40B4-BE49-F238E27FC236}">
                <a16:creationId xmlns:a16="http://schemas.microsoft.com/office/drawing/2014/main" id="{C28A1DA4-C6A9-46E2-9FC5-E358AF857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747" y="1316101"/>
            <a:ext cx="8854906" cy="49834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711BCB-AAA9-4832-B086-04B35D2B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136525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CMS – Documentos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10042E8-7715-4B1B-8D41-CD18C213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1996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1BCB-AAA9-4832-B086-04B35D2B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136525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Balcão - Pedido de Medicação Crónica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10042E8-7715-4B1B-8D41-CD18C213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7</a:t>
            </a:fld>
            <a:endParaRPr lang="pt-PT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F1357D0-B708-4DFB-8EC5-ECF9953246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1"/>
          <a:stretch/>
        </p:blipFill>
        <p:spPr>
          <a:xfrm>
            <a:off x="2020210" y="1343057"/>
            <a:ext cx="8151579" cy="498633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61206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ACBC4-8B3A-4D29-8B1F-2A2FBC1F2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288" y="521208"/>
            <a:ext cx="10168128" cy="1179576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Análise de mercado – Clientes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EBC19-E5A3-4C97-B263-EB3872515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288" y="2340068"/>
            <a:ext cx="10168128" cy="36950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Eficiência de pesquisa de documentos – melhor organização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Melhor gestão de recursos humanos / tempo de serviço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Descongestionamento das linhas telefónicas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Centralização de serviços</a:t>
            </a:r>
          </a:p>
          <a:p>
            <a:endParaRPr lang="pt-PT" sz="22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94AE706-6BB6-4FD0-A2AE-FC43E488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545E34-39C0-4AB5-AAB9-FDF7190FE13D}" type="slidenum">
              <a:rPr lang="pt-P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pt-P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8E8272F-9738-456B-8BA1-CE8B5DF0C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86992" y="4953406"/>
            <a:ext cx="1720144" cy="170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49085DE1-5BD2-4232-99DF-A66710B0B9A8}"/>
              </a:ext>
            </a:extLst>
          </p:cNvPr>
          <p:cNvCxnSpPr>
            <a:cxnSpLocks/>
          </p:cNvCxnSpPr>
          <p:nvPr/>
        </p:nvCxnSpPr>
        <p:spPr>
          <a:xfrm>
            <a:off x="3434295" y="5723237"/>
            <a:ext cx="548340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6" name="Picture 6" descr="Man on desk with computer vector design 2725897 Vector Art at Vecteezy">
            <a:extLst>
              <a:ext uri="{FF2B5EF4-FFF2-40B4-BE49-F238E27FC236}">
                <a16:creationId xmlns:a16="http://schemas.microsoft.com/office/drawing/2014/main" id="{A876C867-58E2-4116-8C1D-97A67DFBB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21978" y="4943430"/>
            <a:ext cx="1806166" cy="180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>
            <a:extLst>
              <a:ext uri="{FF2B5EF4-FFF2-40B4-BE49-F238E27FC236}">
                <a16:creationId xmlns:a16="http://schemas.microsoft.com/office/drawing/2014/main" id="{BD0369A3-AB85-456C-B2A4-26580EEF6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079" y="5477876"/>
            <a:ext cx="411356" cy="41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367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ACBC4-8B3A-4D29-8B1F-2A2FBC1F2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288" y="521208"/>
            <a:ext cx="10168128" cy="1179576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Análise de mercado – Características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EBC19-E5A3-4C97-B263-EB3872515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09" y="2336986"/>
            <a:ext cx="3528017" cy="210166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PT" sz="2200" b="1" dirty="0">
                <a:latin typeface="+mj-lt"/>
              </a:rPr>
              <a:t>DIMENSÃO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Escassez de alternativas</a:t>
            </a:r>
          </a:p>
          <a:p>
            <a:pPr>
              <a:lnSpc>
                <a:spcPct val="100000"/>
              </a:lnSpc>
            </a:pPr>
            <a:r>
              <a:rPr lang="pt-PT" sz="2200" dirty="0">
                <a:latin typeface="+mj-lt"/>
              </a:rPr>
              <a:t>Produtos existentes insuficientes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94AE706-6BB6-4FD0-A2AE-FC43E488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545E34-39C0-4AB5-AAB9-FDF7190FE13D}" type="slidenum">
              <a:rPr lang="pt-P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pt-P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AE68B61-CF49-45FA-97D3-AE5DBC19760B}"/>
              </a:ext>
            </a:extLst>
          </p:cNvPr>
          <p:cNvSpPr txBox="1">
            <a:spLocks/>
          </p:cNvSpPr>
          <p:nvPr/>
        </p:nvSpPr>
        <p:spPr>
          <a:xfrm>
            <a:off x="4371975" y="2379709"/>
            <a:ext cx="3448049" cy="2098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PT" sz="2200" b="1" dirty="0">
                <a:latin typeface="+mj-lt"/>
              </a:rPr>
              <a:t>PREÇOS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Inconclusivo – inexistência de competição direta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4189C42-B9B8-456F-A965-D0325F9E2B5A}"/>
              </a:ext>
            </a:extLst>
          </p:cNvPr>
          <p:cNvSpPr txBox="1">
            <a:spLocks/>
          </p:cNvSpPr>
          <p:nvPr/>
        </p:nvSpPr>
        <p:spPr>
          <a:xfrm>
            <a:off x="8276021" y="2336986"/>
            <a:ext cx="3446585" cy="2101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PT" sz="2200" b="1" dirty="0">
                <a:latin typeface="+mj-lt"/>
              </a:rPr>
              <a:t>PRICING</a:t>
            </a:r>
          </a:p>
          <a:p>
            <a:pPr>
              <a:lnSpc>
                <a:spcPct val="100000"/>
              </a:lnSpc>
            </a:pPr>
            <a:r>
              <a:rPr lang="pt-PT" sz="2200" dirty="0">
                <a:latin typeface="+mj-lt"/>
              </a:rPr>
              <a:t>Contrato (p/ USF)</a:t>
            </a:r>
          </a:p>
          <a:p>
            <a:pPr>
              <a:lnSpc>
                <a:spcPct val="100000"/>
              </a:lnSpc>
            </a:pPr>
            <a:r>
              <a:rPr lang="pt-PT" sz="2200" dirty="0">
                <a:latin typeface="+mj-lt"/>
              </a:rPr>
              <a:t>Manutenção </a:t>
            </a: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6358A54D-B9AA-4D2C-A46A-6B6FC5103083}"/>
              </a:ext>
            </a:extLst>
          </p:cNvPr>
          <p:cNvCxnSpPr>
            <a:cxnSpLocks/>
          </p:cNvCxnSpPr>
          <p:nvPr/>
        </p:nvCxnSpPr>
        <p:spPr>
          <a:xfrm>
            <a:off x="4114801" y="2221992"/>
            <a:ext cx="0" cy="4134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Contract - Free business icons">
            <a:extLst>
              <a:ext uri="{FF2B5EF4-FFF2-40B4-BE49-F238E27FC236}">
                <a16:creationId xmlns:a16="http://schemas.microsoft.com/office/drawing/2014/main" id="{6E10ED28-0A78-4FEE-B5B1-3FE61D6E6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599" y="464092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tiqueta de preço - ícones de comércio e compras grátis">
            <a:extLst>
              <a:ext uri="{FF2B5EF4-FFF2-40B4-BE49-F238E27FC236}">
                <a16:creationId xmlns:a16="http://schemas.microsoft.com/office/drawing/2014/main" id="{5A50215C-3180-44CB-B6D1-934C311DD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252" y="4613148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erfil - ícones de rede grátis">
            <a:extLst>
              <a:ext uri="{FF2B5EF4-FFF2-40B4-BE49-F238E27FC236}">
                <a16:creationId xmlns:a16="http://schemas.microsoft.com/office/drawing/2014/main" id="{00FE48B5-E2BB-4D10-85FA-B9FDBBFAC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651" y="4559293"/>
            <a:ext cx="1546518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F7DD76C7-C5DC-486B-AB4E-CA175C366DE8}"/>
              </a:ext>
            </a:extLst>
          </p:cNvPr>
          <p:cNvCxnSpPr>
            <a:cxnSpLocks/>
          </p:cNvCxnSpPr>
          <p:nvPr/>
        </p:nvCxnSpPr>
        <p:spPr>
          <a:xfrm>
            <a:off x="8010526" y="2221992"/>
            <a:ext cx="0" cy="4134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607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419</Words>
  <Application>Microsoft Office PowerPoint</Application>
  <PresentationFormat>Ecrã Panorâmico</PresentationFormat>
  <Paragraphs>81</Paragraphs>
  <Slides>11</Slides>
  <Notes>11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7" baseType="lpstr">
      <vt:lpstr>Aharoni</vt:lpstr>
      <vt:lpstr>Arial</vt:lpstr>
      <vt:lpstr>Calibri</vt:lpstr>
      <vt:lpstr>Calibri Light</vt:lpstr>
      <vt:lpstr>inherit</vt:lpstr>
      <vt:lpstr>Office Theme</vt:lpstr>
      <vt:lpstr>Portal do Utente</vt:lpstr>
      <vt:lpstr>Justificação da oportunidade de negócio</vt:lpstr>
      <vt:lpstr>Contexto</vt:lpstr>
      <vt:lpstr>Exemplo: USF Manuel Rocha Peixoto</vt:lpstr>
      <vt:lpstr>CMS – Página Principal</vt:lpstr>
      <vt:lpstr>CMS – Documentos</vt:lpstr>
      <vt:lpstr>Balcão - Pedido de Medicação Crónica</vt:lpstr>
      <vt:lpstr>Análise de mercado – Clientes</vt:lpstr>
      <vt:lpstr>Análise de mercado – Características</vt:lpstr>
      <vt:lpstr>Análise de mercado – Concorrência</vt:lpstr>
      <vt:lpstr>Portal do Utente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Hugo</dc:creator>
  <cp:lastModifiedBy>Filipa Alves dos Santos</cp:lastModifiedBy>
  <cp:revision>57</cp:revision>
  <dcterms:created xsi:type="dcterms:W3CDTF">2021-11-08T16:00:18Z</dcterms:created>
  <dcterms:modified xsi:type="dcterms:W3CDTF">2021-11-24T05:55:15Z</dcterms:modified>
</cp:coreProperties>
</file>