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7" r:id="rId5"/>
    <p:sldId id="273" r:id="rId6"/>
    <p:sldId id="274" r:id="rId7"/>
    <p:sldId id="268" r:id="rId8"/>
    <p:sldId id="260" r:id="rId9"/>
    <p:sldId id="277" r:id="rId10"/>
    <p:sldId id="262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30A7F-39A9-402A-8B95-3D7EE868AF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935978-36DC-46CB-B044-31A83682851A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3600" dirty="0">
              <a:latin typeface="+mj-lt"/>
            </a:rPr>
            <a:t>400 USFs</a:t>
          </a:r>
        </a:p>
      </dgm:t>
    </dgm:pt>
    <dgm:pt modelId="{3F860C37-5D1D-4F23-A7F9-9FAC89519D08}" type="parTrans" cxnId="{1C71E648-576E-446C-97CD-6FB8F91CB627}">
      <dgm:prSet/>
      <dgm:spPr/>
      <dgm:t>
        <a:bodyPr/>
        <a:lstStyle/>
        <a:p>
          <a:endParaRPr lang="en-US"/>
        </a:p>
      </dgm:t>
    </dgm:pt>
    <dgm:pt modelId="{F5771DD4-A932-4A70-A824-3E34CD815D98}" type="sibTrans" cxnId="{1C71E648-576E-446C-97CD-6FB8F91CB627}">
      <dgm:prSet/>
      <dgm:spPr/>
      <dgm:t>
        <a:bodyPr/>
        <a:lstStyle/>
        <a:p>
          <a:endParaRPr lang="en-US"/>
        </a:p>
      </dgm:t>
    </dgm:pt>
    <dgm:pt modelId="{9A3A471B-FF34-41D0-8335-8DB92084337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dirty="0">
              <a:latin typeface="+mj-lt"/>
            </a:rPr>
            <a:t>Clínicas portuguesas</a:t>
          </a:r>
        </a:p>
      </dgm:t>
    </dgm:pt>
    <dgm:pt modelId="{9286C53F-90F9-4306-BA06-087B99C9AC33}" type="parTrans" cxnId="{4B415687-14CD-4ABF-B770-58BD1135B9A2}">
      <dgm:prSet/>
      <dgm:spPr/>
      <dgm:t>
        <a:bodyPr/>
        <a:lstStyle/>
        <a:p>
          <a:endParaRPr lang="en-US"/>
        </a:p>
      </dgm:t>
    </dgm:pt>
    <dgm:pt modelId="{A22FE841-3CCC-475E-8083-865981EE35E4}" type="sibTrans" cxnId="{4B415687-14CD-4ABF-B770-58BD1135B9A2}">
      <dgm:prSet/>
      <dgm:spPr/>
      <dgm:t>
        <a:bodyPr/>
        <a:lstStyle/>
        <a:p>
          <a:endParaRPr lang="en-US"/>
        </a:p>
      </dgm:t>
    </dgm:pt>
    <dgm:pt modelId="{31BE9D9E-1C59-4659-84E8-A646C514E87F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dirty="0">
              <a:latin typeface="+mj-lt"/>
            </a:rPr>
            <a:t>Clínicas internacionais</a:t>
          </a:r>
        </a:p>
      </dgm:t>
    </dgm:pt>
    <dgm:pt modelId="{C8CAE56B-7498-4F2A-B960-8868B5190B09}" type="parTrans" cxnId="{6CD0FF24-9153-49F7-9498-CDDA53976E33}">
      <dgm:prSet/>
      <dgm:spPr/>
      <dgm:t>
        <a:bodyPr/>
        <a:lstStyle/>
        <a:p>
          <a:endParaRPr lang="en-US"/>
        </a:p>
      </dgm:t>
    </dgm:pt>
    <dgm:pt modelId="{CEAEA53C-4E69-4A5B-9DC0-057E1F021052}" type="sibTrans" cxnId="{6CD0FF24-9153-49F7-9498-CDDA53976E33}">
      <dgm:prSet/>
      <dgm:spPr/>
      <dgm:t>
        <a:bodyPr/>
        <a:lstStyle/>
        <a:p>
          <a:endParaRPr lang="en-US"/>
        </a:p>
      </dgm:t>
    </dgm:pt>
    <dgm:pt modelId="{0B667FC7-00F6-4053-AE26-7580A45EE6D2}" type="pres">
      <dgm:prSet presAssocID="{AFB30A7F-39A9-402A-8B95-3D7EE868AFDF}" presName="Name0" presStyleCnt="0">
        <dgm:presLayoutVars>
          <dgm:dir/>
          <dgm:animLvl val="lvl"/>
          <dgm:resizeHandles val="exact"/>
        </dgm:presLayoutVars>
      </dgm:prSet>
      <dgm:spPr/>
    </dgm:pt>
    <dgm:pt modelId="{D3971E25-8807-496A-BFE2-32AF9889E7F3}" type="pres">
      <dgm:prSet presAssocID="{A8935978-36DC-46CB-B044-31A83682851A}" presName="parTxOnly" presStyleLbl="node1" presStyleIdx="0" presStyleCnt="3" custLinFactNeighborX="-4104">
        <dgm:presLayoutVars>
          <dgm:chMax val="0"/>
          <dgm:chPref val="0"/>
          <dgm:bulletEnabled val="1"/>
        </dgm:presLayoutVars>
      </dgm:prSet>
      <dgm:spPr/>
    </dgm:pt>
    <dgm:pt modelId="{F346636B-A449-42DE-9172-3EE6FB892C7F}" type="pres">
      <dgm:prSet presAssocID="{F5771DD4-A932-4A70-A824-3E34CD815D98}" presName="parTxOnlySpace" presStyleCnt="0"/>
      <dgm:spPr/>
    </dgm:pt>
    <dgm:pt modelId="{6A16217C-F7FD-43A7-A703-88771F4277A0}" type="pres">
      <dgm:prSet presAssocID="{9A3A471B-FF34-41D0-8335-8DB920843378}" presName="parTxOnly" presStyleLbl="node1" presStyleIdx="1" presStyleCnt="3" custLinFactNeighborX="-9850" custLinFactNeighborY="-1527">
        <dgm:presLayoutVars>
          <dgm:chMax val="0"/>
          <dgm:chPref val="0"/>
          <dgm:bulletEnabled val="1"/>
        </dgm:presLayoutVars>
      </dgm:prSet>
      <dgm:spPr/>
    </dgm:pt>
    <dgm:pt modelId="{7C333210-97B7-48E7-8DB8-56B317A39B9B}" type="pres">
      <dgm:prSet presAssocID="{A22FE841-3CCC-475E-8083-865981EE35E4}" presName="parTxOnlySpace" presStyleCnt="0"/>
      <dgm:spPr/>
    </dgm:pt>
    <dgm:pt modelId="{BECB1AB5-BAC9-4BB8-B155-4767A0BABA53}" type="pres">
      <dgm:prSet presAssocID="{31BE9D9E-1C59-4659-84E8-A646C514E87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CD0FF24-9153-49F7-9498-CDDA53976E33}" srcId="{AFB30A7F-39A9-402A-8B95-3D7EE868AFDF}" destId="{31BE9D9E-1C59-4659-84E8-A646C514E87F}" srcOrd="2" destOrd="0" parTransId="{C8CAE56B-7498-4F2A-B960-8868B5190B09}" sibTransId="{CEAEA53C-4E69-4A5B-9DC0-057E1F021052}"/>
    <dgm:cxn modelId="{83610F29-DB5A-4157-A507-E2EB48A8B0FF}" type="presOf" srcId="{9A3A471B-FF34-41D0-8335-8DB920843378}" destId="{6A16217C-F7FD-43A7-A703-88771F4277A0}" srcOrd="0" destOrd="0" presId="urn:microsoft.com/office/officeart/2005/8/layout/chevron1"/>
    <dgm:cxn modelId="{1C71E648-576E-446C-97CD-6FB8F91CB627}" srcId="{AFB30A7F-39A9-402A-8B95-3D7EE868AFDF}" destId="{A8935978-36DC-46CB-B044-31A83682851A}" srcOrd="0" destOrd="0" parTransId="{3F860C37-5D1D-4F23-A7F9-9FAC89519D08}" sibTransId="{F5771DD4-A932-4A70-A824-3E34CD815D98}"/>
    <dgm:cxn modelId="{FE94A14B-EDAF-467A-81F4-509FCB11CE8B}" type="presOf" srcId="{A8935978-36DC-46CB-B044-31A83682851A}" destId="{D3971E25-8807-496A-BFE2-32AF9889E7F3}" srcOrd="0" destOrd="0" presId="urn:microsoft.com/office/officeart/2005/8/layout/chevron1"/>
    <dgm:cxn modelId="{4B415687-14CD-4ABF-B770-58BD1135B9A2}" srcId="{AFB30A7F-39A9-402A-8B95-3D7EE868AFDF}" destId="{9A3A471B-FF34-41D0-8335-8DB920843378}" srcOrd="1" destOrd="0" parTransId="{9286C53F-90F9-4306-BA06-087B99C9AC33}" sibTransId="{A22FE841-3CCC-475E-8083-865981EE35E4}"/>
    <dgm:cxn modelId="{E7EE38C9-0160-4D55-9547-07149F4B3434}" type="presOf" srcId="{AFB30A7F-39A9-402A-8B95-3D7EE868AFDF}" destId="{0B667FC7-00F6-4053-AE26-7580A45EE6D2}" srcOrd="0" destOrd="0" presId="urn:microsoft.com/office/officeart/2005/8/layout/chevron1"/>
    <dgm:cxn modelId="{41BCD9C9-4B89-4880-9B0E-BCF7C131FCEA}" type="presOf" srcId="{31BE9D9E-1C59-4659-84E8-A646C514E87F}" destId="{BECB1AB5-BAC9-4BB8-B155-4767A0BABA53}" srcOrd="0" destOrd="0" presId="urn:microsoft.com/office/officeart/2005/8/layout/chevron1"/>
    <dgm:cxn modelId="{E6320ACE-5745-43D9-990F-62E1A9BD5085}" type="presParOf" srcId="{0B667FC7-00F6-4053-AE26-7580A45EE6D2}" destId="{D3971E25-8807-496A-BFE2-32AF9889E7F3}" srcOrd="0" destOrd="0" presId="urn:microsoft.com/office/officeart/2005/8/layout/chevron1"/>
    <dgm:cxn modelId="{89CE1708-6DA2-41FB-BF58-EFA9DE7ECBC5}" type="presParOf" srcId="{0B667FC7-00F6-4053-AE26-7580A45EE6D2}" destId="{F346636B-A449-42DE-9172-3EE6FB892C7F}" srcOrd="1" destOrd="0" presId="urn:microsoft.com/office/officeart/2005/8/layout/chevron1"/>
    <dgm:cxn modelId="{0BCA3F57-94B8-4F54-A2BB-9F865ED63C20}" type="presParOf" srcId="{0B667FC7-00F6-4053-AE26-7580A45EE6D2}" destId="{6A16217C-F7FD-43A7-A703-88771F4277A0}" srcOrd="2" destOrd="0" presId="urn:microsoft.com/office/officeart/2005/8/layout/chevron1"/>
    <dgm:cxn modelId="{24FB7845-6917-4A61-BE29-E9711945ACA3}" type="presParOf" srcId="{0B667FC7-00F6-4053-AE26-7580A45EE6D2}" destId="{7C333210-97B7-48E7-8DB8-56B317A39B9B}" srcOrd="3" destOrd="0" presId="urn:microsoft.com/office/officeart/2005/8/layout/chevron1"/>
    <dgm:cxn modelId="{3689933F-421A-4776-A81E-9D0010FCC8E8}" type="presParOf" srcId="{0B667FC7-00F6-4053-AE26-7580A45EE6D2}" destId="{BECB1AB5-BAC9-4BB8-B155-4767A0BABA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71E25-8807-496A-BFE2-32AF9889E7F3}">
      <dsp:nvSpPr>
        <dsp:cNvPr id="0" name=""/>
        <dsp:cNvSpPr/>
      </dsp:nvSpPr>
      <dsp:spPr>
        <a:xfrm>
          <a:off x="0" y="243446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</a:rPr>
            <a:t>400 USFs</a:t>
          </a:r>
        </a:p>
      </dsp:txBody>
      <dsp:txXfrm>
        <a:off x="666439" y="243446"/>
        <a:ext cx="1999317" cy="1332877"/>
      </dsp:txXfrm>
    </dsp:sp>
    <dsp:sp modelId="{6A16217C-F7FD-43A7-A703-88771F4277A0}">
      <dsp:nvSpPr>
        <dsp:cNvPr id="0" name=""/>
        <dsp:cNvSpPr/>
      </dsp:nvSpPr>
      <dsp:spPr>
        <a:xfrm>
          <a:off x="2968887" y="223093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Clínicas portuguesas</a:t>
          </a:r>
        </a:p>
      </dsp:txBody>
      <dsp:txXfrm>
        <a:off x="3635326" y="223093"/>
        <a:ext cx="1999317" cy="1332877"/>
      </dsp:txXfrm>
    </dsp:sp>
    <dsp:sp modelId="{BECB1AB5-BAC9-4BB8-B155-4767A0BABA53}">
      <dsp:nvSpPr>
        <dsp:cNvPr id="0" name=""/>
        <dsp:cNvSpPr/>
      </dsp:nvSpPr>
      <dsp:spPr>
        <a:xfrm>
          <a:off x="6000684" y="243446"/>
          <a:ext cx="3332194" cy="1332877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Clínicas internacionais</a:t>
          </a:r>
        </a:p>
      </dsp:txBody>
      <dsp:txXfrm>
        <a:off x="6667123" y="243446"/>
        <a:ext cx="1999317" cy="1332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Publicação e armazenamento de informação médica (boletins, folhetos,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medicação crónica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marcação de consulta programada (não urgente)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Preenchimento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03/12/2021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03/12/2021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03/12/2021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03/12/2021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03/12/2021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03/12/2021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03/12/2021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Concorrência</a:t>
            </a:r>
            <a:endParaRPr lang="pt-PT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Modelo de Negócio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1D263-E32B-47FB-9F0B-2FDB69FD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34" y="2305050"/>
            <a:ext cx="10168128" cy="38512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200" dirty="0">
                <a:latin typeface="+mj-lt"/>
              </a:rPr>
              <a:t>SaaS – alug</a:t>
            </a:r>
            <a:r>
              <a:rPr lang="en-US" sz="2200" dirty="0" err="1">
                <a:latin typeface="+mj-lt"/>
              </a:rPr>
              <a:t>uer</a:t>
            </a:r>
            <a:r>
              <a:rPr lang="en-US" sz="2200" dirty="0">
                <a:latin typeface="+mj-lt"/>
              </a:rPr>
              <a:t> da </a:t>
            </a:r>
            <a:r>
              <a:rPr lang="en-US" sz="2200" dirty="0" err="1">
                <a:latin typeface="+mj-lt"/>
              </a:rPr>
              <a:t>aplicação</a:t>
            </a:r>
            <a:r>
              <a:rPr lang="en-US" sz="2200" dirty="0">
                <a:latin typeface="+mj-lt"/>
              </a:rPr>
              <a:t> por valor mensal</a:t>
            </a:r>
          </a:p>
          <a:p>
            <a:pPr lvl="1"/>
            <a:r>
              <a:rPr lang="pt-BR" sz="1800" dirty="0">
                <a:latin typeface="+mj-lt"/>
              </a:rPr>
              <a:t>Manutenção</a:t>
            </a:r>
          </a:p>
          <a:p>
            <a:pPr lvl="1"/>
            <a:r>
              <a:rPr lang="pt-BR" sz="1800" dirty="0">
                <a:latin typeface="+mj-lt"/>
              </a:rPr>
              <a:t>Help desk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Outras fontes de receita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Implementação de novas funcionalidades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Pacotes de horas adicionais</a:t>
            </a:r>
          </a:p>
          <a:p>
            <a:pPr lvl="1">
              <a:lnSpc>
                <a:spcPct val="100000"/>
              </a:lnSpc>
            </a:pPr>
            <a:r>
              <a:rPr lang="pt-PT" sz="1800" dirty="0" err="1">
                <a:latin typeface="+mj-lt"/>
              </a:rPr>
              <a:t>Host</a:t>
            </a:r>
            <a:r>
              <a:rPr lang="pt-PT" sz="1800" dirty="0">
                <a:latin typeface="+mj-lt"/>
              </a:rPr>
              <a:t>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041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Modelo de Negócio – Expansão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B643C69-B8A7-4CFE-9209-F4F48A166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134911"/>
              </p:ext>
            </p:extLst>
          </p:nvPr>
        </p:nvGraphicFramePr>
        <p:xfrm>
          <a:off x="1428193" y="2355342"/>
          <a:ext cx="9335614" cy="181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981ACF-2659-452D-9E62-692E4FBC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11" y="4334277"/>
            <a:ext cx="10168128" cy="1785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Contacto direto c/ clientes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latin typeface="+mj-lt"/>
              </a:rPr>
              <a:t>Atrair clientes c/ pacotes de novas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03126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Clientes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27037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Eficiência de pesquisa de documentos – melhor organização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Melhor gestão de recursos humanos / tempo de serviço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BR" sz="1800" b="0" i="0" dirty="0">
                <a:effectLst/>
                <a:latin typeface="+mj-lt"/>
              </a:rPr>
              <a:t>2.5 a 5 horas p/ dia para chamadas</a:t>
            </a:r>
            <a:endParaRPr lang="pt-PT" dirty="0">
              <a:latin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Descongestionamento das linhas telefónicas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PT" sz="1800" dirty="0">
                <a:latin typeface="+mj-lt"/>
              </a:rPr>
              <a:t>1 hora p/ dia recuperada 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Centralização de serviços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265" y="635447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E8272F-9738-456B-8BA1-CE8B5DF0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2878" y="4875248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085DE1-5BD2-4232-99DF-A66710B0B9A8}"/>
              </a:ext>
            </a:extLst>
          </p:cNvPr>
          <p:cNvCxnSpPr>
            <a:cxnSpLocks/>
          </p:cNvCxnSpPr>
          <p:nvPr/>
        </p:nvCxnSpPr>
        <p:spPr>
          <a:xfrm flipV="1">
            <a:off x="6464737" y="5689635"/>
            <a:ext cx="2769513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A876C867-58E2-4116-8C1D-97A67DF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15200" y="4913437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D0369A3-AB85-456C-B2A4-26580EEF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33" y="5415449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Características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4" y="2336986"/>
            <a:ext cx="3528017" cy="2101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DIMENSÃO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400 USFs a nível nacional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Outros centros de saúde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E68B61-CF49-45FA-97D3-AE5DBC19760B}"/>
              </a:ext>
            </a:extLst>
          </p:cNvPr>
          <p:cNvSpPr txBox="1">
            <a:spLocks/>
          </p:cNvSpPr>
          <p:nvPr/>
        </p:nvSpPr>
        <p:spPr>
          <a:xfrm>
            <a:off x="4380296" y="2336986"/>
            <a:ext cx="3448049" cy="209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PREÇOS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Base: 500 a 1000 €/ano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Consultoria a 30/40 €/hora</a:t>
            </a:r>
          </a:p>
          <a:p>
            <a:pPr>
              <a:lnSpc>
                <a:spcPct val="150000"/>
              </a:lnSpc>
            </a:pPr>
            <a:endParaRPr lang="pt-PT" sz="2200" dirty="0">
              <a:latin typeface="+mj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9C42-B9B8-456F-A965-D0325F9E2B5A}"/>
              </a:ext>
            </a:extLst>
          </p:cNvPr>
          <p:cNvSpPr txBox="1">
            <a:spLocks/>
          </p:cNvSpPr>
          <p:nvPr/>
        </p:nvSpPr>
        <p:spPr>
          <a:xfrm>
            <a:off x="8276021" y="2336986"/>
            <a:ext cx="3446585" cy="2276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PRICING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latin typeface="+mj-lt"/>
              </a:rPr>
              <a:t>Contrato anual (p/ USF)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latin typeface="+mj-lt"/>
              </a:rPr>
              <a:t>Opcional: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Manutenção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Infraestrutura</a:t>
            </a:r>
          </a:p>
          <a:p>
            <a:pPr lvl="1">
              <a:lnSpc>
                <a:spcPct val="100000"/>
              </a:lnSpc>
            </a:pPr>
            <a:r>
              <a:rPr lang="pt-PT" sz="1800" dirty="0">
                <a:latin typeface="+mj-lt"/>
              </a:rPr>
              <a:t>Novas funcionalidades</a:t>
            </a:r>
          </a:p>
          <a:p>
            <a:pPr>
              <a:lnSpc>
                <a:spcPct val="100000"/>
              </a:lnSpc>
            </a:pPr>
            <a:endParaRPr lang="pt-PT" sz="2200" dirty="0">
              <a:latin typeface="+mj-lt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358A54D-B9AA-4D2C-A46A-6B6FC5103083}"/>
              </a:ext>
            </a:extLst>
          </p:cNvPr>
          <p:cNvCxnSpPr>
            <a:cxnSpLocks/>
          </p:cNvCxnSpPr>
          <p:nvPr/>
        </p:nvCxnSpPr>
        <p:spPr>
          <a:xfrm>
            <a:off x="4114801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ontract - Free business icons">
            <a:extLst>
              <a:ext uri="{FF2B5EF4-FFF2-40B4-BE49-F238E27FC236}">
                <a16:creationId xmlns:a16="http://schemas.microsoft.com/office/drawing/2014/main" id="{6E10ED28-0A78-4FEE-B5B1-3FE61D6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715" y="4733924"/>
            <a:ext cx="1507195" cy="15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a de preço - ícones de comércio e compras grátis">
            <a:extLst>
              <a:ext uri="{FF2B5EF4-FFF2-40B4-BE49-F238E27FC236}">
                <a16:creationId xmlns:a16="http://schemas.microsoft.com/office/drawing/2014/main" id="{5A50215C-3180-44CB-B6D1-934C311D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90" y="4733924"/>
            <a:ext cx="1507195" cy="15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fil - ícones de rede grátis">
            <a:extLst>
              <a:ext uri="{FF2B5EF4-FFF2-40B4-BE49-F238E27FC236}">
                <a16:creationId xmlns:a16="http://schemas.microsoft.com/office/drawing/2014/main" id="{00FE48B5-E2BB-4D10-85FA-B9FDBBFA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48" y="4732359"/>
            <a:ext cx="1458146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F7DD76C7-C5DC-486B-AB4E-CA175C366DE8}"/>
              </a:ext>
            </a:extLst>
          </p:cNvPr>
          <p:cNvCxnSpPr>
            <a:cxnSpLocks/>
          </p:cNvCxnSpPr>
          <p:nvPr/>
        </p:nvCxnSpPr>
        <p:spPr>
          <a:xfrm>
            <a:off x="8010526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498</Words>
  <Application>Microsoft Office PowerPoint</Application>
  <PresentationFormat>Ecrã Panorâmico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Balcão - Pedido de Medicação Crónica</vt:lpstr>
      <vt:lpstr>Análise de mercado – Clientes</vt:lpstr>
      <vt:lpstr>Análise de mercado – Características</vt:lpstr>
      <vt:lpstr>Análise de mercado – Concorrência</vt:lpstr>
      <vt:lpstr>Modelo de Negócio</vt:lpstr>
      <vt:lpstr>Modelo de Negócio – Expansão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69</cp:revision>
  <dcterms:created xsi:type="dcterms:W3CDTF">2021-11-08T16:00:18Z</dcterms:created>
  <dcterms:modified xsi:type="dcterms:W3CDTF">2021-12-03T11:49:44Z</dcterms:modified>
</cp:coreProperties>
</file>