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7" r:id="rId5"/>
    <p:sldId id="273" r:id="rId6"/>
    <p:sldId id="274" r:id="rId7"/>
    <p:sldId id="268" r:id="rId8"/>
    <p:sldId id="260" r:id="rId9"/>
    <p:sldId id="277" r:id="rId10"/>
    <p:sldId id="262" r:id="rId11"/>
    <p:sldId id="278" r:id="rId12"/>
    <p:sldId id="279" r:id="rId13"/>
    <p:sldId id="276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8014" autoAdjust="0"/>
  </p:normalViewPr>
  <p:slideViewPr>
    <p:cSldViewPr snapToGrid="0">
      <p:cViewPr varScale="1">
        <p:scale>
          <a:sx n="100" d="100"/>
          <a:sy n="100" d="100"/>
        </p:scale>
        <p:origin x="9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30A7F-39A9-402A-8B95-3D7EE868AFD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935978-36DC-46CB-B044-31A83682851A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3600" dirty="0">
              <a:latin typeface="+mj-lt"/>
            </a:rPr>
            <a:t>400 USFs</a:t>
          </a:r>
        </a:p>
      </dgm:t>
    </dgm:pt>
    <dgm:pt modelId="{3F860C37-5D1D-4F23-A7F9-9FAC89519D08}" type="parTrans" cxnId="{1C71E648-576E-446C-97CD-6FB8F91CB627}">
      <dgm:prSet/>
      <dgm:spPr/>
      <dgm:t>
        <a:bodyPr/>
        <a:lstStyle/>
        <a:p>
          <a:endParaRPr lang="en-US"/>
        </a:p>
      </dgm:t>
    </dgm:pt>
    <dgm:pt modelId="{F5771DD4-A932-4A70-A824-3E34CD815D98}" type="sibTrans" cxnId="{1C71E648-576E-446C-97CD-6FB8F91CB627}">
      <dgm:prSet/>
      <dgm:spPr/>
      <dgm:t>
        <a:bodyPr/>
        <a:lstStyle/>
        <a:p>
          <a:endParaRPr lang="en-US"/>
        </a:p>
      </dgm:t>
    </dgm:pt>
    <dgm:pt modelId="{9A3A471B-FF34-41D0-8335-8DB920843378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dirty="0">
              <a:latin typeface="+mj-lt"/>
            </a:rPr>
            <a:t>Clínicas portuguesas</a:t>
          </a:r>
        </a:p>
      </dgm:t>
    </dgm:pt>
    <dgm:pt modelId="{9286C53F-90F9-4306-BA06-087B99C9AC33}" type="parTrans" cxnId="{4B415687-14CD-4ABF-B770-58BD1135B9A2}">
      <dgm:prSet/>
      <dgm:spPr/>
      <dgm:t>
        <a:bodyPr/>
        <a:lstStyle/>
        <a:p>
          <a:endParaRPr lang="en-US"/>
        </a:p>
      </dgm:t>
    </dgm:pt>
    <dgm:pt modelId="{A22FE841-3CCC-475E-8083-865981EE35E4}" type="sibTrans" cxnId="{4B415687-14CD-4ABF-B770-58BD1135B9A2}">
      <dgm:prSet/>
      <dgm:spPr/>
      <dgm:t>
        <a:bodyPr/>
        <a:lstStyle/>
        <a:p>
          <a:endParaRPr lang="en-US"/>
        </a:p>
      </dgm:t>
    </dgm:pt>
    <dgm:pt modelId="{31BE9D9E-1C59-4659-84E8-A646C514E87F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dirty="0">
              <a:latin typeface="+mj-lt"/>
            </a:rPr>
            <a:t>Clínicas internacionais</a:t>
          </a:r>
        </a:p>
      </dgm:t>
    </dgm:pt>
    <dgm:pt modelId="{C8CAE56B-7498-4F2A-B960-8868B5190B09}" type="parTrans" cxnId="{6CD0FF24-9153-49F7-9498-CDDA53976E33}">
      <dgm:prSet/>
      <dgm:spPr/>
      <dgm:t>
        <a:bodyPr/>
        <a:lstStyle/>
        <a:p>
          <a:endParaRPr lang="en-US"/>
        </a:p>
      </dgm:t>
    </dgm:pt>
    <dgm:pt modelId="{CEAEA53C-4E69-4A5B-9DC0-057E1F021052}" type="sibTrans" cxnId="{6CD0FF24-9153-49F7-9498-CDDA53976E33}">
      <dgm:prSet/>
      <dgm:spPr/>
      <dgm:t>
        <a:bodyPr/>
        <a:lstStyle/>
        <a:p>
          <a:endParaRPr lang="en-US"/>
        </a:p>
      </dgm:t>
    </dgm:pt>
    <dgm:pt modelId="{0B667FC7-00F6-4053-AE26-7580A45EE6D2}" type="pres">
      <dgm:prSet presAssocID="{AFB30A7F-39A9-402A-8B95-3D7EE868AFDF}" presName="Name0" presStyleCnt="0">
        <dgm:presLayoutVars>
          <dgm:dir/>
          <dgm:animLvl val="lvl"/>
          <dgm:resizeHandles val="exact"/>
        </dgm:presLayoutVars>
      </dgm:prSet>
      <dgm:spPr/>
    </dgm:pt>
    <dgm:pt modelId="{D3971E25-8807-496A-BFE2-32AF9889E7F3}" type="pres">
      <dgm:prSet presAssocID="{A8935978-36DC-46CB-B044-31A83682851A}" presName="parTxOnly" presStyleLbl="node1" presStyleIdx="0" presStyleCnt="3" custLinFactNeighborX="-4104">
        <dgm:presLayoutVars>
          <dgm:chMax val="0"/>
          <dgm:chPref val="0"/>
          <dgm:bulletEnabled val="1"/>
        </dgm:presLayoutVars>
      </dgm:prSet>
      <dgm:spPr/>
    </dgm:pt>
    <dgm:pt modelId="{F346636B-A449-42DE-9172-3EE6FB892C7F}" type="pres">
      <dgm:prSet presAssocID="{F5771DD4-A932-4A70-A824-3E34CD815D98}" presName="parTxOnlySpace" presStyleCnt="0"/>
      <dgm:spPr/>
    </dgm:pt>
    <dgm:pt modelId="{6A16217C-F7FD-43A7-A703-88771F4277A0}" type="pres">
      <dgm:prSet presAssocID="{9A3A471B-FF34-41D0-8335-8DB920843378}" presName="parTxOnly" presStyleLbl="node1" presStyleIdx="1" presStyleCnt="3" custLinFactNeighborX="-9850" custLinFactNeighborY="-1527">
        <dgm:presLayoutVars>
          <dgm:chMax val="0"/>
          <dgm:chPref val="0"/>
          <dgm:bulletEnabled val="1"/>
        </dgm:presLayoutVars>
      </dgm:prSet>
      <dgm:spPr/>
    </dgm:pt>
    <dgm:pt modelId="{7C333210-97B7-48E7-8DB8-56B317A39B9B}" type="pres">
      <dgm:prSet presAssocID="{A22FE841-3CCC-475E-8083-865981EE35E4}" presName="parTxOnlySpace" presStyleCnt="0"/>
      <dgm:spPr/>
    </dgm:pt>
    <dgm:pt modelId="{BECB1AB5-BAC9-4BB8-B155-4767A0BABA53}" type="pres">
      <dgm:prSet presAssocID="{31BE9D9E-1C59-4659-84E8-A646C514E87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CD0FF24-9153-49F7-9498-CDDA53976E33}" srcId="{AFB30A7F-39A9-402A-8B95-3D7EE868AFDF}" destId="{31BE9D9E-1C59-4659-84E8-A646C514E87F}" srcOrd="2" destOrd="0" parTransId="{C8CAE56B-7498-4F2A-B960-8868B5190B09}" sibTransId="{CEAEA53C-4E69-4A5B-9DC0-057E1F021052}"/>
    <dgm:cxn modelId="{83610F29-DB5A-4157-A507-E2EB48A8B0FF}" type="presOf" srcId="{9A3A471B-FF34-41D0-8335-8DB920843378}" destId="{6A16217C-F7FD-43A7-A703-88771F4277A0}" srcOrd="0" destOrd="0" presId="urn:microsoft.com/office/officeart/2005/8/layout/chevron1"/>
    <dgm:cxn modelId="{1C71E648-576E-446C-97CD-6FB8F91CB627}" srcId="{AFB30A7F-39A9-402A-8B95-3D7EE868AFDF}" destId="{A8935978-36DC-46CB-B044-31A83682851A}" srcOrd="0" destOrd="0" parTransId="{3F860C37-5D1D-4F23-A7F9-9FAC89519D08}" sibTransId="{F5771DD4-A932-4A70-A824-3E34CD815D98}"/>
    <dgm:cxn modelId="{FE94A14B-EDAF-467A-81F4-509FCB11CE8B}" type="presOf" srcId="{A8935978-36DC-46CB-B044-31A83682851A}" destId="{D3971E25-8807-496A-BFE2-32AF9889E7F3}" srcOrd="0" destOrd="0" presId="urn:microsoft.com/office/officeart/2005/8/layout/chevron1"/>
    <dgm:cxn modelId="{4B415687-14CD-4ABF-B770-58BD1135B9A2}" srcId="{AFB30A7F-39A9-402A-8B95-3D7EE868AFDF}" destId="{9A3A471B-FF34-41D0-8335-8DB920843378}" srcOrd="1" destOrd="0" parTransId="{9286C53F-90F9-4306-BA06-087B99C9AC33}" sibTransId="{A22FE841-3CCC-475E-8083-865981EE35E4}"/>
    <dgm:cxn modelId="{E7EE38C9-0160-4D55-9547-07149F4B3434}" type="presOf" srcId="{AFB30A7F-39A9-402A-8B95-3D7EE868AFDF}" destId="{0B667FC7-00F6-4053-AE26-7580A45EE6D2}" srcOrd="0" destOrd="0" presId="urn:microsoft.com/office/officeart/2005/8/layout/chevron1"/>
    <dgm:cxn modelId="{41BCD9C9-4B89-4880-9B0E-BCF7C131FCEA}" type="presOf" srcId="{31BE9D9E-1C59-4659-84E8-A646C514E87F}" destId="{BECB1AB5-BAC9-4BB8-B155-4767A0BABA53}" srcOrd="0" destOrd="0" presId="urn:microsoft.com/office/officeart/2005/8/layout/chevron1"/>
    <dgm:cxn modelId="{E6320ACE-5745-43D9-990F-62E1A9BD5085}" type="presParOf" srcId="{0B667FC7-00F6-4053-AE26-7580A45EE6D2}" destId="{D3971E25-8807-496A-BFE2-32AF9889E7F3}" srcOrd="0" destOrd="0" presId="urn:microsoft.com/office/officeart/2005/8/layout/chevron1"/>
    <dgm:cxn modelId="{89CE1708-6DA2-41FB-BF58-EFA9DE7ECBC5}" type="presParOf" srcId="{0B667FC7-00F6-4053-AE26-7580A45EE6D2}" destId="{F346636B-A449-42DE-9172-3EE6FB892C7F}" srcOrd="1" destOrd="0" presId="urn:microsoft.com/office/officeart/2005/8/layout/chevron1"/>
    <dgm:cxn modelId="{0BCA3F57-94B8-4F54-A2BB-9F865ED63C20}" type="presParOf" srcId="{0B667FC7-00F6-4053-AE26-7580A45EE6D2}" destId="{6A16217C-F7FD-43A7-A703-88771F4277A0}" srcOrd="2" destOrd="0" presId="urn:microsoft.com/office/officeart/2005/8/layout/chevron1"/>
    <dgm:cxn modelId="{24FB7845-6917-4A61-BE29-E9711945ACA3}" type="presParOf" srcId="{0B667FC7-00F6-4053-AE26-7580A45EE6D2}" destId="{7C333210-97B7-48E7-8DB8-56B317A39B9B}" srcOrd="3" destOrd="0" presId="urn:microsoft.com/office/officeart/2005/8/layout/chevron1"/>
    <dgm:cxn modelId="{3689933F-421A-4776-A81E-9D0010FCC8E8}" type="presParOf" srcId="{0B667FC7-00F6-4053-AE26-7580A45EE6D2}" destId="{BECB1AB5-BAC9-4BB8-B155-4767A0BABA5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71E25-8807-496A-BFE2-32AF9889E7F3}">
      <dsp:nvSpPr>
        <dsp:cNvPr id="0" name=""/>
        <dsp:cNvSpPr/>
      </dsp:nvSpPr>
      <dsp:spPr>
        <a:xfrm>
          <a:off x="0" y="243446"/>
          <a:ext cx="3332194" cy="1332877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</a:rPr>
            <a:t>400 USFs</a:t>
          </a:r>
        </a:p>
      </dsp:txBody>
      <dsp:txXfrm>
        <a:off x="666439" y="243446"/>
        <a:ext cx="1999317" cy="1332877"/>
      </dsp:txXfrm>
    </dsp:sp>
    <dsp:sp modelId="{6A16217C-F7FD-43A7-A703-88771F4277A0}">
      <dsp:nvSpPr>
        <dsp:cNvPr id="0" name=""/>
        <dsp:cNvSpPr/>
      </dsp:nvSpPr>
      <dsp:spPr>
        <a:xfrm>
          <a:off x="2968887" y="223093"/>
          <a:ext cx="3332194" cy="1332877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Clínicas portuguesas</a:t>
          </a:r>
        </a:p>
      </dsp:txBody>
      <dsp:txXfrm>
        <a:off x="3635326" y="223093"/>
        <a:ext cx="1999317" cy="1332877"/>
      </dsp:txXfrm>
    </dsp:sp>
    <dsp:sp modelId="{BECB1AB5-BAC9-4BB8-B155-4767A0BABA53}">
      <dsp:nvSpPr>
        <dsp:cNvPr id="0" name=""/>
        <dsp:cNvSpPr/>
      </dsp:nvSpPr>
      <dsp:spPr>
        <a:xfrm>
          <a:off x="6000684" y="243446"/>
          <a:ext cx="3332194" cy="1332877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Clínicas internacionais</a:t>
          </a:r>
        </a:p>
      </dsp:txBody>
      <dsp:txXfrm>
        <a:off x="6667123" y="243446"/>
        <a:ext cx="1999317" cy="1332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CC90-DD18-45CE-9930-85E2190B6E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B2-09A2-41CB-BB4A-8E32F44BB5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9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8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Management </a:t>
            </a: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(CMS)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Publicação e armazenamento de informação médica (boletins, folhetos,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Visualização e download de conteúdos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Taxonomia para classificação de conteúdos por tipo e categoria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Níveis de prioridade dos conteúdos publicados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Balcão Eletrónico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medicação crónica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marcação de consulta programada (não urgente)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Preenchimento de sugestões e/ou reclamações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265-BED5-4EAA-875D-4FAD058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988A-425A-4DE9-947D-A4ABEBF8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928-EC33-4B36-A911-F28D0E2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B5F-8F55-4037-8342-DBA37736C541}" type="datetime1">
              <a:rPr lang="pt-PT" smtClean="0"/>
              <a:t>10/12/2021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268-84B2-429D-9E75-80D5521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81C6-5956-480C-9EDA-E4036A4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E4B0-6A33-4BEC-94FB-F36A39E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9E55-0DBC-4D6A-A473-5D93F970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280-35FA-4715-B913-FDC173F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ECE-19DC-4716-ACB9-133D8C1710C0}" type="datetime1">
              <a:rPr lang="pt-PT" smtClean="0"/>
              <a:t>10/12/2021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B848-01C8-494F-8C1D-761798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483-D573-4DC2-9E3D-906933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2751-14A5-4C6B-8693-3AB2E5E2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A9-CFB3-4890-A837-085909F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170F-4E8C-42F2-B966-8AD137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636-9E32-4AEF-8D3D-FD0DB4968D19}" type="datetime1">
              <a:rPr lang="pt-PT" smtClean="0"/>
              <a:t>10/12/2021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2583-C4E5-48CF-A680-3A9E42A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DC-C234-43CF-B467-D6B3C4F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92E2-0AC3-48ED-82E1-0DF37B3E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5AE-ECB6-4F82-9C98-34944D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1E9-1F07-490F-97F9-E5C5DCA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C13-EF84-4BAF-858E-455D02510A9F}" type="datetime1">
              <a:rPr lang="pt-PT" smtClean="0"/>
              <a:t>10/12/2021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B9EC-E4F9-4C0A-89F7-D026C5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2D6F-3277-44D5-8AB5-8A76060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4DF-1414-4C72-89B4-16362007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B65D-EDA3-4752-8D7B-506C58EF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F09-CBC2-44F4-8381-91ABFA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7DF-5174-484A-B8E1-9D6AC6AFE7FD}" type="datetime1">
              <a:rPr lang="pt-PT" smtClean="0"/>
              <a:t>10/12/2021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0B9E-F83E-4207-8EFD-841674F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5446-822F-43F2-AF34-7B2A5BC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1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D9E-673A-4B74-BF29-A6E7D5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0D29-9D86-49DC-867C-4C7379C1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87F2-743B-42C5-B84F-4047A372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9D7F-0E95-44C3-8D57-34B5E2E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A7FE-3508-4D9A-AB3E-37A53B7E80D8}" type="datetime1">
              <a:rPr lang="pt-PT" smtClean="0"/>
              <a:t>10/12/2021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9B11-7793-4693-A687-2FBCEBF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E5A-057C-45A6-A135-225B76A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3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FEC-A073-4F57-8623-20E158D2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5B90-5391-43E6-A5B8-C2FD0CF0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69D7-BBC7-4AFF-B80C-14B7B25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7653-3F6C-46BA-8BDF-B071500E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660F-E928-404A-8AC4-26F6455E1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158A-3057-4A13-AA19-A7A7F1A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E71-E2F4-452C-BC14-F604DBAB02CB}" type="datetime1">
              <a:rPr lang="pt-PT" smtClean="0"/>
              <a:t>10/12/2021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E8F5-7C67-4199-8AAA-E5909C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80D7-3690-45BC-A380-0618A4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7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01-1EE9-4176-881F-A604757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B85D-B5B6-49CD-845E-D142273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CF8-E2C9-4EDF-91BD-12C54B596268}" type="datetime1">
              <a:rPr lang="pt-PT" smtClean="0"/>
              <a:t>10/12/2021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0A2B-DA4C-46EF-881C-AEE75D7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23A4-130C-409D-8011-1B143D6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4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7A32-4A5C-40C5-9866-8A855D9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543-6D53-48E0-9647-8C8473FC00EB}" type="datetime1">
              <a:rPr lang="pt-PT" smtClean="0"/>
              <a:t>10/12/2021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DAF19-CB93-443C-ADD3-A86C986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73E4-2337-4CBB-9788-BB12AFD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CCF-DD0C-4C62-B13F-29F51AB2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AD3-F4C0-4A5D-AE2B-8581C95A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C3A0C-016B-4715-ABA1-C6F53E5A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8F2-F200-4742-A9BD-5386CB2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EA4-49A0-48A7-8D38-A660BF8D0961}" type="datetime1">
              <a:rPr lang="pt-PT" smtClean="0"/>
              <a:t>10/12/2021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C6A5-61E8-41AE-B4C3-0C544ED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7EDE-30B2-4E15-AD12-DD553CE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97EF-2167-4D51-956A-1D32D309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3272E-D648-45C9-A0BB-01B9D0FF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B3BD-BD58-452F-AEBE-D254288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8F73-93D9-4278-BD24-92ECE24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4C-3520-41E5-9678-9D542B992DBE}" type="datetime1">
              <a:rPr lang="pt-PT" smtClean="0"/>
              <a:t>10/12/2021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9CCE-EB39-4D5B-914C-67132F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F18F-2CC8-46E9-8931-E21DE8B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0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8BF5-1457-48AC-A5F1-4CABF00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28-01F1-4A6C-8927-3438C5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2E94-79F2-4014-AE5C-4FA70E72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EB-683F-4E34-A5D7-D4EBDFBAB650}" type="datetime1">
              <a:rPr lang="pt-PT" smtClean="0"/>
              <a:t>10/12/2021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1B3-D543-431D-898B-A32E7001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5AF9-8D71-4F75-BB4B-FF95D0400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Concorrência</a:t>
            </a:r>
            <a:endParaRPr lang="pt-PT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C96D-10B6-4E52-A3E0-3B22889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19" y="2159186"/>
            <a:ext cx="6324712" cy="414277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100" b="1" dirty="0">
                <a:latin typeface="+mj-lt"/>
              </a:rPr>
              <a:t>Portal do Utente do SNS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Falta de funcionalidades 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CMS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medicação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marcação de consulta programada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Solução centralizada não se adequa a centros de saúde: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Impossível gerir os horários de funcionamento e staff de cada unidade</a:t>
            </a:r>
            <a:endParaRPr lang="pt-PT" sz="2400" dirty="0">
              <a:latin typeface="+mj-lt"/>
            </a:endParaRPr>
          </a:p>
          <a:p>
            <a:pPr lvl="1"/>
            <a:endParaRPr lang="pt-PT" sz="19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00CB7B4-E108-430F-9F7D-0CC9F177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" y="2958563"/>
            <a:ext cx="4069187" cy="25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Modelo de Negócio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CC8A81-B2FA-4A16-A462-FC97D0AA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0" y="2246158"/>
            <a:ext cx="4483705" cy="43844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FONTES DE RENDIMENTO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PT" sz="1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pt-BR" sz="2200" dirty="0">
                <a:latin typeface="+mj-lt"/>
              </a:rPr>
              <a:t>SaaS – aluguer mensal</a:t>
            </a:r>
          </a:p>
          <a:p>
            <a:pPr lvl="1">
              <a:lnSpc>
                <a:spcPct val="100000"/>
              </a:lnSpc>
            </a:pPr>
            <a:r>
              <a:rPr lang="pt-BR" sz="1800" dirty="0">
                <a:latin typeface="+mj-lt"/>
              </a:rPr>
              <a:t>Manutenção</a:t>
            </a:r>
          </a:p>
          <a:p>
            <a:pPr lvl="1">
              <a:lnSpc>
                <a:spcPct val="100000"/>
              </a:lnSpc>
            </a:pPr>
            <a:r>
              <a:rPr lang="pt-BR" sz="1800" dirty="0">
                <a:latin typeface="+mj-lt"/>
              </a:rPr>
              <a:t>Help desk</a:t>
            </a:r>
          </a:p>
          <a:p>
            <a:pPr>
              <a:lnSpc>
                <a:spcPct val="100000"/>
              </a:lnSpc>
            </a:pPr>
            <a:r>
              <a:rPr lang="pt-BR" sz="2200" dirty="0">
                <a:latin typeface="+mj-lt"/>
              </a:rPr>
              <a:t>Outras</a:t>
            </a:r>
          </a:p>
          <a:p>
            <a:pPr lvl="1">
              <a:lnSpc>
                <a:spcPct val="100000"/>
              </a:lnSpc>
            </a:pPr>
            <a:r>
              <a:rPr lang="pt-BR" sz="1800" dirty="0">
                <a:latin typeface="+mj-lt"/>
              </a:rPr>
              <a:t>Novas funcionalidades</a:t>
            </a:r>
          </a:p>
          <a:p>
            <a:pPr lvl="1">
              <a:lnSpc>
                <a:spcPct val="100000"/>
              </a:lnSpc>
            </a:pPr>
            <a:r>
              <a:rPr lang="pt-BR" sz="1800" dirty="0">
                <a:latin typeface="+mj-lt"/>
              </a:rPr>
              <a:t>Pacotes de horas adicionais</a:t>
            </a:r>
          </a:p>
          <a:p>
            <a:pPr lvl="1">
              <a:lnSpc>
                <a:spcPct val="100000"/>
              </a:lnSpc>
            </a:pPr>
            <a:r>
              <a:rPr lang="pt-BR" sz="1800" dirty="0">
                <a:latin typeface="+mj-lt"/>
              </a:rPr>
              <a:t>Host da aplicação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8BBFD2-FF35-4473-9A76-E2BA328AB4EF}"/>
              </a:ext>
            </a:extLst>
          </p:cNvPr>
          <p:cNvSpPr txBox="1">
            <a:spLocks/>
          </p:cNvSpPr>
          <p:nvPr/>
        </p:nvSpPr>
        <p:spPr>
          <a:xfrm>
            <a:off x="5926244" y="2249518"/>
            <a:ext cx="4483705" cy="438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2200" b="1" dirty="0">
                <a:latin typeface="+mj-lt"/>
              </a:rPr>
              <a:t>CUSTOS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sz="1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pt-BR" sz="2200" dirty="0">
                <a:latin typeface="+mj-lt"/>
              </a:rPr>
              <a:t>Manutenção dos servidores</a:t>
            </a:r>
          </a:p>
          <a:p>
            <a:pPr lvl="1">
              <a:lnSpc>
                <a:spcPct val="100000"/>
              </a:lnSpc>
            </a:pPr>
            <a:r>
              <a:rPr lang="pt-BR" sz="1800" dirty="0">
                <a:latin typeface="+mj-lt"/>
              </a:rPr>
              <a:t>15</a:t>
            </a:r>
            <a:r>
              <a:rPr lang="pt-PT" sz="1800" dirty="0">
                <a:latin typeface="+mj-lt"/>
              </a:rPr>
              <a:t>€</a:t>
            </a:r>
            <a:r>
              <a:rPr lang="pt-BR" sz="1800" dirty="0">
                <a:latin typeface="+mj-lt"/>
              </a:rPr>
              <a:t>-60</a:t>
            </a:r>
            <a:r>
              <a:rPr lang="pt-PT" sz="1800" dirty="0">
                <a:latin typeface="+mj-lt"/>
              </a:rPr>
              <a:t>€ p/mês</a:t>
            </a:r>
            <a:endParaRPr lang="pt-BR" sz="1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pt-BR" sz="2200" dirty="0">
                <a:latin typeface="+mj-lt"/>
              </a:rPr>
              <a:t>Pessoal</a:t>
            </a:r>
          </a:p>
          <a:p>
            <a:pPr lvl="1">
              <a:lnSpc>
                <a:spcPct val="100000"/>
              </a:lnSpc>
            </a:pPr>
            <a:r>
              <a:rPr lang="pt-BR" sz="1800" dirty="0">
                <a:latin typeface="+mj-lt"/>
              </a:rPr>
              <a:t>Apoio ao cliente</a:t>
            </a:r>
          </a:p>
          <a:p>
            <a:pPr lvl="1">
              <a:lnSpc>
                <a:spcPct val="100000"/>
              </a:lnSpc>
            </a:pPr>
            <a:r>
              <a:rPr lang="pt-BR" sz="1800" dirty="0">
                <a:latin typeface="+mj-lt"/>
              </a:rPr>
              <a:t>Alterações ao código</a:t>
            </a:r>
            <a:endParaRPr lang="pt-BR" sz="1400" dirty="0">
              <a:latin typeface="+mj-lt"/>
            </a:endParaRPr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CAB6D3A6-7186-4C94-BD0D-EBCE0E85550E}"/>
              </a:ext>
            </a:extLst>
          </p:cNvPr>
          <p:cNvCxnSpPr>
            <a:cxnSpLocks/>
          </p:cNvCxnSpPr>
          <p:nvPr/>
        </p:nvCxnSpPr>
        <p:spPr>
          <a:xfrm>
            <a:off x="5371205" y="2375085"/>
            <a:ext cx="0" cy="3282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C4FD3897-7708-40D4-A8B0-E99968E03799}"/>
              </a:ext>
            </a:extLst>
          </p:cNvPr>
          <p:cNvSpPr/>
          <p:nvPr/>
        </p:nvSpPr>
        <p:spPr>
          <a:xfrm>
            <a:off x="9686074" y="5393570"/>
            <a:ext cx="428625" cy="8763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DB8555F-7BF6-464D-9F3C-0AE8B074291D}"/>
              </a:ext>
            </a:extLst>
          </p:cNvPr>
          <p:cNvSpPr/>
          <p:nvPr/>
        </p:nvSpPr>
        <p:spPr>
          <a:xfrm>
            <a:off x="10248056" y="5184528"/>
            <a:ext cx="428625" cy="10572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14D70F8-67A9-49AC-8A95-15DA325B1828}"/>
              </a:ext>
            </a:extLst>
          </p:cNvPr>
          <p:cNvSpPr/>
          <p:nvPr/>
        </p:nvSpPr>
        <p:spPr>
          <a:xfrm>
            <a:off x="10798844" y="5359154"/>
            <a:ext cx="428625" cy="876300"/>
          </a:xfrm>
          <a:prstGeom prst="rect">
            <a:avLst/>
          </a:prstGeom>
          <a:solidFill>
            <a:srgbClr val="E0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7FF5870-90A3-4BAC-B21A-CA77BBD4C937}"/>
              </a:ext>
            </a:extLst>
          </p:cNvPr>
          <p:cNvSpPr/>
          <p:nvPr/>
        </p:nvSpPr>
        <p:spPr>
          <a:xfrm>
            <a:off x="11357517" y="4438403"/>
            <a:ext cx="428625" cy="1797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3562E40-1267-4569-9704-79BC304FC021}"/>
              </a:ext>
            </a:extLst>
          </p:cNvPr>
          <p:cNvCxnSpPr>
            <a:cxnSpLocks/>
          </p:cNvCxnSpPr>
          <p:nvPr/>
        </p:nvCxnSpPr>
        <p:spPr>
          <a:xfrm flipV="1">
            <a:off x="8413576" y="5049369"/>
            <a:ext cx="1091075" cy="11511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D8F6AC16-5C92-449F-B5BF-02920999FE4A}"/>
              </a:ext>
            </a:extLst>
          </p:cNvPr>
          <p:cNvSpPr/>
          <p:nvPr/>
        </p:nvSpPr>
        <p:spPr>
          <a:xfrm>
            <a:off x="9127214" y="5713165"/>
            <a:ext cx="428625" cy="561295"/>
          </a:xfrm>
          <a:prstGeom prst="rect">
            <a:avLst/>
          </a:prstGeom>
          <a:solidFill>
            <a:srgbClr val="E0707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06FBFADE-BA78-46AB-898D-F144822BE784}"/>
              </a:ext>
            </a:extLst>
          </p:cNvPr>
          <p:cNvCxnSpPr>
            <a:cxnSpLocks/>
          </p:cNvCxnSpPr>
          <p:nvPr/>
        </p:nvCxnSpPr>
        <p:spPr>
          <a:xfrm flipV="1">
            <a:off x="9491194" y="4984637"/>
            <a:ext cx="1009537" cy="68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50CC191B-BA8D-4143-94B7-71E499CF3812}"/>
              </a:ext>
            </a:extLst>
          </p:cNvPr>
          <p:cNvCxnSpPr>
            <a:cxnSpLocks/>
          </p:cNvCxnSpPr>
          <p:nvPr/>
        </p:nvCxnSpPr>
        <p:spPr>
          <a:xfrm>
            <a:off x="10484506" y="4985386"/>
            <a:ext cx="476147" cy="966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6EB74CD9-D781-4681-8FC7-9725495D8FE2}"/>
              </a:ext>
            </a:extLst>
          </p:cNvPr>
          <p:cNvCxnSpPr>
            <a:cxnSpLocks/>
          </p:cNvCxnSpPr>
          <p:nvPr/>
        </p:nvCxnSpPr>
        <p:spPr>
          <a:xfrm flipV="1">
            <a:off x="10936368" y="3828741"/>
            <a:ext cx="537690" cy="12621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F70A7998-6368-4001-8A2B-A2447E35B8FA}"/>
              </a:ext>
            </a:extLst>
          </p:cNvPr>
          <p:cNvCxnSpPr>
            <a:cxnSpLocks/>
          </p:cNvCxnSpPr>
          <p:nvPr/>
        </p:nvCxnSpPr>
        <p:spPr>
          <a:xfrm flipV="1">
            <a:off x="11267769" y="3836615"/>
            <a:ext cx="202531" cy="124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7D182ED6-1755-41D7-91BD-A555591604D2}"/>
              </a:ext>
            </a:extLst>
          </p:cNvPr>
          <p:cNvCxnSpPr>
            <a:cxnSpLocks/>
          </p:cNvCxnSpPr>
          <p:nvPr/>
        </p:nvCxnSpPr>
        <p:spPr>
          <a:xfrm>
            <a:off x="11470300" y="3836615"/>
            <a:ext cx="27803" cy="2383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8" name="Picture 14" descr="Symbol Euro Icon | IconExperience - Professional Icons » O-Collection">
            <a:extLst>
              <a:ext uri="{FF2B5EF4-FFF2-40B4-BE49-F238E27FC236}">
                <a16:creationId xmlns:a16="http://schemas.microsoft.com/office/drawing/2014/main" id="{F22DB503-98A0-4D32-A0AB-07C6CF9A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094" y="3352592"/>
            <a:ext cx="682872" cy="68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94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Modelo de Negócio – Expansão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B643C69-B8A7-4CFE-9209-F4F48A166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134911"/>
              </p:ext>
            </p:extLst>
          </p:nvPr>
        </p:nvGraphicFramePr>
        <p:xfrm>
          <a:off x="1428193" y="2355342"/>
          <a:ext cx="9335614" cy="1819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981ACF-2659-452D-9E62-692E4FBC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211" y="4334277"/>
            <a:ext cx="10168128" cy="17854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Contacto direto c/ clientes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latin typeface="+mj-lt"/>
              </a:rPr>
              <a:t>Atrair clientes c/ pacotes de novas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203126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5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Justificação da oportunidade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3247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Problema transversal a várias unidades pelo país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400 unidades de saúde familiar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facilmente adaptável a uma unidade específica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Soluções atuais insuficientes 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10.000 chamadas por ano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9F7D-24AB-4CE3-9C81-96121EEE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492-B317-4FA5-B61E-823E05A1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para uso médico (p.e. clínicas, hospitais,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Evitar a congestão das linhas telefónicas e dos funcionários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Centralizar conteúdos informativos publicados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e facilitado de pedidos dos utentes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3099A-6BA4-4BA9-BF80-FF7D39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3</a:t>
            </a:fld>
            <a:endParaRPr lang="pt-PT"/>
          </a:p>
        </p:txBody>
      </p:sp>
      <p:pic>
        <p:nvPicPr>
          <p:cNvPr id="8194" name="Picture 2" descr="Isometric Hospital Building Vector Design Vector Art &amp;amp; Graphics |  freevector.com">
            <a:extLst>
              <a:ext uri="{FF2B5EF4-FFF2-40B4-BE49-F238E27FC236}">
                <a16:creationId xmlns:a16="http://schemas.microsoft.com/office/drawing/2014/main" id="{A80AFA05-3BFF-4ED4-9C8B-189517C1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5" y="1234440"/>
            <a:ext cx="1106167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elephone-icon Optimized - Telephone Illustration Png - Free Transparent  PNG Download - PNGkey">
            <a:extLst>
              <a:ext uri="{FF2B5EF4-FFF2-40B4-BE49-F238E27FC236}">
                <a16:creationId xmlns:a16="http://schemas.microsoft.com/office/drawing/2014/main" id="{442BEEBC-97BC-42B4-9F66-4A671A53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6661" r="17805" b="6661"/>
          <a:stretch/>
        </p:blipFill>
        <p:spPr bwMode="auto">
          <a:xfrm>
            <a:off x="9618056" y="2331720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Vetores File grátis, 13.000+ imagens nos formatos AI e EPS">
            <a:extLst>
              <a:ext uri="{FF2B5EF4-FFF2-40B4-BE49-F238E27FC236}">
                <a16:creationId xmlns:a16="http://schemas.microsoft.com/office/drawing/2014/main" id="{2FEF16B4-431D-4370-AF51-B41695E1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7973"/>
          <a:stretch/>
        </p:blipFill>
        <p:spPr bwMode="auto">
          <a:xfrm>
            <a:off x="8615422" y="339352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F872D30-B634-460B-BD0E-1077E1DE6128}"/>
              </a:ext>
            </a:extLst>
          </p:cNvPr>
          <p:cNvCxnSpPr>
            <a:cxnSpLocks/>
            <a:stCxn id="8202" idx="7"/>
            <a:endCxn id="8200" idx="3"/>
          </p:cNvCxnSpPr>
          <p:nvPr/>
        </p:nvCxnSpPr>
        <p:spPr>
          <a:xfrm flipV="1">
            <a:off x="9552009" y="3268307"/>
            <a:ext cx="226740" cy="2859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9E45A45-AE62-48B3-BE72-8E172CFA6FDA}"/>
              </a:ext>
            </a:extLst>
          </p:cNvPr>
          <p:cNvCxnSpPr>
            <a:stCxn id="8200" idx="1"/>
            <a:endCxn id="8194" idx="5"/>
          </p:cNvCxnSpPr>
          <p:nvPr/>
        </p:nvCxnSpPr>
        <p:spPr>
          <a:xfrm flipH="1" flipV="1">
            <a:off x="9550708" y="2171027"/>
            <a:ext cx="228041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204" name="Picture 12">
            <a:extLst>
              <a:ext uri="{FF2B5EF4-FFF2-40B4-BE49-F238E27FC236}">
                <a16:creationId xmlns:a16="http://schemas.microsoft.com/office/drawing/2014/main" id="{389268AD-D05B-49DC-BC81-DB9794E8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7" r="3077"/>
          <a:stretch/>
        </p:blipFill>
        <p:spPr bwMode="auto">
          <a:xfrm>
            <a:off x="9618056" y="449080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34709D54-A088-47A0-9F9D-6273A9F13F8E}"/>
              </a:ext>
            </a:extLst>
          </p:cNvPr>
          <p:cNvCxnSpPr>
            <a:stCxn id="8204" idx="1"/>
            <a:endCxn id="8202" idx="5"/>
          </p:cNvCxnSpPr>
          <p:nvPr/>
        </p:nvCxnSpPr>
        <p:spPr>
          <a:xfrm flipH="1" flipV="1">
            <a:off x="9552009" y="4330113"/>
            <a:ext cx="226740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Case: USF Manuel Rocha Peixoto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1258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Sobrecarga da linha telefónica (10.000 chamadas / ano)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Resolução atual desorganizada e ineficiente: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98DD7-9159-4948-BE3D-E95F3D4C0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9021"/>
          <a:stretch/>
        </p:blipFill>
        <p:spPr bwMode="auto">
          <a:xfrm>
            <a:off x="863898" y="3926118"/>
            <a:ext cx="3044944" cy="1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282E07-EB49-4D77-830A-25516F2610FE}"/>
              </a:ext>
            </a:extLst>
          </p:cNvPr>
          <p:cNvSpPr txBox="1">
            <a:spLocks/>
          </p:cNvSpPr>
          <p:nvPr/>
        </p:nvSpPr>
        <p:spPr>
          <a:xfrm>
            <a:off x="4690407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Blog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F69B-2F85-4E47-8778-61889404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93" y="3923866"/>
            <a:ext cx="324233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D1927-9C59-40EF-850A-01EB732B8634}"/>
              </a:ext>
            </a:extLst>
          </p:cNvPr>
          <p:cNvSpPr txBox="1">
            <a:spLocks/>
          </p:cNvSpPr>
          <p:nvPr/>
        </p:nvSpPr>
        <p:spPr>
          <a:xfrm>
            <a:off x="1132062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Página de Facebook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ADAC83-61CF-4BAA-B5EF-187E3A0C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80" y="3943579"/>
            <a:ext cx="3145111" cy="1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E366AC-02FD-44FC-848D-E6064EAF6BDF}"/>
              </a:ext>
            </a:extLst>
          </p:cNvPr>
          <p:cNvSpPr txBox="1">
            <a:spLocks/>
          </p:cNvSpPr>
          <p:nvPr/>
        </p:nvSpPr>
        <p:spPr>
          <a:xfrm>
            <a:off x="8309340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Google </a:t>
            </a:r>
            <a:r>
              <a:rPr lang="pt-PT" sz="1600" b="1" dirty="0" err="1">
                <a:latin typeface="+mj-lt"/>
              </a:rPr>
              <a:t>Forms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F8263-927A-4988-9F84-F4E118A2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44" y="1316101"/>
            <a:ext cx="8855309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5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C28A1DA4-C6A9-46E2-9FC5-E358AF85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47" y="1316101"/>
            <a:ext cx="8854906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Documentos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9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Medicação Crónica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7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1357D0-B708-4DFB-8EC5-ECF99532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2020210" y="1343057"/>
            <a:ext cx="8151579" cy="4986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20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Clientes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8" y="2327037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Eficiência de pesquisa de documentos – melhor organização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Melhor gestão de recursos humanos / tempo de serviço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pt-BR" sz="1800" b="0" i="0" dirty="0">
                <a:effectLst/>
                <a:latin typeface="+mj-lt"/>
              </a:rPr>
              <a:t>2.5 a 5 horas p/ dia para chamadas</a:t>
            </a:r>
            <a:endParaRPr lang="pt-PT" dirty="0">
              <a:latin typeface="+mj-lt"/>
            </a:endParaRP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Descongestionamento das linhas telefónicas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pt-PT" sz="1800" dirty="0">
                <a:latin typeface="+mj-lt"/>
              </a:rPr>
              <a:t>1 hora p/ dia recuperada 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Centralização de serviços</a:t>
            </a:r>
          </a:p>
          <a:p>
            <a:endParaRPr lang="pt-PT" sz="2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265" y="635447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8E8272F-9738-456B-8BA1-CE8B5DF0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12878" y="4875248"/>
            <a:ext cx="1720144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085DE1-5BD2-4232-99DF-A66710B0B9A8}"/>
              </a:ext>
            </a:extLst>
          </p:cNvPr>
          <p:cNvCxnSpPr>
            <a:cxnSpLocks/>
          </p:cNvCxnSpPr>
          <p:nvPr/>
        </p:nvCxnSpPr>
        <p:spPr>
          <a:xfrm flipV="1">
            <a:off x="6464737" y="5689635"/>
            <a:ext cx="2769513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6" descr="Man on desk with computer vector design 2725897 Vector Art at Vecteezy">
            <a:extLst>
              <a:ext uri="{FF2B5EF4-FFF2-40B4-BE49-F238E27FC236}">
                <a16:creationId xmlns:a16="http://schemas.microsoft.com/office/drawing/2014/main" id="{A876C867-58E2-4116-8C1D-97A67DFB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15200" y="4913437"/>
            <a:ext cx="1806166" cy="1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BD0369A3-AB85-456C-B2A4-26580EEF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33" y="5415449"/>
            <a:ext cx="411356" cy="4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Características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64" y="2336986"/>
            <a:ext cx="3528017" cy="21016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DIMENSÃO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400 USFs a nível nacional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Outros centros de saúde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E68B61-CF49-45FA-97D3-AE5DBC19760B}"/>
              </a:ext>
            </a:extLst>
          </p:cNvPr>
          <p:cNvSpPr txBox="1">
            <a:spLocks/>
          </p:cNvSpPr>
          <p:nvPr/>
        </p:nvSpPr>
        <p:spPr>
          <a:xfrm>
            <a:off x="4380296" y="2336986"/>
            <a:ext cx="3448049" cy="209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PREÇOS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Base: 500 a 1000 €/ano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Consultoria a 30/40 €/hora</a:t>
            </a:r>
          </a:p>
          <a:p>
            <a:pPr>
              <a:lnSpc>
                <a:spcPct val="150000"/>
              </a:lnSpc>
            </a:pPr>
            <a:endParaRPr lang="pt-PT" sz="2200" dirty="0">
              <a:latin typeface="+mj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189C42-B9B8-456F-A965-D0325F9E2B5A}"/>
              </a:ext>
            </a:extLst>
          </p:cNvPr>
          <p:cNvSpPr txBox="1">
            <a:spLocks/>
          </p:cNvSpPr>
          <p:nvPr/>
        </p:nvSpPr>
        <p:spPr>
          <a:xfrm>
            <a:off x="8276021" y="2336986"/>
            <a:ext cx="3446585" cy="2276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PRICING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latin typeface="+mj-lt"/>
              </a:rPr>
              <a:t>Contrato anual (p/ USF)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latin typeface="+mj-lt"/>
              </a:rPr>
              <a:t>Opcional:</a:t>
            </a:r>
          </a:p>
          <a:p>
            <a:pPr lvl="1">
              <a:lnSpc>
                <a:spcPct val="100000"/>
              </a:lnSpc>
            </a:pPr>
            <a:r>
              <a:rPr lang="pt-PT" sz="1800" dirty="0">
                <a:latin typeface="+mj-lt"/>
              </a:rPr>
              <a:t>Manutenção</a:t>
            </a:r>
          </a:p>
          <a:p>
            <a:pPr lvl="1">
              <a:lnSpc>
                <a:spcPct val="100000"/>
              </a:lnSpc>
            </a:pPr>
            <a:r>
              <a:rPr lang="pt-PT" sz="1800" dirty="0">
                <a:latin typeface="+mj-lt"/>
              </a:rPr>
              <a:t>Infraestrutura</a:t>
            </a:r>
          </a:p>
          <a:p>
            <a:pPr lvl="1">
              <a:lnSpc>
                <a:spcPct val="100000"/>
              </a:lnSpc>
            </a:pPr>
            <a:r>
              <a:rPr lang="pt-PT" sz="1800" dirty="0">
                <a:latin typeface="+mj-lt"/>
              </a:rPr>
              <a:t>Novas funcionalidades</a:t>
            </a:r>
          </a:p>
          <a:p>
            <a:pPr>
              <a:lnSpc>
                <a:spcPct val="100000"/>
              </a:lnSpc>
            </a:pPr>
            <a:endParaRPr lang="pt-PT" sz="2200" dirty="0">
              <a:latin typeface="+mj-lt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358A54D-B9AA-4D2C-A46A-6B6FC5103083}"/>
              </a:ext>
            </a:extLst>
          </p:cNvPr>
          <p:cNvCxnSpPr>
            <a:cxnSpLocks/>
          </p:cNvCxnSpPr>
          <p:nvPr/>
        </p:nvCxnSpPr>
        <p:spPr>
          <a:xfrm>
            <a:off x="4114801" y="2221992"/>
            <a:ext cx="0" cy="41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ontract - Free business icons">
            <a:extLst>
              <a:ext uri="{FF2B5EF4-FFF2-40B4-BE49-F238E27FC236}">
                <a16:creationId xmlns:a16="http://schemas.microsoft.com/office/drawing/2014/main" id="{6E10ED28-0A78-4FEE-B5B1-3FE61D6E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715" y="4733924"/>
            <a:ext cx="1507195" cy="15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tiqueta de preço - ícones de comércio e compras grátis">
            <a:extLst>
              <a:ext uri="{FF2B5EF4-FFF2-40B4-BE49-F238E27FC236}">
                <a16:creationId xmlns:a16="http://schemas.microsoft.com/office/drawing/2014/main" id="{5A50215C-3180-44CB-B6D1-934C311DD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90" y="4733924"/>
            <a:ext cx="1507195" cy="15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fil - ícones de rede grátis">
            <a:extLst>
              <a:ext uri="{FF2B5EF4-FFF2-40B4-BE49-F238E27FC236}">
                <a16:creationId xmlns:a16="http://schemas.microsoft.com/office/drawing/2014/main" id="{00FE48B5-E2BB-4D10-85FA-B9FDBBFA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48" y="4732359"/>
            <a:ext cx="1458146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F7DD76C7-C5DC-486B-AB4E-CA175C366DE8}"/>
              </a:ext>
            </a:extLst>
          </p:cNvPr>
          <p:cNvCxnSpPr>
            <a:cxnSpLocks/>
          </p:cNvCxnSpPr>
          <p:nvPr/>
        </p:nvCxnSpPr>
        <p:spPr>
          <a:xfrm>
            <a:off x="8010526" y="2221992"/>
            <a:ext cx="0" cy="41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0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511</Words>
  <Application>Microsoft Office PowerPoint</Application>
  <PresentationFormat>Ecrã Panorâmico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inherit</vt:lpstr>
      <vt:lpstr>Office Theme</vt:lpstr>
      <vt:lpstr>Portal do Utente</vt:lpstr>
      <vt:lpstr>Justificação da oportunidade de negócio</vt:lpstr>
      <vt:lpstr>Contexto</vt:lpstr>
      <vt:lpstr>Use Case: USF Manuel Rocha Peixoto</vt:lpstr>
      <vt:lpstr>CMS – Página Principal</vt:lpstr>
      <vt:lpstr>CMS – Documentos</vt:lpstr>
      <vt:lpstr>Balcão - Pedido de Medicação Crónica</vt:lpstr>
      <vt:lpstr>Análise de mercado – Clientes</vt:lpstr>
      <vt:lpstr>Análise de mercado – Características</vt:lpstr>
      <vt:lpstr>Análise de mercado – Concorrência</vt:lpstr>
      <vt:lpstr>Modelo de Negócio</vt:lpstr>
      <vt:lpstr>Modelo de Negócio – Expansão</vt:lpstr>
      <vt:lpstr>Portal do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</dc:creator>
  <cp:lastModifiedBy>Filipa Alves dos Santos</cp:lastModifiedBy>
  <cp:revision>79</cp:revision>
  <dcterms:created xsi:type="dcterms:W3CDTF">2021-11-08T16:00:18Z</dcterms:created>
  <dcterms:modified xsi:type="dcterms:W3CDTF">2021-12-10T11:07:34Z</dcterms:modified>
</cp:coreProperties>
</file>