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7" r:id="rId5"/>
    <p:sldId id="273" r:id="rId6"/>
    <p:sldId id="274" r:id="rId7"/>
    <p:sldId id="275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76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52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6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19/11/2021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19/11/2021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19/11/2021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19/11/2021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19/11/2021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Sugestões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D245C6-2C77-48A5-A74D-B94D61EC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61" y="1316101"/>
            <a:ext cx="8865678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14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3054FB-C5A5-4FB2-ADE9-12DE08B6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4" y="1316101"/>
            <a:ext cx="8850291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– Perfil de Utente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69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5CF02AE-398B-4ACB-92B0-E16DD453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49" y="1316101"/>
            <a:ext cx="8873900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– Perfil de Funcionário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79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Vantagens do produto para 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40068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Documentos informativos centralizados (organização)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Pesquisa facilitada e eficiente (taxonomia de conteúdos, níveis de prioridade)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de pedidos (com feedback por notificações)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gestão de recursos humanos e de tempo de serviço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capacidade de resposta do serviço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39022-BF31-4707-B799-AE68EF29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0" y="521208"/>
            <a:ext cx="10804101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98E4-33D0-40AC-9187-42E13C7B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90" y="2409740"/>
            <a:ext cx="10168128" cy="2357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Necessidade de um </a:t>
            </a:r>
            <a:r>
              <a:rPr lang="pt-PT" sz="2200" u="sng" dirty="0">
                <a:latin typeface="+mj-lt"/>
              </a:rPr>
              <a:t>sistema centralizado </a:t>
            </a:r>
            <a:r>
              <a:rPr lang="pt-PT" sz="2200" dirty="0">
                <a:latin typeface="+mj-lt"/>
              </a:rPr>
              <a:t>e </a:t>
            </a:r>
            <a:r>
              <a:rPr lang="pt-PT" sz="2200" u="sng" dirty="0">
                <a:latin typeface="+mj-lt"/>
              </a:rPr>
              <a:t>user-friendly</a:t>
            </a:r>
            <a:r>
              <a:rPr lang="pt-PT" sz="2200" dirty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Falta de experiência generalizada com sistemas informáticos: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Profissionais de saúde – publicação de conteúdos facilitada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Utentes – faixa etária vasta, marcação remota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D31464-2E1A-4714-92B1-B79ABBBA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486A1F-3111-459D-9382-39A97F5E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6992" y="4953406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4951270-2AC6-4E7D-ADDC-B297284B7DB0}"/>
              </a:ext>
            </a:extLst>
          </p:cNvPr>
          <p:cNvCxnSpPr>
            <a:cxnSpLocks/>
          </p:cNvCxnSpPr>
          <p:nvPr/>
        </p:nvCxnSpPr>
        <p:spPr>
          <a:xfrm>
            <a:off x="3434295" y="5723237"/>
            <a:ext cx="548340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4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6EF244F4-5A8A-4394-B77C-DBDA21B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1978" y="4943430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A71D17F-056F-471D-9FF0-14E49C0B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9" y="5477876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6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mercado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7F1A6C-31E6-48FB-89ED-F3838308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16</a:t>
            </a:fld>
            <a:endParaRPr lang="pt-PT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29A2A36-BD5F-4E79-9E44-CC3ED9048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79" b="87105"/>
          <a:stretch/>
        </p:blipFill>
        <p:spPr>
          <a:xfrm>
            <a:off x="6383164" y="889396"/>
            <a:ext cx="2424793" cy="2770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60F596-399B-4E13-86BF-E68566FD1C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CEDEF"/>
              </a:clrFrom>
              <a:clrTo>
                <a:srgbClr val="ECEDEF">
                  <a:alpha val="0"/>
                </a:srgbClr>
              </a:clrTo>
            </a:clrChange>
          </a:blip>
          <a:srcRect l="1334" r="2275" b="2654"/>
          <a:stretch/>
        </p:blipFill>
        <p:spPr>
          <a:xfrm>
            <a:off x="665826" y="160531"/>
            <a:ext cx="10861483" cy="65369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7BCA46-BE5F-488F-8468-81659788D87C}"/>
              </a:ext>
            </a:extLst>
          </p:cNvPr>
          <p:cNvSpPr txBox="1">
            <a:spLocks/>
          </p:cNvSpPr>
          <p:nvPr/>
        </p:nvSpPr>
        <p:spPr>
          <a:xfrm>
            <a:off x="789634" y="3174024"/>
            <a:ext cx="2485747" cy="248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800" b="1" dirty="0" err="1">
                <a:latin typeface="+mj-lt"/>
              </a:rPr>
              <a:t>Content</a:t>
            </a:r>
            <a:r>
              <a:rPr lang="pt-PT" sz="800" b="1" dirty="0">
                <a:latin typeface="+mj-lt"/>
              </a:rPr>
              <a:t> Management </a:t>
            </a:r>
            <a:r>
              <a:rPr lang="pt-PT" sz="800" b="1" dirty="0" err="1">
                <a:latin typeface="+mj-lt"/>
              </a:rPr>
              <a:t>System</a:t>
            </a:r>
            <a:r>
              <a:rPr lang="pt-PT" sz="800" b="1" dirty="0">
                <a:latin typeface="+mj-lt"/>
              </a:rPr>
              <a:t> (CMS)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Boletins, folhetos, etc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Visualização e download de conteúdos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Taxonomia de conteúdos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Níveis de prioridade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800" b="1" dirty="0">
                <a:latin typeface="+mj-lt"/>
              </a:rPr>
              <a:t>Balcão Eletrónico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medicação crónica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marcação de consulta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Sugestões e/ou reclamações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EDAC6C-F8A0-4BAE-918C-4BDCE571DE5C}"/>
              </a:ext>
            </a:extLst>
          </p:cNvPr>
          <p:cNvSpPr txBox="1">
            <a:spLocks/>
          </p:cNvSpPr>
          <p:nvPr/>
        </p:nvSpPr>
        <p:spPr>
          <a:xfrm>
            <a:off x="2399248" y="1792492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Centralização de documentos informativos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Taxonomia de conteúdos e níveis de prioridade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Preenchimento remoto de pedidos (com feedback por notificações)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Sistema menos congestionado</a:t>
            </a:r>
            <a:endParaRPr lang="pt-PT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24AC20-D082-4918-971B-CCCE779F347A}"/>
              </a:ext>
            </a:extLst>
          </p:cNvPr>
          <p:cNvSpPr txBox="1">
            <a:spLocks/>
          </p:cNvSpPr>
          <p:nvPr/>
        </p:nvSpPr>
        <p:spPr>
          <a:xfrm>
            <a:off x="7173841" y="2076481"/>
            <a:ext cx="2485747" cy="135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Maior organização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Pesquisa facilitada e eficiente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Facilitação do sistema de pedidos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Melhor gestão de recursos humanos e de tempo de serviço</a:t>
            </a:r>
            <a:endParaRPr lang="pt-PT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68E735-9E5D-4E9B-BD6E-DBE1BE877A53}"/>
              </a:ext>
            </a:extLst>
          </p:cNvPr>
          <p:cNvSpPr txBox="1">
            <a:spLocks/>
          </p:cNvSpPr>
          <p:nvPr/>
        </p:nvSpPr>
        <p:spPr>
          <a:xfrm>
            <a:off x="7250212" y="4423314"/>
            <a:ext cx="2489561" cy="12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Informação descentralizada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Difícil acesso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Congestão das linhas telefónicas e dos funcionários (10.000 chamadas / ano)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Impossibilidade de atendimento a todos os pedidos</a:t>
            </a:r>
            <a:endParaRPr lang="pt-PT" sz="2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7A47AD-A5F5-4D8A-AC8C-747AF7BD825F}"/>
              </a:ext>
            </a:extLst>
          </p:cNvPr>
          <p:cNvSpPr txBox="1">
            <a:spLocks/>
          </p:cNvSpPr>
          <p:nvPr/>
        </p:nvSpPr>
        <p:spPr>
          <a:xfrm>
            <a:off x="2657355" y="4572674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69F43C-7C06-45DE-B7C9-379CE7D4A471}"/>
              </a:ext>
            </a:extLst>
          </p:cNvPr>
          <p:cNvSpPr txBox="1">
            <a:spLocks/>
          </p:cNvSpPr>
          <p:nvPr/>
        </p:nvSpPr>
        <p:spPr>
          <a:xfrm>
            <a:off x="2738863" y="4418090"/>
            <a:ext cx="25280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Automatização dos processos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Agregação do CMS e do Balcão numa só plataforma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Interface de fácil compreensão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Fluxo de informação simplificado</a:t>
            </a:r>
          </a:p>
          <a:p>
            <a:pPr>
              <a:lnSpc>
                <a:spcPct val="100000"/>
              </a:lnSpc>
            </a:pPr>
            <a:endParaRPr lang="pt-PT" sz="2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2F6860-79DC-4B79-848C-C2C45FC933A4}"/>
              </a:ext>
            </a:extLst>
          </p:cNvPr>
          <p:cNvSpPr txBox="1">
            <a:spLocks/>
          </p:cNvSpPr>
          <p:nvPr/>
        </p:nvSpPr>
        <p:spPr>
          <a:xfrm>
            <a:off x="9511882" y="3549588"/>
            <a:ext cx="1841918" cy="102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Marcar consultas programadas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Requisitar medicação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Obter documentos informativos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Comunicar problemas e sugestões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7430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 (</a:t>
            </a:r>
            <a:r>
              <a:rPr lang="pt-BR" sz="2200" dirty="0">
                <a:latin typeface="+mj-lt"/>
              </a:rPr>
              <a:t>2.5 a 5 horas p/dia para chamadas)</a:t>
            </a:r>
            <a:endParaRPr lang="pt-PT" sz="22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8C3F30DA-253F-449A-B39D-53106058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47" y="1316101"/>
            <a:ext cx="8859522" cy="4983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Contactos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0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8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Consulta Programada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EF383-5B47-4563-B98E-6C31C2EA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45" y="1345914"/>
            <a:ext cx="8179444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563</Words>
  <Application>Microsoft Office PowerPoint</Application>
  <PresentationFormat>Ecrã Panorâmico</PresentationFormat>
  <Paragraphs>115</Paragraphs>
  <Slides>17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Exemplo: USF Manuel Rocha Peixoto</vt:lpstr>
      <vt:lpstr>CMS – Página Principal</vt:lpstr>
      <vt:lpstr>CMS – Documentos</vt:lpstr>
      <vt:lpstr>CMS – Contactos</vt:lpstr>
      <vt:lpstr>Balcão - Pedido de Medicação Crónica</vt:lpstr>
      <vt:lpstr>Balcão - Pedido de Consulta Programada</vt:lpstr>
      <vt:lpstr>Balcão - Sugestões</vt:lpstr>
      <vt:lpstr>Balcão – Perfil de Utente</vt:lpstr>
      <vt:lpstr>Balcão – Perfil de Funcionário</vt:lpstr>
      <vt:lpstr>Vantagens do produto para o cliente</vt:lpstr>
      <vt:lpstr>Identificação e análise preliminar do cliente</vt:lpstr>
      <vt:lpstr>Identificação e análise preliminar do mercado</vt:lpstr>
      <vt:lpstr>Apresentação do PowerPoint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52</cp:revision>
  <dcterms:created xsi:type="dcterms:W3CDTF">2021-11-08T16:00:18Z</dcterms:created>
  <dcterms:modified xsi:type="dcterms:W3CDTF">2021-11-19T11:57:41Z</dcterms:modified>
</cp:coreProperties>
</file>