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71" r:id="rId5"/>
    <p:sldId id="281" r:id="rId6"/>
    <p:sldId id="284" r:id="rId7"/>
    <p:sldId id="289" r:id="rId8"/>
    <p:sldId id="290" r:id="rId9"/>
    <p:sldId id="291" r:id="rId10"/>
    <p:sldId id="29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1806" autoAdjust="0"/>
  </p:normalViewPr>
  <p:slideViewPr>
    <p:cSldViewPr snapToGrid="0">
      <p:cViewPr varScale="1">
        <p:scale>
          <a:sx n="51" d="100"/>
          <a:sy n="51" d="100"/>
        </p:scale>
        <p:origin x="5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EF18A-E7F8-46AF-9794-F6665B21506A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24D6F-CC46-404A-906D-CD948B758B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3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24D6F-CC46-404A-906D-CD948B758B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1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24D6F-CC46-404A-906D-CD948B758B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5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24D6F-CC46-404A-906D-CD948B758B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1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6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6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1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49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9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6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8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66AB-D029-4C58-888C-7D159A1835DD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CC69-C651-4903-8D70-F15CA9B0FD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4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期中试题分析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685800"/>
          </a:xfrm>
        </p:spPr>
        <p:txBody>
          <a:bodyPr/>
          <a:lstStyle/>
          <a:p>
            <a:r>
              <a:rPr lang="en-US" altLang="zh-CN" dirty="0" smtClean="0"/>
              <a:t>2022.4.14 </a:t>
            </a:r>
            <a:r>
              <a:rPr lang="en-US" altLang="zh-CN" dirty="0" err="1" smtClean="0"/>
              <a:t>Shuang</a:t>
            </a:r>
            <a:r>
              <a:rPr lang="en-US" altLang="zh-CN" dirty="0" smtClean="0"/>
              <a:t> Song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66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问答题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(c) Derive of the small signal model of </a:t>
            </a:r>
            <a:r>
              <a:rPr lang="en-US" altLang="zh-CN" dirty="0" err="1" smtClean="0"/>
              <a:t>cascode</a:t>
            </a:r>
            <a:r>
              <a:rPr lang="en-US" altLang="zh-CN" dirty="0" smtClean="0"/>
              <a:t> current mirror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00888" y="2617939"/>
            <a:ext cx="5949150" cy="371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/>
              <a:t> ro1 = 1/(10uA*0.1) = 1Mohm</a:t>
            </a:r>
          </a:p>
          <a:p>
            <a:pPr marL="0" indent="0">
              <a:buNone/>
            </a:pPr>
            <a:r>
              <a:rPr lang="en-US" altLang="zh-CN" dirty="0" smtClean="0"/>
              <a:t> ro2 = </a:t>
            </a:r>
            <a:r>
              <a:rPr lang="en-US" altLang="zh-CN" dirty="0"/>
              <a:t>1/(10uA*0.1) = </a:t>
            </a:r>
            <a:r>
              <a:rPr lang="en-US" altLang="zh-CN" dirty="0" smtClean="0"/>
              <a:t>1Mohm</a:t>
            </a:r>
          </a:p>
          <a:p>
            <a:pPr marL="0" indent="0">
              <a:buNone/>
            </a:pPr>
            <a:r>
              <a:rPr lang="en-US" altLang="zh-CN" dirty="0" smtClean="0"/>
              <a:t>Gm2 = (2I*K*(W/L))^0.5 = 103.5uS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Ro = ~103.5Mohm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zh-CN" altLang="zh-CN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51" y="2477383"/>
            <a:ext cx="5689132" cy="36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4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 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58930"/>
            <a:ext cx="10997629" cy="5157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(1) CMOS   Complementary Metal Oxide Semiconductor  </a:t>
            </a:r>
            <a:r>
              <a:rPr lang="zh-CN" altLang="zh-CN" sz="2400" dirty="0"/>
              <a:t>互补金属氧化物半导体</a:t>
            </a:r>
          </a:p>
          <a:p>
            <a:pPr marL="0" indent="0">
              <a:buNone/>
            </a:pPr>
            <a:r>
              <a:rPr lang="en-US" altLang="zh-CN" sz="2400" dirty="0"/>
              <a:t>(2) DSP   Digital Signal Processor  </a:t>
            </a:r>
            <a:r>
              <a:rPr lang="zh-CN" altLang="zh-CN" sz="2400" dirty="0"/>
              <a:t>数字信号处理器</a:t>
            </a:r>
          </a:p>
          <a:p>
            <a:pPr marL="0" indent="0">
              <a:buNone/>
            </a:pPr>
            <a:r>
              <a:rPr lang="en-US" altLang="zh-CN" sz="2400" dirty="0"/>
              <a:t>(3) FPGA   Field Programmable Gate Array  </a:t>
            </a:r>
            <a:r>
              <a:rPr lang="zh-CN" altLang="zh-CN" sz="2400" dirty="0"/>
              <a:t>现场可编程逻辑门阵列</a:t>
            </a:r>
          </a:p>
          <a:p>
            <a:pPr marL="0" indent="0">
              <a:buNone/>
            </a:pPr>
            <a:r>
              <a:rPr lang="en-US" altLang="zh-CN" sz="2400" dirty="0"/>
              <a:t>(4) ASIC   Application Specific Integrated Circuit  </a:t>
            </a:r>
            <a:r>
              <a:rPr lang="zh-CN" altLang="zh-CN" sz="2400" dirty="0"/>
              <a:t>专用集成电路</a:t>
            </a:r>
          </a:p>
          <a:p>
            <a:pPr marL="0" indent="0">
              <a:buNone/>
            </a:pPr>
            <a:r>
              <a:rPr lang="en-US" altLang="zh-CN" sz="2400" dirty="0"/>
              <a:t>(5) CVD   Chemical Vapor Deposition  </a:t>
            </a:r>
            <a:r>
              <a:rPr lang="zh-CN" altLang="zh-CN" sz="2400" dirty="0"/>
              <a:t>气相沉积法</a:t>
            </a:r>
          </a:p>
          <a:p>
            <a:pPr marL="0" indent="0">
              <a:buNone/>
            </a:pPr>
            <a:r>
              <a:rPr lang="en-US" altLang="zh-CN" sz="2400" dirty="0"/>
              <a:t>(6) SOI   Silicon on Insulator  </a:t>
            </a:r>
            <a:r>
              <a:rPr lang="zh-CN" altLang="zh-CN" sz="2400" dirty="0"/>
              <a:t>绝缘体上硅</a:t>
            </a:r>
          </a:p>
          <a:p>
            <a:pPr marL="0" indent="0">
              <a:buNone/>
            </a:pPr>
            <a:r>
              <a:rPr lang="en-US" altLang="zh-CN" sz="2400" dirty="0"/>
              <a:t>(7) DRC/LVS   Design Rule Check  </a:t>
            </a:r>
            <a:r>
              <a:rPr lang="zh-CN" altLang="zh-CN" sz="2400" dirty="0"/>
              <a:t>设计规则检</a:t>
            </a:r>
            <a:r>
              <a:rPr lang="zh-CN" altLang="zh-CN" sz="2400" dirty="0" smtClean="0"/>
              <a:t>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/Layout </a:t>
            </a:r>
            <a:r>
              <a:rPr lang="en-US" altLang="zh-CN" sz="2400" dirty="0"/>
              <a:t>Versus Schematics </a:t>
            </a:r>
            <a:r>
              <a:rPr lang="zh-CN" altLang="zh-CN" sz="2400" dirty="0"/>
              <a:t>验证版图和逻辑图</a:t>
            </a:r>
          </a:p>
          <a:p>
            <a:pPr marL="0" indent="0">
              <a:buNone/>
            </a:pPr>
            <a:r>
              <a:rPr lang="en-US" altLang="zh-CN" sz="2400" dirty="0"/>
              <a:t>(8) C</a:t>
            </a:r>
            <a:r>
              <a:rPr lang="en-US" altLang="zh-CN" sz="2400" baseline="-25000" dirty="0"/>
              <a:t>GS </a:t>
            </a:r>
            <a:r>
              <a:rPr lang="en-US" altLang="zh-CN" sz="2400" dirty="0"/>
              <a:t>/ 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BD</a:t>
            </a:r>
            <a:r>
              <a:rPr lang="en-US" altLang="zh-CN" sz="2400" dirty="0" smtClean="0"/>
              <a:t> gate-source capacitance/ Bulk drain capacitance </a:t>
            </a:r>
            <a:r>
              <a:rPr lang="zh-CN" altLang="en-US" sz="2400" dirty="0" smtClean="0"/>
              <a:t>栅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源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衬底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漏电容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(9) </a:t>
            </a:r>
            <a:r>
              <a:rPr lang="en-US" altLang="zh-CN" sz="2400" dirty="0" err="1"/>
              <a:t>Cascode</a:t>
            </a:r>
            <a:r>
              <a:rPr lang="en-US" altLang="zh-CN" sz="2400" dirty="0"/>
              <a:t>/Cascade (</a:t>
            </a:r>
            <a:r>
              <a:rPr lang="zh-CN" altLang="zh-CN" sz="2400" dirty="0"/>
              <a:t>中文</a:t>
            </a:r>
            <a:r>
              <a:rPr lang="en-US" altLang="zh-CN" sz="2400" dirty="0"/>
              <a:t>)   </a:t>
            </a:r>
            <a:r>
              <a:rPr lang="zh-CN" altLang="en-US" sz="2400" dirty="0" smtClean="0"/>
              <a:t>共源共栅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垂</a:t>
            </a:r>
            <a:r>
              <a:rPr lang="zh-CN" altLang="zh-CN" sz="2400" dirty="0"/>
              <a:t>直级</a:t>
            </a:r>
            <a:r>
              <a:rPr lang="zh-CN" altLang="zh-CN" sz="2400" dirty="0" smtClean="0"/>
              <a:t>联</a:t>
            </a:r>
            <a:r>
              <a:rPr lang="en-US" altLang="zh-CN" sz="2400" dirty="0" smtClean="0"/>
              <a:t>)/</a:t>
            </a:r>
            <a:r>
              <a:rPr lang="zh-CN" altLang="zh-CN" sz="2400" dirty="0"/>
              <a:t>水平级联</a:t>
            </a:r>
          </a:p>
          <a:p>
            <a:pPr marL="0" indent="0">
              <a:buNone/>
            </a:pPr>
            <a:r>
              <a:rPr lang="en-US" altLang="zh-CN" sz="2400" dirty="0"/>
              <a:t>(10) BGR   Bandgap Voltage Reference  </a:t>
            </a:r>
            <a:r>
              <a:rPr lang="zh-CN" altLang="zh-CN" sz="2400" dirty="0"/>
              <a:t>带隙基准电</a:t>
            </a:r>
            <a:r>
              <a:rPr lang="zh-CN" altLang="zh-CN" sz="2400" dirty="0" smtClean="0"/>
              <a:t>压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2021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名词解释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8930"/>
            <a:ext cx="10515600" cy="5157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(</a:t>
            </a:r>
            <a:r>
              <a:rPr lang="en-US" altLang="zh-CN" sz="2400" dirty="0"/>
              <a:t>11) PTAT  </a:t>
            </a:r>
            <a:r>
              <a:rPr lang="en-US" altLang="zh-CN" sz="2400" dirty="0" smtClean="0"/>
              <a:t>Proportional </a:t>
            </a:r>
            <a:r>
              <a:rPr lang="en-US" altLang="zh-CN" sz="2400" dirty="0"/>
              <a:t>to Absolute Temperature  </a:t>
            </a:r>
            <a:r>
              <a:rPr lang="zh-CN" altLang="zh-CN" sz="2400" dirty="0"/>
              <a:t>与绝对温度成正比</a:t>
            </a:r>
          </a:p>
          <a:p>
            <a:pPr marL="0" indent="0">
              <a:buNone/>
            </a:pPr>
            <a:r>
              <a:rPr lang="en-US" altLang="zh-CN" sz="2400" dirty="0"/>
              <a:t>(12) ZTC   Zero Temperature Coefficient  </a:t>
            </a:r>
            <a:r>
              <a:rPr lang="zh-CN" altLang="zh-CN" sz="2400" dirty="0"/>
              <a:t>零温度系数</a:t>
            </a:r>
          </a:p>
          <a:p>
            <a:pPr marL="0" indent="0">
              <a:buNone/>
            </a:pPr>
            <a:r>
              <a:rPr lang="en-US" altLang="zh-CN" sz="2400" dirty="0"/>
              <a:t>(13) OTA  </a:t>
            </a:r>
            <a:r>
              <a:rPr lang="en-US" altLang="zh-CN" sz="2400" dirty="0" smtClean="0"/>
              <a:t>operational </a:t>
            </a:r>
            <a:r>
              <a:rPr lang="en-US" altLang="zh-CN" sz="2400" dirty="0" err="1"/>
              <a:t>transconductance</a:t>
            </a:r>
            <a:r>
              <a:rPr lang="en-US" altLang="zh-CN" sz="2400" dirty="0"/>
              <a:t> amplifier  </a:t>
            </a:r>
            <a:r>
              <a:rPr lang="zh-CN" altLang="zh-CN" sz="2400" dirty="0"/>
              <a:t>跨导运算放大器</a:t>
            </a:r>
          </a:p>
          <a:p>
            <a:pPr marL="0" indent="0">
              <a:buNone/>
            </a:pPr>
            <a:r>
              <a:rPr lang="en-US" altLang="zh-CN" sz="2400" dirty="0"/>
              <a:t>(14) </a:t>
            </a:r>
            <a:r>
              <a:rPr lang="en-US" altLang="zh-CN" sz="2400" dirty="0" err="1"/>
              <a:t>SiP</a:t>
            </a:r>
            <a:r>
              <a:rPr lang="en-US" altLang="zh-CN" sz="2400" dirty="0"/>
              <a:t>   System In a Package  </a:t>
            </a:r>
            <a:r>
              <a:rPr lang="zh-CN" altLang="zh-CN" sz="2400" dirty="0"/>
              <a:t>系统级封装</a:t>
            </a:r>
          </a:p>
          <a:p>
            <a:pPr marL="0" indent="0">
              <a:buNone/>
            </a:pPr>
            <a:r>
              <a:rPr lang="en-US" altLang="zh-CN" sz="2400" dirty="0"/>
              <a:t>(15) ISSCC/JSSC   IEEE International Solid-State Circuits Conference  </a:t>
            </a:r>
            <a:r>
              <a:rPr lang="zh-CN" altLang="zh-CN" sz="2400" dirty="0"/>
              <a:t>国际固态电路会议</a:t>
            </a:r>
            <a:r>
              <a:rPr lang="en-US" altLang="zh-CN" sz="2400" dirty="0"/>
              <a:t>/ IEEE Journal of Solid-State Circuits  IEEE</a:t>
            </a:r>
            <a:r>
              <a:rPr lang="zh-CN" altLang="zh-CN" sz="2400" dirty="0"/>
              <a:t>固态电路学报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52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 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98588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400" dirty="0"/>
              <a:t>(1) Moore's Law refers to Gordon Moore's perception that the number of _</a:t>
            </a:r>
            <a:r>
              <a:rPr lang="en-US" altLang="zh-CN" sz="3400" u="sng" dirty="0"/>
              <a:t>transistors</a:t>
            </a:r>
            <a:r>
              <a:rPr lang="en-US" altLang="zh-CN" sz="3400" dirty="0"/>
              <a:t>_ (what) on a microchip _</a:t>
            </a:r>
            <a:r>
              <a:rPr lang="en-US" altLang="zh-CN" sz="3400" u="sng" dirty="0"/>
              <a:t>doubles</a:t>
            </a:r>
            <a:r>
              <a:rPr lang="en-US" altLang="zh-CN" sz="3400" dirty="0"/>
              <a:t>_ (change how many times) every 18-24 month, though the cost of computers is halved.</a:t>
            </a:r>
            <a:endParaRPr lang="zh-CN" altLang="zh-CN" sz="3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400" dirty="0"/>
              <a:t>(2) _</a:t>
            </a:r>
            <a:r>
              <a:rPr lang="en-US" altLang="zh-CN" sz="3400" u="sng" dirty="0"/>
              <a:t>Analog</a:t>
            </a:r>
            <a:r>
              <a:rPr lang="en-US" altLang="zh-CN" sz="3400" dirty="0"/>
              <a:t>_ (Analog/Digital) IC design differs greatly from digital IC design. Where _</a:t>
            </a:r>
            <a:r>
              <a:rPr lang="en-US" altLang="zh-CN" sz="3400" u="sng" dirty="0"/>
              <a:t>digital</a:t>
            </a:r>
            <a:r>
              <a:rPr lang="en-US" altLang="zh-CN" sz="3400" dirty="0"/>
              <a:t>_ (analog/digital) IC design is mostly done at an abstracted level with HDL (Hardware Description Language), _</a:t>
            </a:r>
            <a:r>
              <a:rPr lang="en-US" altLang="zh-CN" sz="3400" u="sng" dirty="0"/>
              <a:t>analog</a:t>
            </a:r>
            <a:r>
              <a:rPr lang="en-US" altLang="zh-CN" sz="3400" dirty="0"/>
              <a:t>_ (analog/digital) IC design generally involves more personalized focus into each transistor, determining the sizing of each.</a:t>
            </a:r>
            <a:endParaRPr lang="zh-CN" altLang="zh-CN" sz="3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400" dirty="0"/>
              <a:t>(3) Modern CMOS technologies involve roughly the following operations: (1) Wafer Preparation: produce the proper type of substrate; (2) </a:t>
            </a:r>
            <a:r>
              <a:rPr lang="en-US" altLang="zh-CN" sz="3400" dirty="0" smtClean="0"/>
              <a:t>_</a:t>
            </a:r>
            <a:r>
              <a:rPr lang="en-US" altLang="zh-CN" sz="3400" u="sng" dirty="0" smtClean="0"/>
              <a:t>lithography</a:t>
            </a:r>
            <a:r>
              <a:rPr lang="en-US" altLang="zh-CN" sz="3400" dirty="0" smtClean="0"/>
              <a:t> </a:t>
            </a:r>
            <a:r>
              <a:rPr lang="en-US" altLang="zh-CN" sz="3400" dirty="0"/>
              <a:t>: (step name) precisely define each region by light; (3) Oxidation, deposition and _</a:t>
            </a:r>
            <a:r>
              <a:rPr lang="en-US" altLang="zh-CN" sz="3400" u="sng" dirty="0"/>
              <a:t>ion</a:t>
            </a:r>
            <a:r>
              <a:rPr lang="en-US" altLang="zh-CN" sz="3400" dirty="0"/>
              <a:t>_ (what) implantation: add materials to the wafer; (4) Etching: remove materials from the wafer</a:t>
            </a:r>
            <a:endParaRPr lang="zh-CN" altLang="zh-CN" sz="34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400" dirty="0"/>
              <a:t>(4) The type of transistors in the following figure.1 is _</a:t>
            </a:r>
            <a:r>
              <a:rPr lang="en-US" altLang="zh-CN" sz="3400" u="sng" dirty="0" err="1"/>
              <a:t>FinFET</a:t>
            </a:r>
            <a:r>
              <a:rPr lang="en-US" altLang="zh-CN" sz="3400" dirty="0"/>
              <a:t>_ (Planar MOS/</a:t>
            </a:r>
            <a:r>
              <a:rPr lang="en-US" altLang="zh-CN" sz="3400" dirty="0" err="1"/>
              <a:t>FinFET</a:t>
            </a:r>
            <a:r>
              <a:rPr lang="en-US" altLang="zh-CN" sz="3400" dirty="0"/>
              <a:t>), which is invented for _</a:t>
            </a:r>
            <a:r>
              <a:rPr lang="en-US" altLang="zh-CN" sz="3400" u="sng" dirty="0"/>
              <a:t>advanced</a:t>
            </a:r>
            <a:r>
              <a:rPr lang="en-US" altLang="zh-CN" sz="3400" dirty="0"/>
              <a:t>_ (conventional/advanced) technology node like 14nm CMOS</a:t>
            </a:r>
            <a:r>
              <a:rPr lang="en-US" altLang="zh-CN" sz="3400" dirty="0" smtClean="0"/>
              <a:t>.</a:t>
            </a:r>
            <a:endParaRPr lang="zh-CN" altLang="zh-CN" sz="3400" dirty="0"/>
          </a:p>
        </p:txBody>
      </p:sp>
    </p:spTree>
    <p:extLst>
      <p:ext uri="{BB962C8B-B14F-4D97-AF65-F5344CB8AC3E}">
        <p14:creationId xmlns:p14="http://schemas.microsoft.com/office/powerpoint/2010/main" val="22304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填空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82074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(5) An NMOS transistor with a _ </a:t>
            </a:r>
            <a:r>
              <a:rPr lang="en-US" altLang="zh-CN" u="sng" dirty="0"/>
              <a:t>higher</a:t>
            </a:r>
            <a:r>
              <a:rPr lang="en-US" altLang="zh-CN" dirty="0"/>
              <a:t> _ (lower/higher) </a:t>
            </a:r>
            <a:r>
              <a:rPr lang="en-US" altLang="zh-CN" dirty="0" err="1"/>
              <a:t>Vds</a:t>
            </a:r>
            <a:r>
              <a:rPr lang="en-US" altLang="zh-CN" dirty="0"/>
              <a:t> tends to work in saturation region. In saturation region, it usually has a </a:t>
            </a:r>
            <a:r>
              <a:rPr lang="en-US" altLang="zh-CN" dirty="0" smtClean="0"/>
              <a:t>_</a:t>
            </a:r>
            <a:r>
              <a:rPr lang="en-US" altLang="zh-CN" u="sng" dirty="0" smtClean="0"/>
              <a:t>higher</a:t>
            </a:r>
            <a:r>
              <a:rPr lang="en-US" altLang="zh-CN" dirty="0" smtClean="0"/>
              <a:t>_ </a:t>
            </a:r>
            <a:r>
              <a:rPr lang="en-US" altLang="zh-CN" dirty="0"/>
              <a:t>(higher/lower) small signal resistance (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o</a:t>
            </a:r>
            <a:r>
              <a:rPr lang="en-US" altLang="zh-CN" dirty="0"/>
              <a:t>) compared to linear region. </a:t>
            </a:r>
            <a:endParaRPr lang="zh-CN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(6) An NMOS transistor (working at saturation region) at FF corner has a _</a:t>
            </a:r>
            <a:r>
              <a:rPr lang="en-US" altLang="zh-CN" u="sng" dirty="0"/>
              <a:t>lower</a:t>
            </a:r>
            <a:r>
              <a:rPr lang="en-US" altLang="zh-CN" dirty="0"/>
              <a:t>_ (lower/higher) threshold voltage (Vth) than at TT corner. The same transistor at SS corner has a _</a:t>
            </a:r>
            <a:r>
              <a:rPr lang="en-US" altLang="zh-CN" u="sng" dirty="0"/>
              <a:t>higher</a:t>
            </a:r>
            <a:r>
              <a:rPr lang="en-US" altLang="zh-CN" dirty="0"/>
              <a:t>_ (lower/higher) trans-conductance (gm) than at TT corner.</a:t>
            </a:r>
            <a:endParaRPr lang="zh-CN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(7) An NMOS transistor working as a switch has _</a:t>
            </a:r>
            <a:r>
              <a:rPr lang="en-US" altLang="zh-CN" u="sng" dirty="0"/>
              <a:t>lower</a:t>
            </a:r>
            <a:r>
              <a:rPr lang="en-US" altLang="zh-CN" dirty="0"/>
              <a:t>_ (higher/lower) resistance than a PMOS based switch. That is the reason why a transmission gate (consisting of a PMOS and an NMOS transistor) use a larger W/L ratio for _ </a:t>
            </a:r>
            <a:r>
              <a:rPr lang="en-US" altLang="zh-CN" u="sng" dirty="0"/>
              <a:t>PMOS</a:t>
            </a:r>
            <a:r>
              <a:rPr lang="en-US" altLang="zh-CN" dirty="0"/>
              <a:t> _ (NMOS/PMOS). </a:t>
            </a:r>
            <a:endParaRPr lang="zh-CN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(8) The </a:t>
            </a:r>
            <a:r>
              <a:rPr lang="en-US" altLang="zh-CN" dirty="0" err="1"/>
              <a:t>Vbe</a:t>
            </a:r>
            <a:r>
              <a:rPr lang="en-US" altLang="zh-CN" dirty="0"/>
              <a:t> is the following figure has a _</a:t>
            </a:r>
            <a:r>
              <a:rPr lang="en-US" altLang="zh-CN" u="sng" dirty="0"/>
              <a:t> negative </a:t>
            </a:r>
            <a:r>
              <a:rPr lang="en-US" altLang="zh-CN" dirty="0"/>
              <a:t>_ (positive/negative) temperature coefficient(TC), the </a:t>
            </a:r>
            <a:r>
              <a:rPr lang="en-US" altLang="zh-CN" dirty="0" err="1"/>
              <a:t>KVt</a:t>
            </a:r>
            <a:r>
              <a:rPr lang="en-US" altLang="zh-CN" dirty="0"/>
              <a:t> has a _</a:t>
            </a:r>
            <a:r>
              <a:rPr lang="en-US" altLang="zh-CN" u="sng" dirty="0"/>
              <a:t> positive </a:t>
            </a:r>
            <a:r>
              <a:rPr lang="en-US" altLang="zh-CN" dirty="0"/>
              <a:t>_ (positive/negative) TC. A bandgap reference provides a stable output voltage at both temperature and </a:t>
            </a:r>
            <a:r>
              <a:rPr lang="en-US" altLang="zh-CN" u="sng" dirty="0"/>
              <a:t>_ voltage _</a:t>
            </a:r>
            <a:r>
              <a:rPr lang="en-US" altLang="zh-CN" dirty="0"/>
              <a:t> (what) range.</a:t>
            </a:r>
            <a:endParaRPr lang="zh-CN" altLang="zh-CN" sz="3400" dirty="0"/>
          </a:p>
        </p:txBody>
      </p:sp>
    </p:spTree>
    <p:extLst>
      <p:ext uri="{BB962C8B-B14F-4D97-AF65-F5344CB8AC3E}">
        <p14:creationId xmlns:p14="http://schemas.microsoft.com/office/powerpoint/2010/main" val="84746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问答题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6479" cy="417856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altLang="zh-CN" dirty="0" smtClean="0"/>
              <a:t> (a) </a:t>
            </a:r>
            <a:r>
              <a:rPr lang="en-US" altLang="zh-CN" dirty="0"/>
              <a:t>Give the corresponding circuits schematics and mark the W/L sizes of each transistor. Assume λ=0.4μm.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M1,M4,M5:2/3  M2:5/1 </a:t>
            </a:r>
            <a:r>
              <a:rPr lang="en-US" altLang="zh-CN" dirty="0" smtClean="0"/>
              <a:t>M3:5/1</a:t>
            </a:r>
          </a:p>
          <a:p>
            <a:pPr marL="0" indent="0">
              <a:buNone/>
            </a:pPr>
            <a:r>
              <a:rPr lang="en-US" altLang="zh-CN" dirty="0" smtClean="0"/>
              <a:t>(2)</a:t>
            </a:r>
            <a:r>
              <a:rPr lang="zh-CN" altLang="zh-CN" dirty="0"/>
              <a:t>把</a:t>
            </a:r>
            <a:r>
              <a:rPr lang="en-US" altLang="zh-CN" dirty="0"/>
              <a:t>M1</a:t>
            </a:r>
            <a:r>
              <a:rPr lang="zh-CN" altLang="zh-CN" dirty="0"/>
              <a:t>和</a:t>
            </a:r>
            <a:r>
              <a:rPr lang="en-US" altLang="zh-CN" dirty="0"/>
              <a:t>M2</a:t>
            </a:r>
            <a:r>
              <a:rPr lang="zh-CN" altLang="zh-CN" dirty="0"/>
              <a:t>都分为两个宽度为原来一半的晶体管，沿对角放置且并联连</a:t>
            </a:r>
            <a:r>
              <a:rPr lang="zh-CN" altLang="zh-CN" dirty="0" smtClean="0"/>
              <a:t>接</a:t>
            </a:r>
            <a:r>
              <a:rPr lang="zh-CN" altLang="en-US" dirty="0" smtClean="0"/>
              <a:t>构成二维匹配。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（或者）每个拆分为两个，水平放置，交替连接</a:t>
            </a:r>
            <a:r>
              <a:rPr lang="en-US" altLang="zh-CN" dirty="0" smtClean="0"/>
              <a:t>1/3</a:t>
            </a:r>
            <a:r>
              <a:rPr lang="zh-CN" altLang="en-US" dirty="0" smtClean="0"/>
              <a:t>管 </a:t>
            </a:r>
            <a:r>
              <a:rPr lang="en-US" altLang="zh-CN" dirty="0" smtClean="0"/>
              <a:t>2/4</a:t>
            </a:r>
            <a:r>
              <a:rPr lang="zh-CN" altLang="en-US" dirty="0" smtClean="0"/>
              <a:t>管栅极，构成一维匹配。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4" descr="C:\Users\ADMINI~1\AppData\Local\Temp\WeChat Files\93c8c4120fb2c547e60672ef0949d04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28079" r="3441" b="35201"/>
          <a:stretch/>
        </p:blipFill>
        <p:spPr bwMode="auto">
          <a:xfrm>
            <a:off x="7552980" y="779022"/>
            <a:ext cx="3800820" cy="26613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549" y="4297071"/>
            <a:ext cx="5073541" cy="160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问答题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0040"/>
                <a:ext cx="10115349" cy="47716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altLang="zh-CN" sz="2600" dirty="0" smtClean="0"/>
                  <a:t>(a) When </a:t>
                </a:r>
                <a:r>
                  <a:rPr lang="en-US" altLang="zh-CN" sz="2600" dirty="0"/>
                  <a:t>R =12kΩ find the operation region, VD and VS.?</a:t>
                </a:r>
              </a:p>
              <a:p>
                <a:pPr marL="0" indent="0">
                  <a:buNone/>
                </a:pPr>
                <a:r>
                  <a:rPr lang="en-US" altLang="zh-CN" sz="2600" dirty="0" smtClean="0"/>
                  <a:t>When </a:t>
                </a:r>
                <a:r>
                  <a:rPr lang="en-US" altLang="zh-CN" sz="2600" dirty="0"/>
                  <a:t>R =12K, VD=VDD-IR=2.5-50</a:t>
                </a:r>
                <a:r>
                  <a:rPr lang="zh-CN" altLang="zh-CN" sz="2600" dirty="0"/>
                  <a:t>×</a:t>
                </a:r>
                <a:r>
                  <a:rPr lang="en-US" altLang="zh-CN" sz="2600" dirty="0"/>
                  <a:t>10-6</a:t>
                </a:r>
                <a:r>
                  <a:rPr lang="zh-CN" altLang="zh-CN" sz="2600" dirty="0"/>
                  <a:t>×</a:t>
                </a:r>
                <a:r>
                  <a:rPr lang="en-US" altLang="zh-CN" sz="2600" dirty="0"/>
                  <a:t>1.2X104=2.5-0.6=1.9V. </a:t>
                </a:r>
              </a:p>
              <a:p>
                <a:pPr marL="0" indent="0">
                  <a:buNone/>
                </a:pPr>
                <a:r>
                  <a:rPr lang="en-US" altLang="zh-CN" sz="2600" dirty="0"/>
                  <a:t>Assume the device is in saturation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6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f>
                      <m:f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sSup>
                      <m:sSup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sub>
                            </m:s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𝑇𝐻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𝑢𝐴</m:t>
                    </m:r>
                  </m:oMath>
                </a14:m>
                <a:r>
                  <a:rPr lang="en-US" altLang="zh-CN" sz="2600" dirty="0"/>
                  <a:t>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zh-CN" sz="2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r>
                      <a:rPr lang="en-US" altLang="zh-CN" sz="2600">
                        <a:latin typeface="Cambria Math" panose="02040503050406030204" pitchFamily="18" charset="0"/>
                      </a:rPr>
                      <m:t>=0.213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altLang="zh-CN" sz="2600">
                        <a:latin typeface="Cambria Math" panose="02040503050406030204" pitchFamily="18" charset="0"/>
                      </a:rPr>
                      <m:t>=0.213+0.7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=0.913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600" dirty="0"/>
                  <a:t>,</a:t>
                </a:r>
                <a:endParaRPr lang="zh-CN" altLang="zh-CN" sz="2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600">
                        <a:latin typeface="Cambria Math" panose="02040503050406030204" pitchFamily="18" charset="0"/>
                      </a:rPr>
                      <m:t>=1.087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600" dirty="0"/>
                  <a:t>. </a:t>
                </a:r>
                <a:r>
                  <a:rPr lang="en-US" altLang="zh-CN" sz="2600" dirty="0" smtClean="0"/>
                  <a:t> </a:t>
                </a:r>
                <a:r>
                  <a:rPr lang="zh-CN" altLang="en-US" sz="2600" dirty="0"/>
                  <a:t>数</a:t>
                </a:r>
                <a:r>
                  <a:rPr lang="zh-CN" altLang="en-US" sz="2600" dirty="0" smtClean="0"/>
                  <a:t>字不关键，只要大致公式对就可给分。</a:t>
                </a:r>
                <a:endParaRPr lang="en-US" altLang="zh-CN" sz="2600" dirty="0"/>
              </a:p>
              <a:p>
                <a:pPr marL="0" indent="0">
                  <a:buNone/>
                </a:pPr>
                <a:r>
                  <a:rPr lang="en-US" altLang="zh-CN" sz="2600" dirty="0"/>
                  <a:t>The device is in the </a:t>
                </a:r>
                <a:r>
                  <a:rPr lang="en-US" altLang="zh-CN" sz="2600" b="1" dirty="0"/>
                  <a:t>saturation</a:t>
                </a:r>
                <a:r>
                  <a:rPr lang="en-US" altLang="zh-CN" sz="2600" dirty="0"/>
                  <a:t>.</a:t>
                </a:r>
              </a:p>
              <a:p>
                <a:pPr marL="0" lvl="0" indent="0">
                  <a:buNone/>
                </a:pPr>
                <a:endParaRPr lang="en-US" altLang="zh-CN" sz="2600" dirty="0" smtClean="0"/>
              </a:p>
              <a:p>
                <a:pPr marL="0" lvl="0" indent="0">
                  <a:buNone/>
                </a:pPr>
                <a:r>
                  <a:rPr lang="en-US" altLang="zh-CN" sz="2600" dirty="0" smtClean="0"/>
                  <a:t>(b) </a:t>
                </a:r>
                <a:r>
                  <a:rPr lang="en-US" altLang="zh-CN" sz="2600" dirty="0"/>
                  <a:t>Increase. </a:t>
                </a:r>
                <a:r>
                  <a:rPr lang="en-US" altLang="zh-CN" sz="2600" i="1" dirty="0"/>
                  <a:t>V</a:t>
                </a:r>
                <a:r>
                  <a:rPr lang="en-US" altLang="zh-CN" sz="2600" i="1" baseline="-25000" dirty="0"/>
                  <a:t>D</a:t>
                </a:r>
                <a:r>
                  <a:rPr lang="en-US" altLang="zh-CN" sz="2600" baseline="-25000" dirty="0"/>
                  <a:t> </a:t>
                </a:r>
                <a:r>
                  <a:rPr lang="en-US" altLang="zh-CN" sz="2600" dirty="0"/>
                  <a:t>is fixed due to constant current.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𝝀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altLang="zh-CN" sz="2600" dirty="0"/>
                  <a:t> form would try to increase the current more then 50uA,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altLang="zh-CN" sz="2600" dirty="0"/>
                  <a:t> needs to reduce by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2600" i="1" baseline="-25000" dirty="0"/>
                  <a:t>.</a:t>
                </a:r>
                <a:endParaRPr lang="en-US" altLang="zh-CN" sz="2600" dirty="0" smtClean="0"/>
              </a:p>
              <a:p>
                <a:pPr marL="0" lvl="0" indent="0">
                  <a:buNone/>
                </a:pPr>
                <a:endParaRPr lang="en-US" altLang="zh-CN" dirty="0"/>
              </a:p>
              <a:p>
                <a:pPr marL="0" lvl="0" indent="0">
                  <a:buNone/>
                </a:pPr>
                <a:endParaRPr lang="en-US" altLang="zh-CN" dirty="0" smtClean="0"/>
              </a:p>
              <a:p>
                <a:pPr marL="0" lv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0040"/>
                <a:ext cx="10115349" cy="4771675"/>
              </a:xfrm>
              <a:blipFill>
                <a:blip r:embed="rId3"/>
                <a:stretch>
                  <a:fillRect l="-1085" t="-2046" r="-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问答题 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0" y="1825625"/>
            <a:ext cx="4114800" cy="3449019"/>
          </a:xfrm>
        </p:spPr>
        <p:txBody>
          <a:bodyPr/>
          <a:lstStyle/>
          <a:p>
            <a:pPr marL="514350" indent="-514350">
              <a:buAutoNum type="alphaLcParenBoth"/>
            </a:pPr>
            <a:r>
              <a:rPr lang="en-US" altLang="zh-CN" dirty="0" smtClean="0"/>
              <a:t>M4 0.5/1</a:t>
            </a:r>
          </a:p>
          <a:p>
            <a:pPr marL="0" indent="0">
              <a:buNone/>
            </a:pPr>
            <a:r>
              <a:rPr lang="en-US" altLang="zh-CN" dirty="0" smtClean="0"/>
              <a:t>     M3 </a:t>
            </a:r>
            <a:r>
              <a:rPr lang="en-US" altLang="zh-CN" dirty="0"/>
              <a:t>2/1</a:t>
            </a:r>
            <a:endParaRPr lang="zh-CN" altLang="en-US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" y="1690688"/>
            <a:ext cx="6457681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9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问答题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8637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(b) Derive a symbolic expression for </a:t>
            </a:r>
            <a:r>
              <a:rPr lang="en-US" altLang="zh-CN" dirty="0" err="1"/>
              <a:t>Vds</a:t>
            </a:r>
            <a:r>
              <a:rPr lang="en-US" altLang="zh-CN" dirty="0"/>
              <a:t> of M1 in Fig. (b) 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（已知各管处于饱和区且各管阈值电压为</a:t>
            </a:r>
            <a:r>
              <a:rPr lang="en-US" altLang="zh-CN" dirty="0"/>
              <a:t>VTH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Vds1 = Vgs4 – Vgs2</a:t>
            </a:r>
          </a:p>
          <a:p>
            <a:pPr marL="0" indent="0">
              <a:buNone/>
            </a:pPr>
            <a:r>
              <a:rPr lang="en-US" altLang="zh-CN" dirty="0" smtClean="0"/>
              <a:t>I4 = I1 -&gt; (K/2)*(W/L)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*(Vgs4-Vth)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 (K/2</a:t>
            </a:r>
            <a:r>
              <a:rPr lang="en-US" altLang="zh-CN" dirty="0"/>
              <a:t>)*(</a:t>
            </a:r>
            <a:r>
              <a:rPr lang="en-US" altLang="zh-CN" dirty="0" smtClean="0"/>
              <a:t>W/L)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*(Vgs2-Vth)</a:t>
            </a:r>
            <a:r>
              <a:rPr lang="en-US" altLang="zh-CN" baseline="30000" dirty="0" smtClean="0"/>
              <a:t>2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-&gt;  Vgs4-Vth = 2*(</a:t>
            </a:r>
            <a:r>
              <a:rPr lang="en-US" altLang="zh-CN" dirty="0"/>
              <a:t>Vgs2-Vth</a:t>
            </a:r>
            <a:r>
              <a:rPr lang="en-US" altLang="zh-CN" dirty="0" smtClean="0"/>
              <a:t>)  -&gt; Vds1 = Vgs4-Vgs2 = Vgs2-Vth</a:t>
            </a:r>
            <a:endParaRPr lang="zh-CN" altLang="zh-CN" baseline="30000" dirty="0"/>
          </a:p>
          <a:p>
            <a:pPr marL="0" indent="0">
              <a:buNone/>
            </a:pPr>
            <a:r>
              <a:rPr lang="en-US" altLang="zh-CN" dirty="0" smtClean="0"/>
              <a:t>Considering that Vgs1 = Vgs2 because M3 and M2 are with the same size and current. </a:t>
            </a:r>
          </a:p>
          <a:p>
            <a:pPr marL="0" indent="0">
              <a:buNone/>
            </a:pPr>
            <a:r>
              <a:rPr lang="en-US" altLang="zh-CN" dirty="0" smtClean="0"/>
              <a:t>Transistor M1 is working in saturation with its </a:t>
            </a:r>
            <a:r>
              <a:rPr lang="en-US" altLang="zh-CN" dirty="0" err="1" smtClean="0"/>
              <a:t>Vds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Vgs</a:t>
            </a:r>
            <a:r>
              <a:rPr lang="en-US" altLang="zh-CN" dirty="0"/>
              <a:t> </a:t>
            </a:r>
            <a:r>
              <a:rPr lang="en-US" altLang="zh-CN" dirty="0" smtClean="0"/>
              <a:t>- Vth</a:t>
            </a:r>
            <a:endParaRPr lang="zh-CN" altLang="zh-CN" baseline="30000" dirty="0"/>
          </a:p>
          <a:p>
            <a:pPr marL="0" indent="0">
              <a:buNone/>
            </a:pPr>
            <a:endParaRPr lang="zh-CN" altLang="zh-CN" baseline="30000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867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1027</Words>
  <Application>Microsoft Office PowerPoint</Application>
  <PresentationFormat>Widescreen</PresentationFormat>
  <Paragraphs>67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Theme</vt:lpstr>
      <vt:lpstr>期中试题分析</vt:lpstr>
      <vt:lpstr>名词解释 (1)</vt:lpstr>
      <vt:lpstr>名词解释 (2)</vt:lpstr>
      <vt:lpstr>填空 (1)</vt:lpstr>
      <vt:lpstr>填空 (2)</vt:lpstr>
      <vt:lpstr>问答题 1</vt:lpstr>
      <vt:lpstr>问答题 2</vt:lpstr>
      <vt:lpstr>问答题 3</vt:lpstr>
      <vt:lpstr>问答题 3</vt:lpstr>
      <vt:lpstr>问答题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期中测试分析</dc:title>
  <dc:creator>admin</dc:creator>
  <cp:lastModifiedBy>admin</cp:lastModifiedBy>
  <cp:revision>70</cp:revision>
  <dcterms:created xsi:type="dcterms:W3CDTF">2022-04-13T12:01:55Z</dcterms:created>
  <dcterms:modified xsi:type="dcterms:W3CDTF">2022-04-16T14:09:46Z</dcterms:modified>
</cp:coreProperties>
</file>