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387" r:id="rId4"/>
    <p:sldId id="372" r:id="rId5"/>
    <p:sldId id="373" r:id="rId6"/>
    <p:sldId id="404" r:id="rId7"/>
    <p:sldId id="374" r:id="rId8"/>
    <p:sldId id="421" r:id="rId9"/>
    <p:sldId id="375" r:id="rId10"/>
    <p:sldId id="405" r:id="rId11"/>
    <p:sldId id="419" r:id="rId12"/>
    <p:sldId id="420" r:id="rId13"/>
    <p:sldId id="422" r:id="rId14"/>
    <p:sldId id="423" r:id="rId15"/>
    <p:sldId id="424" r:id="rId16"/>
    <p:sldId id="425" r:id="rId17"/>
    <p:sldId id="426" r:id="rId18"/>
    <p:sldId id="376" r:id="rId19"/>
    <p:sldId id="377" r:id="rId20"/>
    <p:sldId id="378" r:id="rId22"/>
    <p:sldId id="379" r:id="rId23"/>
    <p:sldId id="380" r:id="rId24"/>
    <p:sldId id="381" r:id="rId25"/>
    <p:sldId id="382" r:id="rId26"/>
    <p:sldId id="383" r:id="rId27"/>
    <p:sldId id="384" r:id="rId28"/>
    <p:sldId id="385" r:id="rId29"/>
    <p:sldId id="388"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2303"/>
    <a:srgbClr val="CC3300"/>
    <a:srgbClr val="CC99FF"/>
    <a:srgbClr val="3366FF"/>
    <a:srgbClr val="D1F5F7"/>
    <a:srgbClr val="004C78"/>
    <a:srgbClr val="006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58792" autoAdjust="0"/>
  </p:normalViewPr>
  <p:slideViewPr>
    <p:cSldViewPr>
      <p:cViewPr>
        <p:scale>
          <a:sx n="100" d="100"/>
          <a:sy n="100" d="100"/>
        </p:scale>
        <p:origin x="-378" y="-264"/>
      </p:cViewPr>
      <p:guideLst>
        <p:guide orient="horz" pos="104"/>
        <p:guide pos="2870"/>
      </p:guideLst>
    </p:cSldViewPr>
  </p:slid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E6B282E-28A0-45B6-BBB3-1FE0AD221CC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9622B7D-0733-442D-98B0-311E88D5A5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2" name="文本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0" name="文本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cstate="email"/>
          <a:srcRect/>
          <a:stretch>
            <a:fillRect/>
          </a:stretch>
        </p:blipFill>
        <p:spPr bwMode="auto">
          <a:xfrm>
            <a:off x="0" y="0"/>
            <a:ext cx="91440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KSO_BT1"/>
          <p:cNvSpPr>
            <a:spLocks noGrp="1" noChangeArrowheads="1"/>
          </p:cNvSpPr>
          <p:nvPr>
            <p:ph type="ctrTitle"/>
          </p:nvPr>
        </p:nvSpPr>
        <p:spPr>
          <a:xfrm>
            <a:off x="1514475" y="2471738"/>
            <a:ext cx="6446838" cy="795337"/>
          </a:xfrm>
        </p:spPr>
        <p:txBody>
          <a:bodyPr/>
          <a:lstStyle>
            <a:lvl1pPr algn="ctr">
              <a:defRPr/>
            </a:lvl1pPr>
          </a:lstStyle>
          <a:p>
            <a:r>
              <a:rPr lang="zh-CN" altLang="en-US" smtClean="0"/>
              <a:t>单击此处编辑母版标题样式</a:t>
            </a:r>
            <a:endParaRPr lang="zh-CN"/>
          </a:p>
        </p:txBody>
      </p:sp>
      <p:sp>
        <p:nvSpPr>
          <p:cNvPr id="29703" name="KSO_BC1"/>
          <p:cNvSpPr>
            <a:spLocks noGrp="1" noChangeArrowheads="1"/>
          </p:cNvSpPr>
          <p:nvPr>
            <p:ph type="subTitle" idx="1"/>
          </p:nvPr>
        </p:nvSpPr>
        <p:spPr>
          <a:xfrm>
            <a:off x="1517650" y="3348038"/>
            <a:ext cx="6461125" cy="641350"/>
          </a:xfrm>
        </p:spPr>
        <p:txBody>
          <a:bodyPr/>
          <a:lstStyle>
            <a:lvl1pPr marL="0" indent="0" algn="ctr">
              <a:buFont typeface="Wingdings 2" panose="05020102010507070707" pitchFamily="18" charset="2"/>
              <a:buNone/>
              <a:defRPr sz="2000">
                <a:solidFill>
                  <a:schemeClr val="accent2"/>
                </a:solidFill>
              </a:defRPr>
            </a:lvl1pPr>
          </a:lstStyle>
          <a:p>
            <a:r>
              <a:rPr lang="zh-CN" altLang="en-US" smtClean="0"/>
              <a:t>单击此处编辑母版副标题样式</a:t>
            </a:r>
            <a:endParaRPr lang="zh-CN"/>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pPr>
              <a:defRPr/>
            </a:pPr>
            <a:fld id="{81D02E61-8A02-4F76-85E9-5E1188385F95}" type="slidenum">
              <a:rPr lang="zh-CN" alt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773F9A59-ED46-40A1-A85A-F3EA5C518149}" type="slidenum">
              <a:rPr lang="zh-CN" alt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12738"/>
            <a:ext cx="2071688"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312738"/>
            <a:ext cx="6067425"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AA7A6A8C-B066-440D-BB97-8EBF1900C878}" type="slidenum">
              <a:rPr lang="zh-CN" alt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596F1B27-8A8B-41FB-884B-EB0B78E644CF}" type="slidenum">
              <a:rPr lang="zh-CN" alt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438F1EC9-7D3C-4E42-9DB7-2DF3EA02C381}" type="slidenum">
              <a:rPr lang="zh-CN" alt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219200"/>
            <a:ext cx="4068763"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0263" y="1219200"/>
            <a:ext cx="40703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F8F8D0C7-DF60-438A-845A-42B806A9495F}" type="slidenum">
              <a:rPr lang="zh-CN" alt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KSO_FD"/>
          <p:cNvSpPr>
            <a:spLocks noGrp="1" noChangeArrowheads="1"/>
          </p:cNvSpPr>
          <p:nvPr>
            <p:ph type="dt" sz="half" idx="10"/>
          </p:nvPr>
        </p:nvSpPr>
        <p:spPr/>
        <p:txBody>
          <a:bodyPr/>
          <a:lstStyle>
            <a:lvl1pPr>
              <a:defRPr/>
            </a:lvl1pPr>
          </a:lstStyle>
          <a:p>
            <a:pPr>
              <a:defRPr/>
            </a:pPr>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745650F1-92EC-4951-9919-7225CEB40AD2}" type="slidenum">
              <a:rPr lang="zh-CN" alt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p:txBody>
          <a:bodyPr/>
          <a:lstStyle>
            <a:lvl1pPr>
              <a:defRPr/>
            </a:lvl1pPr>
          </a:lstStyle>
          <a:p>
            <a:pPr>
              <a:defRPr/>
            </a:pPr>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8E61D69-1AB5-4BC3-B495-0AB33B82C8F5}" type="slidenum">
              <a:rPr lang="zh-CN" alt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F49D0D24-A68A-4467-87C0-BA9A6C6460CD}" type="slidenum">
              <a:rPr lang="zh-CN" alt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5386EF2F-6BF7-4F40-B61C-E34682391B22}" type="slidenum">
              <a:rPr lang="zh-CN" alt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C736FA0A-C559-4383-9FD2-443676F4ECA2}"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5362" name="图片 12"/>
          <p:cNvPicPr>
            <a:picLocks noChangeAspect="1" noChangeArrowheads="1"/>
          </p:cNvPicPr>
          <p:nvPr/>
        </p:nvPicPr>
        <p:blipFill>
          <a:blip r:embed="rId12" cstate="email"/>
          <a:srcRect l="-1141" r="-648"/>
          <a:stretch>
            <a:fillRect/>
          </a:stretch>
        </p:blipFill>
        <p:spPr bwMode="auto">
          <a:xfrm>
            <a:off x="2020888" y="5834063"/>
            <a:ext cx="712311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KSO_FD"/>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9D9D9D"/>
                </a:solidFill>
              </a:defRPr>
            </a:lvl1pPr>
          </a:lstStyle>
          <a:p>
            <a:pPr>
              <a:defRPr/>
            </a:pPr>
            <a:endParaRPr lang="en-US"/>
          </a:p>
        </p:txBody>
      </p:sp>
      <p:sp>
        <p:nvSpPr>
          <p:cNvPr id="28676" name="KSO_FT"/>
          <p:cNvSpPr>
            <a:spLocks noGrp="1" noChangeArrowheads="1"/>
          </p:cNvSpPr>
          <p:nvPr>
            <p:ph type="ftr" sz="quarter" idx="3"/>
          </p:nvPr>
        </p:nvSpPr>
        <p:spPr bwMode="auto">
          <a:xfrm>
            <a:off x="3028950" y="6356350"/>
            <a:ext cx="30861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9D9D9D"/>
                </a:solidFill>
              </a:defRPr>
            </a:lvl1pPr>
          </a:lstStyle>
          <a:p>
            <a:pPr>
              <a:defRPr/>
            </a:pPr>
            <a:endParaRPr lang="en-US"/>
          </a:p>
        </p:txBody>
      </p:sp>
      <p:sp>
        <p:nvSpPr>
          <p:cNvPr id="28677" name="KSO_FN"/>
          <p:cNvSpPr>
            <a:spLocks noGrp="1" noChangeArrowheads="1"/>
          </p:cNvSpPr>
          <p:nvPr>
            <p:ph type="sldNum" sz="quarter" idx="4"/>
          </p:nvPr>
        </p:nvSpPr>
        <p:spPr bwMode="auto">
          <a:xfrm>
            <a:off x="6457950" y="6356350"/>
            <a:ext cx="20574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9D9D9D"/>
                </a:solidFill>
              </a:defRPr>
            </a:lvl1pPr>
          </a:lstStyle>
          <a:p>
            <a:pPr>
              <a:defRPr/>
            </a:pPr>
            <a:fld id="{42B58CB1-DDE3-4B0E-8601-987446DF27F0}" type="slidenum">
              <a:rPr lang="zh-CN" altLang="en-US"/>
            </a:fld>
            <a:endParaRPr lang="en-US"/>
          </a:p>
        </p:txBody>
      </p:sp>
      <p:sp>
        <p:nvSpPr>
          <p:cNvPr id="15366" name="KSO_BT1"/>
          <p:cNvSpPr>
            <a:spLocks noGrp="1" noChangeArrowheads="1"/>
          </p:cNvSpPr>
          <p:nvPr>
            <p:ph type="title"/>
          </p:nvPr>
        </p:nvSpPr>
        <p:spPr bwMode="auto">
          <a:xfrm>
            <a:off x="419100" y="312738"/>
            <a:ext cx="82915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5367" name="KSO_BC1"/>
          <p:cNvSpPr>
            <a:spLocks noGrp="1" noChangeArrowheads="1"/>
          </p:cNvSpPr>
          <p:nvPr>
            <p:ph type="body" idx="1"/>
          </p:nvPr>
        </p:nvSpPr>
        <p:spPr bwMode="auto">
          <a:xfrm>
            <a:off x="419100" y="1219200"/>
            <a:ext cx="8291513"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3200" b="1">
          <a:solidFill>
            <a:srgbClr val="3376AD"/>
          </a:solidFill>
          <a:latin typeface="+mj-lt"/>
          <a:ea typeface="+mj-ea"/>
          <a:cs typeface="+mj-cs"/>
        </a:defRPr>
      </a:lvl1pPr>
      <a:lvl2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9pPr>
    </p:titleStyle>
    <p:bodyStyle>
      <a:lvl1pPr marL="357505" indent="-357505" algn="just" rtl="0" eaLnBrk="1" fontAlgn="base" hangingPunct="1">
        <a:lnSpc>
          <a:spcPct val="110000"/>
        </a:lnSpc>
        <a:spcBef>
          <a:spcPts val="600"/>
        </a:spcBef>
        <a:spcAft>
          <a:spcPct val="0"/>
        </a:spcAft>
        <a:buClr>
          <a:schemeClr val="accent1"/>
        </a:buClr>
        <a:buSzPct val="60000"/>
        <a:buFont typeface="Wingdings 2" panose="05020102010507070707" pitchFamily="18" charset="2"/>
        <a:buChar char="f"/>
        <a:defRPr sz="2400">
          <a:solidFill>
            <a:schemeClr val="accent1"/>
          </a:solidFill>
          <a:latin typeface="+mn-lt"/>
          <a:ea typeface="+mn-ea"/>
          <a:cs typeface="+mn-cs"/>
        </a:defRPr>
      </a:lvl1pPr>
      <a:lvl2pPr marL="357505" indent="-357505" algn="l" rtl="0" eaLnBrk="1" fontAlgn="base" hangingPunct="1">
        <a:lnSpc>
          <a:spcPct val="120000"/>
        </a:lnSpc>
        <a:spcBef>
          <a:spcPct val="0"/>
        </a:spcBef>
        <a:spcAft>
          <a:spcPts val="600"/>
        </a:spcAft>
        <a:buClr>
          <a:srgbClr val="5DD4FF"/>
        </a:buClr>
        <a:buFont typeface="幼圆" pitchFamily="49" charset="-122"/>
        <a:buChar char=" "/>
        <a:defRPr sz="16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5.xm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8724" y="3338840"/>
            <a:ext cx="6446838" cy="795337"/>
          </a:xfrm>
        </p:spPr>
        <p:txBody>
          <a:bodyPr/>
          <a:lstStyle/>
          <a:p>
            <a:pPr algn="ctr" eaLnBrk="0" hangingPunct="0">
              <a:lnSpc>
                <a:spcPct val="150000"/>
              </a:lnSpc>
            </a:pPr>
            <a:r>
              <a:rPr lang="zh-CN" altLang="en-US" sz="3600" dirty="0"/>
              <a:t>金庸的江湖</a:t>
            </a:r>
            <a:br>
              <a:rPr lang="en-US" altLang="zh-CN" sz="3600" dirty="0"/>
            </a:br>
            <a:br>
              <a:rPr lang="zh-CN" altLang="en-US" sz="2400" dirty="0">
                <a:latin typeface="楷体" panose="02010609060101010101" pitchFamily="49" charset="-122"/>
                <a:ea typeface="楷体" panose="02010609060101010101" pitchFamily="49" charset="-122"/>
              </a:rPr>
            </a:b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季义铮 </a:t>
            </a:r>
            <a:r>
              <a:rPr lang="en-US" altLang="zh-CN" sz="2400" dirty="0">
                <a:latin typeface="楷体" panose="02010609060101010101" pitchFamily="49" charset="-122"/>
                <a:ea typeface="楷体" panose="02010609060101010101" pitchFamily="49" charset="-122"/>
                <a:sym typeface="+mn-ea"/>
              </a:rPr>
              <a:t>171860604 </a:t>
            </a: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郭开天 </a:t>
            </a:r>
            <a:r>
              <a:rPr lang="en-US" altLang="zh-CN" sz="2400" dirty="0">
                <a:latin typeface="楷体" panose="02010609060101010101" pitchFamily="49" charset="-122"/>
                <a:ea typeface="楷体" panose="02010609060101010101" pitchFamily="49" charset="-122"/>
                <a:sym typeface="+mn-ea"/>
              </a:rPr>
              <a:t>171860602</a:t>
            </a:r>
            <a:endParaRPr lang="en-US" altLang="zh-CN" sz="2400" dirty="0">
              <a:latin typeface="楷体" panose="02010609060101010101" pitchFamily="49" charset="-122"/>
              <a:ea typeface="楷体" panose="02010609060101010101" pitchFamily="49" charset="-122"/>
              <a:sym typeface="+mn-ea"/>
            </a:endParaRPr>
          </a:p>
        </p:txBody>
      </p:sp>
      <p:sp>
        <p:nvSpPr>
          <p:cNvPr id="3" name="副标题 2"/>
          <p:cNvSpPr>
            <a:spLocks noGrp="1"/>
          </p:cNvSpPr>
          <p:nvPr>
            <p:ph type="subTitle" idx="1"/>
          </p:nvPr>
        </p:nvSpPr>
        <p:spPr>
          <a:xfrm>
            <a:off x="1547664" y="4581128"/>
            <a:ext cx="6461125" cy="641350"/>
          </a:xfrm>
        </p:spPr>
        <p:txBody>
          <a:bodyPr/>
          <a:lstStyle/>
          <a:p>
            <a:pPr lvl="0"/>
            <a:endParaRPr lang="en-US" altLang="zh-CN" sz="24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950" y="1769110"/>
            <a:ext cx="6485255" cy="1188720"/>
          </a:xfrm>
          <a:prstGeom prst="rect">
            <a:avLst/>
          </a:prstGeom>
          <a:noFill/>
        </p:spPr>
        <p:txBody>
          <a:bodyPr wrap="square" rtlCol="0">
            <a:spAutoFit/>
          </a:bodyPr>
          <a:p>
            <a:r>
              <a:rPr lang="zh-CN" altLang="en-US"/>
              <a:t>在人物同现分析中，如果两个人在原文的同一段落中出现，则认为两个人发生了一次同现关系。我们需要对人物之间的同现关系次数进行统计，同现关系次数越多，则说明两人的关系越密切。</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548765"/>
            <a:ext cx="806069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在同一段中，人名可能多次出现，任务一只负责提取出所有的人名，没有剔除多余的人名，任务必须在输出同现次数之前处理冗余人名。在 Mapper 中创建一个集合，把所有人名放入集合中，集合会自动剔除冗余的人名。</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遍历集合中的名字，如果两者名字不相同，则作为Map的输出，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key</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&lt;name1,name2&gt;,value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55880" y="3521075"/>
            <a:ext cx="9107805" cy="31508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73164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两个人物之间应该输出两个键值对，如“狄云”和“戚芳”，应该输出“&lt; 狄云，戚芳 &gt; 1”和“&lt; 戚芳，狄云 &gt; 1”。多个段落中允许输出相同的键值对，因此，Reducer 中需要整合具有相同键的输出，输出总的同现次数。</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28625" y="3595370"/>
            <a:ext cx="7828280" cy="2133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04749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914525"/>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当获取了人物之间的共现关系之后，我们就可以根据共现关系，生成人物之间的关系图了。为了使后面的方便分析，还需要对共现次数进行归一化处理：将共现次数转换为共现概率</a:t>
            </a:r>
            <a:r>
              <a:rPr sz="1600" dirty="0">
                <a:latin typeface="微软雅黑" panose="020B0503020204020204" pitchFamily="34" charset="-122"/>
                <a:ea typeface="微软雅黑" panose="020B0503020204020204" pitchFamily="34" charset="-122"/>
                <a:cs typeface="Times New Roman" panose="02020603050405020304" pitchFamily="18" charset="0"/>
              </a:rPr>
              <a:t>。</a:t>
            </a:r>
            <a:endParaRPr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73164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确保人物的所有邻居输出到相同结点处理：在 Mapper 结点将输入的键值对“&lt; 狄云，戚芳 &gt; 1”拆分，输出新的键值对“&lt; 狄云 &gt; 戚芳 :1”</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“狄云”的所有邻居会被分配给同一个 Reducer 结点处理。</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24460" y="4177030"/>
            <a:ext cx="8895080"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38239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在 Reducer 结点首先统计该人物与所有邻居同现的次数和 </a:t>
            </a:r>
            <a:r>
              <a:rPr lang="en-US" sz="1600" b="1" dirty="0">
                <a:latin typeface="微软雅黑" panose="020B0503020204020204" pitchFamily="34" charset="-122"/>
                <a:ea typeface="微软雅黑" panose="020B0503020204020204" pitchFamily="34" charset="-122"/>
                <a:cs typeface="Times New Roman" panose="02020603050405020304" pitchFamily="18" charset="0"/>
              </a:rPr>
              <a:t>count</a:t>
            </a:r>
            <a:r>
              <a:rPr sz="1600" b="1" dirty="0">
                <a:latin typeface="微软雅黑" panose="020B0503020204020204" pitchFamily="34" charset="-122"/>
                <a:ea typeface="微软雅黑" panose="020B0503020204020204" pitchFamily="34" charset="-122"/>
                <a:cs typeface="Times New Roman" panose="02020603050405020304" pitchFamily="18" charset="0"/>
              </a:rPr>
              <a:t>，每个邻居的的同现次数除以 </a:t>
            </a:r>
            <a:r>
              <a:rPr lang="en-US" sz="1600" b="1" dirty="0">
                <a:latin typeface="微软雅黑" panose="020B0503020204020204" pitchFamily="34" charset="-122"/>
                <a:ea typeface="微软雅黑" panose="020B0503020204020204" pitchFamily="34" charset="-122"/>
                <a:cs typeface="Times New Roman" panose="02020603050405020304" pitchFamily="18" charset="0"/>
              </a:rPr>
              <a:t>count</a:t>
            </a:r>
            <a:r>
              <a:rPr sz="1600" b="1" dirty="0">
                <a:latin typeface="微软雅黑" panose="020B0503020204020204" pitchFamily="34" charset="-122"/>
                <a:ea typeface="微软雅黑" panose="020B0503020204020204" pitchFamily="34" charset="-122"/>
                <a:cs typeface="Times New Roman" panose="02020603050405020304" pitchFamily="18" charset="0"/>
              </a:rPr>
              <a:t> 就得到共现概率。为了提高效率，在第一次遍历邻居的时候，可以把名字和共现次数保存在链表里，避免重复处理字符串。</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199515" y="3050540"/>
            <a:ext cx="5490845" cy="34169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12"/>
          <p:cNvSpPr txBox="1">
            <a:spLocks noChangeArrowheads="1"/>
          </p:cNvSpPr>
          <p:nvPr/>
        </p:nvSpPr>
        <p:spPr bwMode="auto">
          <a:xfrm>
            <a:off x="1311276" y="351367"/>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基础知识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矩形 2"/>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9" name="矩形 7"/>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2" name="矩形 8"/>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9" name="圆角矩形 18"/>
          <p:cNvSpPr/>
          <p:nvPr/>
        </p:nvSpPr>
        <p:spPr>
          <a:xfrm>
            <a:off x="654050" y="2190751"/>
            <a:ext cx="7989888" cy="3020483"/>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1750" name="TextBox 15"/>
          <p:cNvSpPr txBox="1">
            <a:spLocks noChangeArrowheads="1"/>
          </p:cNvSpPr>
          <p:nvPr/>
        </p:nvSpPr>
        <p:spPr bwMode="auto">
          <a:xfrm>
            <a:off x="712788" y="1479551"/>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微软雅黑" panose="020B0503020204020204" pitchFamily="34" charset="-122"/>
                <a:ea typeface="微软雅黑" panose="020B0503020204020204" pitchFamily="34" charset="-122"/>
              </a:rPr>
              <a:t>读准字音</a:t>
            </a:r>
            <a:endParaRPr lang="zh-CN" altLang="en-US" sz="2400" b="1" dirty="0">
              <a:latin typeface="微软雅黑" panose="020B0503020204020204" pitchFamily="34" charset="-122"/>
              <a:ea typeface="微软雅黑" panose="020B0503020204020204" pitchFamily="34" charset="-122"/>
            </a:endParaRPr>
          </a:p>
        </p:txBody>
      </p:sp>
      <p:sp>
        <p:nvSpPr>
          <p:cNvPr id="31751" name="Rectangle 1"/>
          <p:cNvSpPr>
            <a:spLocks noChangeArrowheads="1"/>
          </p:cNvSpPr>
          <p:nvPr/>
        </p:nvSpPr>
        <p:spPr bwMode="auto">
          <a:xfrm>
            <a:off x="928689" y="3616610"/>
            <a:ext cx="72151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渲</a:t>
            </a:r>
            <a:r>
              <a:rPr lang="zh-CN" altLang="en-US" sz="2000" b="1" dirty="0">
                <a:latin typeface="微软雅黑" panose="020B0503020204020204" pitchFamily="34" charset="-122"/>
                <a:ea typeface="微软雅黑" panose="020B0503020204020204" pitchFamily="34" charset="-122"/>
              </a:rPr>
              <a:t>染</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暮</a:t>
            </a:r>
            <a:r>
              <a:rPr lang="zh-CN" altLang="en-US" sz="2000" b="1" dirty="0">
                <a:solidFill>
                  <a:srgbClr val="FF0000"/>
                </a:solidFill>
                <a:latin typeface="微软雅黑" panose="020B0503020204020204" pitchFamily="34" charset="-122"/>
                <a:ea typeface="微软雅黑" panose="020B0503020204020204" pitchFamily="34" charset="-122"/>
              </a:rPr>
              <a:t>霭</a:t>
            </a:r>
            <a:r>
              <a:rPr lang="en-US"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惆        怅</a:t>
            </a:r>
            <a:r>
              <a:rPr lang="en-US" sz="2000" b="1" dirty="0">
                <a:solidFill>
                  <a:srgbClr val="FF0000"/>
                </a:solidFill>
                <a:latin typeface="微软雅黑" panose="020B0503020204020204" pitchFamily="34" charset="-122"/>
                <a:ea typeface="微软雅黑" panose="020B0503020204020204" pitchFamily="34" charset="-122"/>
              </a:rPr>
              <a:t> </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浮光</a:t>
            </a:r>
            <a:r>
              <a:rPr lang="zh-CN" altLang="en-US" sz="2000" b="1" dirty="0">
                <a:solidFill>
                  <a:srgbClr val="FF0000"/>
                </a:solidFill>
                <a:latin typeface="微软雅黑" panose="020B0503020204020204" pitchFamily="34" charset="-122"/>
                <a:ea typeface="微软雅黑" panose="020B0503020204020204" pitchFamily="34" charset="-122"/>
              </a:rPr>
              <a:t>掠</a:t>
            </a:r>
            <a:r>
              <a:rPr lang="zh-CN" altLang="en-US" sz="2000" b="1" dirty="0">
                <a:latin typeface="微软雅黑" panose="020B0503020204020204" pitchFamily="34" charset="-122"/>
                <a:ea typeface="微软雅黑" panose="020B0503020204020204" pitchFamily="34" charset="-122"/>
              </a:rPr>
              <a:t>影</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朝朝</a:t>
            </a:r>
            <a:r>
              <a:rPr lang="zh-CN" altLang="en-US" sz="2000" b="1" dirty="0">
                <a:solidFill>
                  <a:srgbClr val="FF0000"/>
                </a:solidFill>
                <a:latin typeface="微软雅黑" panose="020B0503020204020204" pitchFamily="34" charset="-122"/>
                <a:ea typeface="微软雅黑" panose="020B0503020204020204" pitchFamily="34" charset="-122"/>
              </a:rPr>
              <a:t>暮</a:t>
            </a:r>
            <a:r>
              <a:rPr lang="zh-CN" altLang="en-US" sz="2000" b="1" dirty="0">
                <a:latin typeface="微软雅黑" panose="020B0503020204020204" pitchFamily="34" charset="-122"/>
                <a:ea typeface="微软雅黑" panose="020B0503020204020204" pitchFamily="34" charset="-122"/>
              </a:rPr>
              <a:t>暮</a:t>
            </a:r>
            <a:endParaRPr lang="zh-CN" altLang="en-US" sz="2000" b="1" dirty="0">
              <a:latin typeface="微软雅黑" panose="020B0503020204020204" pitchFamily="34" charset="-122"/>
              <a:ea typeface="微软雅黑" panose="020B0503020204020204" pitchFamily="34" charset="-122"/>
            </a:endParaRPr>
          </a:p>
        </p:txBody>
      </p:sp>
      <p:sp>
        <p:nvSpPr>
          <p:cNvPr id="23553" name="Rectangle 1"/>
          <p:cNvSpPr>
            <a:spLocks noChangeArrowheads="1"/>
          </p:cNvSpPr>
          <p:nvPr/>
        </p:nvSpPr>
        <p:spPr bwMode="auto">
          <a:xfrm>
            <a:off x="357189" y="3209896"/>
            <a:ext cx="54633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333375"/>
            <a:r>
              <a:rPr lang="zh-CN" altLang="zh-CN" sz="1000">
                <a:latin typeface="宋体" panose="02010600030101010101" pitchFamily="2" charset="-122"/>
                <a:cs typeface="Times New Roman" panose="02020603050405020304" pitchFamily="18" charset="0"/>
              </a:rPr>
              <a:t> </a:t>
            </a:r>
            <a:r>
              <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Xuàn      ǎi  chóu chàng      lüè        mù</a:t>
            </a:r>
            <a:endParaRPr lang="en-US" altLang="zh-CN" sz="2000" b="1">
              <a:solidFill>
                <a:srgbClr val="FF0000"/>
              </a:solidFill>
              <a:latin typeface="微软雅黑" panose="020B0503020204020204" pitchFamily="34" charset="-122"/>
              <a:ea typeface="微软雅黑" panose="020B0503020204020204" pitchFamily="34" charset="-122"/>
            </a:endParaRPr>
          </a:p>
        </p:txBody>
      </p:sp>
      <p:pic>
        <p:nvPicPr>
          <p:cNvPr id="31753" name="Picture 3" descr="http://p0.so.qhimgs1.com/bdr/_240_/t01313bc93032139860.jpg"/>
          <p:cNvPicPr>
            <a:picLocks noChangeAspect="1" noChangeArrowheads="1"/>
          </p:cNvPicPr>
          <p:nvPr/>
        </p:nvPicPr>
        <p:blipFill>
          <a:blip r:embed="rId4"/>
          <a:srcRect/>
          <a:stretch>
            <a:fillRect/>
          </a:stretch>
        </p:blipFill>
        <p:spPr bwMode="auto">
          <a:xfrm>
            <a:off x="6708776" y="2516718"/>
            <a:ext cx="1527175" cy="250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3">
                                            <p:txEl>
                                              <p:pRg st="0" end="0"/>
                                            </p:txEl>
                                          </p:spTgt>
                                        </p:tgtEl>
                                        <p:attrNameLst>
                                          <p:attrName>style.visibility</p:attrName>
                                        </p:attrNameLst>
                                      </p:cBhvr>
                                      <p:to>
                                        <p:strVal val="visible"/>
                                      </p:to>
                                    </p:set>
                                    <p:animEffect transition="in" filter="wipe(down)">
                                      <p:cBhvr>
                                        <p:cTn id="7" dur="580">
                                          <p:stCondLst>
                                            <p:cond delay="0"/>
                                          </p:stCondLst>
                                        </p:cTn>
                                        <p:tgtEl>
                                          <p:spTgt spid="23553">
                                            <p:txEl>
                                              <p:pRg st="0" end="0"/>
                                            </p:txEl>
                                          </p:spTgt>
                                        </p:tgtEl>
                                      </p:cBhvr>
                                    </p:animEffect>
                                    <p:anim calcmode="lin" valueType="num">
                                      <p:cBhvr>
                                        <p:cTn id="8" dur="1822" tmFilter="0,0; 0.14,0.36; 0.43,0.73; 0.71,0.91; 1.0,1.0">
                                          <p:stCondLst>
                                            <p:cond delay="0"/>
                                          </p:stCondLst>
                                        </p:cTn>
                                        <p:tgtEl>
                                          <p:spTgt spid="2355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3">
                                            <p:txEl>
                                              <p:pRg st="0" end="0"/>
                                            </p:txEl>
                                          </p:spTgt>
                                        </p:tgtEl>
                                      </p:cBhvr>
                                      <p:to x="100000" y="60000"/>
                                    </p:animScale>
                                    <p:animScale>
                                      <p:cBhvr>
                                        <p:cTn id="14" dur="166" decel="50000">
                                          <p:stCondLst>
                                            <p:cond delay="676"/>
                                          </p:stCondLst>
                                        </p:cTn>
                                        <p:tgtEl>
                                          <p:spTgt spid="23553">
                                            <p:txEl>
                                              <p:pRg st="0" end="0"/>
                                            </p:txEl>
                                          </p:spTgt>
                                        </p:tgtEl>
                                      </p:cBhvr>
                                      <p:to x="100000" y="100000"/>
                                    </p:animScale>
                                    <p:animScale>
                                      <p:cBhvr>
                                        <p:cTn id="15" dur="26">
                                          <p:stCondLst>
                                            <p:cond delay="1312"/>
                                          </p:stCondLst>
                                        </p:cTn>
                                        <p:tgtEl>
                                          <p:spTgt spid="23553">
                                            <p:txEl>
                                              <p:pRg st="0" end="0"/>
                                            </p:txEl>
                                          </p:spTgt>
                                        </p:tgtEl>
                                      </p:cBhvr>
                                      <p:to x="100000" y="80000"/>
                                    </p:animScale>
                                    <p:animScale>
                                      <p:cBhvr>
                                        <p:cTn id="16" dur="166" decel="50000">
                                          <p:stCondLst>
                                            <p:cond delay="1338"/>
                                          </p:stCondLst>
                                        </p:cTn>
                                        <p:tgtEl>
                                          <p:spTgt spid="23553">
                                            <p:txEl>
                                              <p:pRg st="0" end="0"/>
                                            </p:txEl>
                                          </p:spTgt>
                                        </p:tgtEl>
                                      </p:cBhvr>
                                      <p:to x="100000" y="100000"/>
                                    </p:animScale>
                                    <p:animScale>
                                      <p:cBhvr>
                                        <p:cTn id="17" dur="26">
                                          <p:stCondLst>
                                            <p:cond delay="1642"/>
                                          </p:stCondLst>
                                        </p:cTn>
                                        <p:tgtEl>
                                          <p:spTgt spid="23553">
                                            <p:txEl>
                                              <p:pRg st="0" end="0"/>
                                            </p:txEl>
                                          </p:spTgt>
                                        </p:tgtEl>
                                      </p:cBhvr>
                                      <p:to x="100000" y="90000"/>
                                    </p:animScale>
                                    <p:animScale>
                                      <p:cBhvr>
                                        <p:cTn id="18" dur="166" decel="50000">
                                          <p:stCondLst>
                                            <p:cond delay="1668"/>
                                          </p:stCondLst>
                                        </p:cTn>
                                        <p:tgtEl>
                                          <p:spTgt spid="23553">
                                            <p:txEl>
                                              <p:pRg st="0" end="0"/>
                                            </p:txEl>
                                          </p:spTgt>
                                        </p:tgtEl>
                                      </p:cBhvr>
                                      <p:to x="100000" y="100000"/>
                                    </p:animScale>
                                    <p:animScale>
                                      <p:cBhvr>
                                        <p:cTn id="19" dur="26">
                                          <p:stCondLst>
                                            <p:cond delay="1808"/>
                                          </p:stCondLst>
                                        </p:cTn>
                                        <p:tgtEl>
                                          <p:spTgt spid="23553">
                                            <p:txEl>
                                              <p:pRg st="0" end="0"/>
                                            </p:txEl>
                                          </p:spTgt>
                                        </p:tgtEl>
                                      </p:cBhvr>
                                      <p:to x="100000" y="95000"/>
                                    </p:animScale>
                                    <p:animScale>
                                      <p:cBhvr>
                                        <p:cTn id="20" dur="166" decel="50000">
                                          <p:stCondLst>
                                            <p:cond delay="1834"/>
                                          </p:stCondLst>
                                        </p:cTn>
                                        <p:tgtEl>
                                          <p:spTgt spid="2355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37"/>
          <p:cNvGrpSpPr/>
          <p:nvPr/>
        </p:nvGrpSpPr>
        <p:grpSpPr bwMode="auto">
          <a:xfrm>
            <a:off x="520701" y="351367"/>
            <a:ext cx="4035425" cy="914400"/>
            <a:chOff x="520998" y="263525"/>
            <a:chExt cx="4035128" cy="685801"/>
          </a:xfrm>
        </p:grpSpPr>
        <p:sp>
          <p:nvSpPr>
            <p:cNvPr id="32774"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基础知识</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0" name="矩形 39"/>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 name="矩形 40"/>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2" name="矩形 41"/>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2770" name="矩形 15"/>
          <p:cNvSpPr>
            <a:spLocks noChangeArrowheads="1"/>
          </p:cNvSpPr>
          <p:nvPr/>
        </p:nvSpPr>
        <p:spPr bwMode="auto">
          <a:xfrm>
            <a:off x="1000125" y="1902884"/>
            <a:ext cx="4572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渲染：</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惆怅： </a:t>
            </a: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浮光掠影：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1714500" y="1902884"/>
            <a:ext cx="63579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）国画的一种画法，用水墨或淡的色彩涂抹画面，以加大艺术效果。（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）比喻夸大的形容。</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伤感，失意。</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比喻印象不深刻，好像睡眠的光和掠过的影子一样，一晃就消逝。</a:t>
            </a:r>
            <a:endParaRPr lang="zh-CN" altLang="en-US" b="1" dirty="0">
              <a:latin typeface="微软雅黑" panose="020B0503020204020204" pitchFamily="34" charset="-122"/>
              <a:ea typeface="微软雅黑" panose="020B0503020204020204" pitchFamily="34" charset="-122"/>
            </a:endParaRPr>
          </a:p>
        </p:txBody>
      </p:sp>
      <p:sp>
        <p:nvSpPr>
          <p:cNvPr id="25" name="圆角矩形 24"/>
          <p:cNvSpPr/>
          <p:nvPr/>
        </p:nvSpPr>
        <p:spPr>
          <a:xfrm>
            <a:off x="642939" y="1617133"/>
            <a:ext cx="7786687" cy="3716867"/>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pic>
        <p:nvPicPr>
          <p:cNvPr id="32773" name="Picture 2" descr="http://p0.so.qhimgs1.com/bdr/_240_/t01692a9e96a071cf4a.jpg"/>
          <p:cNvPicPr>
            <a:picLocks noChangeAspect="1" noChangeArrowheads="1"/>
          </p:cNvPicPr>
          <p:nvPr/>
        </p:nvPicPr>
        <p:blipFill>
          <a:blip r:embed="rId4" cstate="email"/>
          <a:srcRect/>
          <a:stretch>
            <a:fillRect/>
          </a:stretch>
        </p:blipFill>
        <p:spPr bwMode="auto">
          <a:xfrm>
            <a:off x="7858125" y="3045884"/>
            <a:ext cx="1123950" cy="22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14"/>
          <p:cNvGrpSpPr/>
          <p:nvPr/>
        </p:nvGrpSpPr>
        <p:grpSpPr bwMode="auto">
          <a:xfrm>
            <a:off x="520701" y="351367"/>
            <a:ext cx="4035425" cy="914400"/>
            <a:chOff x="520998" y="263525"/>
            <a:chExt cx="4035128" cy="685801"/>
          </a:xfrm>
        </p:grpSpPr>
        <p:sp>
          <p:nvSpPr>
            <p:cNvPr id="34822"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合作探究</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8" name="矩形 17"/>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9" name="矩形 18"/>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4818" name="矩形 19"/>
          <p:cNvSpPr>
            <a:spLocks noChangeArrowheads="1"/>
          </p:cNvSpPr>
          <p:nvPr/>
        </p:nvSpPr>
        <p:spPr bwMode="auto">
          <a:xfrm>
            <a:off x="642938" y="1524000"/>
            <a:ext cx="828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latin typeface="微软雅黑" panose="020B0503020204020204" pitchFamily="34" charset="-122"/>
                <a:ea typeface="微软雅黑" panose="020B0503020204020204" pitchFamily="34" charset="-122"/>
              </a:rPr>
              <a:t>在文中找出作者原话，说说什么是“意境”。</a:t>
            </a:r>
            <a:r>
              <a:rPr 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1" name="云形标注 20"/>
          <p:cNvSpPr/>
          <p:nvPr/>
        </p:nvSpPr>
        <p:spPr>
          <a:xfrm>
            <a:off x="3487739" y="3041651"/>
            <a:ext cx="4643437" cy="1524000"/>
          </a:xfrm>
          <a:prstGeom prst="cloudCallout">
            <a:avLst>
              <a:gd name="adj1" fmla="val -49914"/>
              <a:gd name="adj2" fmla="val -87792"/>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22" name="矩形 21"/>
          <p:cNvSpPr>
            <a:spLocks noChangeArrowheads="1"/>
          </p:cNvSpPr>
          <p:nvPr/>
        </p:nvSpPr>
        <p:spPr bwMode="auto">
          <a:xfrm>
            <a:off x="4246563" y="3223685"/>
            <a:ext cx="3429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FFFF00"/>
                </a:solidFill>
                <a:latin typeface="微软雅黑" panose="020B0503020204020204" pitchFamily="34" charset="-122"/>
                <a:ea typeface="微软雅黑" panose="020B0503020204020204" pitchFamily="34" charset="-122"/>
              </a:rPr>
              <a:t>意境就是景与情的结合；写景就是写情。</a:t>
            </a:r>
            <a:r>
              <a:rPr lang="en-US" b="1" dirty="0">
                <a:solidFill>
                  <a:srgbClr val="FFFF00"/>
                </a:solidFill>
                <a:latin typeface="微软雅黑" panose="020B0503020204020204" pitchFamily="34" charset="-122"/>
                <a:ea typeface="微软雅黑" panose="020B0503020204020204" pitchFamily="34" charset="-122"/>
              </a:rPr>
              <a:t> </a:t>
            </a:r>
            <a:endParaRPr lang="zh-CN" altLang="en-US" b="1" dirty="0">
              <a:solidFill>
                <a:srgbClr val="FFFF00"/>
              </a:solidFill>
              <a:latin typeface="微软雅黑" panose="020B0503020204020204" pitchFamily="34" charset="-122"/>
              <a:ea typeface="微软雅黑" panose="020B0503020204020204" pitchFamily="34" charset="-122"/>
            </a:endParaRPr>
          </a:p>
        </p:txBody>
      </p:sp>
      <p:pic>
        <p:nvPicPr>
          <p:cNvPr id="34821" name="Picture 2" descr="http://p3.so.qhmsg.com/bdr/_240_/t013f6dce8ddd5225e8.jpg"/>
          <p:cNvPicPr>
            <a:picLocks noChangeAspect="1" noChangeArrowheads="1"/>
          </p:cNvPicPr>
          <p:nvPr/>
        </p:nvPicPr>
        <p:blipFill>
          <a:blip r:embed="rId4"/>
          <a:srcRect/>
          <a:stretch>
            <a:fillRect/>
          </a:stretch>
        </p:blipFill>
        <p:spPr bwMode="auto">
          <a:xfrm>
            <a:off x="898525" y="2292351"/>
            <a:ext cx="1847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组合 37"/>
          <p:cNvGrpSpPr/>
          <p:nvPr/>
        </p:nvGrpSpPr>
        <p:grpSpPr bwMode="auto">
          <a:xfrm>
            <a:off x="520701" y="351367"/>
            <a:ext cx="4035425" cy="914400"/>
            <a:chOff x="520998" y="263525"/>
            <a:chExt cx="4035128" cy="685801"/>
          </a:xfrm>
        </p:grpSpPr>
        <p:sp>
          <p:nvSpPr>
            <p:cNvPr id="35846"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 合作探究</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0" name="矩形 39"/>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 name="矩形 40"/>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2" name="矩形 41"/>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5842" name="Rectangle 1"/>
          <p:cNvSpPr>
            <a:spLocks noChangeArrowheads="1"/>
          </p:cNvSpPr>
          <p:nvPr/>
        </p:nvSpPr>
        <p:spPr bwMode="auto">
          <a:xfrm>
            <a:off x="384176" y="1622881"/>
            <a:ext cx="68034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266700"/>
            <a:r>
              <a:rPr lang="zh-CN" altLang="en-US" sz="2200" b="1" dirty="0">
                <a:latin typeface="微软雅黑" panose="020B0503020204020204" pitchFamily="34" charset="-122"/>
                <a:ea typeface="微软雅黑" panose="020B0503020204020204" pitchFamily="34" charset="-122"/>
              </a:rPr>
              <a:t>要怎样才能获得意境？请你结合全文做简要概括。</a:t>
            </a:r>
            <a:r>
              <a:rPr lang="en-US" sz="2200" b="1" dirty="0">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p:txBody>
      </p:sp>
      <p:sp>
        <p:nvSpPr>
          <p:cNvPr id="17" name="云形标注 16"/>
          <p:cNvSpPr/>
          <p:nvPr/>
        </p:nvSpPr>
        <p:spPr>
          <a:xfrm>
            <a:off x="3627439" y="2952751"/>
            <a:ext cx="5373687" cy="2857500"/>
          </a:xfrm>
          <a:prstGeom prst="cloudCallout">
            <a:avLst>
              <a:gd name="adj1" fmla="val -41645"/>
              <a:gd name="adj2" fmla="val -17940"/>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16386" name="Rectangle 2"/>
          <p:cNvSpPr>
            <a:spLocks noChangeArrowheads="1"/>
          </p:cNvSpPr>
          <p:nvPr/>
        </p:nvSpPr>
        <p:spPr bwMode="auto">
          <a:xfrm>
            <a:off x="3929064" y="3340295"/>
            <a:ext cx="492918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首先，要仔细观察对象，深刻认识对象，从而产生强烈、真挚的思想感情。然后将这种思想感情与画作结合在一起，将对象的精神实质表现出来，从而形成意境。</a:t>
            </a:r>
            <a:r>
              <a:rPr lang="en-US" dirty="0">
                <a:solidFill>
                  <a:srgbClr val="FFFF00"/>
                </a:solidFill>
              </a:rPr>
              <a:t> </a:t>
            </a:r>
            <a:endParaRPr lang="zh-CN" altLang="en-US" dirty="0">
              <a:solidFill>
                <a:srgbClr val="FFFF00"/>
              </a:solidFill>
            </a:endParaRPr>
          </a:p>
        </p:txBody>
      </p:sp>
      <p:pic>
        <p:nvPicPr>
          <p:cNvPr id="35845" name="Picture 2" descr="http://p0.so.qhimgs1.com/bdr/_240_/t0185165af83571f1e4.jpg"/>
          <p:cNvPicPr>
            <a:picLocks noChangeAspect="1" noChangeArrowheads="1"/>
          </p:cNvPicPr>
          <p:nvPr/>
        </p:nvPicPr>
        <p:blipFill>
          <a:blip r:embed="rId4" cstate="email"/>
          <a:srcRect/>
          <a:stretch>
            <a:fillRect/>
          </a:stretch>
        </p:blipFill>
        <p:spPr bwMode="auto">
          <a:xfrm>
            <a:off x="668338" y="2334685"/>
            <a:ext cx="2728912" cy="21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wipe(down)">
                                      <p:cBhvr>
                                        <p:cTn id="23" dur="580">
                                          <p:stCondLst>
                                            <p:cond delay="0"/>
                                          </p:stCondLst>
                                        </p:cTn>
                                        <p:tgtEl>
                                          <p:spTgt spid="16386"/>
                                        </p:tgtEl>
                                      </p:cBhvr>
                                    </p:animEffect>
                                    <p:anim calcmode="lin" valueType="num">
                                      <p:cBhvr>
                                        <p:cTn id="24" dur="1822" tmFilter="0,0; 0.14,0.36; 0.43,0.73; 0.71,0.91; 1.0,1.0">
                                          <p:stCondLst>
                                            <p:cond delay="0"/>
                                          </p:stCondLst>
                                        </p:cTn>
                                        <p:tgtEl>
                                          <p:spTgt spid="1638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638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638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638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6386"/>
                                        </p:tgtEl>
                                        <p:attrNameLst>
                                          <p:attrName>ppt_y</p:attrName>
                                        </p:attrNameLst>
                                      </p:cBhvr>
                                      <p:tavLst>
                                        <p:tav tm="0" fmla="#ppt_y-sin(pi*$)/81">
                                          <p:val>
                                            <p:fltVal val="0"/>
                                          </p:val>
                                        </p:tav>
                                        <p:tav tm="100000">
                                          <p:val>
                                            <p:fltVal val="1"/>
                                          </p:val>
                                        </p:tav>
                                      </p:tavLst>
                                    </p:anim>
                                    <p:animScale>
                                      <p:cBhvr>
                                        <p:cTn id="29" dur="26">
                                          <p:stCondLst>
                                            <p:cond delay="650"/>
                                          </p:stCondLst>
                                        </p:cTn>
                                        <p:tgtEl>
                                          <p:spTgt spid="16386"/>
                                        </p:tgtEl>
                                      </p:cBhvr>
                                      <p:to x="100000" y="60000"/>
                                    </p:animScale>
                                    <p:animScale>
                                      <p:cBhvr>
                                        <p:cTn id="30" dur="166" decel="50000">
                                          <p:stCondLst>
                                            <p:cond delay="676"/>
                                          </p:stCondLst>
                                        </p:cTn>
                                        <p:tgtEl>
                                          <p:spTgt spid="16386"/>
                                        </p:tgtEl>
                                      </p:cBhvr>
                                      <p:to x="100000" y="100000"/>
                                    </p:animScale>
                                    <p:animScale>
                                      <p:cBhvr>
                                        <p:cTn id="31" dur="26">
                                          <p:stCondLst>
                                            <p:cond delay="1312"/>
                                          </p:stCondLst>
                                        </p:cTn>
                                        <p:tgtEl>
                                          <p:spTgt spid="16386"/>
                                        </p:tgtEl>
                                      </p:cBhvr>
                                      <p:to x="100000" y="80000"/>
                                    </p:animScale>
                                    <p:animScale>
                                      <p:cBhvr>
                                        <p:cTn id="32" dur="166" decel="50000">
                                          <p:stCondLst>
                                            <p:cond delay="1338"/>
                                          </p:stCondLst>
                                        </p:cTn>
                                        <p:tgtEl>
                                          <p:spTgt spid="16386"/>
                                        </p:tgtEl>
                                      </p:cBhvr>
                                      <p:to x="100000" y="100000"/>
                                    </p:animScale>
                                    <p:animScale>
                                      <p:cBhvr>
                                        <p:cTn id="33" dur="26">
                                          <p:stCondLst>
                                            <p:cond delay="1642"/>
                                          </p:stCondLst>
                                        </p:cTn>
                                        <p:tgtEl>
                                          <p:spTgt spid="16386"/>
                                        </p:tgtEl>
                                      </p:cBhvr>
                                      <p:to x="100000" y="90000"/>
                                    </p:animScale>
                                    <p:animScale>
                                      <p:cBhvr>
                                        <p:cTn id="34" dur="166" decel="50000">
                                          <p:stCondLst>
                                            <p:cond delay="1668"/>
                                          </p:stCondLst>
                                        </p:cTn>
                                        <p:tgtEl>
                                          <p:spTgt spid="16386"/>
                                        </p:tgtEl>
                                      </p:cBhvr>
                                      <p:to x="100000" y="100000"/>
                                    </p:animScale>
                                    <p:animScale>
                                      <p:cBhvr>
                                        <p:cTn id="35" dur="26">
                                          <p:stCondLst>
                                            <p:cond delay="1808"/>
                                          </p:stCondLst>
                                        </p:cTn>
                                        <p:tgtEl>
                                          <p:spTgt spid="16386"/>
                                        </p:tgtEl>
                                      </p:cBhvr>
                                      <p:to x="100000" y="95000"/>
                                    </p:animScale>
                                    <p:animScale>
                                      <p:cBhvr>
                                        <p:cTn id="36" dur="166" decel="50000">
                                          <p:stCondLst>
                                            <p:cond delay="1834"/>
                                          </p:stCondLst>
                                        </p:cTn>
                                        <p:tgtEl>
                                          <p:spTgt spid="1638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38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
          <p:cNvSpPr txBox="1">
            <a:spLocks noChangeArrowheads="1"/>
          </p:cNvSpPr>
          <p:nvPr/>
        </p:nvSpPr>
        <p:spPr bwMode="auto">
          <a:xfrm>
            <a:off x="428626" y="633308"/>
            <a:ext cx="2138363"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任务回顾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4075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4075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4075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文本框 2"/>
          <p:cNvSpPr txBox="1">
            <a:spLocks noChangeArrowheads="1"/>
          </p:cNvSpPr>
          <p:nvPr/>
        </p:nvSpPr>
        <p:spPr bwMode="auto">
          <a:xfrm>
            <a:off x="3071813" y="1524000"/>
            <a:ext cx="5751512"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通过一个综合数据分析案例：”金庸的江湖——金庸武侠小说中的人物关系挖掘“，来学习和掌握MapReduce程序设计。通过本课程设计的学习，可以体会如何使用MapReduce完成一个综合性的数据挖掘任务，包括全流程的数据预处理、数据分析、数据后处理等。</a:t>
            </a:r>
            <a:endParaRPr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143251" y="3141134"/>
            <a:ext cx="5680075"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33CC"/>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r>
              <a:rPr lang="en-US" b="1" dirty="0">
                <a:latin typeface="微软雅黑" panose="020B0503020204020204" pitchFamily="34" charset="-122"/>
                <a:ea typeface="微软雅黑" panose="020B0503020204020204" pitchFamily="34" charset="-122"/>
              </a:rPr>
              <a:t> </a:t>
            </a:r>
            <a:endParaRPr lang="zh-CN" altLang="en-US" dirty="0"/>
          </a:p>
        </p:txBody>
      </p:sp>
      <p:pic>
        <p:nvPicPr>
          <p:cNvPr id="26628" name="Picture 4" descr="http://p0.so.qhimgs1.com/bdr/_240_/t0169321399dc2e229c.jpg"/>
          <p:cNvPicPr>
            <a:picLocks noChangeAspect="1" noChangeArrowheads="1"/>
          </p:cNvPicPr>
          <p:nvPr/>
        </p:nvPicPr>
        <p:blipFill>
          <a:blip r:embed="rId4"/>
          <a:srcRect/>
          <a:stretch>
            <a:fillRect/>
          </a:stretch>
        </p:blipFill>
        <p:spPr bwMode="auto">
          <a:xfrm>
            <a:off x="571501" y="1809751"/>
            <a:ext cx="24050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additive="base">
                                        <p:cTn id="20" dur="500" fill="hold"/>
                                        <p:tgtEl>
                                          <p:spTgt spid="26628"/>
                                        </p:tgtEl>
                                        <p:attrNameLst>
                                          <p:attrName>ppt_x</p:attrName>
                                        </p:attrNameLst>
                                      </p:cBhvr>
                                      <p:tavLst>
                                        <p:tav tm="0">
                                          <p:val>
                                            <p:strVal val="#ppt_x"/>
                                          </p:val>
                                        </p:tav>
                                        <p:tav tm="100000">
                                          <p:val>
                                            <p:strVal val="#ppt_x"/>
                                          </p:val>
                                        </p:tav>
                                      </p:tavLst>
                                    </p:anim>
                                    <p:anim calcmode="lin" valueType="num">
                                      <p:cBhvr additive="base">
                                        <p:cTn id="21"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12"/>
          <p:cNvSpPr txBox="1">
            <a:spLocks noChangeArrowheads="1"/>
          </p:cNvSpPr>
          <p:nvPr/>
        </p:nvSpPr>
        <p:spPr bwMode="auto">
          <a:xfrm>
            <a:off x="1311276" y="446618"/>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合作探究</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428626" y="1312334"/>
            <a:ext cx="1376363" cy="48684"/>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3179763" y="1312334"/>
            <a:ext cx="1376362" cy="48684"/>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6870" name="矩形 7"/>
          <p:cNvSpPr>
            <a:spLocks noChangeArrowheads="1"/>
          </p:cNvSpPr>
          <p:nvPr/>
        </p:nvSpPr>
        <p:spPr bwMode="auto">
          <a:xfrm>
            <a:off x="500063" y="1428751"/>
            <a:ext cx="7715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是否只要把握了“意境”便能创作出好的山水画作品来，请结合最后两段做简要说明。</a:t>
            </a:r>
            <a:r>
              <a:rPr lang="en-US" dirty="0"/>
              <a:t>  </a:t>
            </a:r>
            <a:endParaRPr lang="zh-CN" altLang="en-US" b="1" dirty="0">
              <a:latin typeface="微软雅黑" panose="020B0503020204020204" pitchFamily="34" charset="-122"/>
              <a:ea typeface="微软雅黑" panose="020B0503020204020204" pitchFamily="34" charset="-122"/>
            </a:endParaRPr>
          </a:p>
        </p:txBody>
      </p:sp>
      <p:sp>
        <p:nvSpPr>
          <p:cNvPr id="9" name="云形标注 8"/>
          <p:cNvSpPr/>
          <p:nvPr/>
        </p:nvSpPr>
        <p:spPr>
          <a:xfrm>
            <a:off x="2428876" y="2952751"/>
            <a:ext cx="6429375" cy="2571749"/>
          </a:xfrm>
          <a:prstGeom prst="cloudCallout">
            <a:avLst>
              <a:gd name="adj1" fmla="val -52233"/>
              <a:gd name="adj2" fmla="val -53283"/>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10" name="矩形 9"/>
          <p:cNvSpPr>
            <a:spLocks noChangeArrowheads="1"/>
          </p:cNvSpPr>
          <p:nvPr/>
        </p:nvSpPr>
        <p:spPr bwMode="auto">
          <a:xfrm>
            <a:off x="2928938" y="3333751"/>
            <a:ext cx="54292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作者认为除了意境之外，还需要有意匠。意匠即表现方法、表现手段的设计，简单地说，就是加工手段。有了意境，没有意匠，意境也就落了空。</a:t>
            </a:r>
            <a:r>
              <a:rPr lang="en-US" dirty="0">
                <a:solidFill>
                  <a:srgbClr val="FFFF00"/>
                </a:solidFill>
              </a:rPr>
              <a:t> </a:t>
            </a:r>
            <a:endParaRPr lang="zh-CN" altLang="en-US" dirty="0">
              <a:solidFill>
                <a:srgbClr val="FFFF00"/>
              </a:solidFill>
            </a:endParaRPr>
          </a:p>
        </p:txBody>
      </p:sp>
      <p:pic>
        <p:nvPicPr>
          <p:cNvPr id="36873" name="Picture 2" descr="http://p0.so.qhimgs1.com/bdr/_240_/t01313bc93032139860.jpg"/>
          <p:cNvPicPr>
            <a:picLocks noChangeAspect="1" noChangeArrowheads="1"/>
          </p:cNvPicPr>
          <p:nvPr/>
        </p:nvPicPr>
        <p:blipFill>
          <a:blip r:embed="rId5"/>
          <a:srcRect/>
          <a:stretch>
            <a:fillRect/>
          </a:stretch>
        </p:blipFill>
        <p:spPr bwMode="auto">
          <a:xfrm>
            <a:off x="723901" y="2810934"/>
            <a:ext cx="17049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5"/>
          <p:cNvGrpSpPr/>
          <p:nvPr/>
        </p:nvGrpSpPr>
        <p:grpSpPr bwMode="auto">
          <a:xfrm>
            <a:off x="520701" y="351367"/>
            <a:ext cx="4035425" cy="914400"/>
            <a:chOff x="520998" y="263525"/>
            <a:chExt cx="4035128" cy="685801"/>
          </a:xfrm>
        </p:grpSpPr>
        <p:sp>
          <p:nvSpPr>
            <p:cNvPr id="37899"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整体感知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9" name="矩形 8"/>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0" name="矩形 9"/>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7890" name="Rectangle 1"/>
          <p:cNvSpPr>
            <a:spLocks noChangeArrowheads="1"/>
          </p:cNvSpPr>
          <p:nvPr/>
        </p:nvSpPr>
        <p:spPr bwMode="auto">
          <a:xfrm>
            <a:off x="714376" y="1585926"/>
            <a:ext cx="6372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latin typeface="微软雅黑" panose="020B0503020204020204" pitchFamily="34" charset="-122"/>
                <a:ea typeface="微软雅黑" panose="020B0503020204020204" pitchFamily="34" charset="-122"/>
              </a:rPr>
              <a:t>结合上述分析，请简述本文行文思路，并为本文划分结构。</a:t>
            </a:r>
            <a:r>
              <a:rPr 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pSp>
        <p:nvGrpSpPr>
          <p:cNvPr id="15" name="组合 14"/>
          <p:cNvGrpSpPr/>
          <p:nvPr/>
        </p:nvGrpSpPr>
        <p:grpSpPr bwMode="auto">
          <a:xfrm>
            <a:off x="785813" y="3429001"/>
            <a:ext cx="1250881" cy="952500"/>
            <a:chOff x="785786" y="1714494"/>
            <a:chExt cx="1250803" cy="714380"/>
          </a:xfrm>
        </p:grpSpPr>
        <p:sp>
          <p:nvSpPr>
            <p:cNvPr id="16" name="六边形 15"/>
            <p:cNvSpPr/>
            <p:nvPr/>
          </p:nvSpPr>
          <p:spPr>
            <a:xfrm>
              <a:off x="785786" y="1714494"/>
              <a:ext cx="1214361" cy="714380"/>
            </a:xfrm>
            <a:prstGeom prst="hexagon">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7898" name="矩形 16"/>
            <p:cNvSpPr>
              <a:spLocks noChangeArrowheads="1"/>
            </p:cNvSpPr>
            <p:nvPr/>
          </p:nvSpPr>
          <p:spPr bwMode="auto">
            <a:xfrm>
              <a:off x="928662" y="1857370"/>
              <a:ext cx="1107927"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FF00"/>
                  </a:solidFill>
                  <a:latin typeface="微软雅黑" panose="020B0503020204020204" pitchFamily="34" charset="-122"/>
                  <a:ea typeface="微软雅黑" panose="020B0503020204020204" pitchFamily="34" charset="-122"/>
                </a:rPr>
                <a:t>第二部分</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bwMode="auto">
          <a:xfrm>
            <a:off x="785814" y="2286001"/>
            <a:ext cx="1214437" cy="952500"/>
            <a:chOff x="785786" y="1714494"/>
            <a:chExt cx="1214446" cy="714380"/>
          </a:xfrm>
        </p:grpSpPr>
        <p:sp>
          <p:nvSpPr>
            <p:cNvPr id="19" name="六边形 18"/>
            <p:cNvSpPr/>
            <p:nvPr/>
          </p:nvSpPr>
          <p:spPr>
            <a:xfrm>
              <a:off x="785786" y="1714494"/>
              <a:ext cx="1214446" cy="714380"/>
            </a:xfrm>
            <a:prstGeom prst="hexagon">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7896" name="矩形 19"/>
            <p:cNvSpPr>
              <a:spLocks noChangeArrowheads="1"/>
            </p:cNvSpPr>
            <p:nvPr/>
          </p:nvSpPr>
          <p:spPr bwMode="auto">
            <a:xfrm>
              <a:off x="857224" y="1857370"/>
              <a:ext cx="1108004"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FF00"/>
                  </a:solidFill>
                  <a:latin typeface="微软雅黑" panose="020B0503020204020204" pitchFamily="34" charset="-122"/>
                  <a:ea typeface="微软雅黑" panose="020B0503020204020204" pitchFamily="34" charset="-122"/>
                </a:rPr>
                <a:t>第一部分</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
        <p:nvSpPr>
          <p:cNvPr id="24" name="矩形 23"/>
          <p:cNvSpPr>
            <a:spLocks noChangeArrowheads="1"/>
          </p:cNvSpPr>
          <p:nvPr/>
        </p:nvSpPr>
        <p:spPr bwMode="auto">
          <a:xfrm>
            <a:off x="2143126" y="2381251"/>
            <a:ext cx="4570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00CC"/>
                </a:solidFill>
                <a:latin typeface="微软雅黑" panose="020B0503020204020204" pitchFamily="34" charset="-122"/>
                <a:ea typeface="微软雅黑" panose="020B0503020204020204" pitchFamily="34" charset="-122"/>
              </a:rPr>
              <a:t>作者先点出“意境”一概念，并做出解答；</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2071689" y="3333751"/>
            <a:ext cx="671512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00CC"/>
                </a:solidFill>
                <a:latin typeface="微软雅黑" panose="020B0503020204020204" pitchFamily="34" charset="-122"/>
                <a:ea typeface="微软雅黑" panose="020B0503020204020204" pitchFamily="34" charset="-122"/>
              </a:rPr>
              <a:t>作者谈及获得意境的方法，即通过深刻观察对象以把握住对象的精神实质，激发出绘画者本身的思想感情并融于画作之中才能创作出有意境的作品。此外，还指出绘画时要站得高于现实，才可能全面深入。最后还谈到想要表达出意境，还需要有与其相辅相成的山水画要素，即意匠。</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10"/>
          <p:cNvGrpSpPr/>
          <p:nvPr/>
        </p:nvGrpSpPr>
        <p:grpSpPr bwMode="auto">
          <a:xfrm>
            <a:off x="500064" y="381000"/>
            <a:ext cx="4090987" cy="905933"/>
            <a:chOff x="500034" y="142858"/>
            <a:chExt cx="4091007" cy="679455"/>
          </a:xfrm>
        </p:grpSpPr>
        <p:sp>
          <p:nvSpPr>
            <p:cNvPr id="39941" name="文本框 1"/>
            <p:cNvSpPr txBox="1">
              <a:spLocks noChangeArrowheads="1"/>
            </p:cNvSpPr>
            <p:nvPr/>
          </p:nvSpPr>
          <p:spPr bwMode="auto">
            <a:xfrm>
              <a:off x="1428728" y="142858"/>
              <a:ext cx="2397125" cy="48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随堂检测</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500034" y="785801"/>
              <a:ext cx="1376369"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3214672" y="785801"/>
              <a:ext cx="1376369"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1857353" y="785801"/>
              <a:ext cx="1374782"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pic>
        <p:nvPicPr>
          <p:cNvPr id="39938" name="Picture 2" descr="C:\Users\Administrator\Desktop\最拥有图片\课件图片\写作\QQ截图20160922154929.png"/>
          <p:cNvPicPr>
            <a:picLocks noChangeAspect="1" noChangeArrowheads="1"/>
          </p:cNvPicPr>
          <p:nvPr/>
        </p:nvPicPr>
        <p:blipFill>
          <a:blip r:embed="rId4"/>
          <a:srcRect/>
          <a:stretch>
            <a:fillRect/>
          </a:stretch>
        </p:blipFill>
        <p:spPr bwMode="auto">
          <a:xfrm>
            <a:off x="6683376" y="2728385"/>
            <a:ext cx="1812925" cy="28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矩形 8"/>
          <p:cNvSpPr>
            <a:spLocks noChangeArrowheads="1"/>
          </p:cNvSpPr>
          <p:nvPr/>
        </p:nvSpPr>
        <p:spPr bwMode="auto">
          <a:xfrm>
            <a:off x="500063" y="1428751"/>
            <a:ext cx="600075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选出下列没有病句的一项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．为了避免物价不再飞涨，国家采取了许多有效措施。</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．通过举办世博会，使全世界的目光都聚焦到飞速发展的上海。</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．我们要发扬和继承中华民族“一方有难，八方支援”的优良传统。 </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．有没有正确的环保观，是能否实现低碳生活的关键。</a:t>
            </a:r>
            <a:endParaRPr lang="zh-CN" altLang="en-US"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3571875" y="1524000"/>
            <a:ext cx="367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微软雅黑" panose="020B0503020204020204" pitchFamily="34" charset="-122"/>
                <a:ea typeface="微软雅黑" panose="020B0503020204020204" pitchFamily="34" charset="-122"/>
              </a:rPr>
              <a:t>D</a:t>
            </a:r>
            <a:endParaRPr lang="zh-CN" altLang="en-US"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a:spLocks noChangeArrowheads="1"/>
          </p:cNvSpPr>
          <p:nvPr/>
        </p:nvSpPr>
        <p:spPr bwMode="auto">
          <a:xfrm>
            <a:off x="642939" y="1132418"/>
            <a:ext cx="83534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a:latin typeface="微软雅黑" panose="020B0503020204020204" pitchFamily="34" charset="-122"/>
                <a:ea typeface="微软雅黑" panose="020B0503020204020204" pitchFamily="34" charset="-122"/>
              </a:rPr>
              <a:t> </a:t>
            </a:r>
            <a:endParaRPr lang="zh-CN" altLang="zh-CN" sz="1400" b="1">
              <a:latin typeface="微软雅黑" panose="020B0503020204020204" pitchFamily="34" charset="-122"/>
              <a:ea typeface="微软雅黑" panose="020B0503020204020204" pitchFamily="34" charset="-122"/>
            </a:endParaRPr>
          </a:p>
        </p:txBody>
      </p:sp>
      <p:sp>
        <p:nvSpPr>
          <p:cNvPr id="41986" name="文本框 1"/>
          <p:cNvSpPr txBox="1">
            <a:spLocks noChangeArrowheads="1"/>
          </p:cNvSpPr>
          <p:nvPr/>
        </p:nvSpPr>
        <p:spPr bwMode="auto">
          <a:xfrm>
            <a:off x="1428750" y="190501"/>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随堂检测</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500063" y="1047751"/>
            <a:ext cx="1376362"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3214688" y="1047751"/>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1857376" y="1047751"/>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990" name="TextBox 8"/>
          <p:cNvSpPr txBox="1">
            <a:spLocks noChangeArrowheads="1"/>
          </p:cNvSpPr>
          <p:nvPr/>
        </p:nvSpPr>
        <p:spPr bwMode="auto">
          <a:xfrm>
            <a:off x="500063" y="1238251"/>
            <a:ext cx="79295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下列各句中成语不正确的一项是（    ）</a:t>
            </a:r>
            <a:endParaRPr lang="zh-CN" altLang="en-US" sz="1600"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．台湾作家九把刀所说的“希望</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年后能够和金庸并驾齐驱”被一些媒体解读为 “干掉金庸”，很多人批评他</a:t>
            </a:r>
            <a:r>
              <a:rPr lang="zh-CN" altLang="en-US" sz="1600" u="sng" dirty="0">
                <a:latin typeface="微软雅黑" panose="020B0503020204020204" pitchFamily="34" charset="-122"/>
                <a:ea typeface="微软雅黑" panose="020B0503020204020204" pitchFamily="34" charset="-122"/>
              </a:rPr>
              <a:t>哗众取宠</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．登上山顶，遥望江水从苍茫中迤逦而来，又奔流不息地融入苍茫的远方，真有一种</a:t>
            </a:r>
            <a:r>
              <a:rPr lang="zh-CN" altLang="en-US" sz="1600" u="sng" dirty="0">
                <a:latin typeface="微软雅黑" panose="020B0503020204020204" pitchFamily="34" charset="-122"/>
                <a:ea typeface="微软雅黑" panose="020B0503020204020204" pitchFamily="34" charset="-122"/>
              </a:rPr>
              <a:t>回肠荡气</a:t>
            </a:r>
            <a:r>
              <a:rPr lang="zh-CN" altLang="en-US" sz="1600" dirty="0">
                <a:latin typeface="微软雅黑" panose="020B0503020204020204" pitchFamily="34" charset="-122"/>
                <a:ea typeface="微软雅黑" panose="020B0503020204020204" pitchFamily="34" charset="-122"/>
              </a:rPr>
              <a:t>的感觉。</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．我们不散发</a:t>
            </a:r>
            <a:r>
              <a:rPr lang="zh-CN" altLang="en-US" sz="1600" u="sng" dirty="0">
                <a:latin typeface="微软雅黑" panose="020B0503020204020204" pitchFamily="34" charset="-122"/>
                <a:ea typeface="微软雅黑" panose="020B0503020204020204" pitchFamily="34" charset="-122"/>
              </a:rPr>
              <a:t>华而不实</a:t>
            </a:r>
            <a:r>
              <a:rPr lang="zh-CN" altLang="en-US" sz="1600" dirty="0">
                <a:latin typeface="微软雅黑" panose="020B0503020204020204" pitchFamily="34" charset="-122"/>
                <a:ea typeface="微软雅黑" panose="020B0503020204020204" pitchFamily="34" charset="-122"/>
              </a:rPr>
              <a:t>的广告，而是把一些有关联度的、简单明了的文本广告，放在搜索结果的右侧</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．人贵有自知之明，不能盲从，不能</a:t>
            </a:r>
            <a:r>
              <a:rPr lang="zh-CN" altLang="en-US" sz="1600" u="sng" dirty="0">
                <a:latin typeface="微软雅黑" panose="020B0503020204020204" pitchFamily="34" charset="-122"/>
                <a:ea typeface="微软雅黑" panose="020B0503020204020204" pitchFamily="34" charset="-122"/>
              </a:rPr>
              <a:t>夸父追日</a:t>
            </a:r>
            <a:r>
              <a:rPr lang="zh-CN" altLang="en-US" sz="1600" dirty="0">
                <a:latin typeface="微软雅黑" panose="020B0503020204020204" pitchFamily="34" charset="-122"/>
                <a:ea typeface="微软雅黑" panose="020B0503020204020204" pitchFamily="34" charset="-122"/>
              </a:rPr>
              <a:t>，要认清局势，量力而</a:t>
            </a:r>
            <a:r>
              <a:rPr lang="zh-CN" altLang="en-US" sz="1600" dirty="0" smtClean="0">
                <a:latin typeface="微软雅黑" panose="020B0503020204020204" pitchFamily="34" charset="-122"/>
                <a:ea typeface="微软雅黑" panose="020B0503020204020204" pitchFamily="34" charset="-122"/>
              </a:rPr>
              <a:t>行 </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3786189" y="13335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rPr>
              <a:t>B</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dissolve">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1" descr="e553cbf40faa8515b0c4dc469301b224"/>
          <p:cNvPicPr>
            <a:picLocks noChangeAspect="1"/>
          </p:cNvPicPr>
          <p:nvPr/>
        </p:nvPicPr>
        <p:blipFill>
          <a:blip r:embed="rId1" cstate="email"/>
          <a:srcRect/>
          <a:stretch>
            <a:fillRect/>
          </a:stretch>
        </p:blipFill>
        <p:spPr bwMode="auto">
          <a:xfrm>
            <a:off x="3908425" y="1921934"/>
            <a:ext cx="4129088" cy="347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文本框 12"/>
          <p:cNvSpPr txBox="1">
            <a:spLocks noChangeArrowheads="1"/>
          </p:cNvSpPr>
          <p:nvPr/>
        </p:nvSpPr>
        <p:spPr bwMode="auto">
          <a:xfrm>
            <a:off x="1382714" y="446618"/>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课后作业</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2"/>
            </p:custDataLst>
          </p:nvPr>
        </p:nvSpPr>
        <p:spPr bwMode="auto">
          <a:xfrm>
            <a:off x="428626" y="1312334"/>
            <a:ext cx="1376363" cy="48684"/>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3"/>
            </p:custDataLst>
          </p:nvPr>
        </p:nvSpPr>
        <p:spPr bwMode="auto">
          <a:xfrm>
            <a:off x="3179763" y="1312334"/>
            <a:ext cx="1376362" cy="48684"/>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4824" name="Rectangle 8"/>
          <p:cNvSpPr>
            <a:spLocks noChangeArrowheads="1"/>
          </p:cNvSpPr>
          <p:nvPr/>
        </p:nvSpPr>
        <p:spPr bwMode="auto">
          <a:xfrm>
            <a:off x="3979863" y="2675378"/>
            <a:ext cx="4176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sym typeface="+mn-ea"/>
              </a:rPr>
              <a:t>1.</a:t>
            </a:r>
            <a:r>
              <a:rPr lang="zh-CN" altLang="en-US" sz="2400" b="1" dirty="0">
                <a:solidFill>
                  <a:schemeClr val="bg1"/>
                </a:solidFill>
                <a:latin typeface="微软雅黑" panose="020B0503020204020204" pitchFamily="34" charset="-122"/>
                <a:ea typeface="微软雅黑" panose="020B0503020204020204" pitchFamily="34" charset="-122"/>
                <a:sym typeface="+mn-ea"/>
              </a:rPr>
              <a:t>完成同步练习。</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a:p>
            <a:pPr indent="266700" eaLnBrk="0" hangingPunct="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sym typeface="+mn-ea"/>
              </a:rPr>
              <a:t>2.</a:t>
            </a:r>
            <a:r>
              <a:rPr lang="zh-CN" altLang="en-US" sz="2400" b="1" dirty="0">
                <a:solidFill>
                  <a:schemeClr val="bg1"/>
                </a:solidFill>
                <a:latin typeface="微软雅黑" panose="020B0503020204020204" pitchFamily="34" charset="-122"/>
                <a:ea typeface="微软雅黑" panose="020B0503020204020204" pitchFamily="34" charset="-122"/>
                <a:sym typeface="+mn-ea"/>
              </a:rPr>
              <a:t>预习下一课。</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4039" name="图片 5" descr="07b2ca806fc15761d1134f8e43e3084f"/>
          <p:cNvPicPr>
            <a:picLocks noChangeAspect="1"/>
          </p:cNvPicPr>
          <p:nvPr/>
        </p:nvPicPr>
        <p:blipFill>
          <a:blip r:embed="rId5" cstate="email"/>
          <a:srcRect/>
          <a:stretch>
            <a:fillRect/>
          </a:stretch>
        </p:blipFill>
        <p:spPr bwMode="auto">
          <a:xfrm>
            <a:off x="969964" y="2060848"/>
            <a:ext cx="2662237" cy="333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diamond(in)">
                                      <p:cBhvr>
                                        <p:cTn id="7" dur="2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0" y="1996017"/>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8000" dirty="0">
                <a:latin typeface="华文行楷" pitchFamily="2" charset="-122"/>
                <a:ea typeface="华文行楷" pitchFamily="2" charset="-122"/>
              </a:rPr>
              <a:t>再见</a:t>
            </a:r>
            <a:endParaRPr lang="zh-CN" altLang="en-US" sz="8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4437112"/>
            <a:ext cx="645557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9144000" cy="1366829"/>
          </a:xfrm>
          <a:prstGeom prst="rect">
            <a:avLst/>
          </a:prstGeom>
          <a:solidFill>
            <a:schemeClr val="tx2">
              <a:lumMod val="75000"/>
            </a:schemeClr>
          </a:solidFill>
          <a:ln w="9525">
            <a:noFill/>
            <a:miter lim="800000"/>
          </a:ln>
        </p:spPr>
        <p:txBody>
          <a:bodyPr wrap="none" anchor="ctr"/>
          <a:lstStyle/>
          <a:p>
            <a:pPr fontAlgn="auto">
              <a:spcBef>
                <a:spcPts val="0"/>
              </a:spcBef>
              <a:spcAft>
                <a:spcPts val="0"/>
              </a:spcAft>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stretch>
            <a:fillRect/>
          </a:stretch>
        </p:blipFill>
        <p:spPr>
          <a:xfrm>
            <a:off x="820802" y="315180"/>
            <a:ext cx="7711638" cy="2681772"/>
          </a:xfrm>
          <a:prstGeom prst="rect">
            <a:avLst/>
          </a:prstGeom>
          <a:noFill/>
          <a:ln>
            <a:noFill/>
          </a:ln>
        </p:spPr>
      </p:pic>
      <p:sp>
        <p:nvSpPr>
          <p:cNvPr id="15" name="Rectangle 3"/>
          <p:cNvSpPr>
            <a:spLocks noChangeArrowheads="1"/>
          </p:cNvSpPr>
          <p:nvPr/>
        </p:nvSpPr>
        <p:spPr bwMode="auto">
          <a:xfrm>
            <a:off x="468313" y="3097345"/>
            <a:ext cx="4103687"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a:solidFill>
                  <a:prstClr val="white"/>
                </a:solidFill>
                <a:latin typeface="微软雅黑" panose="020B0503020204020204" pitchFamily="34" charset="-122"/>
                <a:ea typeface="微软雅黑" panose="020B0503020204020204" pitchFamily="34" charset="-122"/>
              </a:rPr>
              <a:t>/</a:t>
            </a:r>
            <a:r>
              <a:rPr lang="zh-CN" altLang="en-US" sz="12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3097345"/>
            <a:ext cx="4103688"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srcRect/>
          <a:stretch>
            <a:fillRect/>
          </a:stretch>
        </p:blipFill>
        <p:spPr bwMode="auto">
          <a:xfrm>
            <a:off x="2915816"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7234001"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57250" y="2000251"/>
            <a:ext cx="7285038"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对小说的处理：数据预处理、同现统计、构建人物关系图、计算共现概率</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基于人物共现关系图运行</a:t>
            </a:r>
            <a:r>
              <a:rPr lang="en-US" altLang="zh-CN" sz="1600" b="1" dirty="0">
                <a:latin typeface="微软雅黑" panose="020B0503020204020204" pitchFamily="34" charset="-122"/>
                <a:ea typeface="微软雅黑" panose="020B0503020204020204" pitchFamily="34" charset="-122"/>
              </a:rPr>
              <a:t>PageRank</a:t>
            </a:r>
            <a:r>
              <a:rPr lang="zh-CN" altLang="en-US" sz="1600" b="1" dirty="0">
                <a:latin typeface="微软雅黑" panose="020B0503020204020204" pitchFamily="34" charset="-122"/>
                <a:ea typeface="微软雅黑" panose="020B0503020204020204" pitchFamily="34" charset="-122"/>
              </a:rPr>
              <a:t>算法</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3.依据定义好的初始标签，使用标签传播算法对归一化的人物共现关系图进行处理，得到各个人物相应的标签，对得到的数据做可视化处理，使其特征能直观地显现出来。</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分析结果整理：综合共现关系图邻接表、PageRank输出以及标签传播算法的结果，生成边和点集合，使用Gephi工具进行可视化操作。</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57250" y="1983106"/>
            <a:ext cx="72850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b="1" dirty="0">
                <a:latin typeface="微软雅黑" panose="020B0503020204020204" pitchFamily="34" charset="-122"/>
                <a:ea typeface="微软雅黑" panose="020B0503020204020204" pitchFamily="34" charset="-122"/>
              </a:rPr>
              <a:t>程序的运行流程如下图所示：</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4"/>
          <a:stretch>
            <a:fillRect/>
          </a:stretch>
        </p:blipFill>
        <p:spPr>
          <a:xfrm>
            <a:off x="1483678" y="2897823"/>
            <a:ext cx="5581015" cy="223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2" name="文本框 1"/>
          <p:cNvSpPr txBox="1">
            <a:spLocks noChangeArrowheads="1"/>
          </p:cNvSpPr>
          <p:nvPr/>
        </p:nvSpPr>
        <p:spPr bwMode="auto">
          <a:xfrm>
            <a:off x="3128011" y="1873250"/>
            <a:ext cx="5383213"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季义铮：对小说的处理，集群运行调试，实验报告撰写</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郭开天：PageRank算法，标签传播算法，分析结果整理及可视化</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
        <p:nvSpPr>
          <p:cNvPr id="29699" name="文本框 12"/>
          <p:cNvSpPr txBox="1">
            <a:spLocks noChangeArrowheads="1"/>
          </p:cNvSpPr>
          <p:nvPr/>
        </p:nvSpPr>
        <p:spPr bwMode="auto">
          <a:xfrm>
            <a:off x="441326" y="479002"/>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实验分工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pic>
        <p:nvPicPr>
          <p:cNvPr id="3" name="图片 2"/>
          <p:cNvPicPr>
            <a:picLocks noChangeAspect="1"/>
          </p:cNvPicPr>
          <p:nvPr/>
        </p:nvPicPr>
        <p:blipFill>
          <a:blip r:embed="rId5"/>
          <a:stretch>
            <a:fillRect/>
          </a:stretch>
        </p:blipFill>
        <p:spPr>
          <a:xfrm>
            <a:off x="428625" y="1962785"/>
            <a:ext cx="2699385" cy="3085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8655" y="3569970"/>
            <a:ext cx="6808470" cy="914400"/>
          </a:xfrm>
          <a:prstGeom prst="rect">
            <a:avLst/>
          </a:prstGeom>
          <a:noFill/>
        </p:spPr>
        <p:txBody>
          <a:bodyPr wrap="square" rtlCol="0">
            <a:spAutoFit/>
          </a:bodyPr>
          <a:p>
            <a:r>
              <a:rPr lang="zh-CN" altLang="en-US"/>
              <a:t>Ansj_seg支持对中文文本进行分词，并且可以添加用户自定义的词典，这样它可以准确识别金庸武侠小说中的人名。实验中使用了用户自定义词典，以及用户自定义词典优先的分词。</a:t>
            </a:r>
            <a:endParaRPr lang="zh-CN" altLang="en-US"/>
          </a:p>
        </p:txBody>
      </p:sp>
      <p:sp>
        <p:nvSpPr>
          <p:cNvPr id="2" name="文本框 1"/>
          <p:cNvSpPr txBox="1"/>
          <p:nvPr/>
        </p:nvSpPr>
        <p:spPr>
          <a:xfrm>
            <a:off x="668655" y="1873885"/>
            <a:ext cx="6544310" cy="914400"/>
          </a:xfrm>
          <a:prstGeom prst="rect">
            <a:avLst/>
          </a:prstGeom>
          <a:noFill/>
        </p:spPr>
        <p:txBody>
          <a:bodyPr wrap="square" rtlCol="0">
            <a:spAutoFit/>
          </a:bodyPr>
          <a:p>
            <a:r>
              <a:rPr lang="zh-CN" altLang="en-US"/>
              <a:t>从原始的金庸小说文本中，抽取出与人物互动相关的数据，而屏蔽掉与人物关系无关的文本内容，为后面的基于人物共现的分析做准备。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311150" y="182753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：按行读取用cacheFile的方式共享的文件（People_List_unique.txt），然后将其导入Ansj_seg工具的自定义的字典中，并归类为names。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428625" y="3486150"/>
            <a:ext cx="8085455" cy="2266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56591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：使用DicAnalysis</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用户词典优先的方法进行分词，如果词性为names，提取人名，写入key</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95605" y="2754630"/>
            <a:ext cx="8352155" cy="3314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748790"/>
            <a:ext cx="806069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sz="1600" b="1" dirty="0">
                <a:latin typeface="微软雅黑" panose="020B0503020204020204" pitchFamily="34" charset="-122"/>
                <a:ea typeface="微软雅黑" panose="020B0503020204020204" pitchFamily="34" charset="-122"/>
                <a:cs typeface="Times New Roman" panose="02020603050405020304" pitchFamily="18" charset="0"/>
              </a:rPr>
              <a:t>根据输入命命令设置输入文件目录，人名列表，输出文件目录。</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298575" y="3375025"/>
            <a:ext cx="4828540" cy="6953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80608140520"/>
  <p:tag name="MH_LIBRARY" val="GRAPHIC"/>
  <p:tag name="MH_ORDER" val="矩形 10"/>
</p:tagLst>
</file>

<file path=ppt/tags/tag10.xml><?xml version="1.0" encoding="utf-8"?>
<p:tagLst xmlns:p="http://schemas.openxmlformats.org/presentationml/2006/main">
  <p:tag name="MH" val="20180608122357"/>
  <p:tag name="MH_LIBRARY" val="GRAPHIC"/>
  <p:tag name="MH_ORDER" val="文本框 15"/>
</p:tagLst>
</file>

<file path=ppt/tags/tag11.xml><?xml version="1.0" encoding="utf-8"?>
<p:tagLst xmlns:p="http://schemas.openxmlformats.org/presentationml/2006/main">
  <p:tag name="MH" val="20180608140520"/>
  <p:tag name="MH_LIBRARY" val="GRAPHIC"/>
  <p:tag name="MH_ORDER" val="矩形 10"/>
</p:tagLst>
</file>

<file path=ppt/tags/tag12.xml><?xml version="1.0" encoding="utf-8"?>
<p:tagLst xmlns:p="http://schemas.openxmlformats.org/presentationml/2006/main">
  <p:tag name="MH" val="20180608140520"/>
  <p:tag name="MH_LIBRARY" val="GRAPHIC"/>
  <p:tag name="MH_ORDER" val="矩形 11"/>
</p:tagLst>
</file>

<file path=ppt/tags/tag13.xml><?xml version="1.0" encoding="utf-8"?>
<p:tagLst xmlns:p="http://schemas.openxmlformats.org/presentationml/2006/main">
  <p:tag name="MH" val="20180608140520"/>
  <p:tag name="MH_LIBRARY" val="GRAPHIC"/>
  <p:tag name="MH_ORDER" val="矩形 12"/>
</p:tagLst>
</file>

<file path=ppt/tags/tag14.xml><?xml version="1.0" encoding="utf-8"?>
<p:tagLst xmlns:p="http://schemas.openxmlformats.org/presentationml/2006/main">
  <p:tag name="MH" val="20180608122357"/>
  <p:tag name="MH_LIBRARY" val="GRAPHIC"/>
  <p:tag name="MH_ORDER" val="文本框 15"/>
</p:tagLst>
</file>

<file path=ppt/tags/tag15.xml><?xml version="1.0" encoding="utf-8"?>
<p:tagLst xmlns:p="http://schemas.openxmlformats.org/presentationml/2006/main">
  <p:tag name="MH" val="20180608140520"/>
  <p:tag name="MH_LIBRARY" val="GRAPHIC"/>
  <p:tag name="MH_ORDER" val="矩形 10"/>
</p:tagLst>
</file>

<file path=ppt/tags/tag16.xml><?xml version="1.0" encoding="utf-8"?>
<p:tagLst xmlns:p="http://schemas.openxmlformats.org/presentationml/2006/main">
  <p:tag name="MH" val="20180608140520"/>
  <p:tag name="MH_LIBRARY" val="GRAPHIC"/>
  <p:tag name="MH_ORDER" val="矩形 11"/>
</p:tagLst>
</file>

<file path=ppt/tags/tag17.xml><?xml version="1.0" encoding="utf-8"?>
<p:tagLst xmlns:p="http://schemas.openxmlformats.org/presentationml/2006/main">
  <p:tag name="MH" val="20180608140520"/>
  <p:tag name="MH_LIBRARY" val="GRAPHIC"/>
  <p:tag name="MH_ORDER" val="矩形 12"/>
</p:tagLst>
</file>

<file path=ppt/tags/tag18.xml><?xml version="1.0" encoding="utf-8"?>
<p:tagLst xmlns:p="http://schemas.openxmlformats.org/presentationml/2006/main">
  <p:tag name="MH" val="20180608122357"/>
  <p:tag name="MH_LIBRARY" val="GRAPHIC"/>
  <p:tag name="MH_ORDER" val="文本框 15"/>
</p:tagLst>
</file>

<file path=ppt/tags/tag19.xml><?xml version="1.0" encoding="utf-8"?>
<p:tagLst xmlns:p="http://schemas.openxmlformats.org/presentationml/2006/main">
  <p:tag name="MH" val="20180608140520"/>
  <p:tag name="MH_LIBRARY" val="GRAPHIC"/>
  <p:tag name="MH_ORDER" val="矩形 10"/>
</p:tagLst>
</file>

<file path=ppt/tags/tag2.xml><?xml version="1.0" encoding="utf-8"?>
<p:tagLst xmlns:p="http://schemas.openxmlformats.org/presentationml/2006/main">
  <p:tag name="MH" val="20180608140520"/>
  <p:tag name="MH_LIBRARY" val="GRAPHIC"/>
  <p:tag name="MH_ORDER" val="矩形 11"/>
</p:tagLst>
</file>

<file path=ppt/tags/tag20.xml><?xml version="1.0" encoding="utf-8"?>
<p:tagLst xmlns:p="http://schemas.openxmlformats.org/presentationml/2006/main">
  <p:tag name="MH" val="20180608140520"/>
  <p:tag name="MH_LIBRARY" val="GRAPHIC"/>
  <p:tag name="MH_ORDER" val="矩形 11"/>
</p:tagLst>
</file>

<file path=ppt/tags/tag21.xml><?xml version="1.0" encoding="utf-8"?>
<p:tagLst xmlns:p="http://schemas.openxmlformats.org/presentationml/2006/main">
  <p:tag name="MH" val="20180608140520"/>
  <p:tag name="MH_LIBRARY" val="GRAPHIC"/>
  <p:tag name="MH_ORDER" val="矩形 12"/>
</p:tagLst>
</file>

<file path=ppt/tags/tag22.xml><?xml version="1.0" encoding="utf-8"?>
<p:tagLst xmlns:p="http://schemas.openxmlformats.org/presentationml/2006/main">
  <p:tag name="MH" val="20180608122357"/>
  <p:tag name="MH_LIBRARY" val="GRAPHIC"/>
  <p:tag name="MH_ORDER" val="文本框 15"/>
</p:tagLst>
</file>

<file path=ppt/tags/tag23.xml><?xml version="1.0" encoding="utf-8"?>
<p:tagLst xmlns:p="http://schemas.openxmlformats.org/presentationml/2006/main">
  <p:tag name="MH" val="20180608140520"/>
  <p:tag name="MH_LIBRARY" val="GRAPHIC"/>
  <p:tag name="MH_ORDER" val="矩形 10"/>
</p:tagLst>
</file>

<file path=ppt/tags/tag24.xml><?xml version="1.0" encoding="utf-8"?>
<p:tagLst xmlns:p="http://schemas.openxmlformats.org/presentationml/2006/main">
  <p:tag name="MH" val="20180608140520"/>
  <p:tag name="MH_LIBRARY" val="GRAPHIC"/>
  <p:tag name="MH_ORDER" val="矩形 11"/>
</p:tagLst>
</file>

<file path=ppt/tags/tag25.xml><?xml version="1.0" encoding="utf-8"?>
<p:tagLst xmlns:p="http://schemas.openxmlformats.org/presentationml/2006/main">
  <p:tag name="MH" val="20180608140520"/>
  <p:tag name="MH_LIBRARY" val="GRAPHIC"/>
  <p:tag name="MH_ORDER" val="矩形 12"/>
</p:tagLst>
</file>

<file path=ppt/tags/tag26.xml><?xml version="1.0" encoding="utf-8"?>
<p:tagLst xmlns:p="http://schemas.openxmlformats.org/presentationml/2006/main">
  <p:tag name="MH" val="20180608122357"/>
  <p:tag name="MH_LIBRARY" val="GRAPHIC"/>
  <p:tag name="MH_ORDER" val="文本框 15"/>
</p:tagLst>
</file>

<file path=ppt/tags/tag27.xml><?xml version="1.0" encoding="utf-8"?>
<p:tagLst xmlns:p="http://schemas.openxmlformats.org/presentationml/2006/main">
  <p:tag name="MH" val="20180608140520"/>
  <p:tag name="MH_LIBRARY" val="GRAPHIC"/>
  <p:tag name="MH_ORDER" val="矩形 10"/>
</p:tagLst>
</file>

<file path=ppt/tags/tag28.xml><?xml version="1.0" encoding="utf-8"?>
<p:tagLst xmlns:p="http://schemas.openxmlformats.org/presentationml/2006/main">
  <p:tag name="MH" val="20180608140520"/>
  <p:tag name="MH_LIBRARY" val="GRAPHIC"/>
  <p:tag name="MH_ORDER" val="矩形 11"/>
</p:tagLst>
</file>

<file path=ppt/tags/tag29.xml><?xml version="1.0" encoding="utf-8"?>
<p:tagLst xmlns:p="http://schemas.openxmlformats.org/presentationml/2006/main">
  <p:tag name="MH" val="20180608140520"/>
  <p:tag name="MH_LIBRARY" val="GRAPHIC"/>
  <p:tag name="MH_ORDER" val="矩形 12"/>
</p:tagLst>
</file>

<file path=ppt/tags/tag3.xml><?xml version="1.0" encoding="utf-8"?>
<p:tagLst xmlns:p="http://schemas.openxmlformats.org/presentationml/2006/main">
  <p:tag name="MH" val="20180608140520"/>
  <p:tag name="MH_LIBRARY" val="GRAPHIC"/>
  <p:tag name="MH_ORDER" val="矩形 12"/>
</p:tagLst>
</file>

<file path=ppt/tags/tag30.xml><?xml version="1.0" encoding="utf-8"?>
<p:tagLst xmlns:p="http://schemas.openxmlformats.org/presentationml/2006/main">
  <p:tag name="MH" val="20180608122357"/>
  <p:tag name="MH_LIBRARY" val="GRAPHIC"/>
  <p:tag name="MH_ORDER" val="文本框 15"/>
</p:tagLst>
</file>

<file path=ppt/tags/tag31.xml><?xml version="1.0" encoding="utf-8"?>
<p:tagLst xmlns:p="http://schemas.openxmlformats.org/presentationml/2006/main">
  <p:tag name="MH" val="20180608140520"/>
  <p:tag name="MH_LIBRARY" val="GRAPHIC"/>
  <p:tag name="MH_ORDER" val="矩形 10"/>
</p:tagLst>
</file>

<file path=ppt/tags/tag32.xml><?xml version="1.0" encoding="utf-8"?>
<p:tagLst xmlns:p="http://schemas.openxmlformats.org/presentationml/2006/main">
  <p:tag name="MH" val="20180608140520"/>
  <p:tag name="MH_LIBRARY" val="GRAPHIC"/>
  <p:tag name="MH_ORDER" val="矩形 11"/>
</p:tagLst>
</file>

<file path=ppt/tags/tag33.xml><?xml version="1.0" encoding="utf-8"?>
<p:tagLst xmlns:p="http://schemas.openxmlformats.org/presentationml/2006/main">
  <p:tag name="MH" val="20180608140520"/>
  <p:tag name="MH_LIBRARY" val="GRAPHIC"/>
  <p:tag name="MH_ORDER" val="矩形 12"/>
</p:tagLst>
</file>

<file path=ppt/tags/tag34.xml><?xml version="1.0" encoding="utf-8"?>
<p:tagLst xmlns:p="http://schemas.openxmlformats.org/presentationml/2006/main">
  <p:tag name="MH" val="20180608122357"/>
  <p:tag name="MH_LIBRARY" val="GRAPHIC"/>
  <p:tag name="MH_ORDER" val="文本框 15"/>
</p:tagLst>
</file>

<file path=ppt/tags/tag35.xml><?xml version="1.0" encoding="utf-8"?>
<p:tagLst xmlns:p="http://schemas.openxmlformats.org/presentationml/2006/main">
  <p:tag name="MH" val="20180608140520"/>
  <p:tag name="MH_LIBRARY" val="GRAPHIC"/>
  <p:tag name="MH_ORDER" val="矩形 10"/>
</p:tagLst>
</file>

<file path=ppt/tags/tag36.xml><?xml version="1.0" encoding="utf-8"?>
<p:tagLst xmlns:p="http://schemas.openxmlformats.org/presentationml/2006/main">
  <p:tag name="MH" val="20180608140520"/>
  <p:tag name="MH_LIBRARY" val="GRAPHIC"/>
  <p:tag name="MH_ORDER" val="矩形 11"/>
</p:tagLst>
</file>

<file path=ppt/tags/tag37.xml><?xml version="1.0" encoding="utf-8"?>
<p:tagLst xmlns:p="http://schemas.openxmlformats.org/presentationml/2006/main">
  <p:tag name="MH" val="20180608140520"/>
  <p:tag name="MH_LIBRARY" val="GRAPHIC"/>
  <p:tag name="MH_ORDER" val="矩形 12"/>
</p:tagLst>
</file>

<file path=ppt/tags/tag38.xml><?xml version="1.0" encoding="utf-8"?>
<p:tagLst xmlns:p="http://schemas.openxmlformats.org/presentationml/2006/main">
  <p:tag name="MH" val="20180608122357"/>
  <p:tag name="MH_LIBRARY" val="GRAPHIC"/>
  <p:tag name="MH_ORDER" val="文本框 15"/>
</p:tagLst>
</file>

<file path=ppt/tags/tag39.xml><?xml version="1.0" encoding="utf-8"?>
<p:tagLst xmlns:p="http://schemas.openxmlformats.org/presentationml/2006/main">
  <p:tag name="MH" val="20180608140520"/>
  <p:tag name="MH_LIBRARY" val="GRAPHIC"/>
  <p:tag name="MH_ORDER" val="矩形 10"/>
</p:tagLst>
</file>

<file path=ppt/tags/tag4.xml><?xml version="1.0" encoding="utf-8"?>
<p:tagLst xmlns:p="http://schemas.openxmlformats.org/presentationml/2006/main">
  <p:tag name="MH" val="20180608140520"/>
  <p:tag name="MH_LIBRARY" val="GRAPHIC"/>
  <p:tag name="MH_ORDER" val="矩形 10"/>
</p:tagLst>
</file>

<file path=ppt/tags/tag40.xml><?xml version="1.0" encoding="utf-8"?>
<p:tagLst xmlns:p="http://schemas.openxmlformats.org/presentationml/2006/main">
  <p:tag name="MH" val="20180608140520"/>
  <p:tag name="MH_LIBRARY" val="GRAPHIC"/>
  <p:tag name="MH_ORDER" val="矩形 11"/>
</p:tagLst>
</file>

<file path=ppt/tags/tag41.xml><?xml version="1.0" encoding="utf-8"?>
<p:tagLst xmlns:p="http://schemas.openxmlformats.org/presentationml/2006/main">
  <p:tag name="MH" val="20180608140520"/>
  <p:tag name="MH_LIBRARY" val="GRAPHIC"/>
  <p:tag name="MH_ORDER" val="矩形 12"/>
</p:tagLst>
</file>

<file path=ppt/tags/tag42.xml><?xml version="1.0" encoding="utf-8"?>
<p:tagLst xmlns:p="http://schemas.openxmlformats.org/presentationml/2006/main">
  <p:tag name="MH" val="20180608122357"/>
  <p:tag name="MH_LIBRARY" val="GRAPHIC"/>
  <p:tag name="MH_ORDER" val="文本框 15"/>
</p:tagLst>
</file>

<file path=ppt/tags/tag43.xml><?xml version="1.0" encoding="utf-8"?>
<p:tagLst xmlns:p="http://schemas.openxmlformats.org/presentationml/2006/main">
  <p:tag name="MH" val="20180608140520"/>
  <p:tag name="MH_LIBRARY" val="GRAPHIC"/>
  <p:tag name="MH_ORDER" val="矩形 10"/>
</p:tagLst>
</file>

<file path=ppt/tags/tag44.xml><?xml version="1.0" encoding="utf-8"?>
<p:tagLst xmlns:p="http://schemas.openxmlformats.org/presentationml/2006/main">
  <p:tag name="MH" val="20180608140520"/>
  <p:tag name="MH_LIBRARY" val="GRAPHIC"/>
  <p:tag name="MH_ORDER" val="矩形 11"/>
</p:tagLst>
</file>

<file path=ppt/tags/tag45.xml><?xml version="1.0" encoding="utf-8"?>
<p:tagLst xmlns:p="http://schemas.openxmlformats.org/presentationml/2006/main">
  <p:tag name="MH" val="20180608140520"/>
  <p:tag name="MH_LIBRARY" val="GRAPHIC"/>
  <p:tag name="MH_ORDER" val="矩形 12"/>
</p:tagLst>
</file>

<file path=ppt/tags/tag46.xml><?xml version="1.0" encoding="utf-8"?>
<p:tagLst xmlns:p="http://schemas.openxmlformats.org/presentationml/2006/main">
  <p:tag name="MH" val="20180608122357"/>
  <p:tag name="MH_LIBRARY" val="GRAPHIC"/>
  <p:tag name="MH_ORDER" val="文本框 15"/>
</p:tagLst>
</file>

<file path=ppt/tags/tag47.xml><?xml version="1.0" encoding="utf-8"?>
<p:tagLst xmlns:p="http://schemas.openxmlformats.org/presentationml/2006/main">
  <p:tag name="MH" val="20180608140520"/>
  <p:tag name="MH_LIBRARY" val="GRAPHIC"/>
  <p:tag name="MH_ORDER" val="矩形 10"/>
</p:tagLst>
</file>

<file path=ppt/tags/tag48.xml><?xml version="1.0" encoding="utf-8"?>
<p:tagLst xmlns:p="http://schemas.openxmlformats.org/presentationml/2006/main">
  <p:tag name="MH" val="20180608140520"/>
  <p:tag name="MH_LIBRARY" val="GRAPHIC"/>
  <p:tag name="MH_ORDER" val="矩形 11"/>
</p:tagLst>
</file>

<file path=ppt/tags/tag49.xml><?xml version="1.0" encoding="utf-8"?>
<p:tagLst xmlns:p="http://schemas.openxmlformats.org/presentationml/2006/main">
  <p:tag name="MH" val="20180608140520"/>
  <p:tag name="MH_LIBRARY" val="GRAPHIC"/>
  <p:tag name="MH_ORDER" val="矩形 12"/>
</p:tagLst>
</file>

<file path=ppt/tags/tag5.xml><?xml version="1.0" encoding="utf-8"?>
<p:tagLst xmlns:p="http://schemas.openxmlformats.org/presentationml/2006/main">
  <p:tag name="MH" val="20180608140520"/>
  <p:tag name="MH_LIBRARY" val="GRAPHIC"/>
  <p:tag name="MH_ORDER" val="矩形 11"/>
</p:tagLst>
</file>

<file path=ppt/tags/tag50.xml><?xml version="1.0" encoding="utf-8"?>
<p:tagLst xmlns:p="http://schemas.openxmlformats.org/presentationml/2006/main">
  <p:tag name="MH" val="20180608122357"/>
  <p:tag name="MH_LIBRARY" val="GRAPHIC"/>
  <p:tag name="MH_ORDER" val="文本框 15"/>
</p:tagLst>
</file>

<file path=ppt/tags/tag51.xml><?xml version="1.0" encoding="utf-8"?>
<p:tagLst xmlns:p="http://schemas.openxmlformats.org/presentationml/2006/main">
  <p:tag name="MH" val="20180608140520"/>
  <p:tag name="MH_LIBRARY" val="GRAPHIC"/>
  <p:tag name="MH_ORDER" val="矩形 10"/>
</p:tagLst>
</file>

<file path=ppt/tags/tag52.xml><?xml version="1.0" encoding="utf-8"?>
<p:tagLst xmlns:p="http://schemas.openxmlformats.org/presentationml/2006/main">
  <p:tag name="MH" val="20180608140520"/>
  <p:tag name="MH_LIBRARY" val="GRAPHIC"/>
  <p:tag name="MH_ORDER" val="矩形 11"/>
</p:tagLst>
</file>

<file path=ppt/tags/tag53.xml><?xml version="1.0" encoding="utf-8"?>
<p:tagLst xmlns:p="http://schemas.openxmlformats.org/presentationml/2006/main">
  <p:tag name="MH" val="20180608140520"/>
  <p:tag name="MH_LIBRARY" val="GRAPHIC"/>
  <p:tag name="MH_ORDER" val="矩形 12"/>
</p:tagLst>
</file>

<file path=ppt/tags/tag54.xml><?xml version="1.0" encoding="utf-8"?>
<p:tagLst xmlns:p="http://schemas.openxmlformats.org/presentationml/2006/main">
  <p:tag name="MH" val="20180608140520"/>
  <p:tag name="MH_LIBRARY" val="GRAPHIC"/>
  <p:tag name="MH_ORDER" val="矩形 10"/>
</p:tagLst>
</file>

<file path=ppt/tags/tag55.xml><?xml version="1.0" encoding="utf-8"?>
<p:tagLst xmlns:p="http://schemas.openxmlformats.org/presentationml/2006/main">
  <p:tag name="MH" val="20180608140520"/>
  <p:tag name="MH_LIBRARY" val="GRAPHIC"/>
  <p:tag name="MH_ORDER" val="矩形 11"/>
</p:tagLst>
</file>

<file path=ppt/tags/tag56.xml><?xml version="1.0" encoding="utf-8"?>
<p:tagLst xmlns:p="http://schemas.openxmlformats.org/presentationml/2006/main">
  <p:tag name="MH" val="20180608140520"/>
  <p:tag name="MH_LIBRARY" val="GRAPHIC"/>
  <p:tag name="MH_ORDER" val="矩形 12"/>
</p:tagLst>
</file>

<file path=ppt/tags/tag57.xml><?xml version="1.0" encoding="utf-8"?>
<p:tagLst xmlns:p="http://schemas.openxmlformats.org/presentationml/2006/main">
  <p:tag name="MH" val="20180608140520"/>
  <p:tag name="MH_LIBRARY" val="GRAPHIC"/>
  <p:tag name="MH_ORDER" val="矩形 10"/>
</p:tagLst>
</file>

<file path=ppt/tags/tag58.xml><?xml version="1.0" encoding="utf-8"?>
<p:tagLst xmlns:p="http://schemas.openxmlformats.org/presentationml/2006/main">
  <p:tag name="MH" val="20180608140520"/>
  <p:tag name="MH_LIBRARY" val="GRAPHIC"/>
  <p:tag name="MH_ORDER" val="矩形 11"/>
</p:tagLst>
</file>

<file path=ppt/tags/tag59.xml><?xml version="1.0" encoding="utf-8"?>
<p:tagLst xmlns:p="http://schemas.openxmlformats.org/presentationml/2006/main">
  <p:tag name="MH" val="20180608140520"/>
  <p:tag name="MH_LIBRARY" val="GRAPHIC"/>
  <p:tag name="MH_ORDER" val="矩形 12"/>
</p:tagLst>
</file>

<file path=ppt/tags/tag6.xml><?xml version="1.0" encoding="utf-8"?>
<p:tagLst xmlns:p="http://schemas.openxmlformats.org/presentationml/2006/main">
  <p:tag name="MH" val="20180608140520"/>
  <p:tag name="MH_LIBRARY" val="GRAPHIC"/>
  <p:tag name="MH_ORDER" val="矩形 12"/>
</p:tagLst>
</file>

<file path=ppt/tags/tag60.xml><?xml version="1.0" encoding="utf-8"?>
<p:tagLst xmlns:p="http://schemas.openxmlformats.org/presentationml/2006/main">
  <p:tag name="MH" val="20180608140520"/>
  <p:tag name="MH_LIBRARY" val="GRAPHIC"/>
  <p:tag name="MH_ORDER" val="矩形 10"/>
</p:tagLst>
</file>

<file path=ppt/tags/tag61.xml><?xml version="1.0" encoding="utf-8"?>
<p:tagLst xmlns:p="http://schemas.openxmlformats.org/presentationml/2006/main">
  <p:tag name="MH" val="20180608140520"/>
  <p:tag name="MH_LIBRARY" val="GRAPHIC"/>
  <p:tag name="MH_ORDER" val="矩形 11"/>
</p:tagLst>
</file>

<file path=ppt/tags/tag62.xml><?xml version="1.0" encoding="utf-8"?>
<p:tagLst xmlns:p="http://schemas.openxmlformats.org/presentationml/2006/main">
  <p:tag name="MH" val="20180608140520"/>
  <p:tag name="MH_LIBRARY" val="GRAPHIC"/>
  <p:tag name="MH_ORDER" val="矩形 12"/>
</p:tagLst>
</file>

<file path=ppt/tags/tag63.xml><?xml version="1.0" encoding="utf-8"?>
<p:tagLst xmlns:p="http://schemas.openxmlformats.org/presentationml/2006/main">
  <p:tag name="MH" val="20180608140520"/>
  <p:tag name="MH_LIBRARY" val="GRAPHIC"/>
  <p:tag name="MH_ORDER" val="矩形 10"/>
</p:tagLst>
</file>

<file path=ppt/tags/tag64.xml><?xml version="1.0" encoding="utf-8"?>
<p:tagLst xmlns:p="http://schemas.openxmlformats.org/presentationml/2006/main">
  <p:tag name="MH" val="20180608140520"/>
  <p:tag name="MH_LIBRARY" val="GRAPHIC"/>
  <p:tag name="MH_ORDER" val="矩形 11"/>
</p:tagLst>
</file>

<file path=ppt/tags/tag65.xml><?xml version="1.0" encoding="utf-8"?>
<p:tagLst xmlns:p="http://schemas.openxmlformats.org/presentationml/2006/main">
  <p:tag name="MH" val="20180608140520"/>
  <p:tag name="MH_LIBRARY" val="GRAPHIC"/>
  <p:tag name="MH_ORDER" val="矩形 12"/>
</p:tagLst>
</file>

<file path=ppt/tags/tag66.xml><?xml version="1.0" encoding="utf-8"?>
<p:tagLst xmlns:p="http://schemas.openxmlformats.org/presentationml/2006/main">
  <p:tag name="MH" val="20180608140520"/>
  <p:tag name="MH_LIBRARY" val="GRAPHIC"/>
  <p:tag name="MH_ORDER" val="矩形 10"/>
</p:tagLst>
</file>

<file path=ppt/tags/tag67.xml><?xml version="1.0" encoding="utf-8"?>
<p:tagLst xmlns:p="http://schemas.openxmlformats.org/presentationml/2006/main">
  <p:tag name="MH" val="20180608140520"/>
  <p:tag name="MH_LIBRARY" val="GRAPHIC"/>
  <p:tag name="MH_ORDER" val="矩形 11"/>
</p:tagLst>
</file>

<file path=ppt/tags/tag68.xml><?xml version="1.0" encoding="utf-8"?>
<p:tagLst xmlns:p="http://schemas.openxmlformats.org/presentationml/2006/main">
  <p:tag name="MH" val="20180608140520"/>
  <p:tag name="MH_LIBRARY" val="GRAPHIC"/>
  <p:tag name="MH_ORDER" val="矩形 12"/>
</p:tagLst>
</file>

<file path=ppt/tags/tag69.xml><?xml version="1.0" encoding="utf-8"?>
<p:tagLst xmlns:p="http://schemas.openxmlformats.org/presentationml/2006/main">
  <p:tag name="MH" val="20180608140520"/>
  <p:tag name="MH_LIBRARY" val="GRAPHIC"/>
  <p:tag name="MH_ORDER" val="矩形 11"/>
</p:tagLst>
</file>

<file path=ppt/tags/tag7.xml><?xml version="1.0" encoding="utf-8"?>
<p:tagLst xmlns:p="http://schemas.openxmlformats.org/presentationml/2006/main">
  <p:tag name="MH" val="20180608140520"/>
  <p:tag name="MH_LIBRARY" val="GRAPHIC"/>
  <p:tag name="MH_ORDER" val="矩形 10"/>
</p:tagLst>
</file>

<file path=ppt/tags/tag70.xml><?xml version="1.0" encoding="utf-8"?>
<p:tagLst xmlns:p="http://schemas.openxmlformats.org/presentationml/2006/main">
  <p:tag name="MH" val="20180608140520"/>
  <p:tag name="MH_LIBRARY" val="GRAPHIC"/>
  <p:tag name="MH_ORDER" val="矩形 10"/>
</p:tagLst>
</file>

<file path=ppt/tags/tag71.xml><?xml version="1.0" encoding="utf-8"?>
<p:tagLst xmlns:p="http://schemas.openxmlformats.org/presentationml/2006/main">
  <p:tag name="MH" val="20180608140520"/>
  <p:tag name="MH_LIBRARY" val="GRAPHIC"/>
  <p:tag name="MH_ORDER" val="矩形 11"/>
</p:tagLst>
</file>

<file path=ppt/tags/tag72.xml><?xml version="1.0" encoding="utf-8"?>
<p:tagLst xmlns:p="http://schemas.openxmlformats.org/presentationml/2006/main">
  <p:tag name="MH" val="20180608140520"/>
  <p:tag name="MH_LIBRARY" val="GRAPHIC"/>
  <p:tag name="MH_ORDER" val="矩形 12"/>
</p:tagLst>
</file>

<file path=ppt/tags/tag73.xml><?xml version="1.0" encoding="utf-8"?>
<p:tagLst xmlns:p="http://schemas.openxmlformats.org/presentationml/2006/main">
  <p:tag name="MH" val="20180608140520"/>
  <p:tag name="MH_LIBRARY" val="GRAPHIC"/>
  <p:tag name="MH_ORDER" val="矩形 10"/>
</p:tagLst>
</file>

<file path=ppt/tags/tag74.xml><?xml version="1.0" encoding="utf-8"?>
<p:tagLst xmlns:p="http://schemas.openxmlformats.org/presentationml/2006/main">
  <p:tag name="MH" val="20180608140520"/>
  <p:tag name="MH_LIBRARY" val="GRAPHIC"/>
  <p:tag name="MH_ORDER" val="矩形 12"/>
</p:tagLst>
</file>

<file path=ppt/tags/tag75.xml><?xml version="1.0" encoding="utf-8"?>
<p:tagLst xmlns:p="http://schemas.openxmlformats.org/presentationml/2006/main">
  <p:tag name="MH" val="20180608140520"/>
  <p:tag name="MH_LIBRARY" val="GRAPHIC"/>
  <p:tag name="MH_ORDER" val="矩形 11"/>
</p:tagLst>
</file>

<file path=ppt/tags/tag76.xml><?xml version="1.0" encoding="utf-8"?>
<p:tagLst xmlns:p="http://schemas.openxmlformats.org/presentationml/2006/main">
  <p:tag name="MH" val="20180608140520"/>
  <p:tag name="MH_LIBRARY" val="GRAPHIC"/>
  <p:tag name="MH_ORDER" val="矩形 10"/>
</p:tagLst>
</file>

<file path=ppt/tags/tag77.xml><?xml version="1.0" encoding="utf-8"?>
<p:tagLst xmlns:p="http://schemas.openxmlformats.org/presentationml/2006/main">
  <p:tag name="MH" val="20180608140520"/>
  <p:tag name="MH_LIBRARY" val="GRAPHIC"/>
  <p:tag name="MH_ORDER" val="矩形 12"/>
</p:tagLst>
</file>

<file path=ppt/tags/tag78.xml><?xml version="1.0" encoding="utf-8"?>
<p:tagLst xmlns:p="http://schemas.openxmlformats.org/presentationml/2006/main">
  <p:tag name="MH" val="20180608140520"/>
  <p:tag name="MH_LIBRARY" val="GRAPHIC"/>
  <p:tag name="MH_ORDER" val="矩形 11"/>
</p:tagLst>
</file>

<file path=ppt/tags/tag79.xml><?xml version="1.0" encoding="utf-8"?>
<p:tagLst xmlns:p="http://schemas.openxmlformats.org/presentationml/2006/main">
  <p:tag name="MH" val="20180608140520"/>
  <p:tag name="MH_LIBRARY" val="GRAPHIC"/>
  <p:tag name="MH_ORDER" val="矩形 10"/>
</p:tagLst>
</file>

<file path=ppt/tags/tag8.xml><?xml version="1.0" encoding="utf-8"?>
<p:tagLst xmlns:p="http://schemas.openxmlformats.org/presentationml/2006/main">
  <p:tag name="MH" val="20180608140520"/>
  <p:tag name="MH_LIBRARY" val="GRAPHIC"/>
  <p:tag name="MH_ORDER" val="矩形 11"/>
</p:tagLst>
</file>

<file path=ppt/tags/tag80.xml><?xml version="1.0" encoding="utf-8"?>
<p:tagLst xmlns:p="http://schemas.openxmlformats.org/presentationml/2006/main">
  <p:tag name="MH" val="20180608140520"/>
  <p:tag name="MH_LIBRARY" val="GRAPHIC"/>
  <p:tag name="MH_ORDER" val="矩形 12"/>
</p:tagLst>
</file>

<file path=ppt/tags/tag81.xml><?xml version="1.0" encoding="utf-8"?>
<p:tagLst xmlns:p="http://schemas.openxmlformats.org/presentationml/2006/main">
  <p:tag name="MH" val="20180608140520"/>
  <p:tag name="MH_LIBRARY" val="GRAPHIC"/>
  <p:tag name="MH_ORDER" val="矩形 11"/>
</p:tagLst>
</file>

<file path=ppt/tags/tag9.xml><?xml version="1.0" encoding="utf-8"?>
<p:tagLst xmlns:p="http://schemas.openxmlformats.org/presentationml/2006/main">
  <p:tag name="MH" val="20180608140520"/>
  <p:tag name="MH_LIBRARY" val="GRAPHIC"/>
  <p:tag name="MH_ORDER" val="矩形 12"/>
</p:tagLst>
</file>

<file path=ppt/theme/theme1.xml><?xml version="1.0" encoding="utf-8"?>
<a:theme xmlns:a="http://schemas.openxmlformats.org/drawingml/2006/main" name="第一PPT模板网-WWW.1PPT.COM">
  <a:themeElements>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fontScheme name="A000120150324A08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3315</Words>
  <Application>WPS 演示</Application>
  <PresentationFormat>全屏显示(4:3)</PresentationFormat>
  <Paragraphs>175</Paragraphs>
  <Slides>26</Slides>
  <Notes>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宋体</vt:lpstr>
      <vt:lpstr>Wingdings</vt:lpstr>
      <vt:lpstr>微软雅黑</vt:lpstr>
      <vt:lpstr>Wingdings 2</vt:lpstr>
      <vt:lpstr>幼圆</vt:lpstr>
      <vt:lpstr>Calibri</vt:lpstr>
      <vt:lpstr>Calibri</vt:lpstr>
      <vt:lpstr>楷体</vt:lpstr>
      <vt:lpstr>仿宋</vt:lpstr>
      <vt:lpstr>Baskerville Old Face</vt:lpstr>
      <vt:lpstr>华文新魏</vt:lpstr>
      <vt:lpstr>Times New Roman</vt:lpstr>
      <vt:lpstr>华文行楷</vt:lpstr>
      <vt:lpstr>Arial</vt:lpstr>
      <vt:lpstr>幼圆</vt:lpstr>
      <vt:lpstr>第一PPT模板网-WWW.1PPT.COM</vt:lpstr>
      <vt:lpstr>Office 主题</vt:lpstr>
      <vt:lpstr>金庸的江湖   ——季义铮 171860604  ——郭开天 171860602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subject>第一PPT模板网-WWW.1PPT.COM</dc:subject>
  <cp:lastModifiedBy>S9029334</cp:lastModifiedBy>
  <cp:revision>444</cp:revision>
  <dcterms:created xsi:type="dcterms:W3CDTF">2018-07-27T01:40:00Z</dcterms:created>
  <dcterms:modified xsi:type="dcterms:W3CDTF">2020-07-29T12:25:40Z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