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</p:sldMasterIdLst>
  <p:notesMasterIdLst>
    <p:notesMasterId r:id="rId30"/>
  </p:notesMasterIdLst>
  <p:sldIdLst>
    <p:sldId id="256" r:id="rId9"/>
    <p:sldId id="257" r:id="rId10"/>
    <p:sldId id="258" r:id="rId11"/>
    <p:sldId id="259" r:id="rId12"/>
    <p:sldId id="276" r:id="rId13"/>
    <p:sldId id="260" r:id="rId14"/>
    <p:sldId id="261" r:id="rId15"/>
    <p:sldId id="262" r:id="rId16"/>
    <p:sldId id="263" r:id="rId17"/>
    <p:sldId id="281" r:id="rId18"/>
    <p:sldId id="282" r:id="rId19"/>
    <p:sldId id="283" r:id="rId20"/>
    <p:sldId id="284" r:id="rId21"/>
    <p:sldId id="264" r:id="rId22"/>
    <p:sldId id="265" r:id="rId23"/>
    <p:sldId id="266" r:id="rId24"/>
    <p:sldId id="267" r:id="rId25"/>
    <p:sldId id="269" r:id="rId26"/>
    <p:sldId id="273" r:id="rId27"/>
    <p:sldId id="295" r:id="rId28"/>
    <p:sldId id="275" r:id="rId29"/>
  </p:sldIdLst>
  <p:sldSz cx="12192000" cy="6858000"/>
  <p:notesSz cx="6858000" cy="9144000"/>
  <p:embeddedFontLst>
    <p:embeddedFont>
      <p:font typeface="微软雅黑" panose="020B0503020204020204" charset="-122"/>
      <p:regular r:id="rId35"/>
    </p:embeddedFont>
    <p:embeddedFont>
      <p:font typeface="Source Han Sans" panose="020B0500000000000000" charset="-122"/>
      <p:regular r:id="rId36"/>
    </p:embeddedFont>
    <p:embeddedFont>
      <p:font typeface="OPPOSans H" panose="00020600040101010101" charset="-122"/>
      <p:regular r:id="rId37"/>
    </p:embeddedFont>
    <p:embeddedFont>
      <p:font typeface="Source Han Sans CN Bold" panose="020B0800000000000000" charset="-122"/>
      <p:bold r:id="rId38"/>
    </p:embeddedFont>
    <p:embeddedFont>
      <p:font typeface="等线" panose="02010600030101010101" charset="-122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  <p:embeddedFont>
      <p:font typeface="等线 Light" panose="02010600030101010101" charset="-122"/>
      <p:regular r:id="rId44"/>
    </p:embeddedFont>
  </p:embeddedFontLst>
  <p:custDataLst>
    <p:tags r:id="rId4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71.xml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svg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3" Type="http://schemas.openxmlformats.org/officeDocument/2006/relationships/slideLayout" Target="../slideLayouts/slideLayout1.xml"/><Relationship Id="rId32" Type="http://schemas.openxmlformats.org/officeDocument/2006/relationships/image" Target="../media/image13.svg"/><Relationship Id="rId31" Type="http://schemas.openxmlformats.org/officeDocument/2006/relationships/image" Target="../media/image12.png"/><Relationship Id="rId30" Type="http://schemas.openxmlformats.org/officeDocument/2006/relationships/tags" Target="../tags/tag64.xml"/><Relationship Id="rId3" Type="http://schemas.openxmlformats.org/officeDocument/2006/relationships/tags" Target="../tags/tag43.xml"/><Relationship Id="rId29" Type="http://schemas.openxmlformats.org/officeDocument/2006/relationships/tags" Target="../tags/tag63.xml"/><Relationship Id="rId28" Type="http://schemas.openxmlformats.org/officeDocument/2006/relationships/image" Target="../media/image11.svg"/><Relationship Id="rId27" Type="http://schemas.openxmlformats.org/officeDocument/2006/relationships/image" Target="../media/image10.png"/><Relationship Id="rId26" Type="http://schemas.openxmlformats.org/officeDocument/2006/relationships/tags" Target="../tags/tag62.xml"/><Relationship Id="rId25" Type="http://schemas.openxmlformats.org/officeDocument/2006/relationships/image" Target="../media/image9.svg"/><Relationship Id="rId24" Type="http://schemas.openxmlformats.org/officeDocument/2006/relationships/image" Target="../media/image8.png"/><Relationship Id="rId23" Type="http://schemas.openxmlformats.org/officeDocument/2006/relationships/tags" Target="../tags/tag61.xml"/><Relationship Id="rId22" Type="http://schemas.openxmlformats.org/officeDocument/2006/relationships/image" Target="../media/image7.svg"/><Relationship Id="rId21" Type="http://schemas.openxmlformats.org/officeDocument/2006/relationships/image" Target="../media/image6.png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0" y="-1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19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636183" y="1664367"/>
            <a:ext cx="8906934" cy="2470906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4800" b="1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kumimoji="1" lang="en-US" altLang="zh-CN" sz="4800" b="1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Opendigger</a:t>
            </a:r>
            <a:r>
              <a:rPr kumimoji="1" lang="zh-CN" altLang="en-US" sz="4800" b="1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</a:t>
            </a:r>
            <a:r>
              <a:rPr kumimoji="1" lang="zh-CN" altLang="en-US" sz="4800" b="1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标数据</a:t>
            </a:r>
            <a:endParaRPr kumimoji="1" lang="zh-CN" altLang="en-US" sz="4800" b="1">
              <a:ln w="12700">
                <a:noFill/>
              </a:ln>
              <a:gradFill>
                <a:gsLst>
                  <a:gs pos="0">
                    <a:srgbClr val="B093FB">
                      <a:alpha val="100000"/>
                    </a:srgbClr>
                  </a:gs>
                  <a:gs pos="51100">
                    <a:srgbClr val="FFFFFF">
                      <a:alpha val="100000"/>
                    </a:srgbClr>
                  </a:gs>
                  <a:gs pos="100000">
                    <a:srgbClr val="B093FB">
                      <a:alpha val="100000"/>
                    </a:srgbClr>
                  </a:gs>
                </a:gsLst>
                <a:lin ang="27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4800" b="1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的项目</a:t>
            </a:r>
            <a:r>
              <a:rPr kumimoji="1" lang="en-US" altLang="zh-CN" sz="4800" b="1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健康度分析</a:t>
            </a:r>
            <a:endParaRPr kumimoji="1"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5820" y="4940935"/>
            <a:ext cx="3551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参赛队伍：一不休二不作队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队伍成员：毛姝妍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黄煜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1757" y="0"/>
            <a:ext cx="1219199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127760" y="1882140"/>
            <a:ext cx="1625600" cy="163449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83615" y="1700530"/>
            <a:ext cx="303530" cy="33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143885" y="2636520"/>
            <a:ext cx="8314690" cy="3176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PR响应时长与生命周期：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PR从创建到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初次响应的时长以及从创建到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关闭的时长，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评估开发团队的工作效率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，响应时间越长，效率越低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
代码变更量分析：统计代码的增删改数量，检查代码重构和质量问题。</a:t>
            </a:r>
            <a:endParaRPr kumimoji="1"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8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216387" y="2132330"/>
            <a:ext cx="3803291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zh-CN" altLang="en-US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开发效率</a:t>
            </a:r>
            <a:r>
              <a:rPr kumimoji="1" lang="en-US" altLang="zh-CN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</a:t>
            </a:r>
            <a:endParaRPr kumimoji="1" lang="zh-CN" altLang="en-US" sz="4000"/>
          </a:p>
        </p:txBody>
      </p:sp>
      <p:sp>
        <p:nvSpPr>
          <p:cNvPr id="3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分析方法</a:t>
            </a: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1423670" y="2195830"/>
            <a:ext cx="1033780" cy="100711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127760" y="1890395"/>
            <a:ext cx="1625600" cy="163449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83615" y="1700530"/>
            <a:ext cx="303530" cy="33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143885" y="2636520"/>
            <a:ext cx="7482840" cy="3176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Fork与Stars数量统计：分析项目的受欢迎程度和社区的活跃度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，数量越多，参与度越高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
关注度变化分析：评估项目在社区中的关注度和影响力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，关注度越高，社区参与度越高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kumimoji="1"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8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216387" y="2132330"/>
            <a:ext cx="3803291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zh-CN" altLang="en-US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社区参与度</a:t>
            </a:r>
            <a:r>
              <a:rPr kumimoji="1" lang="en-US" altLang="zh-CN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</a:t>
            </a:r>
            <a:endParaRPr kumimoji="1" lang="zh-CN" altLang="en-US" sz="4000"/>
          </a:p>
        </p:txBody>
      </p:sp>
      <p:sp>
        <p:nvSpPr>
          <p:cNvPr id="3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分析方法</a:t>
            </a: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>
            <p:custDataLst>
              <p:tags r:id="rId1"/>
            </p:custDataLst>
          </p:nvPr>
        </p:nvSpPr>
        <p:spPr>
          <a:xfrm>
            <a:off x="1631950" y="2348230"/>
            <a:ext cx="730250" cy="718185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/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127760" y="1882140"/>
            <a:ext cx="1625600" cy="163449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83615" y="1700530"/>
            <a:ext cx="303530" cy="33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143885" y="2636520"/>
            <a:ext cx="8314690" cy="3176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Issue关闭率与响应时长：统计Issue的关闭率和响应时长，评估问题解决的效率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，高关闭率代表着高效解决问题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
Issue生命周期分析：分析Issue从创建到解决的平均时长，了解问题解决的效率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，短生命周期代表着高效的开发和维护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kumimoji="1"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8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216275" y="2132330"/>
            <a:ext cx="4233545" cy="3663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zh-CN" altLang="en-US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问题解决能力</a:t>
            </a:r>
            <a:r>
              <a:rPr kumimoji="1" lang="en-US" altLang="zh-CN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</a:t>
            </a:r>
            <a:endParaRPr kumimoji="1" lang="zh-CN" altLang="en-US" sz="4000"/>
          </a:p>
        </p:txBody>
      </p:sp>
      <p:sp>
        <p:nvSpPr>
          <p:cNvPr id="3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分析方法</a:t>
            </a: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1557020" y="2276475"/>
            <a:ext cx="767080" cy="748030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ahLst/>
            <a:cxnLst/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127760" y="1890395"/>
            <a:ext cx="1625600" cy="163449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83615" y="1700530"/>
            <a:ext cx="303530" cy="33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143885" y="2636520"/>
            <a:ext cx="7482840" cy="3176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加权平均法：根据项目实际情况，为每个维度赋予不同的权重，进行综合评估。
风险评估：结合各维度分析结果，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标注存在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潜在风险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的项目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。</a:t>
            </a:r>
            <a:endParaRPr kumimoji="1" lang="zh-CN" altLang="en-US" sz="2800"/>
          </a:p>
          <a:p>
            <a:pPr algn="l">
              <a:lnSpc>
                <a:spcPct val="150000"/>
              </a:lnSpc>
            </a:pPr>
            <a:endParaRPr kumimoji="1" lang="zh-CN" altLang="en-US" sz="28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216387" y="2132330"/>
            <a:ext cx="3803291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zh-CN" altLang="en-US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综合健康度</a:t>
            </a:r>
            <a:r>
              <a:rPr kumimoji="1" lang="en-US" altLang="zh-CN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</a:t>
            </a:r>
            <a:endParaRPr kumimoji="1" lang="zh-CN" altLang="en-US" sz="4000"/>
          </a:p>
        </p:txBody>
      </p:sp>
      <p:sp>
        <p:nvSpPr>
          <p:cNvPr id="3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分析方法</a:t>
            </a: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>
            <p:custDataLst>
              <p:tags r:id="rId1"/>
            </p:custDataLst>
          </p:nvPr>
        </p:nvSpPr>
        <p:spPr>
          <a:xfrm>
            <a:off x="1591310" y="2321560"/>
            <a:ext cx="755015" cy="697230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 flipH="1">
            <a:off x="1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flipH="1">
            <a:off x="4935970" y="2358993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152971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346832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540693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>
            <a:off x="5814673" y="2457889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1" name="标题 1"/>
          <p:cNvSpPr txBox="1"/>
          <p:nvPr/>
        </p:nvSpPr>
        <p:spPr>
          <a:xfrm flipH="1" flipV="1">
            <a:off x="4935970" y="4230126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V="1">
            <a:off x="5152971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V="1">
            <a:off x="5346832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V="1">
            <a:off x="5540693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flipV="1">
            <a:off x="5814673" y="4409953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7" name="标题 1"/>
          <p:cNvSpPr txBox="1"/>
          <p:nvPr/>
        </p:nvSpPr>
        <p:spPr>
          <a:xfrm>
            <a:off x="1476824" y="1371601"/>
            <a:ext cx="3216096" cy="4299970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r">
              <a:lnSpc>
                <a:spcPct val="110000"/>
              </a:lnSpc>
            </a:pPr>
            <a:r>
              <a:rPr kumimoji="1" lang="en-US" altLang="zh-CN" sz="13800">
                <a:ln w="12700">
                  <a:noFill/>
                </a:ln>
                <a:solidFill>
                  <a:srgbClr val="D7C9FD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03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4981864" y="2669238"/>
            <a:ext cx="6159566" cy="1699352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000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可视化大屏设计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660401" y="1130300"/>
            <a:ext cx="6735150" cy="808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关键指标展示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任意多边形: 形状 25"/>
          <p:cNvSpPr/>
          <p:nvPr>
            <p:custDataLst>
              <p:tags r:id="rId1"/>
            </p:custDataLst>
          </p:nvPr>
        </p:nvSpPr>
        <p:spPr>
          <a:xfrm flipH="1">
            <a:off x="1317626" y="1791289"/>
            <a:ext cx="2979533" cy="1899874"/>
          </a:xfrm>
          <a:custGeom>
            <a:avLst/>
            <a:gdLst>
              <a:gd name="connsiteX0" fmla="*/ 0 w 2979534"/>
              <a:gd name="connsiteY0" fmla="*/ 0 h 1899874"/>
              <a:gd name="connsiteX1" fmla="*/ 2979534 w 2979534"/>
              <a:gd name="connsiteY1" fmla="*/ 0 h 1899874"/>
              <a:gd name="connsiteX2" fmla="*/ 2979534 w 2979534"/>
              <a:gd name="connsiteY2" fmla="*/ 1507390 h 1899874"/>
              <a:gd name="connsiteX3" fmla="*/ 1354752 w 2979534"/>
              <a:gd name="connsiteY3" fmla="*/ 1507390 h 1899874"/>
              <a:gd name="connsiteX4" fmla="*/ 919837 w 2979534"/>
              <a:gd name="connsiteY4" fmla="*/ 1899874 h 1899874"/>
              <a:gd name="connsiteX5" fmla="*/ 949571 w 2979534"/>
              <a:gd name="connsiteY5" fmla="*/ 1507390 h 1899874"/>
              <a:gd name="connsiteX6" fmla="*/ 0 w 2979534"/>
              <a:gd name="connsiteY6" fmla="*/ 1507390 h 189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9534" h="1899874">
                <a:moveTo>
                  <a:pt x="0" y="0"/>
                </a:moveTo>
                <a:lnTo>
                  <a:pt x="2979534" y="0"/>
                </a:lnTo>
                <a:lnTo>
                  <a:pt x="2979534" y="1507390"/>
                </a:lnTo>
                <a:lnTo>
                  <a:pt x="1354752" y="1507390"/>
                </a:lnTo>
                <a:lnTo>
                  <a:pt x="919837" y="1899874"/>
                </a:lnTo>
                <a:lnTo>
                  <a:pt x="949571" y="1507390"/>
                </a:lnTo>
                <a:lnTo>
                  <a:pt x="0" y="150739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5377180" y="4337003"/>
            <a:ext cx="1437569" cy="143756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任意多边形: 形状 14"/>
          <p:cNvSpPr/>
          <p:nvPr>
            <p:custDataLst>
              <p:tags r:id="rId3"/>
            </p:custDataLst>
          </p:nvPr>
        </p:nvSpPr>
        <p:spPr>
          <a:xfrm>
            <a:off x="6607175" y="2070689"/>
            <a:ext cx="3126461" cy="1899874"/>
          </a:xfrm>
          <a:custGeom>
            <a:avLst/>
            <a:gdLst>
              <a:gd name="connsiteX0" fmla="*/ 0 w 2979534"/>
              <a:gd name="connsiteY0" fmla="*/ 0 h 1899874"/>
              <a:gd name="connsiteX1" fmla="*/ 2979534 w 2979534"/>
              <a:gd name="connsiteY1" fmla="*/ 0 h 1899874"/>
              <a:gd name="connsiteX2" fmla="*/ 2979534 w 2979534"/>
              <a:gd name="connsiteY2" fmla="*/ 1507390 h 1899874"/>
              <a:gd name="connsiteX3" fmla="*/ 1354752 w 2979534"/>
              <a:gd name="connsiteY3" fmla="*/ 1507390 h 1899874"/>
              <a:gd name="connsiteX4" fmla="*/ 919837 w 2979534"/>
              <a:gd name="connsiteY4" fmla="*/ 1899874 h 1899874"/>
              <a:gd name="connsiteX5" fmla="*/ 949571 w 2979534"/>
              <a:gd name="connsiteY5" fmla="*/ 1507390 h 1899874"/>
              <a:gd name="connsiteX6" fmla="*/ 0 w 2979534"/>
              <a:gd name="connsiteY6" fmla="*/ 1507390 h 189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9534" h="1899874">
                <a:moveTo>
                  <a:pt x="0" y="0"/>
                </a:moveTo>
                <a:lnTo>
                  <a:pt x="2979534" y="0"/>
                </a:lnTo>
                <a:lnTo>
                  <a:pt x="2979534" y="1507390"/>
                </a:lnTo>
                <a:lnTo>
                  <a:pt x="1354752" y="1507390"/>
                </a:lnTo>
                <a:lnTo>
                  <a:pt x="919837" y="1899874"/>
                </a:lnTo>
                <a:lnTo>
                  <a:pt x="949571" y="1507390"/>
                </a:lnTo>
                <a:lnTo>
                  <a:pt x="0" y="150739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: 形状 16"/>
          <p:cNvSpPr/>
          <p:nvPr>
            <p:custDataLst>
              <p:tags r:id="rId4"/>
            </p:custDataLst>
          </p:nvPr>
        </p:nvSpPr>
        <p:spPr>
          <a:xfrm>
            <a:off x="6955155" y="2317069"/>
            <a:ext cx="3730722" cy="2012649"/>
          </a:xfrm>
          <a:custGeom>
            <a:avLst/>
            <a:gdLst>
              <a:gd name="connsiteX0" fmla="*/ 0 w 3730723"/>
              <a:gd name="connsiteY0" fmla="*/ 0 h 2012649"/>
              <a:gd name="connsiteX1" fmla="*/ 3730723 w 3730723"/>
              <a:gd name="connsiteY1" fmla="*/ 0 h 2012649"/>
              <a:gd name="connsiteX2" fmla="*/ 3730723 w 3730723"/>
              <a:gd name="connsiteY2" fmla="*/ 1639215 h 2012649"/>
              <a:gd name="connsiteX3" fmla="*/ 789215 w 3730723"/>
              <a:gd name="connsiteY3" fmla="*/ 1639215 h 2012649"/>
              <a:gd name="connsiteX4" fmla="*/ 188473 w 3730723"/>
              <a:gd name="connsiteY4" fmla="*/ 2012649 h 2012649"/>
              <a:gd name="connsiteX5" fmla="*/ 340181 w 3730723"/>
              <a:gd name="connsiteY5" fmla="*/ 1639215 h 2012649"/>
              <a:gd name="connsiteX6" fmla="*/ 0 w 3730723"/>
              <a:gd name="connsiteY6" fmla="*/ 1639215 h 201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0723" h="2012649">
                <a:moveTo>
                  <a:pt x="0" y="0"/>
                </a:moveTo>
                <a:lnTo>
                  <a:pt x="3730723" y="0"/>
                </a:lnTo>
                <a:lnTo>
                  <a:pt x="3730723" y="1639215"/>
                </a:lnTo>
                <a:lnTo>
                  <a:pt x="789215" y="1639215"/>
                </a:lnTo>
                <a:lnTo>
                  <a:pt x="188473" y="2012649"/>
                </a:lnTo>
                <a:lnTo>
                  <a:pt x="340181" y="1639215"/>
                </a:lnTo>
                <a:lnTo>
                  <a:pt x="0" y="16392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180000" rtlCol="0" anchor="ctr">
            <a:noAutofit/>
          </a:bodyPr>
          <a:p>
            <a:pPr algn="ctr"/>
            <a:r>
              <a:rPr lang="zh-CN" altLang="en-US" sz="1600" kern="0" dirty="0">
                <a:ln>
                  <a:noFill/>
                  <a:prstDash val="sysDot"/>
                </a:ln>
                <a:latin typeface="+mn-ea"/>
                <a:cs typeface="+mn-ea"/>
              </a:rPr>
              <a:t>开发效率指标：展示PR响应时长、代码变更量等。</a:t>
            </a:r>
            <a:endParaRPr lang="zh-CN" altLang="en-US" sz="1600" kern="0" dirty="0">
              <a:ln>
                <a:noFill/>
                <a:prstDash val="sysDot"/>
              </a:ln>
              <a:latin typeface="+mn-ea"/>
              <a:cs typeface="+mn-ea"/>
            </a:endParaRPr>
          </a:p>
        </p:txBody>
      </p:sp>
      <p:sp>
        <p:nvSpPr>
          <p:cNvPr id="26" name="任意多边形: 形状 20"/>
          <p:cNvSpPr/>
          <p:nvPr>
            <p:custDataLst>
              <p:tags r:id="rId5"/>
            </p:custDataLst>
          </p:nvPr>
        </p:nvSpPr>
        <p:spPr>
          <a:xfrm>
            <a:off x="2090421" y="1998934"/>
            <a:ext cx="3231725" cy="2185191"/>
          </a:xfrm>
          <a:custGeom>
            <a:avLst/>
            <a:gdLst>
              <a:gd name="connsiteX0" fmla="*/ 0 w 3231726"/>
              <a:gd name="connsiteY0" fmla="*/ 0 h 2185192"/>
              <a:gd name="connsiteX1" fmla="*/ 3231726 w 3231726"/>
              <a:gd name="connsiteY1" fmla="*/ 0 h 2185192"/>
              <a:gd name="connsiteX2" fmla="*/ 3231726 w 3231726"/>
              <a:gd name="connsiteY2" fmla="*/ 1836000 h 2185192"/>
              <a:gd name="connsiteX3" fmla="*/ 2925662 w 3231726"/>
              <a:gd name="connsiteY3" fmla="*/ 1836000 h 2185192"/>
              <a:gd name="connsiteX4" fmla="*/ 3062302 w 3231726"/>
              <a:gd name="connsiteY4" fmla="*/ 2185192 h 2185192"/>
              <a:gd name="connsiteX5" fmla="*/ 2490350 w 3231726"/>
              <a:gd name="connsiteY5" fmla="*/ 1836000 h 2185192"/>
              <a:gd name="connsiteX6" fmla="*/ 0 w 3231726"/>
              <a:gd name="connsiteY6" fmla="*/ 1836000 h 21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1726" h="2185192">
                <a:moveTo>
                  <a:pt x="0" y="0"/>
                </a:moveTo>
                <a:lnTo>
                  <a:pt x="3231726" y="0"/>
                </a:lnTo>
                <a:lnTo>
                  <a:pt x="3231726" y="1836000"/>
                </a:lnTo>
                <a:lnTo>
                  <a:pt x="2925662" y="1836000"/>
                </a:lnTo>
                <a:lnTo>
                  <a:pt x="3062302" y="2185192"/>
                </a:lnTo>
                <a:lnTo>
                  <a:pt x="2490350" y="1836000"/>
                </a:lnTo>
                <a:lnTo>
                  <a:pt x="0" y="18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216000" bIns="0" rtlCol="0" anchor="ctr">
            <a:noAutofit/>
          </a:bodyPr>
          <a:p>
            <a:pPr algn="ctr"/>
            <a:r>
              <a:rPr lang="zh-CN" altLang="en-US" sz="1600" kern="0" dirty="0">
                <a:ln>
                  <a:noFill/>
                  <a:prstDash val="sysDot"/>
                </a:ln>
                <a:latin typeface="+mn-ea"/>
                <a:cs typeface="+mn-ea"/>
              </a:rPr>
              <a:t>活跃度指标：展示DAU/MAU比率、活跃用户数等。</a:t>
            </a:r>
            <a:endParaRPr lang="zh-CN" altLang="en-US" sz="1600" kern="0" dirty="0">
              <a:ln>
                <a:noFill/>
                <a:prstDash val="sysDot"/>
              </a:ln>
              <a:latin typeface="+mn-ea"/>
              <a:cs typeface="+mn-ea"/>
            </a:endParaRPr>
          </a:p>
        </p:txBody>
      </p:sp>
      <p:sp>
        <p:nvSpPr>
          <p:cNvPr id="27" name="任意多边形: 形状 13"/>
          <p:cNvSpPr/>
          <p:nvPr>
            <p:custDataLst>
              <p:tags r:id="rId6"/>
            </p:custDataLst>
          </p:nvPr>
        </p:nvSpPr>
        <p:spPr>
          <a:xfrm>
            <a:off x="1162051" y="4183968"/>
            <a:ext cx="3630062" cy="1600435"/>
          </a:xfrm>
          <a:custGeom>
            <a:avLst/>
            <a:gdLst>
              <a:gd name="connsiteX0" fmla="*/ 0 w 3480888"/>
              <a:gd name="connsiteY0" fmla="*/ 0 h 1533525"/>
              <a:gd name="connsiteX1" fmla="*/ 3149648 w 3480888"/>
              <a:gd name="connsiteY1" fmla="*/ 0 h 1533525"/>
              <a:gd name="connsiteX2" fmla="*/ 3149648 w 3480888"/>
              <a:gd name="connsiteY2" fmla="*/ 823081 h 1533525"/>
              <a:gd name="connsiteX3" fmla="*/ 3480888 w 3480888"/>
              <a:gd name="connsiteY3" fmla="*/ 914457 h 1533525"/>
              <a:gd name="connsiteX4" fmla="*/ 3149648 w 3480888"/>
              <a:gd name="connsiteY4" fmla="*/ 1120562 h 1533525"/>
              <a:gd name="connsiteX5" fmla="*/ 3149648 w 3480888"/>
              <a:gd name="connsiteY5" fmla="*/ 1533525 h 1533525"/>
              <a:gd name="connsiteX6" fmla="*/ 0 w 3480888"/>
              <a:gd name="connsiteY6" fmla="*/ 1533525 h 1533525"/>
              <a:gd name="connsiteX0-1" fmla="*/ 0 w 3474538"/>
              <a:gd name="connsiteY0-2" fmla="*/ 0 h 1533525"/>
              <a:gd name="connsiteX1-3" fmla="*/ 3149648 w 3474538"/>
              <a:gd name="connsiteY1-4" fmla="*/ 0 h 1533525"/>
              <a:gd name="connsiteX2-5" fmla="*/ 3149648 w 3474538"/>
              <a:gd name="connsiteY2-6" fmla="*/ 823081 h 1533525"/>
              <a:gd name="connsiteX3-7" fmla="*/ 3474538 w 3474538"/>
              <a:gd name="connsiteY3-8" fmla="*/ 958907 h 1533525"/>
              <a:gd name="connsiteX4-9" fmla="*/ 3149648 w 3474538"/>
              <a:gd name="connsiteY4-10" fmla="*/ 1120562 h 1533525"/>
              <a:gd name="connsiteX5-11" fmla="*/ 3149648 w 3474538"/>
              <a:gd name="connsiteY5-12" fmla="*/ 1533525 h 1533525"/>
              <a:gd name="connsiteX6-13" fmla="*/ 0 w 3474538"/>
              <a:gd name="connsiteY6-14" fmla="*/ 1533525 h 1533525"/>
              <a:gd name="connsiteX7" fmla="*/ 0 w 3474538"/>
              <a:gd name="connsiteY7" fmla="*/ 0 h 1533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3474538" h="1533525">
                <a:moveTo>
                  <a:pt x="0" y="0"/>
                </a:moveTo>
                <a:lnTo>
                  <a:pt x="3149648" y="0"/>
                </a:lnTo>
                <a:lnTo>
                  <a:pt x="3149648" y="823081"/>
                </a:lnTo>
                <a:lnTo>
                  <a:pt x="3474538" y="958907"/>
                </a:lnTo>
                <a:lnTo>
                  <a:pt x="3149648" y="1120562"/>
                </a:lnTo>
                <a:lnTo>
                  <a:pt x="3149648" y="1533525"/>
                </a:lnTo>
                <a:lnTo>
                  <a:pt x="0" y="1533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0" tIns="288000" rIns="828000" rtlCol="0" anchor="ctr">
            <a:noAutofit/>
          </a:bodyPr>
          <a:p>
            <a:pPr algn="ctr"/>
            <a:r>
              <a:rPr lang="zh-CN" altLang="en-US" sz="1600" kern="0" dirty="0">
                <a:ln>
                  <a:noFill/>
                  <a:prstDash val="sysDot"/>
                </a:ln>
                <a:latin typeface="+mn-ea"/>
                <a:cs typeface="+mn-ea"/>
              </a:rPr>
              <a:t>问题解决能力指标：展示Issue关闭率、响应时长等。</a:t>
            </a:r>
            <a:endParaRPr lang="zh-CN" altLang="en-US" sz="1600" kern="0" dirty="0">
              <a:ln>
                <a:noFill/>
                <a:prstDash val="sysDot"/>
              </a:ln>
              <a:latin typeface="+mn-ea"/>
              <a:cs typeface="+mn-ea"/>
            </a:endParaRPr>
          </a:p>
        </p:txBody>
      </p:sp>
      <p:sp>
        <p:nvSpPr>
          <p:cNvPr id="28" name="任意多边形: 形状 19"/>
          <p:cNvSpPr/>
          <p:nvPr>
            <p:custDataLst>
              <p:tags r:id="rId7"/>
            </p:custDataLst>
          </p:nvPr>
        </p:nvSpPr>
        <p:spPr>
          <a:xfrm>
            <a:off x="7209790" y="4330018"/>
            <a:ext cx="3820379" cy="1454588"/>
          </a:xfrm>
          <a:custGeom>
            <a:avLst/>
            <a:gdLst>
              <a:gd name="connsiteX0" fmla="*/ 333425 w 3698876"/>
              <a:gd name="connsiteY0" fmla="*/ 0 h 1454588"/>
              <a:gd name="connsiteX1" fmla="*/ 3698876 w 3698876"/>
              <a:gd name="connsiteY1" fmla="*/ 0 h 1454588"/>
              <a:gd name="connsiteX2" fmla="*/ 3698876 w 3698876"/>
              <a:gd name="connsiteY2" fmla="*/ 1454588 h 1454588"/>
              <a:gd name="connsiteX3" fmla="*/ 333425 w 3698876"/>
              <a:gd name="connsiteY3" fmla="*/ 1454588 h 1454588"/>
              <a:gd name="connsiteX4" fmla="*/ 333425 w 3698876"/>
              <a:gd name="connsiteY4" fmla="*/ 990512 h 1454588"/>
              <a:gd name="connsiteX5" fmla="*/ 0 w 3698876"/>
              <a:gd name="connsiteY5" fmla="*/ 844752 h 1454588"/>
              <a:gd name="connsiteX6" fmla="*/ 333425 w 3698876"/>
              <a:gd name="connsiteY6" fmla="*/ 709377 h 145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8876" h="1454588">
                <a:moveTo>
                  <a:pt x="333425" y="0"/>
                </a:moveTo>
                <a:lnTo>
                  <a:pt x="3698876" y="0"/>
                </a:lnTo>
                <a:lnTo>
                  <a:pt x="3698876" y="1454588"/>
                </a:lnTo>
                <a:lnTo>
                  <a:pt x="333425" y="1454588"/>
                </a:lnTo>
                <a:lnTo>
                  <a:pt x="333425" y="990512"/>
                </a:lnTo>
                <a:lnTo>
                  <a:pt x="0" y="844752"/>
                </a:lnTo>
                <a:lnTo>
                  <a:pt x="333425" y="7093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0" tIns="360000" rIns="252000" rtlCol="0" anchor="ctr">
            <a:noAutofit/>
          </a:bodyPr>
          <a:p>
            <a:pPr algn="ctr"/>
            <a:r>
              <a:rPr lang="zh-CN" altLang="en-US" sz="1600" kern="0" dirty="0">
                <a:ln>
                  <a:noFill/>
                  <a:prstDash val="sysDot"/>
                </a:ln>
                <a:latin typeface="+mn-ea"/>
                <a:cs typeface="+mn-ea"/>
              </a:rPr>
              <a:t>社区参与度指标：展示Fork数量、Stars数量等。</a:t>
            </a:r>
            <a:endParaRPr lang="zh-CN" altLang="en-US" sz="1600" kern="0" dirty="0">
              <a:ln>
                <a:noFill/>
                <a:prstDash val="sysDot"/>
              </a:ln>
              <a:latin typeface="+mn-ea"/>
              <a:cs typeface="+mn-ea"/>
            </a:endParaRPr>
          </a:p>
        </p:txBody>
      </p:sp>
      <p:pic>
        <p:nvPicPr>
          <p:cNvPr id="29" name="图片 7" descr="343439383331313b343532303032333bc6f3d2b5bcf2bde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2150" y="4731973"/>
            <a:ext cx="648000" cy="6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660399" y="2461550"/>
            <a:ext cx="4038821" cy="234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展示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图表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Freeform 5"/>
          <p:cNvSpPr/>
          <p:nvPr>
            <p:custDataLst>
              <p:tags r:id="rId1"/>
            </p:custDataLst>
          </p:nvPr>
        </p:nvSpPr>
        <p:spPr bwMode="auto">
          <a:xfrm>
            <a:off x="5360035" y="5002213"/>
            <a:ext cx="1285875" cy="1235075"/>
          </a:xfrm>
          <a:custGeom>
            <a:avLst/>
            <a:gdLst>
              <a:gd name="T0" fmla="*/ 625 w 810"/>
              <a:gd name="T1" fmla="*/ 0 h 778"/>
              <a:gd name="T2" fmla="*/ 810 w 810"/>
              <a:gd name="T3" fmla="*/ 626 h 778"/>
              <a:gd name="T4" fmla="*/ 186 w 810"/>
              <a:gd name="T5" fmla="*/ 778 h 778"/>
              <a:gd name="T6" fmla="*/ 0 w 810"/>
              <a:gd name="T7" fmla="*/ 150 h 778"/>
              <a:gd name="T8" fmla="*/ 625 w 810"/>
              <a:gd name="T9" fmla="*/ 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0" h="778">
                <a:moveTo>
                  <a:pt x="625" y="0"/>
                </a:moveTo>
                <a:lnTo>
                  <a:pt x="810" y="626"/>
                </a:lnTo>
                <a:lnTo>
                  <a:pt x="186" y="778"/>
                </a:lnTo>
                <a:lnTo>
                  <a:pt x="0" y="150"/>
                </a:lnTo>
                <a:lnTo>
                  <a:pt x="62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20220000" scaled="0"/>
          </a:gradFill>
          <a:ln>
            <a:noFill/>
          </a:ln>
        </p:spPr>
        <p:txBody>
          <a:bodyPr vert="horz" wrap="square" lIns="91439" tIns="45719" rIns="91439" bIns="45719" numCol="1" anchor="t" anchorCtr="0" compatLnSpc="1">
            <a:noAutofit/>
          </a:bodyPr>
          <a:p>
            <a:pPr lvl="0" algn="l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23" name="Freeform 6"/>
          <p:cNvSpPr/>
          <p:nvPr>
            <p:custDataLst>
              <p:tags r:id="rId2"/>
            </p:custDataLst>
          </p:nvPr>
        </p:nvSpPr>
        <p:spPr bwMode="auto">
          <a:xfrm>
            <a:off x="6349365" y="4731068"/>
            <a:ext cx="516255" cy="1264920"/>
          </a:xfrm>
          <a:custGeom>
            <a:avLst/>
            <a:gdLst>
              <a:gd name="T0" fmla="*/ 0 w 325"/>
              <a:gd name="T1" fmla="*/ 171 h 797"/>
              <a:gd name="T2" fmla="*/ 140 w 325"/>
              <a:gd name="T3" fmla="*/ 0 h 797"/>
              <a:gd name="T4" fmla="*/ 325 w 325"/>
              <a:gd name="T5" fmla="*/ 626 h 797"/>
              <a:gd name="T6" fmla="*/ 185 w 325"/>
              <a:gd name="T7" fmla="*/ 797 h 797"/>
              <a:gd name="T8" fmla="*/ 0 w 325"/>
              <a:gd name="T9" fmla="*/ 17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797">
                <a:moveTo>
                  <a:pt x="0" y="171"/>
                </a:moveTo>
                <a:lnTo>
                  <a:pt x="140" y="0"/>
                </a:lnTo>
                <a:lnTo>
                  <a:pt x="325" y="626"/>
                </a:lnTo>
                <a:lnTo>
                  <a:pt x="185" y="797"/>
                </a:lnTo>
                <a:lnTo>
                  <a:pt x="0" y="1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lin ang="312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4" name="Freeform 7"/>
          <p:cNvSpPr/>
          <p:nvPr>
            <p:custDataLst>
              <p:tags r:id="rId3"/>
            </p:custDataLst>
          </p:nvPr>
        </p:nvSpPr>
        <p:spPr bwMode="auto">
          <a:xfrm>
            <a:off x="5357495" y="4737418"/>
            <a:ext cx="1214755" cy="509270"/>
          </a:xfrm>
          <a:custGeom>
            <a:avLst/>
            <a:gdLst>
              <a:gd name="T0" fmla="*/ 0 w 765"/>
              <a:gd name="T1" fmla="*/ 321 h 321"/>
              <a:gd name="T2" fmla="*/ 139 w 765"/>
              <a:gd name="T3" fmla="*/ 151 h 321"/>
              <a:gd name="T4" fmla="*/ 765 w 765"/>
              <a:gd name="T5" fmla="*/ 0 h 321"/>
              <a:gd name="T6" fmla="*/ 625 w 765"/>
              <a:gd name="T7" fmla="*/ 171 h 321"/>
              <a:gd name="T8" fmla="*/ 0 w 765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21">
                <a:moveTo>
                  <a:pt x="0" y="321"/>
                </a:moveTo>
                <a:lnTo>
                  <a:pt x="139" y="151"/>
                </a:lnTo>
                <a:lnTo>
                  <a:pt x="765" y="0"/>
                </a:lnTo>
                <a:lnTo>
                  <a:pt x="625" y="171"/>
                </a:lnTo>
                <a:lnTo>
                  <a:pt x="0" y="321"/>
                </a:lnTo>
                <a:close/>
              </a:path>
            </a:pathLst>
          </a:custGeom>
          <a:gradFill>
            <a:gsLst>
              <a:gs pos="39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39" tIns="45719" rIns="91439" bIns="45719" numCol="1" anchor="t" anchorCtr="0" compatLnSpc="1">
            <a:noAutofit/>
          </a:bodyPr>
          <a:p>
            <a:pPr lvl="0" algn="l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25" name="Freeform 8"/>
          <p:cNvSpPr/>
          <p:nvPr>
            <p:custDataLst>
              <p:tags r:id="rId4"/>
            </p:custDataLst>
          </p:nvPr>
        </p:nvSpPr>
        <p:spPr bwMode="auto">
          <a:xfrm>
            <a:off x="4880610" y="2930842"/>
            <a:ext cx="1149350" cy="1222375"/>
          </a:xfrm>
          <a:custGeom>
            <a:avLst/>
            <a:gdLst>
              <a:gd name="T0" fmla="*/ 724 w 724"/>
              <a:gd name="T1" fmla="*/ 123 h 770"/>
              <a:gd name="T2" fmla="*/ 631 w 724"/>
              <a:gd name="T3" fmla="*/ 770 h 770"/>
              <a:gd name="T4" fmla="*/ 0 w 724"/>
              <a:gd name="T5" fmla="*/ 647 h 770"/>
              <a:gd name="T6" fmla="*/ 94 w 724"/>
              <a:gd name="T7" fmla="*/ 0 h 770"/>
              <a:gd name="T8" fmla="*/ 724 w 724"/>
              <a:gd name="T9" fmla="*/ 123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770">
                <a:moveTo>
                  <a:pt x="724" y="123"/>
                </a:moveTo>
                <a:lnTo>
                  <a:pt x="631" y="770"/>
                </a:lnTo>
                <a:lnTo>
                  <a:pt x="0" y="647"/>
                </a:lnTo>
                <a:lnTo>
                  <a:pt x="94" y="0"/>
                </a:lnTo>
                <a:lnTo>
                  <a:pt x="724" y="12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180000" scaled="0"/>
          </a:gradFill>
          <a:ln>
            <a:noFill/>
          </a:ln>
        </p:spPr>
        <p:txBody>
          <a:bodyPr vert="horz" wrap="square" lIns="91439" tIns="45719" rIns="91439" bIns="45719" numCol="1" anchor="t" anchorCtr="0" compatLnSpc="1"/>
          <a:p>
            <a:endParaRPr lang="en-US" sz="1350"/>
          </a:p>
        </p:txBody>
      </p:sp>
      <p:sp>
        <p:nvSpPr>
          <p:cNvPr id="26" name="Freeform 9"/>
          <p:cNvSpPr/>
          <p:nvPr>
            <p:custDataLst>
              <p:tags r:id="rId5"/>
            </p:custDataLst>
          </p:nvPr>
        </p:nvSpPr>
        <p:spPr bwMode="auto">
          <a:xfrm>
            <a:off x="5879465" y="2972117"/>
            <a:ext cx="462280" cy="1181100"/>
          </a:xfrm>
          <a:custGeom>
            <a:avLst/>
            <a:gdLst>
              <a:gd name="T0" fmla="*/ 93 w 291"/>
              <a:gd name="T1" fmla="*/ 97 h 744"/>
              <a:gd name="T2" fmla="*/ 291 w 291"/>
              <a:gd name="T3" fmla="*/ 0 h 744"/>
              <a:gd name="T4" fmla="*/ 198 w 291"/>
              <a:gd name="T5" fmla="*/ 647 h 744"/>
              <a:gd name="T6" fmla="*/ 0 w 291"/>
              <a:gd name="T7" fmla="*/ 744 h 744"/>
              <a:gd name="T8" fmla="*/ 93 w 291"/>
              <a:gd name="T9" fmla="*/ 97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744">
                <a:moveTo>
                  <a:pt x="93" y="97"/>
                </a:moveTo>
                <a:lnTo>
                  <a:pt x="291" y="0"/>
                </a:lnTo>
                <a:lnTo>
                  <a:pt x="198" y="647"/>
                </a:lnTo>
                <a:lnTo>
                  <a:pt x="0" y="744"/>
                </a:lnTo>
                <a:lnTo>
                  <a:pt x="93" y="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  <a:gs pos="54000">
                <a:schemeClr val="accent1">
                  <a:lumMod val="50000"/>
                  <a:lumOff val="50000"/>
                </a:schemeClr>
              </a:gs>
            </a:gsLst>
            <a:lin ang="1326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7" name="Freeform 10"/>
          <p:cNvSpPr/>
          <p:nvPr>
            <p:custDataLst>
              <p:tags r:id="rId6"/>
            </p:custDataLst>
          </p:nvPr>
        </p:nvSpPr>
        <p:spPr bwMode="auto">
          <a:xfrm>
            <a:off x="5027295" y="2779712"/>
            <a:ext cx="1314450" cy="349250"/>
          </a:xfrm>
          <a:custGeom>
            <a:avLst/>
            <a:gdLst>
              <a:gd name="T0" fmla="*/ 0 w 828"/>
              <a:gd name="T1" fmla="*/ 97 h 220"/>
              <a:gd name="T2" fmla="*/ 198 w 828"/>
              <a:gd name="T3" fmla="*/ 0 h 220"/>
              <a:gd name="T4" fmla="*/ 828 w 828"/>
              <a:gd name="T5" fmla="*/ 123 h 220"/>
              <a:gd name="T6" fmla="*/ 630 w 828"/>
              <a:gd name="T7" fmla="*/ 220 h 220"/>
              <a:gd name="T8" fmla="*/ 0 w 828"/>
              <a:gd name="T9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220">
                <a:moveTo>
                  <a:pt x="0" y="97"/>
                </a:moveTo>
                <a:lnTo>
                  <a:pt x="198" y="0"/>
                </a:lnTo>
                <a:lnTo>
                  <a:pt x="828" y="123"/>
                </a:lnTo>
                <a:lnTo>
                  <a:pt x="630" y="220"/>
                </a:lnTo>
                <a:lnTo>
                  <a:pt x="0" y="97"/>
                </a:lnTo>
                <a:close/>
              </a:path>
            </a:pathLst>
          </a:custGeom>
          <a:gradFill>
            <a:gsLst>
              <a:gs pos="39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39" tIns="45719" rIns="91439" bIns="45719" numCol="1" anchor="t" anchorCtr="0" compatLnSpc="1">
            <a:noAutofit/>
          </a:bodyPr>
          <a:p>
            <a:pPr lvl="0" algn="l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28" name="Freeform 11"/>
          <p:cNvSpPr/>
          <p:nvPr>
            <p:custDataLst>
              <p:tags r:id="rId7"/>
            </p:custDataLst>
          </p:nvPr>
        </p:nvSpPr>
        <p:spPr bwMode="auto">
          <a:xfrm>
            <a:off x="5944870" y="1700847"/>
            <a:ext cx="1182370" cy="1163320"/>
          </a:xfrm>
          <a:custGeom>
            <a:avLst/>
            <a:gdLst>
              <a:gd name="T0" fmla="*/ 601 w 745"/>
              <a:gd name="T1" fmla="*/ 0 h 733"/>
              <a:gd name="T2" fmla="*/ 745 w 745"/>
              <a:gd name="T3" fmla="*/ 641 h 733"/>
              <a:gd name="T4" fmla="*/ 142 w 745"/>
              <a:gd name="T5" fmla="*/ 733 h 733"/>
              <a:gd name="T6" fmla="*/ 0 w 745"/>
              <a:gd name="T7" fmla="*/ 91 h 733"/>
              <a:gd name="T8" fmla="*/ 601 w 745"/>
              <a:gd name="T9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5" h="733">
                <a:moveTo>
                  <a:pt x="601" y="0"/>
                </a:moveTo>
                <a:lnTo>
                  <a:pt x="745" y="641"/>
                </a:lnTo>
                <a:lnTo>
                  <a:pt x="142" y="733"/>
                </a:lnTo>
                <a:lnTo>
                  <a:pt x="0" y="91"/>
                </a:lnTo>
                <a:lnTo>
                  <a:pt x="601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9" name="Freeform 12"/>
          <p:cNvSpPr/>
          <p:nvPr>
            <p:custDataLst>
              <p:tags r:id="rId8"/>
            </p:custDataLst>
          </p:nvPr>
        </p:nvSpPr>
        <p:spPr bwMode="auto">
          <a:xfrm>
            <a:off x="5763895" y="2718117"/>
            <a:ext cx="1363345" cy="393700"/>
          </a:xfrm>
          <a:custGeom>
            <a:avLst/>
            <a:gdLst>
              <a:gd name="T0" fmla="*/ 859 w 859"/>
              <a:gd name="T1" fmla="*/ 0 h 248"/>
              <a:gd name="T2" fmla="*/ 603 w 859"/>
              <a:gd name="T3" fmla="*/ 156 h 248"/>
              <a:gd name="T4" fmla="*/ 0 w 859"/>
              <a:gd name="T5" fmla="*/ 248 h 248"/>
              <a:gd name="T6" fmla="*/ 256 w 859"/>
              <a:gd name="T7" fmla="*/ 92 h 248"/>
              <a:gd name="T8" fmla="*/ 859 w 859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248">
                <a:moveTo>
                  <a:pt x="859" y="0"/>
                </a:moveTo>
                <a:lnTo>
                  <a:pt x="603" y="156"/>
                </a:lnTo>
                <a:lnTo>
                  <a:pt x="0" y="248"/>
                </a:lnTo>
                <a:lnTo>
                  <a:pt x="256" y="92"/>
                </a:lnTo>
                <a:lnTo>
                  <a:pt x="859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0" name="Freeform 13"/>
          <p:cNvSpPr/>
          <p:nvPr>
            <p:custDataLst>
              <p:tags r:id="rId9"/>
            </p:custDataLst>
          </p:nvPr>
        </p:nvSpPr>
        <p:spPr bwMode="auto">
          <a:xfrm>
            <a:off x="5538470" y="1844992"/>
            <a:ext cx="631825" cy="1266825"/>
          </a:xfrm>
          <a:custGeom>
            <a:avLst/>
            <a:gdLst>
              <a:gd name="T0" fmla="*/ 398 w 398"/>
              <a:gd name="T1" fmla="*/ 642 h 798"/>
              <a:gd name="T2" fmla="*/ 142 w 398"/>
              <a:gd name="T3" fmla="*/ 798 h 798"/>
              <a:gd name="T4" fmla="*/ 0 w 398"/>
              <a:gd name="T5" fmla="*/ 157 h 798"/>
              <a:gd name="T6" fmla="*/ 256 w 398"/>
              <a:gd name="T7" fmla="*/ 0 h 798"/>
              <a:gd name="T8" fmla="*/ 398 w 398"/>
              <a:gd name="T9" fmla="*/ 642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798">
                <a:moveTo>
                  <a:pt x="398" y="642"/>
                </a:moveTo>
                <a:lnTo>
                  <a:pt x="142" y="798"/>
                </a:lnTo>
                <a:lnTo>
                  <a:pt x="0" y="157"/>
                </a:lnTo>
                <a:lnTo>
                  <a:pt x="256" y="0"/>
                </a:lnTo>
                <a:lnTo>
                  <a:pt x="398" y="64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95000"/>
                </a:schemeClr>
              </a:gs>
              <a:gs pos="100000">
                <a:schemeClr val="accent1"/>
              </a:gs>
            </a:gsLst>
            <a:lin ang="18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1" name="Freeform 14"/>
          <p:cNvSpPr/>
          <p:nvPr>
            <p:custDataLst>
              <p:tags r:id="rId10"/>
            </p:custDataLst>
          </p:nvPr>
        </p:nvSpPr>
        <p:spPr bwMode="auto">
          <a:xfrm>
            <a:off x="6142990" y="3770312"/>
            <a:ext cx="1283970" cy="1368425"/>
          </a:xfrm>
          <a:custGeom>
            <a:avLst/>
            <a:gdLst>
              <a:gd name="connsiteX0" fmla="*/ 1397 w 2022"/>
              <a:gd name="connsiteY0" fmla="*/ 0 h 2155"/>
              <a:gd name="connsiteX1" fmla="*/ 2022 w 2022"/>
              <a:gd name="connsiteY1" fmla="*/ 1460 h 2155"/>
              <a:gd name="connsiteX2" fmla="*/ 600 w 2022"/>
              <a:gd name="connsiteY2" fmla="*/ 2155 h 2155"/>
              <a:gd name="connsiteX3" fmla="*/ 0 w 2022"/>
              <a:gd name="connsiteY3" fmla="*/ 648 h 2155"/>
              <a:gd name="connsiteX4" fmla="*/ 1397 w 2022"/>
              <a:gd name="connsiteY4" fmla="*/ 0 h 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0" t="0" r="r" b="b"/>
            <a:pathLst>
              <a:path w="2022" h="2155">
                <a:moveTo>
                  <a:pt x="1397" y="0"/>
                </a:moveTo>
                <a:lnTo>
                  <a:pt x="2022" y="1460"/>
                </a:lnTo>
                <a:lnTo>
                  <a:pt x="600" y="2155"/>
                </a:lnTo>
                <a:lnTo>
                  <a:pt x="0" y="648"/>
                </a:lnTo>
                <a:lnTo>
                  <a:pt x="139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2" name="Freeform 15"/>
          <p:cNvSpPr/>
          <p:nvPr>
            <p:custDataLst>
              <p:tags r:id="rId11"/>
            </p:custDataLst>
          </p:nvPr>
        </p:nvSpPr>
        <p:spPr bwMode="auto">
          <a:xfrm>
            <a:off x="5690870" y="4119563"/>
            <a:ext cx="833755" cy="1019175"/>
          </a:xfrm>
          <a:custGeom>
            <a:avLst/>
            <a:gdLst>
              <a:gd name="T0" fmla="*/ 525 w 525"/>
              <a:gd name="T1" fmla="*/ 642 h 642"/>
              <a:gd name="T2" fmla="*/ 240 w 525"/>
              <a:gd name="T3" fmla="*/ 603 h 642"/>
              <a:gd name="T4" fmla="*/ 0 w 525"/>
              <a:gd name="T5" fmla="*/ 0 h 642"/>
              <a:gd name="T6" fmla="*/ 285 w 525"/>
              <a:gd name="T7" fmla="*/ 39 h 642"/>
              <a:gd name="T8" fmla="*/ 525 w 525"/>
              <a:gd name="T9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642">
                <a:moveTo>
                  <a:pt x="525" y="642"/>
                </a:moveTo>
                <a:lnTo>
                  <a:pt x="240" y="603"/>
                </a:lnTo>
                <a:lnTo>
                  <a:pt x="0" y="0"/>
                </a:lnTo>
                <a:lnTo>
                  <a:pt x="285" y="39"/>
                </a:lnTo>
                <a:lnTo>
                  <a:pt x="525" y="64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3" name="Freeform 16"/>
          <p:cNvSpPr/>
          <p:nvPr>
            <p:custDataLst>
              <p:tags r:id="rId12"/>
            </p:custDataLst>
          </p:nvPr>
        </p:nvSpPr>
        <p:spPr bwMode="auto">
          <a:xfrm>
            <a:off x="5690870" y="3696652"/>
            <a:ext cx="1336675" cy="487680"/>
          </a:xfrm>
          <a:custGeom>
            <a:avLst/>
            <a:gdLst>
              <a:gd name="connsiteX0" fmla="*/ 713 w 2105"/>
              <a:gd name="connsiteY0" fmla="*/ 768 h 768"/>
              <a:gd name="connsiteX1" fmla="*/ 0 w 2105"/>
              <a:gd name="connsiteY1" fmla="*/ 671 h 768"/>
              <a:gd name="connsiteX2" fmla="*/ 1431 w 2105"/>
              <a:gd name="connsiteY2" fmla="*/ 0 h 768"/>
              <a:gd name="connsiteX3" fmla="*/ 2105 w 2105"/>
              <a:gd name="connsiteY3" fmla="*/ 119 h 768"/>
              <a:gd name="connsiteX4" fmla="*/ 713 w 2105"/>
              <a:gd name="connsiteY4" fmla="*/ 768 h 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0" t="0" r="r" b="b"/>
            <a:pathLst>
              <a:path w="2105" h="768">
                <a:moveTo>
                  <a:pt x="713" y="768"/>
                </a:moveTo>
                <a:lnTo>
                  <a:pt x="0" y="671"/>
                </a:lnTo>
                <a:lnTo>
                  <a:pt x="1431" y="0"/>
                </a:lnTo>
                <a:lnTo>
                  <a:pt x="2105" y="119"/>
                </a:lnTo>
                <a:lnTo>
                  <a:pt x="713" y="7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0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id-ID" sz="1350" noProof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cxnSp>
        <p:nvCxnSpPr>
          <p:cNvPr id="34" name="Straight Connector 28"/>
          <p:cNvCxnSpPr/>
          <p:nvPr>
            <p:custDataLst>
              <p:tags r:id="rId13"/>
            </p:custDataLst>
          </p:nvPr>
        </p:nvCxnSpPr>
        <p:spPr>
          <a:xfrm flipH="1">
            <a:off x="4175760" y="4483418"/>
            <a:ext cx="1525905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9"/>
          <p:cNvCxnSpPr/>
          <p:nvPr>
            <p:custDataLst>
              <p:tags r:id="rId14"/>
            </p:custDataLst>
          </p:nvPr>
        </p:nvCxnSpPr>
        <p:spPr>
          <a:xfrm flipH="1">
            <a:off x="4175760" y="2288222"/>
            <a:ext cx="1283335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0"/>
          <p:cNvCxnSpPr/>
          <p:nvPr>
            <p:custDataLst>
              <p:tags r:id="rId15"/>
            </p:custDataLst>
          </p:nvPr>
        </p:nvCxnSpPr>
        <p:spPr>
          <a:xfrm>
            <a:off x="6939280" y="5570538"/>
            <a:ext cx="1080135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0"/>
          <p:cNvCxnSpPr/>
          <p:nvPr>
            <p:custDataLst>
              <p:tags r:id="rId16"/>
            </p:custDataLst>
          </p:nvPr>
        </p:nvCxnSpPr>
        <p:spPr>
          <a:xfrm>
            <a:off x="6422390" y="3378517"/>
            <a:ext cx="159385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695960" y="1709737"/>
            <a:ext cx="3199130" cy="10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indent="0" algn="r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活跃度展示图：展示不同项目的活跃用户数、DAU/MAU比率情况。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18"/>
            </p:custDataLst>
          </p:nvPr>
        </p:nvSpPr>
        <p:spPr>
          <a:xfrm>
            <a:off x="695960" y="3904932"/>
            <a:ext cx="3199130" cy="10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indent="0" algn="r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社区参与度展示图：展示不同项目的Fork数量、Stars数量情况。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9"/>
            </p:custDataLst>
          </p:nvPr>
        </p:nvSpPr>
        <p:spPr>
          <a:xfrm>
            <a:off x="8296910" y="2806382"/>
            <a:ext cx="3199130" cy="10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开发效率展示图：展示不同项目的PR响应时长、代码变更量情况。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中文正文" charset="0"/>
              <a:sym typeface="+mn-ea"/>
            </a:endParaRPr>
          </a:p>
        </p:txBody>
      </p:sp>
      <p:pic>
        <p:nvPicPr>
          <p:cNvPr id="41" name="图片 16" descr="343439383331313b343532303033323bd3a6d3c3b9dcc0ed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0873969">
            <a:off x="6330950" y="2058987"/>
            <a:ext cx="444357" cy="444357"/>
          </a:xfrm>
          <a:prstGeom prst="rect">
            <a:avLst/>
          </a:prstGeom>
        </p:spPr>
      </p:pic>
      <p:pic>
        <p:nvPicPr>
          <p:cNvPr id="42" name="图片 4" descr="343439383331313b343532303032303bb8f6c8cbd0c5cfa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471607">
            <a:off x="5220970" y="3327082"/>
            <a:ext cx="445134" cy="445134"/>
          </a:xfrm>
          <a:prstGeom prst="rect">
            <a:avLst/>
          </a:prstGeom>
        </p:spPr>
      </p:pic>
      <p:pic>
        <p:nvPicPr>
          <p:cNvPr id="43" name="图片 3" descr="343439383331313b343532303031393bd2b5bca8b9dcc0ed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0333184">
            <a:off x="6561455" y="4268153"/>
            <a:ext cx="413236" cy="413236"/>
          </a:xfrm>
          <a:prstGeom prst="rect">
            <a:avLst/>
          </a:prstGeom>
        </p:spPr>
      </p:pic>
      <p:sp>
        <p:nvSpPr>
          <p:cNvPr id="44" name="矩形 43"/>
          <p:cNvSpPr/>
          <p:nvPr>
            <p:custDataLst>
              <p:tags r:id="rId29"/>
            </p:custDataLst>
          </p:nvPr>
        </p:nvSpPr>
        <p:spPr>
          <a:xfrm>
            <a:off x="8296910" y="5001578"/>
            <a:ext cx="3199130" cy="10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indent="0"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问题解决能力展示图：展示不同项目的Issue关闭率、响应时长情况。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中文正文" charset="0"/>
              <a:sym typeface="+mn-ea"/>
            </a:endParaRPr>
          </a:p>
        </p:txBody>
      </p:sp>
      <p:pic>
        <p:nvPicPr>
          <p:cNvPr id="45" name="图片 14" descr="343439383331313b343532303033303bd2d1b9bad3a6d3c3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20824379">
            <a:off x="5803265" y="5422583"/>
            <a:ext cx="445134" cy="4451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风险提示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任意形状 1"/>
          <p:cNvSpPr/>
          <p:nvPr>
            <p:custDataLst>
              <p:tags r:id="rId1"/>
            </p:custDataLst>
          </p:nvPr>
        </p:nvSpPr>
        <p:spPr>
          <a:xfrm>
            <a:off x="-1270" y="635"/>
            <a:ext cx="12192635" cy="6857365"/>
          </a:xfrm>
          <a:custGeom>
            <a:avLst/>
            <a:gdLst>
              <a:gd name="connsiteX0" fmla="*/ 0 w 9187626"/>
              <a:gd name="connsiteY0" fmla="*/ 0 h 3646215"/>
              <a:gd name="connsiteX1" fmla="*/ 70498 w 9187626"/>
              <a:gd name="connsiteY1" fmla="*/ 17398 h 3646215"/>
              <a:gd name="connsiteX2" fmla="*/ 4593813 w 9187626"/>
              <a:gd name="connsiteY2" fmla="*/ 458311 h 3646215"/>
              <a:gd name="connsiteX3" fmla="*/ 9117128 w 9187626"/>
              <a:gd name="connsiteY3" fmla="*/ 17398 h 3646215"/>
              <a:gd name="connsiteX4" fmla="*/ 9187626 w 9187626"/>
              <a:gd name="connsiteY4" fmla="*/ 0 h 3646215"/>
              <a:gd name="connsiteX5" fmla="*/ 9187626 w 9187626"/>
              <a:gd name="connsiteY5" fmla="*/ 3646215 h 3646215"/>
              <a:gd name="connsiteX6" fmla="*/ 9117128 w 9187626"/>
              <a:gd name="connsiteY6" fmla="*/ 3628818 h 3646215"/>
              <a:gd name="connsiteX7" fmla="*/ 4593813 w 9187626"/>
              <a:gd name="connsiteY7" fmla="*/ 3187904 h 3646215"/>
              <a:gd name="connsiteX8" fmla="*/ 70498 w 9187626"/>
              <a:gd name="connsiteY8" fmla="*/ 3628818 h 3646215"/>
              <a:gd name="connsiteX9" fmla="*/ 0 w 9187626"/>
              <a:gd name="connsiteY9" fmla="*/ 3646215 h 364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26" h="3646215">
                <a:moveTo>
                  <a:pt x="0" y="0"/>
                </a:moveTo>
                <a:lnTo>
                  <a:pt x="70498" y="17398"/>
                </a:lnTo>
                <a:cubicBezTo>
                  <a:pt x="1299714" y="292846"/>
                  <a:pt x="2875599" y="458311"/>
                  <a:pt x="4593813" y="458311"/>
                </a:cubicBezTo>
                <a:cubicBezTo>
                  <a:pt x="6312028" y="458311"/>
                  <a:pt x="7887913" y="292846"/>
                  <a:pt x="9117128" y="17398"/>
                </a:cubicBezTo>
                <a:lnTo>
                  <a:pt x="9187626" y="0"/>
                </a:lnTo>
                <a:lnTo>
                  <a:pt x="9187626" y="3646215"/>
                </a:lnTo>
                <a:lnTo>
                  <a:pt x="9117128" y="3628818"/>
                </a:lnTo>
                <a:cubicBezTo>
                  <a:pt x="7887913" y="3353370"/>
                  <a:pt x="6312028" y="3187904"/>
                  <a:pt x="4593813" y="3187904"/>
                </a:cubicBezTo>
                <a:cubicBezTo>
                  <a:pt x="2875599" y="3187904"/>
                  <a:pt x="1299714" y="3353370"/>
                  <a:pt x="70498" y="3628818"/>
                </a:cubicBezTo>
                <a:lnTo>
                  <a:pt x="0" y="364621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800">
              <a:solidFill>
                <a:prstClr val="white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18" name="“_#color-785&amp;1094"/>
          <p:cNvSpPr/>
          <p:nvPr>
            <p:custDataLst>
              <p:tags r:id="rId2"/>
            </p:custDataLst>
          </p:nvPr>
        </p:nvSpPr>
        <p:spPr>
          <a:xfrm>
            <a:off x="5815584" y="1133856"/>
            <a:ext cx="576072" cy="493776"/>
          </a:xfrm>
          <a:custGeom>
            <a:avLst/>
            <a:gdLst/>
            <a:ahLst/>
            <a:cxnLst/>
            <a:rect l="l" t="t" r="r" b="b"/>
            <a:pathLst>
              <a:path w="576072" h="493776">
                <a:moveTo>
                  <a:pt x="0" y="246888"/>
                </a:moveTo>
                <a:cubicBezTo>
                  <a:pt x="0" y="201168"/>
                  <a:pt x="9144" y="164592"/>
                  <a:pt x="27432" y="128016"/>
                </a:cubicBezTo>
                <a:cubicBezTo>
                  <a:pt x="45720" y="82296"/>
                  <a:pt x="73152" y="54864"/>
                  <a:pt x="109728" y="36576"/>
                </a:cubicBezTo>
                <a:cubicBezTo>
                  <a:pt x="146304" y="18288"/>
                  <a:pt x="182880" y="0"/>
                  <a:pt x="228600" y="0"/>
                </a:cubicBezTo>
                <a:cubicBezTo>
                  <a:pt x="237744" y="0"/>
                  <a:pt x="246888" y="9144"/>
                  <a:pt x="246888" y="9144"/>
                </a:cubicBezTo>
                <a:lnTo>
                  <a:pt x="246888" y="100584"/>
                </a:lnTo>
                <a:cubicBezTo>
                  <a:pt x="246888" y="100584"/>
                  <a:pt x="237744" y="109728"/>
                  <a:pt x="228600" y="109728"/>
                </a:cubicBezTo>
                <a:cubicBezTo>
                  <a:pt x="192024" y="109728"/>
                  <a:pt x="164592" y="128016"/>
                  <a:pt x="146304" y="146304"/>
                </a:cubicBezTo>
                <a:cubicBezTo>
                  <a:pt x="128016" y="173736"/>
                  <a:pt x="118872" y="201168"/>
                  <a:pt x="118872" y="246888"/>
                </a:cubicBezTo>
                <a:lnTo>
                  <a:pt x="118872" y="265176"/>
                </a:lnTo>
                <a:cubicBezTo>
                  <a:pt x="118872" y="265176"/>
                  <a:pt x="118872" y="274320"/>
                  <a:pt x="128016" y="274320"/>
                </a:cubicBezTo>
                <a:lnTo>
                  <a:pt x="219456" y="274320"/>
                </a:lnTo>
                <a:cubicBezTo>
                  <a:pt x="228600" y="274320"/>
                  <a:pt x="228600" y="283464"/>
                  <a:pt x="228600" y="283464"/>
                </a:cubicBezTo>
                <a:lnTo>
                  <a:pt x="228600" y="484632"/>
                </a:lnTo>
                <a:cubicBezTo>
                  <a:pt x="228600" y="493776"/>
                  <a:pt x="228600" y="493776"/>
                  <a:pt x="219456" y="493776"/>
                </a:cubicBezTo>
                <a:lnTo>
                  <a:pt x="9144" y="493776"/>
                </a:lnTo>
                <a:cubicBezTo>
                  <a:pt x="9144" y="493776"/>
                  <a:pt x="0" y="493776"/>
                  <a:pt x="0" y="484632"/>
                </a:cubicBezTo>
                <a:lnTo>
                  <a:pt x="0" y="246888"/>
                </a:lnTo>
                <a:moveTo>
                  <a:pt x="576072" y="100584"/>
                </a:moveTo>
                <a:cubicBezTo>
                  <a:pt x="576072" y="100584"/>
                  <a:pt x="566928" y="109728"/>
                  <a:pt x="557784" y="109728"/>
                </a:cubicBezTo>
                <a:cubicBezTo>
                  <a:pt x="521208" y="109728"/>
                  <a:pt x="493776" y="128016"/>
                  <a:pt x="475488" y="146304"/>
                </a:cubicBezTo>
                <a:cubicBezTo>
                  <a:pt x="457200" y="173736"/>
                  <a:pt x="448056" y="201168"/>
                  <a:pt x="448056" y="246888"/>
                </a:cubicBezTo>
                <a:lnTo>
                  <a:pt x="448056" y="265176"/>
                </a:lnTo>
                <a:cubicBezTo>
                  <a:pt x="448056" y="265176"/>
                  <a:pt x="448056" y="274320"/>
                  <a:pt x="457200" y="274320"/>
                </a:cubicBezTo>
                <a:lnTo>
                  <a:pt x="548640" y="274320"/>
                </a:lnTo>
                <a:cubicBezTo>
                  <a:pt x="557784" y="274320"/>
                  <a:pt x="557784" y="283464"/>
                  <a:pt x="557784" y="283464"/>
                </a:cubicBezTo>
                <a:lnTo>
                  <a:pt x="557784" y="484632"/>
                </a:lnTo>
                <a:cubicBezTo>
                  <a:pt x="557784" y="493776"/>
                  <a:pt x="557784" y="493776"/>
                  <a:pt x="548640" y="493776"/>
                </a:cubicBezTo>
                <a:lnTo>
                  <a:pt x="338328" y="493776"/>
                </a:lnTo>
                <a:cubicBezTo>
                  <a:pt x="338328" y="493776"/>
                  <a:pt x="329184" y="493776"/>
                  <a:pt x="329184" y="484632"/>
                </a:cubicBezTo>
                <a:lnTo>
                  <a:pt x="329184" y="246888"/>
                </a:lnTo>
                <a:cubicBezTo>
                  <a:pt x="329184" y="201168"/>
                  <a:pt x="338328" y="164592"/>
                  <a:pt x="356616" y="128016"/>
                </a:cubicBezTo>
                <a:cubicBezTo>
                  <a:pt x="374904" y="82296"/>
                  <a:pt x="402336" y="54864"/>
                  <a:pt x="438912" y="36576"/>
                </a:cubicBezTo>
                <a:cubicBezTo>
                  <a:pt x="475488" y="18288"/>
                  <a:pt x="512064" y="0"/>
                  <a:pt x="557784" y="0"/>
                </a:cubicBezTo>
                <a:cubicBezTo>
                  <a:pt x="566928" y="0"/>
                  <a:pt x="576072" y="9144"/>
                  <a:pt x="576072" y="9144"/>
                </a:cubicBezTo>
                <a:lnTo>
                  <a:pt x="576072" y="100584"/>
                </a:lnTo>
              </a:path>
            </a:pathLst>
          </a:custGeom>
          <a:solidFill>
            <a:schemeClr val="accent1"/>
          </a:solidFill>
        </p:spPr>
        <p:txBody>
          <a:bodyPr/>
          <a:p>
            <a:endParaRPr lang="zh-CN" altLang="en-US"/>
          </a:p>
        </p:txBody>
      </p:sp>
      <p:sp>
        <p:nvSpPr>
          <p:cNvPr id="19" name="“_#color-822&amp;2169"/>
          <p:cNvSpPr/>
          <p:nvPr>
            <p:custDataLst>
              <p:tags r:id="rId3"/>
            </p:custDataLst>
          </p:nvPr>
        </p:nvSpPr>
        <p:spPr>
          <a:xfrm>
            <a:off x="5815584" y="5230368"/>
            <a:ext cx="576072" cy="493776"/>
          </a:xfrm>
          <a:custGeom>
            <a:avLst/>
            <a:gdLst/>
            <a:ahLst/>
            <a:cxnLst/>
            <a:rect l="l" t="t" r="r" b="b"/>
            <a:pathLst>
              <a:path w="576072" h="493776">
                <a:moveTo>
                  <a:pt x="576072" y="246888"/>
                </a:moveTo>
                <a:cubicBezTo>
                  <a:pt x="576072" y="201168"/>
                  <a:pt x="557784" y="155448"/>
                  <a:pt x="539496" y="118872"/>
                </a:cubicBezTo>
                <a:cubicBezTo>
                  <a:pt x="521208" y="82296"/>
                  <a:pt x="493776" y="54864"/>
                  <a:pt x="457200" y="36576"/>
                </a:cubicBezTo>
                <a:cubicBezTo>
                  <a:pt x="429768" y="18288"/>
                  <a:pt x="393192" y="0"/>
                  <a:pt x="356616" y="0"/>
                </a:cubicBezTo>
                <a:cubicBezTo>
                  <a:pt x="338328" y="0"/>
                  <a:pt x="329184" y="9144"/>
                  <a:pt x="329184" y="27432"/>
                </a:cubicBezTo>
                <a:lnTo>
                  <a:pt x="329184" y="82296"/>
                </a:lnTo>
                <a:cubicBezTo>
                  <a:pt x="329184" y="91440"/>
                  <a:pt x="338328" y="109728"/>
                  <a:pt x="356616" y="109728"/>
                </a:cubicBezTo>
                <a:cubicBezTo>
                  <a:pt x="384048" y="109728"/>
                  <a:pt x="411480" y="128016"/>
                  <a:pt x="429768" y="146304"/>
                </a:cubicBezTo>
                <a:cubicBezTo>
                  <a:pt x="448056" y="164592"/>
                  <a:pt x="457200" y="201168"/>
                  <a:pt x="457200" y="246888"/>
                </a:cubicBezTo>
                <a:cubicBezTo>
                  <a:pt x="457200" y="256032"/>
                  <a:pt x="448056" y="274320"/>
                  <a:pt x="429768" y="274320"/>
                </a:cubicBezTo>
                <a:lnTo>
                  <a:pt x="365760" y="274320"/>
                </a:lnTo>
                <a:cubicBezTo>
                  <a:pt x="347472" y="274320"/>
                  <a:pt x="338328" y="283464"/>
                  <a:pt x="338328" y="292608"/>
                </a:cubicBezTo>
                <a:lnTo>
                  <a:pt x="338328" y="466344"/>
                </a:lnTo>
                <a:cubicBezTo>
                  <a:pt x="338328" y="484632"/>
                  <a:pt x="347472" y="493776"/>
                  <a:pt x="365760" y="493776"/>
                </a:cubicBezTo>
                <a:lnTo>
                  <a:pt x="548640" y="493776"/>
                </a:lnTo>
                <a:cubicBezTo>
                  <a:pt x="557784" y="493776"/>
                  <a:pt x="576072" y="484632"/>
                  <a:pt x="576072" y="466344"/>
                </a:cubicBezTo>
                <a:lnTo>
                  <a:pt x="576072" y="246888"/>
                </a:lnTo>
                <a:moveTo>
                  <a:pt x="0" y="82296"/>
                </a:moveTo>
                <a:cubicBezTo>
                  <a:pt x="0" y="91440"/>
                  <a:pt x="9144" y="109728"/>
                  <a:pt x="27432" y="109728"/>
                </a:cubicBezTo>
                <a:cubicBezTo>
                  <a:pt x="54864" y="109728"/>
                  <a:pt x="82296" y="128016"/>
                  <a:pt x="100584" y="146304"/>
                </a:cubicBezTo>
                <a:cubicBezTo>
                  <a:pt x="118872" y="164592"/>
                  <a:pt x="128016" y="201168"/>
                  <a:pt x="128016" y="246888"/>
                </a:cubicBezTo>
                <a:cubicBezTo>
                  <a:pt x="128016" y="256032"/>
                  <a:pt x="118872" y="274320"/>
                  <a:pt x="100584" y="274320"/>
                </a:cubicBezTo>
                <a:lnTo>
                  <a:pt x="36576" y="274320"/>
                </a:lnTo>
                <a:cubicBezTo>
                  <a:pt x="18288" y="274320"/>
                  <a:pt x="9144" y="283464"/>
                  <a:pt x="9144" y="292608"/>
                </a:cubicBezTo>
                <a:lnTo>
                  <a:pt x="9144" y="466344"/>
                </a:lnTo>
                <a:cubicBezTo>
                  <a:pt x="9144" y="484632"/>
                  <a:pt x="18288" y="493776"/>
                  <a:pt x="36576" y="493776"/>
                </a:cubicBezTo>
                <a:lnTo>
                  <a:pt x="219456" y="493776"/>
                </a:lnTo>
                <a:cubicBezTo>
                  <a:pt x="228600" y="493776"/>
                  <a:pt x="246888" y="484632"/>
                  <a:pt x="246888" y="466344"/>
                </a:cubicBezTo>
                <a:lnTo>
                  <a:pt x="246888" y="246888"/>
                </a:lnTo>
                <a:cubicBezTo>
                  <a:pt x="246888" y="201168"/>
                  <a:pt x="228600" y="155448"/>
                  <a:pt x="210312" y="118872"/>
                </a:cubicBezTo>
                <a:cubicBezTo>
                  <a:pt x="192024" y="82296"/>
                  <a:pt x="164592" y="54864"/>
                  <a:pt x="128016" y="36576"/>
                </a:cubicBezTo>
                <a:cubicBezTo>
                  <a:pt x="100584" y="18288"/>
                  <a:pt x="64008" y="0"/>
                  <a:pt x="27432" y="0"/>
                </a:cubicBezTo>
                <a:cubicBezTo>
                  <a:pt x="9144" y="0"/>
                  <a:pt x="0" y="9144"/>
                  <a:pt x="0" y="27432"/>
                </a:cubicBezTo>
                <a:lnTo>
                  <a:pt x="0" y="82296"/>
                </a:lnTo>
              </a:path>
            </a:pathLst>
          </a:custGeom>
          <a:solidFill>
            <a:schemeClr val="accent1"/>
          </a:solidFill>
        </p:spPr>
        <p:txBody>
          <a:bodyPr/>
          <a:p>
            <a:endParaRPr lang="zh-CN" altLang="en-US"/>
          </a:p>
        </p:txBody>
      </p:sp>
      <p:sp>
        <p:nvSpPr>
          <p:cNvPr id="20" name="圆角矩形 9"/>
          <p:cNvSpPr/>
          <p:nvPr>
            <p:custDataLst>
              <p:tags r:id="rId4"/>
            </p:custDataLst>
          </p:nvPr>
        </p:nvSpPr>
        <p:spPr>
          <a:xfrm>
            <a:off x="722630" y="1908175"/>
            <a:ext cx="10744200" cy="30194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31290" y="2159000"/>
            <a:ext cx="9344660" cy="7918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风险提示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1432560" y="3185160"/>
            <a:ext cx="9345169" cy="1440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高亮显示：对潜在风险点进行高亮显示，如巴士系数过高、代码重构频繁等。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 flipH="1">
            <a:off x="1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flipH="1">
            <a:off x="4935970" y="2358993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152971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346832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540693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>
            <a:off x="5814673" y="2457889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1" name="标题 1"/>
          <p:cNvSpPr txBox="1"/>
          <p:nvPr/>
        </p:nvSpPr>
        <p:spPr>
          <a:xfrm flipH="1" flipV="1">
            <a:off x="4935970" y="4230126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V="1">
            <a:off x="5152971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V="1">
            <a:off x="5346832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V="1">
            <a:off x="5540693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flipV="1">
            <a:off x="5814673" y="4409953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7" name="标题 1"/>
          <p:cNvSpPr txBox="1"/>
          <p:nvPr/>
        </p:nvSpPr>
        <p:spPr>
          <a:xfrm>
            <a:off x="1476824" y="1371601"/>
            <a:ext cx="3216096" cy="4299970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r">
              <a:lnSpc>
                <a:spcPct val="110000"/>
              </a:lnSpc>
            </a:pPr>
            <a:r>
              <a:rPr kumimoji="1" lang="en-US" altLang="zh-CN" sz="13800">
                <a:ln w="12700">
                  <a:noFill/>
                </a:ln>
                <a:solidFill>
                  <a:srgbClr val="D7C9FD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04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4981864" y="2669238"/>
            <a:ext cx="6159566" cy="1699352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000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实用性介绍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352040" y="2407285"/>
            <a:ext cx="8323580" cy="285940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2639695" y="3284855"/>
            <a:ext cx="7908925" cy="168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zh-CN" altLang="en-US"/>
              <a:t>项目健康度评估：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r>
              <a:rPr kumimoji="1" lang="zh-CN" altLang="en-US"/>
              <a:t>提供了一个量化的方法来评估开源项目的健康状况，帮助项目维护者、贡献者和潜在用户了解项目的整体状况。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r>
              <a:rPr kumimoji="1" lang="zh-CN" altLang="en-US"/>
              <a:t>决策支持：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r>
              <a:rPr kumimoji="1" lang="zh-CN" altLang="en-US"/>
              <a:t>为项目管理者提供数据支持，帮助他们基于项目的健康度指标做出更合理的决策，如资源分配、优先级设定等。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endParaRPr kumimoji="1" lang="zh-CN" altLang="en-US"/>
          </a:p>
          <a:p>
            <a:pPr algn="l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641152" y="1772790"/>
            <a:ext cx="894377" cy="894377"/>
          </a:xfrm>
          <a:prstGeom prst="rect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504315" y="2564541"/>
            <a:ext cx="199475" cy="199475"/>
          </a:xfrm>
          <a:prstGeom prst="rect">
            <a:avLst/>
          </a:pr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847850" y="1988820"/>
            <a:ext cx="467360" cy="418465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/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实用性分析</a:t>
            </a:r>
            <a:endParaRPr kumimoji="1"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39470" y="2061210"/>
            <a:ext cx="3528000" cy="2880000"/>
          </a:xfrm>
          <a:prstGeom prst="roundRect">
            <a:avLst>
              <a:gd name="adj" fmla="val 8358"/>
            </a:avLst>
          </a:prstGeom>
          <a:solidFill>
            <a:schemeClr val="accent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95334" y="2636896"/>
            <a:ext cx="2933700" cy="4445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Catalogue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415240" y="3549708"/>
            <a:ext cx="1879600" cy="7493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5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目录</a:t>
            </a:r>
            <a:endParaRPr kumimoji="1" lang="zh-CN" altLang="en-US"/>
          </a:p>
        </p:txBody>
      </p:sp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6179345" y="1800979"/>
            <a:ext cx="514025" cy="43088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03A2FF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>
            <p:custDataLst>
              <p:tags r:id="rId2"/>
            </p:custDataLst>
          </p:nvPr>
        </p:nvSpPr>
        <p:spPr>
          <a:xfrm>
            <a:off x="6721070" y="1857123"/>
            <a:ext cx="5904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00000"/>
              </a:lnSpc>
            </a:pPr>
            <a:r>
              <a:rPr kumimoji="1" lang="zh-CN" altLang="en-US" sz="2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设计</a:t>
            </a:r>
            <a:r>
              <a:rPr kumimoji="1" lang="en-US" altLang="zh-CN" sz="2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背景与目标</a:t>
            </a:r>
            <a:endParaRPr kumimoji="1" lang="zh-CN" altLang="en-US"/>
          </a:p>
        </p:txBody>
      </p:sp>
      <p:sp>
        <p:nvSpPr>
          <p:cNvPr id="8" name="标题 1"/>
          <p:cNvSpPr txBox="1"/>
          <p:nvPr>
            <p:custDataLst>
              <p:tags r:id="rId3"/>
            </p:custDataLst>
          </p:nvPr>
        </p:nvSpPr>
        <p:spPr>
          <a:xfrm>
            <a:off x="6179345" y="2773733"/>
            <a:ext cx="514025" cy="43088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03A2FF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02</a:t>
            </a:r>
            <a:endParaRPr kumimoji="1" lang="zh-CN" altLang="en-US"/>
          </a:p>
        </p:txBody>
      </p:sp>
      <p:sp>
        <p:nvSpPr>
          <p:cNvPr id="9" name="标题 1"/>
          <p:cNvSpPr txBox="1"/>
          <p:nvPr>
            <p:custDataLst>
              <p:tags r:id="rId4"/>
            </p:custDataLst>
          </p:nvPr>
        </p:nvSpPr>
        <p:spPr>
          <a:xfrm>
            <a:off x="6721070" y="2829877"/>
            <a:ext cx="5904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0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数据分析</a:t>
            </a:r>
            <a:endParaRPr kumimoji="1" lang="zh-CN" altLang="en-US"/>
          </a:p>
        </p:txBody>
      </p:sp>
      <p:sp>
        <p:nvSpPr>
          <p:cNvPr id="10" name="标题 1"/>
          <p:cNvSpPr txBox="1"/>
          <p:nvPr>
            <p:custDataLst>
              <p:tags r:id="rId5"/>
            </p:custDataLst>
          </p:nvPr>
        </p:nvSpPr>
        <p:spPr>
          <a:xfrm>
            <a:off x="6179345" y="3746487"/>
            <a:ext cx="514025" cy="43088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03A2FF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03</a:t>
            </a:r>
            <a:endParaRPr kumimoji="1" lang="zh-CN" altLang="en-US"/>
          </a:p>
        </p:txBody>
      </p:sp>
      <p:sp>
        <p:nvSpPr>
          <p:cNvPr id="11" name="标题 1"/>
          <p:cNvSpPr txBox="1"/>
          <p:nvPr>
            <p:custDataLst>
              <p:tags r:id="rId6"/>
            </p:custDataLst>
          </p:nvPr>
        </p:nvSpPr>
        <p:spPr>
          <a:xfrm>
            <a:off x="6721070" y="3802631"/>
            <a:ext cx="5904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0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可视化大屏设计</a:t>
            </a:r>
            <a:endParaRPr kumimoji="1" lang="zh-CN" altLang="en-US"/>
          </a:p>
        </p:txBody>
      </p:sp>
      <p:sp>
        <p:nvSpPr>
          <p:cNvPr id="12" name="标题 1"/>
          <p:cNvSpPr txBox="1"/>
          <p:nvPr>
            <p:custDataLst>
              <p:tags r:id="rId7"/>
            </p:custDataLst>
          </p:nvPr>
        </p:nvSpPr>
        <p:spPr>
          <a:xfrm>
            <a:off x="6179345" y="4719241"/>
            <a:ext cx="514025" cy="43088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0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03A2FF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04</a:t>
            </a:r>
            <a:endParaRPr kumimoji="1" lang="zh-CN" altLang="en-US"/>
          </a:p>
        </p:txBody>
      </p:sp>
      <p:sp>
        <p:nvSpPr>
          <p:cNvPr id="13" name="标题 1"/>
          <p:cNvSpPr txBox="1"/>
          <p:nvPr>
            <p:custDataLst>
              <p:tags r:id="rId8"/>
            </p:custDataLst>
          </p:nvPr>
        </p:nvSpPr>
        <p:spPr>
          <a:xfrm>
            <a:off x="6721070" y="4775385"/>
            <a:ext cx="5904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00000"/>
              </a:lnSpc>
            </a:pPr>
            <a:r>
              <a:rPr kumimoji="1" lang="en-US" altLang="zh-CN" sz="2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实用性介绍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352040" y="2407285"/>
            <a:ext cx="8323580" cy="285940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2639695" y="3140710"/>
            <a:ext cx="7908925" cy="168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ym typeface="+mn-ea"/>
              </a:rPr>
              <a:t>风险管理：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r>
              <a:rPr kumimoji="1" lang="zh-CN" altLang="en-US">
                <a:sym typeface="+mn-ea"/>
              </a:rPr>
              <a:t>通过分析项目的活跃度、开发效率和社区参与度等指标，识别项目潜在的风险，如关键开发者的流失（巴士系数）或代码质量下降。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r>
              <a:rPr kumimoji="1" lang="zh-CN" altLang="en-US">
                <a:sym typeface="+mn-ea"/>
              </a:rPr>
              <a:t>社区建设：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r>
              <a:rPr kumimoji="1" lang="zh-CN" altLang="en-US">
                <a:sym typeface="+mn-ea"/>
              </a:rPr>
              <a:t>帮助项目维护者了解社区的参与度和活跃度，从而更好地建设和维护社区，吸引和保留贡献者。</a:t>
            </a:r>
            <a:endParaRPr kumimoji="1" lang="zh-CN" altLang="en-US"/>
          </a:p>
          <a:p>
            <a:pPr algn="l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641152" y="1772790"/>
            <a:ext cx="894377" cy="894377"/>
          </a:xfrm>
          <a:prstGeom prst="rect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504315" y="2564541"/>
            <a:ext cx="199475" cy="199475"/>
          </a:xfrm>
          <a:prstGeom prst="rect">
            <a:avLst/>
          </a:pr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847850" y="1988820"/>
            <a:ext cx="467360" cy="418465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/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实用性分析</a:t>
            </a:r>
            <a:endParaRPr kumimoji="1"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0" y="-1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19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559348" y="2132362"/>
            <a:ext cx="8906934" cy="2470906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5400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谢谢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 flipH="1">
            <a:off x="1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flipH="1">
            <a:off x="4935970" y="2358993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152971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346832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540693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>
            <a:off x="5814673" y="2457889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1" name="标题 1"/>
          <p:cNvSpPr txBox="1"/>
          <p:nvPr/>
        </p:nvSpPr>
        <p:spPr>
          <a:xfrm flipH="1" flipV="1">
            <a:off x="4935970" y="4230126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V="1">
            <a:off x="5152971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V="1">
            <a:off x="5346832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V="1">
            <a:off x="5540693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flipV="1">
            <a:off x="5814673" y="4409953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7" name="标题 1"/>
          <p:cNvSpPr txBox="1"/>
          <p:nvPr/>
        </p:nvSpPr>
        <p:spPr>
          <a:xfrm>
            <a:off x="1476824" y="1371601"/>
            <a:ext cx="3216096" cy="4299970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r">
              <a:lnSpc>
                <a:spcPct val="110000"/>
              </a:lnSpc>
            </a:pPr>
            <a:r>
              <a:rPr kumimoji="1" lang="en-US" altLang="zh-CN" sz="13800">
                <a:ln w="12700">
                  <a:noFill/>
                </a:ln>
                <a:solidFill>
                  <a:srgbClr val="D7C9FD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4981864" y="2669238"/>
            <a:ext cx="6159566" cy="1699352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zh-CN" altLang="en-US" sz="4000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设计</a:t>
            </a:r>
            <a:r>
              <a:rPr kumimoji="1" lang="en-US" altLang="zh-CN" sz="4000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背景与目标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角圆角矩形 21"/>
          <p:cNvSpPr/>
          <p:nvPr/>
        </p:nvSpPr>
        <p:spPr>
          <a:xfrm>
            <a:off x="1199515" y="1823720"/>
            <a:ext cx="9653270" cy="3261360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776095" y="2060575"/>
            <a:ext cx="8392160" cy="292671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Github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是一个面向开源及私有软件项目的托管平台，作为开源代码库，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拥有超过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900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万开发者用户，随着越来越多的应用程序转移到了云上，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已经成为了管理软件开发以及发现已有代码的首选方式。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项目健康度能够直观地展现一个项目的整体健康状态，通过整合并分析多维度数据来全面、深入地评估项目的实际状况与运行效能。</a:t>
            </a:r>
            <a:endParaRPr kumimoji="1" lang="en-US" altLang="zh-CN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面对众多开源项目，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哪些指标会影响项目的健康度呢？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如何才能对其健康度进行合理评估？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设计背景</a:t>
            </a:r>
            <a:endParaRPr kumimoji="1" lang="zh-CN" altLang="en-US" sz="28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838325" y="-1107290"/>
            <a:ext cx="9350376" cy="9350372"/>
          </a:xfrm>
          <a:prstGeom prst="arc">
            <a:avLst>
              <a:gd name="adj1" fmla="val 18716968"/>
              <a:gd name="adj2" fmla="val 2846181"/>
            </a:avLst>
          </a:prstGeom>
          <a:noFill/>
          <a:ln w="12700" cap="sq"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-1311274" y="-580238"/>
            <a:ext cx="8296274" cy="8296270"/>
          </a:xfrm>
          <a:prstGeom prst="arc">
            <a:avLst>
              <a:gd name="adj1" fmla="val 19465670"/>
              <a:gd name="adj2" fmla="val 2211151"/>
            </a:avLst>
          </a:prstGeom>
          <a:noFill/>
          <a:ln w="12700" cap="sq"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0" y="1829582"/>
            <a:ext cx="6486182" cy="3490914"/>
          </a:xfrm>
          <a:custGeom>
            <a:avLst/>
            <a:gdLst>
              <a:gd name="connsiteX0" fmla="*/ 0 w 6486182"/>
              <a:gd name="connsiteY0" fmla="*/ 0 h 3490914"/>
              <a:gd name="connsiteX1" fmla="*/ 4740726 w 6486182"/>
              <a:gd name="connsiteY1" fmla="*/ 0 h 3490914"/>
              <a:gd name="connsiteX2" fmla="*/ 6486182 w 6486182"/>
              <a:gd name="connsiteY2" fmla="*/ 1745457 h 3490914"/>
              <a:gd name="connsiteX3" fmla="*/ 6486181 w 6486182"/>
              <a:gd name="connsiteY3" fmla="*/ 1745457 h 3490914"/>
              <a:gd name="connsiteX4" fmla="*/ 4740724 w 6486182"/>
              <a:gd name="connsiteY4" fmla="*/ 3490914 h 3490914"/>
              <a:gd name="connsiteX5" fmla="*/ 0 w 6486182"/>
              <a:gd name="connsiteY5" fmla="*/ 3490913 h 3490914"/>
            </a:gdLst>
            <a:ahLst/>
            <a:cxnLst/>
            <a:rect l="l" t="t" r="r" b="b"/>
            <a:pathLst>
              <a:path w="6486182" h="3490914">
                <a:moveTo>
                  <a:pt x="0" y="0"/>
                </a:moveTo>
                <a:lnTo>
                  <a:pt x="4740726" y="0"/>
                </a:lnTo>
                <a:cubicBezTo>
                  <a:pt x="5704714" y="0"/>
                  <a:pt x="6486182" y="781468"/>
                  <a:pt x="6486182" y="1745457"/>
                </a:cubicBezTo>
                <a:lnTo>
                  <a:pt x="6486181" y="1745457"/>
                </a:lnTo>
                <a:cubicBezTo>
                  <a:pt x="6486181" y="2709446"/>
                  <a:pt x="5704713" y="3490914"/>
                  <a:pt x="4740724" y="3490914"/>
                </a:cubicBezTo>
                <a:lnTo>
                  <a:pt x="0" y="349091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01588" y="1860108"/>
            <a:ext cx="744810" cy="851280"/>
            <a:chOff x="7001588" y="1860108"/>
            <a:chExt cx="744810" cy="851280"/>
          </a:xfrm>
        </p:grpSpPr>
        <p:sp>
          <p:nvSpPr>
            <p:cNvPr id="6" name="标题 1"/>
            <p:cNvSpPr txBox="1"/>
            <p:nvPr/>
          </p:nvSpPr>
          <p:spPr>
            <a:xfrm>
              <a:off x="7001588" y="1860108"/>
              <a:ext cx="744810" cy="851280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/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98000"/>
                    <a:lumOff val="2000"/>
                  </a:schemeClr>
                </a:gs>
              </a:gsLst>
              <a:lin ang="5400000" scaled="0"/>
            </a:gradFill>
            <a:ln cap="sq">
              <a:noFill/>
            </a:ln>
            <a:effectLst>
              <a:outerShdw blurRad="330200" dist="203200" dir="5400000" sx="90000" sy="90000" algn="t" rotWithShape="0">
                <a:schemeClr val="accent1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>
              <a:off x="7050728" y="1916272"/>
              <a:ext cx="646527" cy="738949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/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2700000" scaled="0"/>
            </a:gradFill>
            <a:ln cap="sq">
              <a:noFill/>
            </a:ln>
            <a:effectLst/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>
              <a:off x="7239462" y="2141805"/>
              <a:ext cx="269061" cy="269101"/>
            </a:xfrm>
            <a:custGeom>
              <a:avLst/>
              <a:gdLst>
                <a:gd name="connsiteX0" fmla="*/ 579031 w 719895"/>
                <a:gd name="connsiteY0" fmla="*/ 554022 h 720000"/>
                <a:gd name="connsiteX1" fmla="*/ 596778 w 719895"/>
                <a:gd name="connsiteY1" fmla="*/ 561368 h 720000"/>
                <a:gd name="connsiteX2" fmla="*/ 712550 w 719895"/>
                <a:gd name="connsiteY2" fmla="*/ 677140 h 720000"/>
                <a:gd name="connsiteX3" fmla="*/ 712550 w 719895"/>
                <a:gd name="connsiteY3" fmla="*/ 712634 h 720000"/>
                <a:gd name="connsiteX4" fmla="*/ 694887 w 719895"/>
                <a:gd name="connsiteY4" fmla="*/ 720000 h 720000"/>
                <a:gd name="connsiteX5" fmla="*/ 677140 w 719895"/>
                <a:gd name="connsiteY5" fmla="*/ 712634 h 720000"/>
                <a:gd name="connsiteX6" fmla="*/ 561284 w 719895"/>
                <a:gd name="connsiteY6" fmla="*/ 596861 h 720000"/>
                <a:gd name="connsiteX7" fmla="*/ 561284 w 719895"/>
                <a:gd name="connsiteY7" fmla="*/ 561368 h 720000"/>
                <a:gd name="connsiteX8" fmla="*/ 579031 w 719895"/>
                <a:gd name="connsiteY8" fmla="*/ 554022 h 720000"/>
                <a:gd name="connsiteX9" fmla="*/ 301109 w 719895"/>
                <a:gd name="connsiteY9" fmla="*/ 0 h 720000"/>
                <a:gd name="connsiteX10" fmla="*/ 602219 w 719895"/>
                <a:gd name="connsiteY10" fmla="*/ 301109 h 720000"/>
                <a:gd name="connsiteX11" fmla="*/ 301109 w 719895"/>
                <a:gd name="connsiteY11" fmla="*/ 602219 h 720000"/>
                <a:gd name="connsiteX12" fmla="*/ 0 w 719895"/>
                <a:gd name="connsiteY12" fmla="*/ 301109 h 720000"/>
                <a:gd name="connsiteX13" fmla="*/ 301109 w 719895"/>
                <a:gd name="connsiteY13" fmla="*/ 0 h 720000"/>
              </a:gdLst>
              <a:ahLst/>
              <a:cxnLst/>
              <a:rect l="l" t="t" r="r" b="b"/>
              <a:pathLst>
                <a:path w="719895" h="720000">
                  <a:moveTo>
                    <a:pt x="579031" y="554022"/>
                  </a:moveTo>
                  <a:cubicBezTo>
                    <a:pt x="585456" y="554022"/>
                    <a:pt x="591880" y="556471"/>
                    <a:pt x="596778" y="561368"/>
                  </a:cubicBezTo>
                  <a:lnTo>
                    <a:pt x="712550" y="677140"/>
                  </a:lnTo>
                  <a:cubicBezTo>
                    <a:pt x="722344" y="686935"/>
                    <a:pt x="722344" y="702840"/>
                    <a:pt x="712550" y="712634"/>
                  </a:cubicBezTo>
                  <a:cubicBezTo>
                    <a:pt x="707778" y="717573"/>
                    <a:pt x="701333" y="720000"/>
                    <a:pt x="694887" y="720000"/>
                  </a:cubicBezTo>
                  <a:cubicBezTo>
                    <a:pt x="688441" y="720000"/>
                    <a:pt x="681995" y="717573"/>
                    <a:pt x="677140" y="712634"/>
                  </a:cubicBezTo>
                  <a:lnTo>
                    <a:pt x="561284" y="596861"/>
                  </a:lnTo>
                  <a:cubicBezTo>
                    <a:pt x="551490" y="587067"/>
                    <a:pt x="551490" y="571162"/>
                    <a:pt x="561284" y="561368"/>
                  </a:cubicBezTo>
                  <a:cubicBezTo>
                    <a:pt x="566181" y="556471"/>
                    <a:pt x="572606" y="554022"/>
                    <a:pt x="579031" y="554022"/>
                  </a:cubicBezTo>
                  <a:close/>
                  <a:moveTo>
                    <a:pt x="301109" y="0"/>
                  </a:moveTo>
                  <a:cubicBezTo>
                    <a:pt x="467443" y="0"/>
                    <a:pt x="602219" y="134859"/>
                    <a:pt x="602219" y="301109"/>
                  </a:cubicBezTo>
                  <a:cubicBezTo>
                    <a:pt x="602219" y="467443"/>
                    <a:pt x="467443" y="602219"/>
                    <a:pt x="301109" y="602219"/>
                  </a:cubicBezTo>
                  <a:cubicBezTo>
                    <a:pt x="134775" y="602219"/>
                    <a:pt x="0" y="467443"/>
                    <a:pt x="0" y="301109"/>
                  </a:cubicBezTo>
                  <a:cubicBezTo>
                    <a:pt x="0" y="134775"/>
                    <a:pt x="134775" y="0"/>
                    <a:pt x="301109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7884795" y="1868170"/>
            <a:ext cx="3844290" cy="154622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深入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分析Top300仓库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Opendigger指标数据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，得到活跃度、开发效率、社区参与度、问题解决能力等指标，进一步得到项目综合健康度。</a:t>
            </a:r>
            <a:endParaRPr kumimoji="1" lang="en-US" altLang="zh-CN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01588" y="4175502"/>
            <a:ext cx="744810" cy="851280"/>
            <a:chOff x="7001588" y="4175502"/>
            <a:chExt cx="744810" cy="851280"/>
          </a:xfrm>
        </p:grpSpPr>
        <p:sp>
          <p:nvSpPr>
            <p:cNvPr id="11" name="标题 1"/>
            <p:cNvSpPr txBox="1"/>
            <p:nvPr/>
          </p:nvSpPr>
          <p:spPr>
            <a:xfrm>
              <a:off x="7001588" y="4175502"/>
              <a:ext cx="744810" cy="851280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/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0"/>
            </a:gradFill>
            <a:ln cap="sq">
              <a:noFill/>
            </a:ln>
            <a:effectLst>
              <a:outerShdw blurRad="330200" dist="203200" dir="5400000" sx="90000" sy="90000" algn="t" rotWithShape="0">
                <a:schemeClr val="accent2">
                  <a:lumMod val="50000"/>
                  <a:alpha val="65000"/>
                </a:schemeClr>
              </a:outerShdw>
            </a:effectLst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7050728" y="4231668"/>
              <a:ext cx="646527" cy="738949"/>
            </a:xfrm>
            <a:custGeom>
              <a:avLst/>
              <a:gdLst>
                <a:gd name="T0" fmla="*/ 626 w 644"/>
                <a:gd name="T1" fmla="*/ 172 h 736"/>
                <a:gd name="T2" fmla="*/ 340 w 644"/>
                <a:gd name="T3" fmla="*/ 6 h 736"/>
                <a:gd name="T4" fmla="*/ 304 w 644"/>
                <a:gd name="T5" fmla="*/ 6 h 736"/>
                <a:gd name="T6" fmla="*/ 18 w 644"/>
                <a:gd name="T7" fmla="*/ 172 h 736"/>
                <a:gd name="T8" fmla="*/ 0 w 644"/>
                <a:gd name="T9" fmla="*/ 203 h 736"/>
                <a:gd name="T10" fmla="*/ 0 w 644"/>
                <a:gd name="T11" fmla="*/ 533 h 736"/>
                <a:gd name="T12" fmla="*/ 18 w 644"/>
                <a:gd name="T13" fmla="*/ 564 h 736"/>
                <a:gd name="T14" fmla="*/ 304 w 644"/>
                <a:gd name="T15" fmla="*/ 730 h 736"/>
                <a:gd name="T16" fmla="*/ 340 w 644"/>
                <a:gd name="T17" fmla="*/ 730 h 736"/>
                <a:gd name="T18" fmla="*/ 626 w 644"/>
                <a:gd name="T19" fmla="*/ 564 h 736"/>
                <a:gd name="T20" fmla="*/ 644 w 644"/>
                <a:gd name="T21" fmla="*/ 533 h 736"/>
                <a:gd name="T22" fmla="*/ 644 w 644"/>
                <a:gd name="T23" fmla="*/ 203 h 736"/>
                <a:gd name="T24" fmla="*/ 626 w 644"/>
                <a:gd name="T25" fmla="*/ 172 h 736"/>
              </a:gdLst>
              <a:ahLst/>
              <a:cxnLst/>
              <a:rect l="0" t="0" r="r" b="b"/>
              <a:pathLst>
                <a:path w="644" h="736">
                  <a:moveTo>
                    <a:pt x="626" y="172"/>
                  </a:moveTo>
                  <a:cubicBezTo>
                    <a:pt x="340" y="6"/>
                    <a:pt x="340" y="6"/>
                    <a:pt x="340" y="6"/>
                  </a:cubicBezTo>
                  <a:cubicBezTo>
                    <a:pt x="329" y="0"/>
                    <a:pt x="315" y="0"/>
                    <a:pt x="304" y="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7" y="178"/>
                    <a:pt x="0" y="190"/>
                    <a:pt x="0" y="20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46"/>
                    <a:pt x="7" y="558"/>
                    <a:pt x="18" y="564"/>
                  </a:cubicBezTo>
                  <a:cubicBezTo>
                    <a:pt x="304" y="730"/>
                    <a:pt x="304" y="730"/>
                    <a:pt x="304" y="730"/>
                  </a:cubicBezTo>
                  <a:cubicBezTo>
                    <a:pt x="315" y="736"/>
                    <a:pt x="329" y="736"/>
                    <a:pt x="340" y="730"/>
                  </a:cubicBezTo>
                  <a:cubicBezTo>
                    <a:pt x="626" y="564"/>
                    <a:pt x="626" y="564"/>
                    <a:pt x="626" y="564"/>
                  </a:cubicBezTo>
                  <a:cubicBezTo>
                    <a:pt x="637" y="558"/>
                    <a:pt x="644" y="546"/>
                    <a:pt x="644" y="533"/>
                  </a:cubicBezTo>
                  <a:cubicBezTo>
                    <a:pt x="644" y="203"/>
                    <a:pt x="644" y="203"/>
                    <a:pt x="644" y="203"/>
                  </a:cubicBezTo>
                  <a:cubicBezTo>
                    <a:pt x="644" y="190"/>
                    <a:pt x="637" y="178"/>
                    <a:pt x="626" y="1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80000"/>
                    <a:lumOff val="20000"/>
                  </a:schemeClr>
                </a:gs>
              </a:gsLst>
              <a:lin ang="2700000" scaled="0"/>
            </a:gradFill>
            <a:ln cap="sq">
              <a:noFill/>
            </a:ln>
            <a:effectLst/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>
              <a:off x="7239441" y="4467281"/>
              <a:ext cx="269101" cy="248936"/>
            </a:xfrm>
            <a:custGeom>
              <a:avLst/>
              <a:gdLst>
                <a:gd name="connsiteX0" fmla="*/ 2136435 w 5834559"/>
                <a:gd name="connsiteY0" fmla="*/ 643126 h 5397372"/>
                <a:gd name="connsiteX1" fmla="*/ 3716657 w 5834559"/>
                <a:gd name="connsiteY1" fmla="*/ 643126 h 5397372"/>
                <a:gd name="connsiteX2" fmla="*/ 3716657 w 5834559"/>
                <a:gd name="connsiteY2" fmla="*/ 1064855 h 5397372"/>
                <a:gd name="connsiteX3" fmla="*/ 2136435 w 5834559"/>
                <a:gd name="connsiteY3" fmla="*/ 1064855 h 5397372"/>
                <a:gd name="connsiteX4" fmla="*/ 693741 w 5834559"/>
                <a:gd name="connsiteY4" fmla="*/ 643126 h 5397372"/>
                <a:gd name="connsiteX5" fmla="*/ 1550121 w 5834559"/>
                <a:gd name="connsiteY5" fmla="*/ 643126 h 5397372"/>
                <a:gd name="connsiteX6" fmla="*/ 1550121 w 5834559"/>
                <a:gd name="connsiteY6" fmla="*/ 1064855 h 5397372"/>
                <a:gd name="connsiteX7" fmla="*/ 693741 w 5834559"/>
                <a:gd name="connsiteY7" fmla="*/ 1064855 h 5397372"/>
                <a:gd name="connsiteX8" fmla="*/ 421729 w 5834559"/>
                <a:gd name="connsiteY8" fmla="*/ 1336867 h 5397372"/>
                <a:gd name="connsiteX9" fmla="*/ 421729 w 5834559"/>
                <a:gd name="connsiteY9" fmla="*/ 2079805 h 5397372"/>
                <a:gd name="connsiteX10" fmla="*/ 5412133 w 5834559"/>
                <a:gd name="connsiteY10" fmla="*/ 2079805 h 5397372"/>
                <a:gd name="connsiteX11" fmla="*/ 5412133 w 5834559"/>
                <a:gd name="connsiteY11" fmla="*/ 1336867 h 5397372"/>
                <a:gd name="connsiteX12" fmla="*/ 5140113 w 5834559"/>
                <a:gd name="connsiteY12" fmla="*/ 1064855 h 5397372"/>
                <a:gd name="connsiteX13" fmla="*/ 4302971 w 5834559"/>
                <a:gd name="connsiteY13" fmla="*/ 1064855 h 5397372"/>
                <a:gd name="connsiteX14" fmla="*/ 4302971 w 5834559"/>
                <a:gd name="connsiteY14" fmla="*/ 643126 h 5397372"/>
                <a:gd name="connsiteX15" fmla="*/ 5140113 w 5834559"/>
                <a:gd name="connsiteY15" fmla="*/ 643126 h 5397372"/>
                <a:gd name="connsiteX16" fmla="*/ 5834559 w 5834559"/>
                <a:gd name="connsiteY16" fmla="*/ 1336867 h 5397372"/>
                <a:gd name="connsiteX17" fmla="*/ 5834559 w 5834559"/>
                <a:gd name="connsiteY17" fmla="*/ 4703631 h 5397372"/>
                <a:gd name="connsiteX18" fmla="*/ 5140818 w 5834559"/>
                <a:gd name="connsiteY18" fmla="*/ 5397372 h 5397372"/>
                <a:gd name="connsiteX19" fmla="*/ 693741 w 5834559"/>
                <a:gd name="connsiteY19" fmla="*/ 5397372 h 5397372"/>
                <a:gd name="connsiteX20" fmla="*/ 0 w 5834559"/>
                <a:gd name="connsiteY20" fmla="*/ 4703631 h 5397372"/>
                <a:gd name="connsiteX21" fmla="*/ 0 w 5834559"/>
                <a:gd name="connsiteY21" fmla="*/ 2501529 h 5397372"/>
                <a:gd name="connsiteX22" fmla="*/ 0 w 5834559"/>
                <a:gd name="connsiteY22" fmla="*/ 2079805 h 5397372"/>
                <a:gd name="connsiteX23" fmla="*/ 0 w 5834559"/>
                <a:gd name="connsiteY23" fmla="*/ 1336867 h 5397372"/>
                <a:gd name="connsiteX24" fmla="*/ 693741 w 5834559"/>
                <a:gd name="connsiteY24" fmla="*/ 643126 h 5397372"/>
                <a:gd name="connsiteX25" fmla="*/ 3997242 w 5834559"/>
                <a:gd name="connsiteY25" fmla="*/ 0 h 5397372"/>
                <a:gd name="connsiteX26" fmla="*/ 4208106 w 5834559"/>
                <a:gd name="connsiteY26" fmla="*/ 210864 h 5397372"/>
                <a:gd name="connsiteX27" fmla="*/ 4208106 w 5834559"/>
                <a:gd name="connsiteY27" fmla="*/ 1506961 h 5397372"/>
                <a:gd name="connsiteX28" fmla="*/ 3997242 w 5834559"/>
                <a:gd name="connsiteY28" fmla="*/ 1718528 h 5397372"/>
                <a:gd name="connsiteX29" fmla="*/ 3786378 w 5834559"/>
                <a:gd name="connsiteY29" fmla="*/ 1507664 h 5397372"/>
                <a:gd name="connsiteX30" fmla="*/ 3786378 w 5834559"/>
                <a:gd name="connsiteY30" fmla="*/ 210864 h 5397372"/>
                <a:gd name="connsiteX31" fmla="*/ 3997242 w 5834559"/>
                <a:gd name="connsiteY31" fmla="*/ 0 h 5397372"/>
                <a:gd name="connsiteX32" fmla="*/ 1836609 w 5834559"/>
                <a:gd name="connsiteY32" fmla="*/ 0 h 5397372"/>
                <a:gd name="connsiteX33" fmla="*/ 2047469 w 5834559"/>
                <a:gd name="connsiteY33" fmla="*/ 210864 h 5397372"/>
                <a:gd name="connsiteX34" fmla="*/ 2047469 w 5834559"/>
                <a:gd name="connsiteY34" fmla="*/ 1506961 h 5397372"/>
                <a:gd name="connsiteX35" fmla="*/ 1836609 w 5834559"/>
                <a:gd name="connsiteY35" fmla="*/ 1718528 h 5397372"/>
                <a:gd name="connsiteX36" fmla="*/ 1625745 w 5834559"/>
                <a:gd name="connsiteY36" fmla="*/ 1507664 h 5397372"/>
                <a:gd name="connsiteX37" fmla="*/ 1625745 w 5834559"/>
                <a:gd name="connsiteY37" fmla="*/ 210864 h 5397372"/>
                <a:gd name="connsiteX38" fmla="*/ 1836609 w 5834559"/>
                <a:gd name="connsiteY38" fmla="*/ 0 h 5397372"/>
              </a:gdLst>
              <a:ahLst/>
              <a:cxnLst/>
              <a:rect l="l" t="t" r="r" b="b"/>
              <a:pathLst>
                <a:path w="5834559" h="5397372">
                  <a:moveTo>
                    <a:pt x="2136435" y="643126"/>
                  </a:moveTo>
                  <a:lnTo>
                    <a:pt x="3716657" y="643126"/>
                  </a:lnTo>
                  <a:lnTo>
                    <a:pt x="3716657" y="1064855"/>
                  </a:lnTo>
                  <a:lnTo>
                    <a:pt x="2136435" y="1064855"/>
                  </a:lnTo>
                  <a:close/>
                  <a:moveTo>
                    <a:pt x="693741" y="643126"/>
                  </a:moveTo>
                  <a:lnTo>
                    <a:pt x="1550121" y="643126"/>
                  </a:lnTo>
                  <a:lnTo>
                    <a:pt x="1550121" y="1064855"/>
                  </a:lnTo>
                  <a:lnTo>
                    <a:pt x="693741" y="1064855"/>
                  </a:lnTo>
                  <a:cubicBezTo>
                    <a:pt x="543320" y="1064855"/>
                    <a:pt x="421729" y="1187151"/>
                    <a:pt x="421729" y="1336867"/>
                  </a:cubicBezTo>
                  <a:lnTo>
                    <a:pt x="421729" y="2079805"/>
                  </a:lnTo>
                  <a:lnTo>
                    <a:pt x="5412133" y="2079805"/>
                  </a:lnTo>
                  <a:lnTo>
                    <a:pt x="5412133" y="1336867"/>
                  </a:lnTo>
                  <a:cubicBezTo>
                    <a:pt x="5412133" y="1186446"/>
                    <a:pt x="5289830" y="1064855"/>
                    <a:pt x="5140113" y="1064855"/>
                  </a:cubicBezTo>
                  <a:lnTo>
                    <a:pt x="4302971" y="1064855"/>
                  </a:lnTo>
                  <a:lnTo>
                    <a:pt x="4302971" y="643126"/>
                  </a:lnTo>
                  <a:lnTo>
                    <a:pt x="5140113" y="643126"/>
                  </a:lnTo>
                  <a:cubicBezTo>
                    <a:pt x="5523184" y="643126"/>
                    <a:pt x="5833854" y="953797"/>
                    <a:pt x="5834559" y="1336867"/>
                  </a:cubicBezTo>
                  <a:lnTo>
                    <a:pt x="5834559" y="4703631"/>
                  </a:lnTo>
                  <a:cubicBezTo>
                    <a:pt x="5834559" y="5085292"/>
                    <a:pt x="5522479" y="5397372"/>
                    <a:pt x="5140818" y="5397372"/>
                  </a:cubicBezTo>
                  <a:lnTo>
                    <a:pt x="693741" y="5397372"/>
                  </a:lnTo>
                  <a:cubicBezTo>
                    <a:pt x="312080" y="5397372"/>
                    <a:pt x="0" y="5085292"/>
                    <a:pt x="0" y="4703631"/>
                  </a:cubicBezTo>
                  <a:lnTo>
                    <a:pt x="0" y="2501529"/>
                  </a:lnTo>
                  <a:lnTo>
                    <a:pt x="0" y="2079805"/>
                  </a:lnTo>
                  <a:lnTo>
                    <a:pt x="0" y="1336867"/>
                  </a:lnTo>
                  <a:cubicBezTo>
                    <a:pt x="0" y="953797"/>
                    <a:pt x="310671" y="643126"/>
                    <a:pt x="693741" y="643126"/>
                  </a:cubicBezTo>
                  <a:close/>
                  <a:moveTo>
                    <a:pt x="3997242" y="0"/>
                  </a:moveTo>
                  <a:cubicBezTo>
                    <a:pt x="4113920" y="0"/>
                    <a:pt x="4208106" y="94186"/>
                    <a:pt x="4208106" y="210864"/>
                  </a:cubicBezTo>
                  <a:lnTo>
                    <a:pt x="4208106" y="1506961"/>
                  </a:lnTo>
                  <a:cubicBezTo>
                    <a:pt x="4208106" y="1623639"/>
                    <a:pt x="4113920" y="1718528"/>
                    <a:pt x="3997242" y="1718528"/>
                  </a:cubicBezTo>
                  <a:cubicBezTo>
                    <a:pt x="3880564" y="1718528"/>
                    <a:pt x="3786378" y="1624342"/>
                    <a:pt x="3786378" y="1507664"/>
                  </a:cubicBezTo>
                  <a:lnTo>
                    <a:pt x="3786378" y="210864"/>
                  </a:lnTo>
                  <a:cubicBezTo>
                    <a:pt x="3786378" y="94186"/>
                    <a:pt x="3880564" y="0"/>
                    <a:pt x="3997242" y="0"/>
                  </a:cubicBezTo>
                  <a:close/>
                  <a:moveTo>
                    <a:pt x="1836609" y="0"/>
                  </a:moveTo>
                  <a:cubicBezTo>
                    <a:pt x="1953287" y="0"/>
                    <a:pt x="2047469" y="94186"/>
                    <a:pt x="2047469" y="210864"/>
                  </a:cubicBezTo>
                  <a:lnTo>
                    <a:pt x="2047469" y="1506961"/>
                  </a:lnTo>
                  <a:cubicBezTo>
                    <a:pt x="2047469" y="1623639"/>
                    <a:pt x="1953287" y="1718528"/>
                    <a:pt x="1836609" y="1718528"/>
                  </a:cubicBezTo>
                  <a:cubicBezTo>
                    <a:pt x="1719932" y="1718528"/>
                    <a:pt x="1625745" y="1624342"/>
                    <a:pt x="1625745" y="1507664"/>
                  </a:cubicBezTo>
                  <a:lnTo>
                    <a:pt x="1625745" y="210864"/>
                  </a:lnTo>
                  <a:cubicBezTo>
                    <a:pt x="1625745" y="94186"/>
                    <a:pt x="1719932" y="0"/>
                    <a:pt x="1836609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4" name="标题 1"/>
          <p:cNvSpPr txBox="1"/>
          <p:nvPr/>
        </p:nvSpPr>
        <p:spPr>
          <a:xfrm>
            <a:off x="7824470" y="4364990"/>
            <a:ext cx="3574415" cy="166052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Source Han Sans" panose="020B0500000000000000" charset="-122"/>
              </a:rPr>
              <a:t>通过生成可视化大屏，直观地展示项目综合健康度</a:t>
            </a:r>
            <a:r>
              <a:rPr kumimoji="1" lang="zh-CN" altLang="en-US">
                <a:latin typeface="微软雅黑" panose="020B0503020204020204" charset="-122"/>
                <a:ea typeface="微软雅黑" panose="020B0503020204020204" charset="-122"/>
              </a:rPr>
              <a:t>以及相关指标数据。</a:t>
            </a:r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设计目标</a:t>
            </a:r>
            <a:endParaRPr kumimoji="1" lang="zh-CN" altLang="en-US" sz="28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368040" y="2467828"/>
            <a:ext cx="5455920" cy="5455920"/>
          </a:xfrm>
          <a:prstGeom prst="ellipse">
            <a:avLst/>
          </a:prstGeom>
          <a:noFill/>
          <a:ln w="12700" cap="sq">
            <a:solidFill>
              <a:schemeClr val="accent1">
                <a:alpha val="1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2352065" y="1451853"/>
            <a:ext cx="7487870" cy="7487870"/>
          </a:xfrm>
          <a:prstGeom prst="ellipse">
            <a:avLst/>
          </a:prstGeom>
          <a:noFill/>
          <a:ln w="12700" cap="sq">
            <a:solidFill>
              <a:schemeClr val="accent1">
                <a:alpha val="1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716739" y="1927085"/>
            <a:ext cx="6758521" cy="6758521"/>
          </a:xfrm>
          <a:prstGeom prst="ellipse">
            <a:avLst/>
          </a:prstGeom>
          <a:noFill/>
          <a:ln w="12700" cap="sq">
            <a:solidFill>
              <a:schemeClr val="accent1">
                <a:alpha val="1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3692080" y="2791868"/>
            <a:ext cx="4807840" cy="4807840"/>
          </a:xfrm>
          <a:prstGeom prst="ellipse">
            <a:avLst/>
          </a:pr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848717" y="2978338"/>
            <a:ext cx="4494566" cy="4452197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9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blurRad="190500" dist="38100" dir="2700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279861" y="4169629"/>
            <a:ext cx="3632277" cy="20660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012208" y="2427026"/>
            <a:ext cx="539507" cy="5511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rgbClr val="4309DD">
                        <a:alpha val="100000"/>
                      </a:srgbClr>
                    </a:gs>
                    <a:gs pos="100000">
                      <a:srgbClr val="3207A6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02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07698" y="4792371"/>
            <a:ext cx="2801647" cy="13128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利用Opendigger提供的详细数据，进行定量分析。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999426" y="4581221"/>
            <a:ext cx="470693" cy="5511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rgbClr val="4309DD">
                        <a:alpha val="100000"/>
                      </a:srgbClr>
                    </a:gs>
                    <a:gs pos="100000">
                      <a:srgbClr val="3207A6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199420" y="2637404"/>
            <a:ext cx="2812538" cy="13128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全面评估项目的健康状况。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8750005" y="4509378"/>
            <a:ext cx="539507" cy="5511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rgbClr val="4309DD">
                        <a:alpha val="100000"/>
                      </a:srgbClr>
                    </a:gs>
                    <a:gs pos="100000">
                      <a:srgbClr val="3207A6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04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120517" y="4792594"/>
            <a:ext cx="2817203" cy="13128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识别项目潜在的风险点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，进行标注。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7464545" y="2427160"/>
            <a:ext cx="539509" cy="5511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rgbClr val="4309DD">
                        <a:alpha val="100000"/>
                      </a:srgbClr>
                    </a:gs>
                    <a:gs pos="100000">
                      <a:srgbClr val="3207A6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03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8004357" y="2637923"/>
            <a:ext cx="2774585" cy="13128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通过大屏可视化展示关键指标和分析结果。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设计目标</a:t>
            </a:r>
            <a:endParaRPr kumimoji="1" lang="en-US" altLang="zh-CN" sz="2800">
              <a:ln w="12700">
                <a:noFill/>
              </a:ln>
              <a:solidFill>
                <a:schemeClr val="accent1">
                  <a:lumMod val="75000"/>
                  <a:alpha val="100000"/>
                </a:schemeClr>
              </a:solidFill>
              <a:latin typeface="Source Han Sans CN Bold" panose="020B0800000000000000" charset="-122"/>
              <a:ea typeface="Source Han Sans CN Bold" panose="020B0800000000000000" charset="-122"/>
              <a:cs typeface="Source Han Sans CN Bold" panose="020B0800000000000000" charset="-122"/>
            </a:endParaRPr>
          </a:p>
        </p:txBody>
      </p:sp>
      <p:sp>
        <p:nvSpPr>
          <p:cNvPr id="19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 flipH="1">
            <a:off x="1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flipH="1">
            <a:off x="4935970" y="2358993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152971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346832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540693" y="2404197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>
            <a:off x="5814673" y="2457889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1" name="标题 1"/>
          <p:cNvSpPr txBox="1"/>
          <p:nvPr/>
        </p:nvSpPr>
        <p:spPr>
          <a:xfrm flipH="1" flipV="1">
            <a:off x="4935970" y="4230126"/>
            <a:ext cx="2787236" cy="278723"/>
          </a:xfrm>
          <a:custGeom>
            <a:avLst/>
            <a:gdLst>
              <a:gd name="connsiteX0" fmla="*/ 4789714 w 4789714"/>
              <a:gd name="connsiteY0" fmla="*/ 478971 h 478971"/>
              <a:gd name="connsiteX1" fmla="*/ 4310743 w 4789714"/>
              <a:gd name="connsiteY1" fmla="*/ 0 h 478971"/>
              <a:gd name="connsiteX2" fmla="*/ 0 w 4789714"/>
              <a:gd name="connsiteY2" fmla="*/ 0 h 478971"/>
            </a:gdLst>
            <a:ahLst/>
            <a:cxnLst/>
            <a:rect l="l" t="t" r="r" b="b"/>
            <a:pathLst>
              <a:path w="4789714" h="478971">
                <a:moveTo>
                  <a:pt x="4789714" y="478971"/>
                </a:moveTo>
                <a:lnTo>
                  <a:pt x="4310743" y="0"/>
                </a:lnTo>
                <a:lnTo>
                  <a:pt x="0" y="0"/>
                </a:lnTo>
              </a:path>
            </a:pathLst>
          </a:cu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V="1">
            <a:off x="5152971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58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V="1">
            <a:off x="5346832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V="1">
            <a:off x="5540693" y="4378431"/>
            <a:ext cx="234338" cy="85214"/>
          </a:xfrm>
          <a:prstGeom prst="parallelogram">
            <a:avLst>
              <a:gd name="adj" fmla="val 96944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flipV="1">
            <a:off x="5814673" y="4409953"/>
            <a:ext cx="1230672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52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7" name="标题 1"/>
          <p:cNvSpPr txBox="1"/>
          <p:nvPr/>
        </p:nvSpPr>
        <p:spPr>
          <a:xfrm>
            <a:off x="1476824" y="1371601"/>
            <a:ext cx="3216096" cy="4299970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r">
              <a:lnSpc>
                <a:spcPct val="110000"/>
              </a:lnSpc>
            </a:pPr>
            <a:r>
              <a:rPr kumimoji="1" lang="en-US" altLang="zh-CN" sz="13800">
                <a:ln w="12700">
                  <a:noFill/>
                </a:ln>
                <a:solidFill>
                  <a:srgbClr val="D7C9FD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02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4981864" y="2669238"/>
            <a:ext cx="6159566" cy="1699352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6000">
                <a:ln w="12700">
                  <a:noFill/>
                </a:ln>
                <a:gradFill>
                  <a:gsLst>
                    <a:gs pos="0">
                      <a:srgbClr val="B093FB">
                        <a:alpha val="100000"/>
                      </a:srgbClr>
                    </a:gs>
                    <a:gs pos="51100">
                      <a:srgbClr val="FFFFFF">
                        <a:alpha val="100000"/>
                      </a:srgbClr>
                    </a:gs>
                    <a:gs pos="100000">
                      <a:srgbClr val="B093FB">
                        <a:alpha val="100000"/>
                      </a:srgbClr>
                    </a:gs>
                  </a:gsLst>
                  <a:lin ang="2700000" scaled="0"/>
                </a:gra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数据分析</a:t>
            </a:r>
            <a:endParaRPr kumimoji="1" lang="zh-CN" altLang="en-US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>
            <p:custDataLst>
              <p:tags r:id="rId1"/>
            </p:custDataLst>
          </p:nvPr>
        </p:nvSpPr>
        <p:spPr>
          <a:xfrm>
            <a:off x="12700" y="2327310"/>
            <a:ext cx="12191999" cy="246138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>
            <p:custDataLst>
              <p:tags r:id="rId2"/>
            </p:custDataLst>
          </p:nvPr>
        </p:nvSpPr>
        <p:spPr>
          <a:xfrm rot="5400000">
            <a:off x="1953852" y="1959049"/>
            <a:ext cx="1152734" cy="1001761"/>
          </a:xfrm>
          <a:custGeom>
            <a:avLst/>
            <a:gdLst>
              <a:gd name="connsiteX0" fmla="*/ 0 w 13027663"/>
              <a:gd name="connsiteY0" fmla="*/ 5665516 h 11321432"/>
              <a:gd name="connsiteX1" fmla="*/ 17 w 13027663"/>
              <a:gd name="connsiteY1" fmla="*/ 5664847 h 11321432"/>
              <a:gd name="connsiteX2" fmla="*/ 0 w 13027663"/>
              <a:gd name="connsiteY2" fmla="*/ 5655918 h 11321432"/>
              <a:gd name="connsiteX3" fmla="*/ 292 w 13027663"/>
              <a:gd name="connsiteY3" fmla="*/ 5654399 h 11321432"/>
              <a:gd name="connsiteX4" fmla="*/ 2777 w 13027663"/>
              <a:gd name="connsiteY4" fmla="*/ 5560006 h 11321432"/>
              <a:gd name="connsiteX5" fmla="*/ 71894 w 13027663"/>
              <a:gd name="connsiteY5" fmla="*/ 5354460 h 11321432"/>
              <a:gd name="connsiteX6" fmla="*/ 3005595 w 13027663"/>
              <a:gd name="connsiteY6" fmla="*/ 273141 h 11321432"/>
              <a:gd name="connsiteX7" fmla="*/ 3546035 w 13027663"/>
              <a:gd name="connsiteY7" fmla="*/ 4137 h 11321432"/>
              <a:gd name="connsiteX8" fmla="*/ 3556238 w 13027663"/>
              <a:gd name="connsiteY8" fmla="*/ 6446 h 11321432"/>
              <a:gd name="connsiteX9" fmla="*/ 3608331 w 13027663"/>
              <a:gd name="connsiteY9" fmla="*/ 1195 h 11321432"/>
              <a:gd name="connsiteX10" fmla="*/ 9475731 w 13027663"/>
              <a:gd name="connsiteY10" fmla="*/ 1196 h 11321432"/>
              <a:gd name="connsiteX11" fmla="*/ 9500093 w 13027663"/>
              <a:gd name="connsiteY11" fmla="*/ 3652 h 11321432"/>
              <a:gd name="connsiteX12" fmla="*/ 9587137 w 13027663"/>
              <a:gd name="connsiteY12" fmla="*/ 1361 h 11321432"/>
              <a:gd name="connsiteX13" fmla="*/ 10022069 w 13027663"/>
              <a:gd name="connsiteY13" fmla="*/ 273142 h 11321432"/>
              <a:gd name="connsiteX14" fmla="*/ 12955769 w 13027663"/>
              <a:gd name="connsiteY14" fmla="*/ 5354460 h 11321432"/>
              <a:gd name="connsiteX15" fmla="*/ 13024885 w 13027663"/>
              <a:gd name="connsiteY15" fmla="*/ 5560006 h 11321432"/>
              <a:gd name="connsiteX16" fmla="*/ 13027363 w 13027663"/>
              <a:gd name="connsiteY16" fmla="*/ 5654132 h 11321432"/>
              <a:gd name="connsiteX17" fmla="*/ 13027663 w 13027663"/>
              <a:gd name="connsiteY17" fmla="*/ 5655918 h 11321432"/>
              <a:gd name="connsiteX18" fmla="*/ 13027537 w 13027663"/>
              <a:gd name="connsiteY18" fmla="*/ 5660717 h 11321432"/>
              <a:gd name="connsiteX19" fmla="*/ 13027663 w 13027663"/>
              <a:gd name="connsiteY19" fmla="*/ 5665516 h 11321432"/>
              <a:gd name="connsiteX20" fmla="*/ 13027363 w 13027663"/>
              <a:gd name="connsiteY20" fmla="*/ 5667302 h 11321432"/>
              <a:gd name="connsiteX21" fmla="*/ 13024885 w 13027663"/>
              <a:gd name="connsiteY21" fmla="*/ 5761428 h 11321432"/>
              <a:gd name="connsiteX22" fmla="*/ 12955769 w 13027663"/>
              <a:gd name="connsiteY22" fmla="*/ 5966974 h 11321432"/>
              <a:gd name="connsiteX23" fmla="*/ 10022069 w 13027663"/>
              <a:gd name="connsiteY23" fmla="*/ 11048291 h 11321432"/>
              <a:gd name="connsiteX24" fmla="*/ 9587137 w 13027663"/>
              <a:gd name="connsiteY24" fmla="*/ 11320072 h 11321432"/>
              <a:gd name="connsiteX25" fmla="*/ 9500095 w 13027663"/>
              <a:gd name="connsiteY25" fmla="*/ 11317782 h 11321432"/>
              <a:gd name="connsiteX26" fmla="*/ 9475731 w 13027663"/>
              <a:gd name="connsiteY26" fmla="*/ 11320238 h 11321432"/>
              <a:gd name="connsiteX27" fmla="*/ 3608331 w 13027663"/>
              <a:gd name="connsiteY27" fmla="*/ 11320238 h 11321432"/>
              <a:gd name="connsiteX28" fmla="*/ 3556237 w 13027663"/>
              <a:gd name="connsiteY28" fmla="*/ 11314986 h 11321432"/>
              <a:gd name="connsiteX29" fmla="*/ 3546035 w 13027663"/>
              <a:gd name="connsiteY29" fmla="*/ 11317295 h 11321432"/>
              <a:gd name="connsiteX30" fmla="*/ 3005595 w 13027663"/>
              <a:gd name="connsiteY30" fmla="*/ 11048291 h 11321432"/>
              <a:gd name="connsiteX31" fmla="*/ 71894 w 13027663"/>
              <a:gd name="connsiteY31" fmla="*/ 5966974 h 11321432"/>
              <a:gd name="connsiteX32" fmla="*/ 153 w 13027663"/>
              <a:gd name="connsiteY32" fmla="*/ 5735010 h 11321432"/>
              <a:gd name="connsiteX33" fmla="*/ 19 w 13027663"/>
              <a:gd name="connsiteY33" fmla="*/ 5665630 h 11321432"/>
            </a:gdLst>
            <a:ahLst/>
            <a:cxnLst/>
            <a:rect l="l" t="t" r="r" b="b"/>
            <a:pathLst>
              <a:path w="13027663" h="11321432">
                <a:moveTo>
                  <a:pt x="0" y="5665516"/>
                </a:moveTo>
                <a:lnTo>
                  <a:pt x="17" y="5664847"/>
                </a:lnTo>
                <a:lnTo>
                  <a:pt x="0" y="5655918"/>
                </a:lnTo>
                <a:lnTo>
                  <a:pt x="292" y="5654399"/>
                </a:lnTo>
                <a:lnTo>
                  <a:pt x="2777" y="5560006"/>
                </a:lnTo>
                <a:cubicBezTo>
                  <a:pt x="11513" y="5489608"/>
                  <a:pt x="34195" y="5419759"/>
                  <a:pt x="71894" y="5354460"/>
                </a:cubicBezTo>
                <a:lnTo>
                  <a:pt x="3005595" y="273141"/>
                </a:lnTo>
                <a:cubicBezTo>
                  <a:pt x="3118696" y="77244"/>
                  <a:pt x="3334840" y="-22070"/>
                  <a:pt x="3546035" y="4137"/>
                </a:cubicBezTo>
                <a:lnTo>
                  <a:pt x="3556238" y="6446"/>
                </a:lnTo>
                <a:lnTo>
                  <a:pt x="3608331" y="1195"/>
                </a:lnTo>
                <a:lnTo>
                  <a:pt x="9475731" y="1196"/>
                </a:lnTo>
                <a:lnTo>
                  <a:pt x="9500093" y="3652"/>
                </a:lnTo>
                <a:lnTo>
                  <a:pt x="9587137" y="1361"/>
                </a:lnTo>
                <a:cubicBezTo>
                  <a:pt x="9762009" y="13719"/>
                  <a:pt x="9927817" y="109895"/>
                  <a:pt x="10022069" y="273142"/>
                </a:cubicBezTo>
                <a:lnTo>
                  <a:pt x="12955769" y="5354460"/>
                </a:lnTo>
                <a:cubicBezTo>
                  <a:pt x="12993469" y="5419759"/>
                  <a:pt x="13016151" y="5489608"/>
                  <a:pt x="13024885" y="5560006"/>
                </a:cubicBezTo>
                <a:lnTo>
                  <a:pt x="13027363" y="5654132"/>
                </a:lnTo>
                <a:lnTo>
                  <a:pt x="13027663" y="5655918"/>
                </a:lnTo>
                <a:lnTo>
                  <a:pt x="13027537" y="5660717"/>
                </a:lnTo>
                <a:lnTo>
                  <a:pt x="13027663" y="5665516"/>
                </a:lnTo>
                <a:lnTo>
                  <a:pt x="13027363" y="5667302"/>
                </a:lnTo>
                <a:lnTo>
                  <a:pt x="13024885" y="5761428"/>
                </a:lnTo>
                <a:cubicBezTo>
                  <a:pt x="13016151" y="5831826"/>
                  <a:pt x="12993469" y="5901675"/>
                  <a:pt x="12955769" y="5966974"/>
                </a:cubicBezTo>
                <a:lnTo>
                  <a:pt x="10022069" y="11048291"/>
                </a:lnTo>
                <a:cubicBezTo>
                  <a:pt x="9927817" y="11211539"/>
                  <a:pt x="9762009" y="11307714"/>
                  <a:pt x="9587137" y="11320072"/>
                </a:cubicBezTo>
                <a:lnTo>
                  <a:pt x="9500095" y="11317782"/>
                </a:lnTo>
                <a:lnTo>
                  <a:pt x="9475731" y="11320238"/>
                </a:lnTo>
                <a:lnTo>
                  <a:pt x="3608331" y="11320238"/>
                </a:lnTo>
                <a:lnTo>
                  <a:pt x="3556237" y="11314986"/>
                </a:lnTo>
                <a:lnTo>
                  <a:pt x="3546035" y="11317295"/>
                </a:lnTo>
                <a:cubicBezTo>
                  <a:pt x="3334840" y="11343502"/>
                  <a:pt x="3118696" y="11244188"/>
                  <a:pt x="3005595" y="11048291"/>
                </a:cubicBezTo>
                <a:lnTo>
                  <a:pt x="71894" y="5966974"/>
                </a:lnTo>
                <a:cubicBezTo>
                  <a:pt x="29482" y="5893512"/>
                  <a:pt x="6077" y="5814293"/>
                  <a:pt x="153" y="5735010"/>
                </a:cubicBezTo>
                <a:lnTo>
                  <a:pt x="19" y="566563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blurRad="1143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>
            <p:custDataLst>
              <p:tags r:id="rId3"/>
            </p:custDataLst>
          </p:nvPr>
        </p:nvSpPr>
        <p:spPr>
          <a:xfrm rot="5400000">
            <a:off x="4225688" y="1959049"/>
            <a:ext cx="1152734" cy="1001761"/>
          </a:xfrm>
          <a:custGeom>
            <a:avLst/>
            <a:gdLst>
              <a:gd name="connsiteX0" fmla="*/ 0 w 13027663"/>
              <a:gd name="connsiteY0" fmla="*/ 5665516 h 11321432"/>
              <a:gd name="connsiteX1" fmla="*/ 17 w 13027663"/>
              <a:gd name="connsiteY1" fmla="*/ 5664847 h 11321432"/>
              <a:gd name="connsiteX2" fmla="*/ 0 w 13027663"/>
              <a:gd name="connsiteY2" fmla="*/ 5655918 h 11321432"/>
              <a:gd name="connsiteX3" fmla="*/ 292 w 13027663"/>
              <a:gd name="connsiteY3" fmla="*/ 5654399 h 11321432"/>
              <a:gd name="connsiteX4" fmla="*/ 2777 w 13027663"/>
              <a:gd name="connsiteY4" fmla="*/ 5560006 h 11321432"/>
              <a:gd name="connsiteX5" fmla="*/ 71894 w 13027663"/>
              <a:gd name="connsiteY5" fmla="*/ 5354460 h 11321432"/>
              <a:gd name="connsiteX6" fmla="*/ 3005595 w 13027663"/>
              <a:gd name="connsiteY6" fmla="*/ 273141 h 11321432"/>
              <a:gd name="connsiteX7" fmla="*/ 3546035 w 13027663"/>
              <a:gd name="connsiteY7" fmla="*/ 4137 h 11321432"/>
              <a:gd name="connsiteX8" fmla="*/ 3556238 w 13027663"/>
              <a:gd name="connsiteY8" fmla="*/ 6446 h 11321432"/>
              <a:gd name="connsiteX9" fmla="*/ 3608331 w 13027663"/>
              <a:gd name="connsiteY9" fmla="*/ 1195 h 11321432"/>
              <a:gd name="connsiteX10" fmla="*/ 9475731 w 13027663"/>
              <a:gd name="connsiteY10" fmla="*/ 1196 h 11321432"/>
              <a:gd name="connsiteX11" fmla="*/ 9500093 w 13027663"/>
              <a:gd name="connsiteY11" fmla="*/ 3652 h 11321432"/>
              <a:gd name="connsiteX12" fmla="*/ 9587137 w 13027663"/>
              <a:gd name="connsiteY12" fmla="*/ 1361 h 11321432"/>
              <a:gd name="connsiteX13" fmla="*/ 10022069 w 13027663"/>
              <a:gd name="connsiteY13" fmla="*/ 273142 h 11321432"/>
              <a:gd name="connsiteX14" fmla="*/ 12955769 w 13027663"/>
              <a:gd name="connsiteY14" fmla="*/ 5354460 h 11321432"/>
              <a:gd name="connsiteX15" fmla="*/ 13024885 w 13027663"/>
              <a:gd name="connsiteY15" fmla="*/ 5560006 h 11321432"/>
              <a:gd name="connsiteX16" fmla="*/ 13027363 w 13027663"/>
              <a:gd name="connsiteY16" fmla="*/ 5654132 h 11321432"/>
              <a:gd name="connsiteX17" fmla="*/ 13027663 w 13027663"/>
              <a:gd name="connsiteY17" fmla="*/ 5655918 h 11321432"/>
              <a:gd name="connsiteX18" fmla="*/ 13027537 w 13027663"/>
              <a:gd name="connsiteY18" fmla="*/ 5660717 h 11321432"/>
              <a:gd name="connsiteX19" fmla="*/ 13027663 w 13027663"/>
              <a:gd name="connsiteY19" fmla="*/ 5665516 h 11321432"/>
              <a:gd name="connsiteX20" fmla="*/ 13027363 w 13027663"/>
              <a:gd name="connsiteY20" fmla="*/ 5667302 h 11321432"/>
              <a:gd name="connsiteX21" fmla="*/ 13024885 w 13027663"/>
              <a:gd name="connsiteY21" fmla="*/ 5761428 h 11321432"/>
              <a:gd name="connsiteX22" fmla="*/ 12955769 w 13027663"/>
              <a:gd name="connsiteY22" fmla="*/ 5966974 h 11321432"/>
              <a:gd name="connsiteX23" fmla="*/ 10022069 w 13027663"/>
              <a:gd name="connsiteY23" fmla="*/ 11048291 h 11321432"/>
              <a:gd name="connsiteX24" fmla="*/ 9587137 w 13027663"/>
              <a:gd name="connsiteY24" fmla="*/ 11320072 h 11321432"/>
              <a:gd name="connsiteX25" fmla="*/ 9500095 w 13027663"/>
              <a:gd name="connsiteY25" fmla="*/ 11317782 h 11321432"/>
              <a:gd name="connsiteX26" fmla="*/ 9475731 w 13027663"/>
              <a:gd name="connsiteY26" fmla="*/ 11320238 h 11321432"/>
              <a:gd name="connsiteX27" fmla="*/ 3608331 w 13027663"/>
              <a:gd name="connsiteY27" fmla="*/ 11320238 h 11321432"/>
              <a:gd name="connsiteX28" fmla="*/ 3556237 w 13027663"/>
              <a:gd name="connsiteY28" fmla="*/ 11314986 h 11321432"/>
              <a:gd name="connsiteX29" fmla="*/ 3546035 w 13027663"/>
              <a:gd name="connsiteY29" fmla="*/ 11317295 h 11321432"/>
              <a:gd name="connsiteX30" fmla="*/ 3005595 w 13027663"/>
              <a:gd name="connsiteY30" fmla="*/ 11048291 h 11321432"/>
              <a:gd name="connsiteX31" fmla="*/ 71894 w 13027663"/>
              <a:gd name="connsiteY31" fmla="*/ 5966974 h 11321432"/>
              <a:gd name="connsiteX32" fmla="*/ 153 w 13027663"/>
              <a:gd name="connsiteY32" fmla="*/ 5735010 h 11321432"/>
              <a:gd name="connsiteX33" fmla="*/ 19 w 13027663"/>
              <a:gd name="connsiteY33" fmla="*/ 5665630 h 11321432"/>
            </a:gdLst>
            <a:ahLst/>
            <a:cxnLst/>
            <a:rect l="l" t="t" r="r" b="b"/>
            <a:pathLst>
              <a:path w="13027663" h="11321432">
                <a:moveTo>
                  <a:pt x="0" y="5665516"/>
                </a:moveTo>
                <a:lnTo>
                  <a:pt x="17" y="5664847"/>
                </a:lnTo>
                <a:lnTo>
                  <a:pt x="0" y="5655918"/>
                </a:lnTo>
                <a:lnTo>
                  <a:pt x="292" y="5654399"/>
                </a:lnTo>
                <a:lnTo>
                  <a:pt x="2777" y="5560006"/>
                </a:lnTo>
                <a:cubicBezTo>
                  <a:pt x="11513" y="5489608"/>
                  <a:pt x="34195" y="5419759"/>
                  <a:pt x="71894" y="5354460"/>
                </a:cubicBezTo>
                <a:lnTo>
                  <a:pt x="3005595" y="273141"/>
                </a:lnTo>
                <a:cubicBezTo>
                  <a:pt x="3118696" y="77244"/>
                  <a:pt x="3334840" y="-22070"/>
                  <a:pt x="3546035" y="4137"/>
                </a:cubicBezTo>
                <a:lnTo>
                  <a:pt x="3556238" y="6446"/>
                </a:lnTo>
                <a:lnTo>
                  <a:pt x="3608331" y="1195"/>
                </a:lnTo>
                <a:lnTo>
                  <a:pt x="9475731" y="1196"/>
                </a:lnTo>
                <a:lnTo>
                  <a:pt x="9500093" y="3652"/>
                </a:lnTo>
                <a:lnTo>
                  <a:pt x="9587137" y="1361"/>
                </a:lnTo>
                <a:cubicBezTo>
                  <a:pt x="9762009" y="13719"/>
                  <a:pt x="9927817" y="109895"/>
                  <a:pt x="10022069" y="273142"/>
                </a:cubicBezTo>
                <a:lnTo>
                  <a:pt x="12955769" y="5354460"/>
                </a:lnTo>
                <a:cubicBezTo>
                  <a:pt x="12993469" y="5419759"/>
                  <a:pt x="13016151" y="5489608"/>
                  <a:pt x="13024885" y="5560006"/>
                </a:cubicBezTo>
                <a:lnTo>
                  <a:pt x="13027363" y="5654132"/>
                </a:lnTo>
                <a:lnTo>
                  <a:pt x="13027663" y="5655918"/>
                </a:lnTo>
                <a:lnTo>
                  <a:pt x="13027537" y="5660717"/>
                </a:lnTo>
                <a:lnTo>
                  <a:pt x="13027663" y="5665516"/>
                </a:lnTo>
                <a:lnTo>
                  <a:pt x="13027363" y="5667302"/>
                </a:lnTo>
                <a:lnTo>
                  <a:pt x="13024885" y="5761428"/>
                </a:lnTo>
                <a:cubicBezTo>
                  <a:pt x="13016151" y="5831826"/>
                  <a:pt x="12993469" y="5901675"/>
                  <a:pt x="12955769" y="5966974"/>
                </a:cubicBezTo>
                <a:lnTo>
                  <a:pt x="10022069" y="11048291"/>
                </a:lnTo>
                <a:cubicBezTo>
                  <a:pt x="9927817" y="11211539"/>
                  <a:pt x="9762009" y="11307714"/>
                  <a:pt x="9587137" y="11320072"/>
                </a:cubicBezTo>
                <a:lnTo>
                  <a:pt x="9500095" y="11317782"/>
                </a:lnTo>
                <a:lnTo>
                  <a:pt x="9475731" y="11320238"/>
                </a:lnTo>
                <a:lnTo>
                  <a:pt x="3608331" y="11320238"/>
                </a:lnTo>
                <a:lnTo>
                  <a:pt x="3556237" y="11314986"/>
                </a:lnTo>
                <a:lnTo>
                  <a:pt x="3546035" y="11317295"/>
                </a:lnTo>
                <a:cubicBezTo>
                  <a:pt x="3334840" y="11343502"/>
                  <a:pt x="3118696" y="11244188"/>
                  <a:pt x="3005595" y="11048291"/>
                </a:cubicBezTo>
                <a:lnTo>
                  <a:pt x="71894" y="5966974"/>
                </a:lnTo>
                <a:cubicBezTo>
                  <a:pt x="29482" y="5893512"/>
                  <a:pt x="6077" y="5814293"/>
                  <a:pt x="153" y="5735010"/>
                </a:cubicBezTo>
                <a:lnTo>
                  <a:pt x="19" y="566563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blurRad="1143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>
            <p:custDataLst>
              <p:tags r:id="rId4"/>
            </p:custDataLst>
          </p:nvPr>
        </p:nvSpPr>
        <p:spPr>
          <a:xfrm rot="5400000">
            <a:off x="6497524" y="1959049"/>
            <a:ext cx="1152734" cy="1001761"/>
          </a:xfrm>
          <a:custGeom>
            <a:avLst/>
            <a:gdLst>
              <a:gd name="connsiteX0" fmla="*/ 0 w 13027663"/>
              <a:gd name="connsiteY0" fmla="*/ 5665516 h 11321432"/>
              <a:gd name="connsiteX1" fmla="*/ 17 w 13027663"/>
              <a:gd name="connsiteY1" fmla="*/ 5664847 h 11321432"/>
              <a:gd name="connsiteX2" fmla="*/ 0 w 13027663"/>
              <a:gd name="connsiteY2" fmla="*/ 5655918 h 11321432"/>
              <a:gd name="connsiteX3" fmla="*/ 292 w 13027663"/>
              <a:gd name="connsiteY3" fmla="*/ 5654399 h 11321432"/>
              <a:gd name="connsiteX4" fmla="*/ 2777 w 13027663"/>
              <a:gd name="connsiteY4" fmla="*/ 5560006 h 11321432"/>
              <a:gd name="connsiteX5" fmla="*/ 71894 w 13027663"/>
              <a:gd name="connsiteY5" fmla="*/ 5354460 h 11321432"/>
              <a:gd name="connsiteX6" fmla="*/ 3005595 w 13027663"/>
              <a:gd name="connsiteY6" fmla="*/ 273141 h 11321432"/>
              <a:gd name="connsiteX7" fmla="*/ 3546035 w 13027663"/>
              <a:gd name="connsiteY7" fmla="*/ 4137 h 11321432"/>
              <a:gd name="connsiteX8" fmla="*/ 3556238 w 13027663"/>
              <a:gd name="connsiteY8" fmla="*/ 6446 h 11321432"/>
              <a:gd name="connsiteX9" fmla="*/ 3608331 w 13027663"/>
              <a:gd name="connsiteY9" fmla="*/ 1195 h 11321432"/>
              <a:gd name="connsiteX10" fmla="*/ 9475731 w 13027663"/>
              <a:gd name="connsiteY10" fmla="*/ 1196 h 11321432"/>
              <a:gd name="connsiteX11" fmla="*/ 9500093 w 13027663"/>
              <a:gd name="connsiteY11" fmla="*/ 3652 h 11321432"/>
              <a:gd name="connsiteX12" fmla="*/ 9587137 w 13027663"/>
              <a:gd name="connsiteY12" fmla="*/ 1361 h 11321432"/>
              <a:gd name="connsiteX13" fmla="*/ 10022069 w 13027663"/>
              <a:gd name="connsiteY13" fmla="*/ 273142 h 11321432"/>
              <a:gd name="connsiteX14" fmla="*/ 12955769 w 13027663"/>
              <a:gd name="connsiteY14" fmla="*/ 5354460 h 11321432"/>
              <a:gd name="connsiteX15" fmla="*/ 13024885 w 13027663"/>
              <a:gd name="connsiteY15" fmla="*/ 5560006 h 11321432"/>
              <a:gd name="connsiteX16" fmla="*/ 13027363 w 13027663"/>
              <a:gd name="connsiteY16" fmla="*/ 5654132 h 11321432"/>
              <a:gd name="connsiteX17" fmla="*/ 13027663 w 13027663"/>
              <a:gd name="connsiteY17" fmla="*/ 5655918 h 11321432"/>
              <a:gd name="connsiteX18" fmla="*/ 13027537 w 13027663"/>
              <a:gd name="connsiteY18" fmla="*/ 5660717 h 11321432"/>
              <a:gd name="connsiteX19" fmla="*/ 13027663 w 13027663"/>
              <a:gd name="connsiteY19" fmla="*/ 5665516 h 11321432"/>
              <a:gd name="connsiteX20" fmla="*/ 13027363 w 13027663"/>
              <a:gd name="connsiteY20" fmla="*/ 5667302 h 11321432"/>
              <a:gd name="connsiteX21" fmla="*/ 13024885 w 13027663"/>
              <a:gd name="connsiteY21" fmla="*/ 5761428 h 11321432"/>
              <a:gd name="connsiteX22" fmla="*/ 12955769 w 13027663"/>
              <a:gd name="connsiteY22" fmla="*/ 5966974 h 11321432"/>
              <a:gd name="connsiteX23" fmla="*/ 10022069 w 13027663"/>
              <a:gd name="connsiteY23" fmla="*/ 11048291 h 11321432"/>
              <a:gd name="connsiteX24" fmla="*/ 9587137 w 13027663"/>
              <a:gd name="connsiteY24" fmla="*/ 11320072 h 11321432"/>
              <a:gd name="connsiteX25" fmla="*/ 9500095 w 13027663"/>
              <a:gd name="connsiteY25" fmla="*/ 11317782 h 11321432"/>
              <a:gd name="connsiteX26" fmla="*/ 9475731 w 13027663"/>
              <a:gd name="connsiteY26" fmla="*/ 11320238 h 11321432"/>
              <a:gd name="connsiteX27" fmla="*/ 3608331 w 13027663"/>
              <a:gd name="connsiteY27" fmla="*/ 11320238 h 11321432"/>
              <a:gd name="connsiteX28" fmla="*/ 3556237 w 13027663"/>
              <a:gd name="connsiteY28" fmla="*/ 11314986 h 11321432"/>
              <a:gd name="connsiteX29" fmla="*/ 3546035 w 13027663"/>
              <a:gd name="connsiteY29" fmla="*/ 11317295 h 11321432"/>
              <a:gd name="connsiteX30" fmla="*/ 3005595 w 13027663"/>
              <a:gd name="connsiteY30" fmla="*/ 11048291 h 11321432"/>
              <a:gd name="connsiteX31" fmla="*/ 71894 w 13027663"/>
              <a:gd name="connsiteY31" fmla="*/ 5966974 h 11321432"/>
              <a:gd name="connsiteX32" fmla="*/ 153 w 13027663"/>
              <a:gd name="connsiteY32" fmla="*/ 5735010 h 11321432"/>
              <a:gd name="connsiteX33" fmla="*/ 19 w 13027663"/>
              <a:gd name="connsiteY33" fmla="*/ 5665630 h 11321432"/>
            </a:gdLst>
            <a:ahLst/>
            <a:cxnLst/>
            <a:rect l="l" t="t" r="r" b="b"/>
            <a:pathLst>
              <a:path w="13027663" h="11321432">
                <a:moveTo>
                  <a:pt x="0" y="5665516"/>
                </a:moveTo>
                <a:lnTo>
                  <a:pt x="17" y="5664847"/>
                </a:lnTo>
                <a:lnTo>
                  <a:pt x="0" y="5655918"/>
                </a:lnTo>
                <a:lnTo>
                  <a:pt x="292" y="5654399"/>
                </a:lnTo>
                <a:lnTo>
                  <a:pt x="2777" y="5560006"/>
                </a:lnTo>
                <a:cubicBezTo>
                  <a:pt x="11513" y="5489608"/>
                  <a:pt x="34195" y="5419759"/>
                  <a:pt x="71894" y="5354460"/>
                </a:cubicBezTo>
                <a:lnTo>
                  <a:pt x="3005595" y="273141"/>
                </a:lnTo>
                <a:cubicBezTo>
                  <a:pt x="3118696" y="77244"/>
                  <a:pt x="3334840" y="-22070"/>
                  <a:pt x="3546035" y="4137"/>
                </a:cubicBezTo>
                <a:lnTo>
                  <a:pt x="3556238" y="6446"/>
                </a:lnTo>
                <a:lnTo>
                  <a:pt x="3608331" y="1195"/>
                </a:lnTo>
                <a:lnTo>
                  <a:pt x="9475731" y="1196"/>
                </a:lnTo>
                <a:lnTo>
                  <a:pt x="9500093" y="3652"/>
                </a:lnTo>
                <a:lnTo>
                  <a:pt x="9587137" y="1361"/>
                </a:lnTo>
                <a:cubicBezTo>
                  <a:pt x="9762009" y="13719"/>
                  <a:pt x="9927817" y="109895"/>
                  <a:pt x="10022069" y="273142"/>
                </a:cubicBezTo>
                <a:lnTo>
                  <a:pt x="12955769" y="5354460"/>
                </a:lnTo>
                <a:cubicBezTo>
                  <a:pt x="12993469" y="5419759"/>
                  <a:pt x="13016151" y="5489608"/>
                  <a:pt x="13024885" y="5560006"/>
                </a:cubicBezTo>
                <a:lnTo>
                  <a:pt x="13027363" y="5654132"/>
                </a:lnTo>
                <a:lnTo>
                  <a:pt x="13027663" y="5655918"/>
                </a:lnTo>
                <a:lnTo>
                  <a:pt x="13027537" y="5660717"/>
                </a:lnTo>
                <a:lnTo>
                  <a:pt x="13027663" y="5665516"/>
                </a:lnTo>
                <a:lnTo>
                  <a:pt x="13027363" y="5667302"/>
                </a:lnTo>
                <a:lnTo>
                  <a:pt x="13024885" y="5761428"/>
                </a:lnTo>
                <a:cubicBezTo>
                  <a:pt x="13016151" y="5831826"/>
                  <a:pt x="12993469" y="5901675"/>
                  <a:pt x="12955769" y="5966974"/>
                </a:cubicBezTo>
                <a:lnTo>
                  <a:pt x="10022069" y="11048291"/>
                </a:lnTo>
                <a:cubicBezTo>
                  <a:pt x="9927817" y="11211539"/>
                  <a:pt x="9762009" y="11307714"/>
                  <a:pt x="9587137" y="11320072"/>
                </a:cubicBezTo>
                <a:lnTo>
                  <a:pt x="9500095" y="11317782"/>
                </a:lnTo>
                <a:lnTo>
                  <a:pt x="9475731" y="11320238"/>
                </a:lnTo>
                <a:lnTo>
                  <a:pt x="3608331" y="11320238"/>
                </a:lnTo>
                <a:lnTo>
                  <a:pt x="3556237" y="11314986"/>
                </a:lnTo>
                <a:lnTo>
                  <a:pt x="3546035" y="11317295"/>
                </a:lnTo>
                <a:cubicBezTo>
                  <a:pt x="3334840" y="11343502"/>
                  <a:pt x="3118696" y="11244188"/>
                  <a:pt x="3005595" y="11048291"/>
                </a:cubicBezTo>
                <a:lnTo>
                  <a:pt x="71894" y="5966974"/>
                </a:lnTo>
                <a:cubicBezTo>
                  <a:pt x="29482" y="5893512"/>
                  <a:pt x="6077" y="5814293"/>
                  <a:pt x="153" y="5735010"/>
                </a:cubicBezTo>
                <a:lnTo>
                  <a:pt x="19" y="566563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blurRad="1143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>
            <p:custDataLst>
              <p:tags r:id="rId5"/>
            </p:custDataLst>
          </p:nvPr>
        </p:nvSpPr>
        <p:spPr>
          <a:xfrm rot="5400000">
            <a:off x="8769360" y="1959049"/>
            <a:ext cx="1152734" cy="1001761"/>
          </a:xfrm>
          <a:custGeom>
            <a:avLst/>
            <a:gdLst>
              <a:gd name="connsiteX0" fmla="*/ 0 w 13027663"/>
              <a:gd name="connsiteY0" fmla="*/ 5665516 h 11321432"/>
              <a:gd name="connsiteX1" fmla="*/ 17 w 13027663"/>
              <a:gd name="connsiteY1" fmla="*/ 5664847 h 11321432"/>
              <a:gd name="connsiteX2" fmla="*/ 0 w 13027663"/>
              <a:gd name="connsiteY2" fmla="*/ 5655918 h 11321432"/>
              <a:gd name="connsiteX3" fmla="*/ 292 w 13027663"/>
              <a:gd name="connsiteY3" fmla="*/ 5654399 h 11321432"/>
              <a:gd name="connsiteX4" fmla="*/ 2777 w 13027663"/>
              <a:gd name="connsiteY4" fmla="*/ 5560006 h 11321432"/>
              <a:gd name="connsiteX5" fmla="*/ 71894 w 13027663"/>
              <a:gd name="connsiteY5" fmla="*/ 5354460 h 11321432"/>
              <a:gd name="connsiteX6" fmla="*/ 3005595 w 13027663"/>
              <a:gd name="connsiteY6" fmla="*/ 273141 h 11321432"/>
              <a:gd name="connsiteX7" fmla="*/ 3546035 w 13027663"/>
              <a:gd name="connsiteY7" fmla="*/ 4137 h 11321432"/>
              <a:gd name="connsiteX8" fmla="*/ 3556238 w 13027663"/>
              <a:gd name="connsiteY8" fmla="*/ 6446 h 11321432"/>
              <a:gd name="connsiteX9" fmla="*/ 3608331 w 13027663"/>
              <a:gd name="connsiteY9" fmla="*/ 1195 h 11321432"/>
              <a:gd name="connsiteX10" fmla="*/ 9475731 w 13027663"/>
              <a:gd name="connsiteY10" fmla="*/ 1196 h 11321432"/>
              <a:gd name="connsiteX11" fmla="*/ 9500093 w 13027663"/>
              <a:gd name="connsiteY11" fmla="*/ 3652 h 11321432"/>
              <a:gd name="connsiteX12" fmla="*/ 9587137 w 13027663"/>
              <a:gd name="connsiteY12" fmla="*/ 1361 h 11321432"/>
              <a:gd name="connsiteX13" fmla="*/ 10022069 w 13027663"/>
              <a:gd name="connsiteY13" fmla="*/ 273142 h 11321432"/>
              <a:gd name="connsiteX14" fmla="*/ 12955769 w 13027663"/>
              <a:gd name="connsiteY14" fmla="*/ 5354460 h 11321432"/>
              <a:gd name="connsiteX15" fmla="*/ 13024885 w 13027663"/>
              <a:gd name="connsiteY15" fmla="*/ 5560006 h 11321432"/>
              <a:gd name="connsiteX16" fmla="*/ 13027363 w 13027663"/>
              <a:gd name="connsiteY16" fmla="*/ 5654132 h 11321432"/>
              <a:gd name="connsiteX17" fmla="*/ 13027663 w 13027663"/>
              <a:gd name="connsiteY17" fmla="*/ 5655918 h 11321432"/>
              <a:gd name="connsiteX18" fmla="*/ 13027537 w 13027663"/>
              <a:gd name="connsiteY18" fmla="*/ 5660717 h 11321432"/>
              <a:gd name="connsiteX19" fmla="*/ 13027663 w 13027663"/>
              <a:gd name="connsiteY19" fmla="*/ 5665516 h 11321432"/>
              <a:gd name="connsiteX20" fmla="*/ 13027363 w 13027663"/>
              <a:gd name="connsiteY20" fmla="*/ 5667302 h 11321432"/>
              <a:gd name="connsiteX21" fmla="*/ 13024885 w 13027663"/>
              <a:gd name="connsiteY21" fmla="*/ 5761428 h 11321432"/>
              <a:gd name="connsiteX22" fmla="*/ 12955769 w 13027663"/>
              <a:gd name="connsiteY22" fmla="*/ 5966974 h 11321432"/>
              <a:gd name="connsiteX23" fmla="*/ 10022069 w 13027663"/>
              <a:gd name="connsiteY23" fmla="*/ 11048291 h 11321432"/>
              <a:gd name="connsiteX24" fmla="*/ 9587137 w 13027663"/>
              <a:gd name="connsiteY24" fmla="*/ 11320072 h 11321432"/>
              <a:gd name="connsiteX25" fmla="*/ 9500095 w 13027663"/>
              <a:gd name="connsiteY25" fmla="*/ 11317782 h 11321432"/>
              <a:gd name="connsiteX26" fmla="*/ 9475731 w 13027663"/>
              <a:gd name="connsiteY26" fmla="*/ 11320238 h 11321432"/>
              <a:gd name="connsiteX27" fmla="*/ 3608331 w 13027663"/>
              <a:gd name="connsiteY27" fmla="*/ 11320238 h 11321432"/>
              <a:gd name="connsiteX28" fmla="*/ 3556237 w 13027663"/>
              <a:gd name="connsiteY28" fmla="*/ 11314986 h 11321432"/>
              <a:gd name="connsiteX29" fmla="*/ 3546035 w 13027663"/>
              <a:gd name="connsiteY29" fmla="*/ 11317295 h 11321432"/>
              <a:gd name="connsiteX30" fmla="*/ 3005595 w 13027663"/>
              <a:gd name="connsiteY30" fmla="*/ 11048291 h 11321432"/>
              <a:gd name="connsiteX31" fmla="*/ 71894 w 13027663"/>
              <a:gd name="connsiteY31" fmla="*/ 5966974 h 11321432"/>
              <a:gd name="connsiteX32" fmla="*/ 153 w 13027663"/>
              <a:gd name="connsiteY32" fmla="*/ 5735010 h 11321432"/>
              <a:gd name="connsiteX33" fmla="*/ 19 w 13027663"/>
              <a:gd name="connsiteY33" fmla="*/ 5665630 h 11321432"/>
            </a:gdLst>
            <a:ahLst/>
            <a:cxnLst/>
            <a:rect l="l" t="t" r="r" b="b"/>
            <a:pathLst>
              <a:path w="13027663" h="11321432">
                <a:moveTo>
                  <a:pt x="0" y="5665516"/>
                </a:moveTo>
                <a:lnTo>
                  <a:pt x="17" y="5664847"/>
                </a:lnTo>
                <a:lnTo>
                  <a:pt x="0" y="5655918"/>
                </a:lnTo>
                <a:lnTo>
                  <a:pt x="292" y="5654399"/>
                </a:lnTo>
                <a:lnTo>
                  <a:pt x="2777" y="5560006"/>
                </a:lnTo>
                <a:cubicBezTo>
                  <a:pt x="11513" y="5489608"/>
                  <a:pt x="34195" y="5419759"/>
                  <a:pt x="71894" y="5354460"/>
                </a:cubicBezTo>
                <a:lnTo>
                  <a:pt x="3005595" y="273141"/>
                </a:lnTo>
                <a:cubicBezTo>
                  <a:pt x="3118696" y="77244"/>
                  <a:pt x="3334840" y="-22070"/>
                  <a:pt x="3546035" y="4137"/>
                </a:cubicBezTo>
                <a:lnTo>
                  <a:pt x="3556238" y="6446"/>
                </a:lnTo>
                <a:lnTo>
                  <a:pt x="3608331" y="1195"/>
                </a:lnTo>
                <a:lnTo>
                  <a:pt x="9475731" y="1196"/>
                </a:lnTo>
                <a:lnTo>
                  <a:pt x="9500093" y="3652"/>
                </a:lnTo>
                <a:lnTo>
                  <a:pt x="9587137" y="1361"/>
                </a:lnTo>
                <a:cubicBezTo>
                  <a:pt x="9762009" y="13719"/>
                  <a:pt x="9927817" y="109895"/>
                  <a:pt x="10022069" y="273142"/>
                </a:cubicBezTo>
                <a:lnTo>
                  <a:pt x="12955769" y="5354460"/>
                </a:lnTo>
                <a:cubicBezTo>
                  <a:pt x="12993469" y="5419759"/>
                  <a:pt x="13016151" y="5489608"/>
                  <a:pt x="13024885" y="5560006"/>
                </a:cubicBezTo>
                <a:lnTo>
                  <a:pt x="13027363" y="5654132"/>
                </a:lnTo>
                <a:lnTo>
                  <a:pt x="13027663" y="5655918"/>
                </a:lnTo>
                <a:lnTo>
                  <a:pt x="13027537" y="5660717"/>
                </a:lnTo>
                <a:lnTo>
                  <a:pt x="13027663" y="5665516"/>
                </a:lnTo>
                <a:lnTo>
                  <a:pt x="13027363" y="5667302"/>
                </a:lnTo>
                <a:lnTo>
                  <a:pt x="13024885" y="5761428"/>
                </a:lnTo>
                <a:cubicBezTo>
                  <a:pt x="13016151" y="5831826"/>
                  <a:pt x="12993469" y="5901675"/>
                  <a:pt x="12955769" y="5966974"/>
                </a:cubicBezTo>
                <a:lnTo>
                  <a:pt x="10022069" y="11048291"/>
                </a:lnTo>
                <a:cubicBezTo>
                  <a:pt x="9927817" y="11211539"/>
                  <a:pt x="9762009" y="11307714"/>
                  <a:pt x="9587137" y="11320072"/>
                </a:cubicBezTo>
                <a:lnTo>
                  <a:pt x="9500095" y="11317782"/>
                </a:lnTo>
                <a:lnTo>
                  <a:pt x="9475731" y="11320238"/>
                </a:lnTo>
                <a:lnTo>
                  <a:pt x="3608331" y="11320238"/>
                </a:lnTo>
                <a:lnTo>
                  <a:pt x="3556237" y="11314986"/>
                </a:lnTo>
                <a:lnTo>
                  <a:pt x="3546035" y="11317295"/>
                </a:lnTo>
                <a:cubicBezTo>
                  <a:pt x="3334840" y="11343502"/>
                  <a:pt x="3118696" y="11244188"/>
                  <a:pt x="3005595" y="11048291"/>
                </a:cubicBezTo>
                <a:lnTo>
                  <a:pt x="71894" y="5966974"/>
                </a:lnTo>
                <a:cubicBezTo>
                  <a:pt x="29482" y="5893512"/>
                  <a:pt x="6077" y="5814293"/>
                  <a:pt x="153" y="5735010"/>
                </a:cubicBezTo>
                <a:lnTo>
                  <a:pt x="19" y="566563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blurRad="1143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>
            <p:custDataLst>
              <p:tags r:id="rId6"/>
            </p:custDataLst>
          </p:nvPr>
        </p:nvSpPr>
        <p:spPr>
          <a:xfrm>
            <a:off x="2002163" y="2090597"/>
            <a:ext cx="1018013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48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9" name="标题 1"/>
          <p:cNvSpPr txBox="1"/>
          <p:nvPr>
            <p:custDataLst>
              <p:tags r:id="rId7"/>
            </p:custDataLst>
          </p:nvPr>
        </p:nvSpPr>
        <p:spPr>
          <a:xfrm>
            <a:off x="4294895" y="2090597"/>
            <a:ext cx="1001620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48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>
            <p:custDataLst>
              <p:tags r:id="rId8"/>
            </p:custDataLst>
          </p:nvPr>
        </p:nvSpPr>
        <p:spPr>
          <a:xfrm>
            <a:off x="6579431" y="2090597"/>
            <a:ext cx="988920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48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03</a:t>
            </a:r>
            <a:endParaRPr kumimoji="1" lang="zh-CN" altLang="en-US"/>
          </a:p>
        </p:txBody>
      </p:sp>
      <p:sp>
        <p:nvSpPr>
          <p:cNvPr id="11" name="标题 1"/>
          <p:cNvSpPr txBox="1"/>
          <p:nvPr>
            <p:custDataLst>
              <p:tags r:id="rId9"/>
            </p:custDataLst>
          </p:nvPr>
        </p:nvSpPr>
        <p:spPr>
          <a:xfrm>
            <a:off x="8851267" y="2090597"/>
            <a:ext cx="963520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48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04</a:t>
            </a:r>
            <a:endParaRPr kumimoji="1" lang="zh-CN" altLang="en-US"/>
          </a:p>
        </p:txBody>
      </p:sp>
      <p:sp>
        <p:nvSpPr>
          <p:cNvPr id="13" name="标题 1"/>
          <p:cNvSpPr txBox="1"/>
          <p:nvPr>
            <p:custDataLst>
              <p:tags r:id="rId10"/>
            </p:custDataLst>
          </p:nvPr>
        </p:nvSpPr>
        <p:spPr>
          <a:xfrm>
            <a:off x="1577340" y="3054146"/>
            <a:ext cx="1905758" cy="305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活跃度分析：日活跃用户数（DAU）、月活跃用户数（MAU）、参与者数量、用户参与度等。</a:t>
            </a:r>
            <a:endParaRPr kumimoji="1" lang="zh-CN" altLang="en-US"/>
          </a:p>
        </p:txBody>
      </p:sp>
      <p:sp>
        <p:nvSpPr>
          <p:cNvPr id="14" name="标题 1"/>
          <p:cNvSpPr txBox="1"/>
          <p:nvPr>
            <p:custDataLst>
              <p:tags r:id="rId11"/>
            </p:custDataLst>
          </p:nvPr>
        </p:nvSpPr>
        <p:spPr>
          <a:xfrm>
            <a:off x="3849176" y="3054146"/>
            <a:ext cx="1905758" cy="305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开发效率分析：PR数量、PR审阅者数量、PR响应时长、PR生命周期、代码变更量等。</a:t>
            </a:r>
            <a:endParaRPr kumimoji="1" lang="zh-CN" altLang="en-US"/>
          </a:p>
        </p:txBody>
      </p:sp>
      <p:sp>
        <p:nvSpPr>
          <p:cNvPr id="15" name="标题 1"/>
          <p:cNvSpPr txBox="1"/>
          <p:nvPr>
            <p:custDataLst>
              <p:tags r:id="rId12"/>
            </p:custDataLst>
          </p:nvPr>
        </p:nvSpPr>
        <p:spPr>
          <a:xfrm>
            <a:off x="6121012" y="3054146"/>
            <a:ext cx="1905758" cy="305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社区参与度分析：Fork数量、Stars数量、关注度变化等。</a:t>
            </a:r>
            <a:endParaRPr kumimoji="1" lang="zh-CN" altLang="en-US"/>
          </a:p>
        </p:txBody>
      </p:sp>
      <p:sp>
        <p:nvSpPr>
          <p:cNvPr id="16" name="标题 1"/>
          <p:cNvSpPr txBox="1"/>
          <p:nvPr>
            <p:custDataLst>
              <p:tags r:id="rId13"/>
            </p:custDataLst>
          </p:nvPr>
        </p:nvSpPr>
        <p:spPr>
          <a:xfrm>
            <a:off x="8392848" y="3054146"/>
            <a:ext cx="1905758" cy="305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问题解决能力分析：Issue数量和关闭率、Issue响应时长、Issue生命周期等。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482600" y="994921"/>
            <a:ext cx="5890904" cy="8037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数据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</a:t>
            </a:r>
            <a:endParaRPr kumimoji="1" lang="zh-CN" altLang="en-US" sz="28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 CN Bold" panose="020B0800000000000000" charset="-122"/>
              <a:ea typeface="Source Han Sans CN Bold" panose="020B0800000000000000" charset="-122"/>
              <a:cs typeface="Source Han Sans CN Bold" panose="020B0800000000000000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" y="0"/>
            <a:ext cx="1219199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127760" y="1882140"/>
            <a:ext cx="1625600" cy="163449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487805" y="2168525"/>
            <a:ext cx="937260" cy="1061720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/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83615" y="1700530"/>
            <a:ext cx="303530" cy="33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143885" y="2636520"/>
            <a:ext cx="8314690" cy="3176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计算DAU/MAU比率：通过比较日活跃用户与月活跃用户的比例，评估用户粘性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，越高代表粘性越强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
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参与者活跃度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r>
              <a:rPr kumimoji="1" lang="zh-CN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参与者数量越多，表明项目越活跃，有大量开发者持续参与，项目越健康。</a:t>
            </a:r>
            <a:endParaRPr kumimoji="1" lang="zh-CN" altLang="en-US" sz="28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216387" y="2132330"/>
            <a:ext cx="3803291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en-US" altLang="zh-CN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活跃度分析</a:t>
            </a:r>
            <a:endParaRPr kumimoji="1" lang="zh-CN" altLang="en-US" sz="4000"/>
          </a:p>
        </p:txBody>
      </p:sp>
      <p:sp>
        <p:nvSpPr>
          <p:cNvPr id="3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分析方法</a:t>
            </a: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rot="19381400" flipH="1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ahLst/>
            <a:cxnLst/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1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2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3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4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5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6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ags/tag17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18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19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1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2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3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4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5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6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7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8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29.xml><?xml version="1.0" encoding="utf-8"?>
<p:tagLst xmlns:p="http://schemas.openxmlformats.org/presentationml/2006/main">
  <p:tag name="KSO_WM_DIAGRAM_VIRTUALLY_FRAME" val="{&quot;height&quot;:332.3879921259842,&quot;left&quot;:1,&quot;top&quot;:148.31200787401576,&quot;width&quot;:1045.1999212598425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DIAGRAM_VIRTUALLY_FRAME" val="{&quot;height&quot;:242.49023622047244,&quot;left&quot;:52,&quot;top&quot;:240.50976377952756,&quot;width&quot;:855}"/>
</p:tagLst>
</file>

<file path=ppt/tags/tag31.xml><?xml version="1.0" encoding="utf-8"?>
<p:tagLst xmlns:p="http://schemas.openxmlformats.org/presentationml/2006/main">
  <p:tag name="KSO_WM_DIAGRAM_VIRTUALLY_FRAME" val="{&quot;height&quot;:242.49023622047244,&quot;left&quot;:52,&quot;top&quot;:240.50976377952756,&quot;width&quot;:855}"/>
</p:tagLst>
</file>

<file path=ppt/tags/tag32.xml><?xml version="1.0" encoding="utf-8"?>
<p:tagLst xmlns:p="http://schemas.openxmlformats.org/presentationml/2006/main">
  <p:tag name="KSO_WM_DIAGRAM_VIRTUALLY_FRAME" val="{&quot;height&quot;:242.49023622047244,&quot;left&quot;:52,&quot;top&quot;:240.50976377952756,&quot;width&quot;:855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241_1*l_h_i*1_1_1"/>
  <p:tag name="KSO_WM_TEMPLATE_CATEGORY" val="diagram"/>
  <p:tag name="KSO_WM_TEMPLATE_INDEX" val="2023324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solid&quot;:{&quot;brightness&quot;:0.4000000059604645,&quot;colorType&quot;:1,&quot;foreColorIndex&quot;:5,&quot;transparency&quot;:0.7400000095367432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3241_1*l_i*1_1"/>
  <p:tag name="KSO_WM_TEMPLATE_CATEGORY" val="diagram"/>
  <p:tag name="KSO_WM_TEMPLATE_INDEX" val="20233241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41_1*l_h_i*1_2_1"/>
  <p:tag name="KSO_WM_TEMPLATE_CATEGORY" val="diagram"/>
  <p:tag name="KSO_WM_TEMPLATE_INDEX" val="2023324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solid&quot;:{&quot;brightness&quot;:0.4000000059604645,&quot;colorType&quot;:1,&quot;foreColorIndex&quot;:5,&quot;transparency&quot;:0.68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2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2"/>
  <p:tag name="KSO_WM_UNIT_ID" val="diagram20233241_1*l_h_f*1_2_2"/>
  <p:tag name="KSO_WM_TEMPLATE_CATEGORY" val="diagram"/>
  <p:tag name="KSO_WM_TEMPLATE_INDEX" val="2023324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NOCLEAR" val="0"/>
  <p:tag name="KSO_WM_UNIT_PRESET_TEXT" val="单击此处添加文本，简明扼要地阐述观点。根据需要可酌情增减文字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2"/>
  <p:tag name="KSO_WM_UNIT_ID" val="diagram20233241_1*l_h_f*1_1_2"/>
  <p:tag name="KSO_WM_TEMPLATE_CATEGORY" val="diagram"/>
  <p:tag name="KSO_WM_TEMPLATE_INDEX" val="2023324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NOCLEAR" val="0"/>
  <p:tag name="KSO_WM_UNIT_VALUE" val="117"/>
  <p:tag name="KSO_WM_UNIT_PRESET_TEXT" val="单击此处添加文本，简明扼要地阐述观点。根据需要可酌情增减文字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3241_1*l_h_f*1_4_1"/>
  <p:tag name="KSO_WM_TEMPLATE_CATEGORY" val="diagram"/>
  <p:tag name="KSO_WM_TEMPLATE_INDEX" val="2023324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NOCLEAR" val="0"/>
  <p:tag name="KSO_WM_UNIT_PRESET_TEXT" val="单击此处添加文本，简明扼要地阐述观点。根据需要可酌情增减文字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41_1*l_h_f*1_3_1"/>
  <p:tag name="KSO_WM_TEMPLATE_CATEGORY" val="diagram"/>
  <p:tag name="KSO_WM_TEMPLATE_INDEX" val="2023324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NOCLEAR" val="0"/>
  <p:tag name="KSO_WM_UNIT_PRESET_TEXT" val="单击此处添加文本，简明扼要地阐述观点。根据需要可增减文字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VALUE" val="180*1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3241_1*l_x*1_1"/>
  <p:tag name="KSO_WM_TEMPLATE_CATEGORY" val="diagram"/>
  <p:tag name="KSO_WM_TEMPLATE_INDEX" val="20233241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4"/>
  <p:tag name="KSO_WM_DIAGRAM_VIRTUALLY_FRAME" val="{&quot;height&quot;:327.4173889160156,&quot;left&quot;:91.50007874015748,&quot;top&quot;:134.5548882191575,&quot;width&quot;:777.0171653543307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UNI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diagram20234386_1*l_h_i*1_4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,&quot;colorType&quot;:1,&quot;foreColorIndex&quot;:5,&quot;pos&quot;:0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2"/>
  <p:tag name="KSO_WM_UNIT_ID" val="diagram20234386_1*l_h_i*1_4_2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.30000001192092896,&quot;colorType&quot;:1,&quot;foreColorIndex&quot;:5,&quot;pos&quot;:0,&quot;transparency&quot;:0},{&quot;brightness&quot;:0.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3"/>
  <p:tag name="KSO_WM_UNIT_ID" val="diagram20234386_1*l_h_i*1_4_3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-0.25,&quot;colorType&quot;:1,&quot;foreColorIndex&quot;:5,&quot;pos&quot;:0.3899999856948852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4386_1*l_h_i*1_2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,&quot;colorType&quot;:1,&quot;foreColorIndex&quot;:5,&quot;pos&quot;:0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4386_1*l_h_i*1_2_2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.30000001192092896,&quot;colorType&quot;:1,&quot;foreColorIndex&quot;:5,&quot;pos&quot;:0,&quot;transparency&quot;:0},{&quot;brightness&quot;:0.30000001192092896,&quot;colorType&quot;:1,&quot;foreColorIndex&quot;:5,&quot;pos&quot;:1,&quot;transparency&quot;:0},{&quot;brightness&quot;:0.5,&quot;colorType&quot;:1,&quot;foreColorIndex&quot;:5,&quot;pos&quot;:0.540000021457672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34386_1*l_h_i*1_2_3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-0.25,&quot;colorType&quot;:1,&quot;foreColorIndex&quot;:5,&quot;pos&quot;:0.3899999856948852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4386_1*l_h_i*1_1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.699999988079071,&quot;colorType&quot;:1,&quot;foreColorIndex&quot;:5,&quot;pos&quot;:0,&quot;transparency&quot;:0},{&quot;brightness&quot;:0.69999998807907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4386_1*l_h_i*1_1_2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34386_1*l_h_i*1_1_3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-0.05000000074505806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4386_1*l_h_i*1_3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34386_1*l_h_i*1_3_2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-0.10000000149011612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3"/>
  <p:tag name="KSO_WM_UNIT_ID" val="diagram20234386_1*l_h_i*1_3_3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10000000149011612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4"/>
  <p:tag name="KSO_WM_UNIT_ID" val="diagram20234386_1*l_h_i*1_3_4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4"/>
  <p:tag name="KSO_WM_UNIT_ID" val="diagram20234386_1*l_h_i*1_1_4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4"/>
  <p:tag name="KSO_WM_UNIT_ID" val="diagram20234386_1*l_h_i*1_4_4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4"/>
  <p:tag name="KSO_WM_UNIT_ID" val="diagram20234386_1*l_h_i*1_2_4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386_1*l_h_f*1_1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VALUE" val="5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文字是您思想的提炼，请尽量言简意赅的阐述观点单击输入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4386_1*l_h_f*1_3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VALUE" val="5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文字是您思想的提炼，请尽量言简意赅的阐述观点单击输入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4386_1*l_h_f*1_2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1"/>
  <p:tag name="KSO_WM_DIAGRAM_GROUP_CODE" val="l1-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文字是您思想的提炼，请尽量言简意赅的阐述观点单击输入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23*1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4386_1*l_h_x*1_1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24*1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4386_1*l_h_x*1_2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15*1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4386_1*l_h_x*1_3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6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4386_1*l_h_f*1_4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VALUE" val="51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文字是您思想的提炼，请尽量言简意赅的阐述观点单击输入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6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24*1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34386_1*l_h_x*1_4_1"/>
  <p:tag name="KSO_WM_TEMPLATE_CATEGORY" val="diagram"/>
  <p:tag name="KSO_WM_TEMPLATE_INDEX" val="20234386"/>
  <p:tag name="KSO_WM_UNIT_LAYERLEVEL" val="1_1_1"/>
  <p:tag name="KSO_WM_TAG_VERSION" val="3.0"/>
  <p:tag name="KSO_WM_BEAUTIFY_FLAG" val="#wm#"/>
  <p:tag name="KSO_WM_DIAGRAM_MAX_ITEMCNT" val="4"/>
  <p:tag name="KSO_WM_DIAGRAM_MIN_ITEMCNT" val="4"/>
  <p:tag name="KSO_WM_DIAGRAM_VIRTUALLY_FRAME" val="{&quot;height&quot;:357.20007874015755,&quot;left&quot;:54.79998779296875,&quot;top&quot;:133.92496062992126,&quot;width&quot;:850.400024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51_1*i*1"/>
  <p:tag name="KSO_WM_TEMPLATE_CATEGORY" val="custom"/>
  <p:tag name="KSO_WM_TEMPLATE_INDEX" val="20232451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2451_1*i*2"/>
  <p:tag name="KSO_WM_TEMPLATE_CATEGORY" val="custom"/>
  <p:tag name="KSO_WM_TEMPLATE_INDEX" val="20232451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2451_1*i*3"/>
  <p:tag name="KSO_WM_TEMPLATE_CATEGORY" val="custom"/>
  <p:tag name="KSO_WM_TEMPLATE_INDEX" val="20232451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2451_1*i*4"/>
  <p:tag name="KSO_WM_TEMPLATE_CATEGORY" val="custom"/>
  <p:tag name="KSO_WM_TEMPLATE_INDEX" val="20232451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2"/>
  <p:tag name="KSO_WM_TEMPLATE_INDEX" val="20232451"/>
  <p:tag name="KSO_WM_UNIT_ID" val="custom20232451_1*a*1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52_1*l_h_f*1_1_1"/>
  <p:tag name="KSO_WM_TEMPLATE_CATEGORY" val="diagram"/>
  <p:tag name="KSO_WM_TEMPLATE_INDEX" val="20232452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1"/>
  <p:tag name="KSO_WM_DIAGRAM_MIN_ITEMCNT" val="1"/>
  <p:tag name="KSO_WM_DIAGRAM_VIRTUALLY_FRAME" val="{&quot;height&quot;:113.4000015258789,&quot;left&quot;:112.79999542476625,&quot;top&quot;:250.79999923706055,&quot;width&quot;:735.840087890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，请尽量言简意赅的阐述观点。单击此处输入你的项正文，文字是您思想的提炼，请尽量言简意赅的阐述观点，请尽量言简意赅的阐述观点。单击此处输入你的项正文，文字是您思想的提炼，请尽量言简意赅的阐述观点，请尽量言简意赅的阐述观点。单击此处输入你的项正文，文字是您思想的提炼，请尽量言简意赅的阐述观点，请尽量言简意赅的阐述观点。"/>
  <p:tag name="KSO_WM_UNIT_TEXT_FILL_FORE_SCHEMECOLOR_INDEX" val="1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commondata" val="eyJoZGlkIjoiZDBjY2ZmYzhlMTljYmVlMGM0NTE5ZDRlMzg1ZDIyNm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DIAGRAM_VIRTUALLY_FRAME" val="{&quot;height&quot;:367.49283464566935,&quot;left&quot;:486.5625984251968,&quot;top&quot;:140.3093700787402,&quot;width&quot;:507.53740157480314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309DD"/>
      </a:accent1>
      <a:accent2>
        <a:srgbClr val="03A2FF"/>
      </a:accent2>
      <a:accent3>
        <a:srgbClr val="FFC000"/>
      </a:accent3>
      <a:accent4>
        <a:srgbClr val="0070C0"/>
      </a:accent4>
      <a:accent5>
        <a:srgbClr val="40CB0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/>
  <Paragraphs>171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Source Han Sans</vt:lpstr>
      <vt:lpstr>OPPOSans H</vt:lpstr>
      <vt:lpstr>Source Han Sans CN Bold</vt:lpstr>
      <vt:lpstr>等线</vt:lpstr>
      <vt:lpstr>Arial Unicode MS</vt:lpstr>
      <vt:lpstr>Calibri</vt:lpstr>
      <vt:lpstr>+中文正文</vt:lpstr>
      <vt:lpstr>Segoe Print</vt:lpstr>
      <vt:lpstr>等线 Light</vt:lpstr>
      <vt:lpstr>Office 主题​​</vt:lpstr>
      <vt:lpstr>1_Office 主题​​</vt:lpstr>
      <vt:lpstr>2_Office 主题​​</vt:lpstr>
      <vt:lpstr>3_Office 主题​​</vt:lpstr>
      <vt:lpstr>5_Office 主题​​</vt:lpstr>
      <vt:lpstr>6_Office 主题​​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毛姝妍</cp:lastModifiedBy>
  <cp:revision>4</cp:revision>
  <dcterms:created xsi:type="dcterms:W3CDTF">2024-12-08T08:47:00Z</dcterms:created>
  <dcterms:modified xsi:type="dcterms:W3CDTF">2024-12-08T10:52:02Z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201347B1458441DFA6DD611E25013284_13</vt:lpwstr>
  </property>
  <property fmtid="{D5CDD505-2E9C-101B-9397-08002B2CF9AE}" pid="3" name="KSOProductBuildVer">
    <vt:lpwstr>2052-12.1.0.18276</vt:lpwstr>
  </property>
</Properties>
</file>