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4" r:id="rId32"/>
    <p:sldId id="285" r:id="rId33"/>
    <p:sldId id="287" r:id="rId34"/>
    <p:sldId id="288" r:id="rId35"/>
    <p:sldId id="289" r:id="rId36"/>
    <p:sldId id="290" r:id="rId37"/>
    <p:sldId id="291" r:id="rId38"/>
    <p:sldId id="292" r:id="rId39"/>
    <p:sldId id="293" r:id="rId40"/>
    <p:sldId id="294" r:id="rId41"/>
    <p:sldId id="299" r:id="rId42"/>
    <p:sldId id="295" r:id="rId43"/>
    <p:sldId id="296" r:id="rId44"/>
    <p:sldId id="297" r:id="rId45"/>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12"/>
        <p:guide pos="2880"/>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9" Type="http://schemas.openxmlformats.org/officeDocument/2006/relationships/tags" Target="tags/tag110.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fontScale="97500" lnSpcReduction="20000"/>
          </a:bodyPr>
          <a:lstStyle/>
          <a:p>
            <a:r>
              <a:t>如有异常请联系客服（微信：sootar_ ）</a:t>
            </a:r>
          </a:p>
          <a:p>
            <a:r>
              <a:t>计算方法：首先计算日活跃用户数（DAU）与月活跃用户数（MAU），得出年度内每个时间点的 DAU/MAU 比率。 - 进一步统计这些比率在当年内的方差，方差越小，表明粘度在一年内较为平稳，项目用户活跃度能够持续维持。 - 最后将粘度及其方差的结果转化为标准化分数</a:t>
            </a:r>
          </a:p>
          <a:p>
            <a:r>
              <a:t>含义：DAU/MAU 比率越高，粘度越强，说明社区用户天天或经常参与项目；年度方差越小，意味着这种粘性能够长期稳定保持，而非大起大落</a:t>
            </a:r>
          </a:p>
          <a:p>
            <a:r>
              <a:t>3. 参与者数量</a:t>
            </a:r>
          </a:p>
          <a:p>
            <a:r>
              <a:t>数据来源：participants.json</a:t>
            </a:r>
          </a:p>
          <a:p>
            <a:r>
              <a:t>计算方法：统计每个项目在一年内实际参与项目的用户总数，并对该数值进行归一化处理</a:t>
            </a:r>
          </a:p>
          <a:p>
            <a:r>
              <a:t>含义：该指标反映在特定年份里，有多少不同的开发者或用户投身于项目之中，数量越多、分布越稳定，项目的社区基础就越坚实</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（2） 开发效率</a:t>
            </a:r>
          </a:p>
          <a:p>
            <a:r>
              <a:t>1. 指标一：PR 生命周期</a:t>
            </a:r>
          </a:p>
          <a:p>
            <a:r>
              <a:t>数据来源：change_request_age.json：表示合并时长（从创建到合并的时间），change_request_resolution_duration.json：表示关闭时长（从创建到关闭的时间）</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2. 指标二：PR 响应时长</a:t>
            </a:r>
          </a:p>
          <a:p>
            <a:r>
              <a:t>数据来源：change request response time.json</a:t>
            </a:r>
          </a:p>
          <a:p>
            <a:r>
              <a:t>计算思路：获取每个 PR 的响应时间（按照年/月分组存储）。将同一年的响应时长累计，得到该项目在该年度/月份的总响应时长。同样，时间越短表示响应效率越高，因此要做反向的归一化处理，最终映射到 0～100 分区间</a:t>
            </a:r>
          </a:p>
          <a:p>
            <a:r>
              <a:t>3. 综合计算：项目开发效率得分</a:t>
            </a:r>
          </a:p>
          <a:p>
            <a:r>
              <a:t>有了“PR 生命周期”和“PR 响应时长”两大指标后，按照设定的权重进行合成： - PR 响应时长占 50%； - PR 生命周期中又包含两个子指标（合并时长、关闭时长），各占 25%（或先行加权成一个指标，再占剩余 50%）</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（5） 健康分数</a:t>
            </a:r>
          </a:p>
          <a:p>
            <a:r>
              <a:t>1. 指标标准化（Min - Max Scaling）</a:t>
            </a:r>
          </a:p>
          <a:p>
            <a:r>
              <a:t>在获取完整且无重复项目名称的数据后，每个项目拥有四个原始指标分值。鉴于这些分值可能存在数量级或量纲差异，为确保计算可比性，需先进行“标准化”或“归一化”。Min - Max Scaling 计算简便、范围直观统一（0 - 100），便于后续计算与比较</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flipH="1">
            <a:off x="0" y="0"/>
            <a:ext cx="0" cy="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164FA7-7428-46D5-B31C-DBC5E2C8CE79}"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4. 将健康分数线性缩放到区间 30 - 90：即便使用几何平均，不同项目的健康分数仍可能集中于较小范围</a:t>
            </a:r>
          </a:p>
          <a:p>
            <a:r>
              <a:t>为便于人眼区分与后续可视化，在几何平均结果基础上，做一次线性缩放，将分数分布在 30 - 90 的区间内</a:t>
            </a:r>
          </a:p>
          <a:p>
            <a:r>
              <a:t>缩放公式如下：Health_Score_Scaled = 30 + 60 × (Health_Score_Geometric - min(GM)) / (max(GM) - min(GM))，其中 min(GM) 与 max(GM) 分别为几何平均分数的最小值和最大值，Health_Score_Scaled 因而分布于 30 到 90 之间，增强了分数的区分度和可读性</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（6） 异常监测</a:t>
            </a:r>
          </a:p>
          <a:p>
            <a:r>
              <a:t>1. 整体计算思路</a:t>
            </a:r>
          </a:p>
          <a:p>
            <a:r>
              <a:t>数据来源：每个项目在不同年份有两项指标，即参与度分数（attention_score）和活跃度分数（activity_score）。以“项目名称”与“年份”为依据，合并获取同一项目、同一年份的这两项数值</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通过折线图展示平均活跃系数排名前十的项目的年度活跃系数变化趋势</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数据洞察：从2016年至2023年，大多数技术或服务的活跃度呈现出波动上升的趋势。某些技术或服务在某些年份的使用量出现下降，反映了市场竞争和技术迭代的复杂性。此外，不难发现2019年是多个技术或服务使用量达到或接近峰值的一年，反映了该年份在技术市场上的活跃度和竞争力</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数据洞察：在年平均参与者数量最多的TOP10项目，绝大多数项目的参与者数量都是分布在1000上下，只有极个别项目参与者数量会到达1500以上</a:t>
            </a:r>
          </a:p>
          <a:p>
            <a:r>
              <a:t>社区关注度可视化</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通过对称条形图分别展示项目的forks数量和stars数量。该图表能够清晰展示哪些项目在社区中获得了最多的关注和支持，并分析forks和stars数量之间的相关性，从而揭示社区对项目的关注度和认可度</a:t>
            </a:r>
          </a:p>
          <a:p>
            <a:r>
              <a:t>通过表格展现出年均社区关注度的TOP10项目的年度关注度变化</a:t>
            </a:r>
          </a:p>
          <a:p>
            <a:r>
              <a:t>数据洞察：stable - diffusion 的数据波动最为明显，从 2015 年的 12945.81254 下降到 2021 年的 1277.0，可能反映了该项目在这几年间经历了重大变化或发展方向的调整。Tensorflow 的数据在各年份间波动相对较小，在一定范围内变化，反映出该项目可能具有较为稳定的发展态势。其中，不乏有许多新起之秀，尽管起始时间较晚，其受社区关注度也十分的高</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开发效率可视化</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通过柱状图展示年均开发效率的TOP10项目</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通过折线图展示出年均开发效率TOP10项目的年度开发效率变化趋势。折线图展现了这些高效项目在不同年度的开发效率变化，帮助我们理解哪些项目在某些年份表现更突出，哪些则有所下降，进而反映出项目管理、团队协作及技术进步等因素的影响，同时为项目团队提供参考</a:t>
            </a:r>
          </a:p>
          <a:p>
            <a:r>
              <a:t>问题解决能力可视化</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通过柱状图展示出问题解决能力TOP10的项目。此图能够直观展示哪些项目在处理问题和解决用户反馈方面最为高效，从而为项目优化和用户体验改进提供参考</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通过柱状图展示各项目的问题解决能力。通过该柱状图，可以比较不同项目在问题解决上的能力差异，帮助识别哪些项目需要在问题反馈和处理上做出改进</a:t>
            </a:r>
          </a:p>
          <a:p>
            <a:r>
              <a:t>项目健康度</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利用散点图展示各个项目的健康分数分布情况，并利用环形图展示出健康分数集中的分布区域。散点图能够有效展示项目健康分数的整体分布情况，而环形图则提供了更细化的视角，帮助我们识别出健康分数集中区域和潜在的风险项目</a:t>
            </a:r>
          </a:p>
          <a:p>
            <a:r>
              <a:t>通过明细表展示出处于异常健康状态的项目，并在旁边统计异常项目总数。该明细表将列出健康状态异常的项目，并提供其相关的详细信息，进一步帮助项目管理人员及时发现并解决项目健康状况的潜在问题</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利用散点图展示各个项目的健康分数分布情况，并利用环形图展示出健康分数集中的分布区域。散点图能够有效展示项目健康分数的整体分布情况，而环形图则提供了更细化的视角，帮助我们识别出健康分数集中区域和潜在的风险项目</a:t>
            </a:r>
          </a:p>
          <a:p>
            <a:r>
              <a:t>通过明细表展示出处于异常健康状态的项目，并在旁边统计异常项目总数。该明细表将列出健康状态异常的项目，并提供其相关的详细信息，进一步帮助项目管理人员及时发现并解决项目健康状况的潜在问题</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在现代软件开发进程中，开源软件占据着举足轻重的地位</a:t>
            </a:r>
          </a:p>
          <a:p>
            <a:r>
              <a:t>它不仅助力技术的广泛共享与创新，还能显著削减开发成本，提升软件质量</a:t>
            </a:r>
          </a:p>
          <a:p>
            <a:r>
              <a:t>GitHub 作为全球首屈一指的代码托管平台，汇聚了海量开源项目，其涵盖的编程语言与应用领域极为广泛</a:t>
            </a:r>
          </a:p>
          <a:p>
            <a:r>
              <a:t>其中，Top 300 项目凭借较高的星标数、活跃的社区以及广泛的使用基础，成为开发者与企业瞩目的焦点</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flipH="1">
            <a:off x="0" y="0"/>
            <a:ext cx="0" cy="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844192B-65BA-4B61-A00E-47173AD96C68}"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1. 多维度健康度分析</a:t>
            </a:r>
          </a:p>
          <a:p>
            <a:r>
              <a:t>充分利用 Opendigger 提供的项目健康度指标，包括活跃人数，PR生命周期，贡献者数量等等，全方位综合评估项目的实际健康状况</a:t>
            </a:r>
          </a:p>
          <a:p>
            <a:r>
              <a:t>2. 直观的可视化展示：为用户精心打造清晰直观的可视化大屏，</a:t>
            </a:r>
          </a:p>
          <a:p>
            <a:r>
              <a:t>涵盖项目排名、各维度评分、趋势图、对比分析等内容，助力开发者及企业快速做出决策或选型</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a:p>
            <a:r>
              <a:t>1. 数据读取</a:t>
            </a:r>
          </a:p>
          <a:p>
            <a:r>
              <a:t>本项目选用 top300 数据文件夹，其文件结构呈现大文件夹套小文件夹，小文件夹内嵌套多个项目小文件夹的形式，且每个项目文件夹包含多个 json 文件。为此，先定义递归函数查找对应 json 文件，再遍历项目文件，以防在小文件夹内读取一个项目数据后便停止读取，确保数据的完整性</a:t>
            </a:r>
          </a:p>
          <a:p>
            <a:r>
              <a:t>2. 数据分析</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B358A95-C3A6-445A-9253-6EEA2DB226D8}"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b="1"/>
              <a:t>编辑母版文本样式</a:t>
            </a:r>
            <a:endParaRPr lang="zh-CN" altLang="en-US" b="1"/>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b="1"/>
              <a:t>编辑母版文本样式</a:t>
            </a:r>
            <a:endParaRPr lang="zh-CN" altLang="en-US" b="1"/>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B358A95-C3A6-445A-9253-6EEA2DB226D8}"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358A95-C3A6-445A-9253-6EEA2DB226D8}" type="datetimeFigureOut">
              <a:rPr lang="zh-CN" altLang="en-US"/>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358A95-C3A6-445A-9253-6EEA2DB226D8}" type="datetimeFigureOut">
              <a:rPr lang="zh-CN" altLang="en-US"/>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B358A95-C3A6-445A-9253-6EEA2DB226D8}"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B358A95-C3A6-445A-9253-6EEA2DB226D8}"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B358A95-C3A6-445A-9253-6EEA2DB226D8}"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B358A95-C3A6-445A-9253-6EEA2DB226D8}"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b="1"/>
              <a:t>编辑母版文本样式</a:t>
            </a:r>
            <a:endParaRPr lang="zh-CN" altLang="en-US" b="1"/>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b="1"/>
              <a:t>编辑母版文本样式</a:t>
            </a:r>
            <a:endParaRPr lang="zh-CN" altLang="en-US" b="1"/>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B358A95-C3A6-445A-9253-6EEA2DB226D8}"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358A95-C3A6-445A-9253-6EEA2DB226D8}" type="datetimeFigureOut">
              <a:rPr lang="zh-CN" altLang="en-US"/>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358A95-C3A6-445A-9253-6EEA2DB226D8}" type="datetimeFigureOut">
              <a:rPr lang="zh-CN" altLang="en-US"/>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B358A95-C3A6-445A-9253-6EEA2DB226D8}"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B358A95-C3A6-445A-9253-6EEA2DB226D8}"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8C49CF-321A-4DB1-9C29-37DB43122813}" type="slidenum">
              <a:rPr lang="zh-CN" altLang="en-US"/>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3B358A95-C3A6-445A-9253-6EEA2DB226D8}"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EB8C49CF-321A-4DB1-9C29-37DB4312281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3B358A95-C3A6-445A-9253-6EEA2DB226D8}"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EB8C49CF-321A-4DB1-9C29-37DB4312281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9.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6" Type="http://schemas.openxmlformats.org/officeDocument/2006/relationships/notesSlide" Target="../notesSlides/notesSlide19.xml"/><Relationship Id="rId45" Type="http://schemas.openxmlformats.org/officeDocument/2006/relationships/slideLayout" Target="../slideLayouts/slideLayout2.xml"/><Relationship Id="rId44" Type="http://schemas.openxmlformats.org/officeDocument/2006/relationships/tags" Target="../tags/tag54.xml"/><Relationship Id="rId43" Type="http://schemas.openxmlformats.org/officeDocument/2006/relationships/tags" Target="../tags/tag53.xml"/><Relationship Id="rId42" Type="http://schemas.openxmlformats.org/officeDocument/2006/relationships/tags" Target="../tags/tag52.xml"/><Relationship Id="rId41" Type="http://schemas.openxmlformats.org/officeDocument/2006/relationships/tags" Target="../tags/tag51.xml"/><Relationship Id="rId40" Type="http://schemas.openxmlformats.org/officeDocument/2006/relationships/tags" Target="../tags/tag50.xml"/><Relationship Id="rId4" Type="http://schemas.openxmlformats.org/officeDocument/2006/relationships/tags" Target="../tags/tag14.xml"/><Relationship Id="rId39" Type="http://schemas.openxmlformats.org/officeDocument/2006/relationships/tags" Target="../tags/tag49.xml"/><Relationship Id="rId38" Type="http://schemas.openxmlformats.org/officeDocument/2006/relationships/tags" Target="../tags/tag48.xml"/><Relationship Id="rId37" Type="http://schemas.openxmlformats.org/officeDocument/2006/relationships/tags" Target="../tags/tag47.xml"/><Relationship Id="rId36" Type="http://schemas.openxmlformats.org/officeDocument/2006/relationships/tags" Target="../tags/tag46.xml"/><Relationship Id="rId35" Type="http://schemas.openxmlformats.org/officeDocument/2006/relationships/tags" Target="../tags/tag45.xml"/><Relationship Id="rId34" Type="http://schemas.openxmlformats.org/officeDocument/2006/relationships/tags" Target="../tags/tag44.xml"/><Relationship Id="rId33" Type="http://schemas.openxmlformats.org/officeDocument/2006/relationships/tags" Target="../tags/tag43.xml"/><Relationship Id="rId32" Type="http://schemas.openxmlformats.org/officeDocument/2006/relationships/tags" Target="../tags/tag42.xml"/><Relationship Id="rId31" Type="http://schemas.openxmlformats.org/officeDocument/2006/relationships/tags" Target="../tags/tag41.xml"/><Relationship Id="rId30" Type="http://schemas.openxmlformats.org/officeDocument/2006/relationships/tags" Target="../tags/tag40.xml"/><Relationship Id="rId3" Type="http://schemas.openxmlformats.org/officeDocument/2006/relationships/tags" Target="../tags/tag13.xml"/><Relationship Id="rId29" Type="http://schemas.openxmlformats.org/officeDocument/2006/relationships/tags" Target="../tags/tag39.xml"/><Relationship Id="rId28" Type="http://schemas.openxmlformats.org/officeDocument/2006/relationships/tags" Target="../tags/tag38.xml"/><Relationship Id="rId27" Type="http://schemas.openxmlformats.org/officeDocument/2006/relationships/tags" Target="../tags/tag37.xml"/><Relationship Id="rId26" Type="http://schemas.openxmlformats.org/officeDocument/2006/relationships/tags" Target="../tags/tag36.xml"/><Relationship Id="rId25" Type="http://schemas.openxmlformats.org/officeDocument/2006/relationships/tags" Target="../tags/tag35.xml"/><Relationship Id="rId24" Type="http://schemas.openxmlformats.org/officeDocument/2006/relationships/tags" Target="../tags/tag34.xml"/><Relationship Id="rId23" Type="http://schemas.openxmlformats.org/officeDocument/2006/relationships/tags" Target="../tags/tag33.xml"/><Relationship Id="rId22" Type="http://schemas.openxmlformats.org/officeDocument/2006/relationships/tags" Target="../tags/tag32.xml"/><Relationship Id="rId21" Type="http://schemas.openxmlformats.org/officeDocument/2006/relationships/tags" Target="../tags/tag31.xml"/><Relationship Id="rId20" Type="http://schemas.openxmlformats.org/officeDocument/2006/relationships/tags" Target="../tags/tag30.xml"/><Relationship Id="rId2" Type="http://schemas.openxmlformats.org/officeDocument/2006/relationships/tags" Target="../tags/tag12.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notesSlide" Target="../notesSlides/notesSlide25.xml"/><Relationship Id="rId14" Type="http://schemas.openxmlformats.org/officeDocument/2006/relationships/slideLayout" Target="../slideLayouts/slideLayout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13.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tags" Target="../tags/tag73.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tags" Target="../tags/tag74.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13.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20.jpeg"/><Relationship Id="rId2" Type="http://schemas.openxmlformats.org/officeDocument/2006/relationships/tags" Target="../tags/tag75.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tags" Target="../tags/tag76.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tags" Target="../tags/tag77.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23.jpeg"/><Relationship Id="rId2" Type="http://schemas.openxmlformats.org/officeDocument/2006/relationships/tags" Target="../tags/tag78.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tags" Target="../tags/tag79.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tags" Target="../tags/tag80.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image" Target="../media/image26.jpeg"/><Relationship Id="rId2" Type="http://schemas.openxmlformats.org/officeDocument/2006/relationships/tags" Target="../tags/tag8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image" Target="../media/image27.jpeg"/><Relationship Id="rId2" Type="http://schemas.openxmlformats.org/officeDocument/2006/relationships/tags" Target="../tags/tag8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3.xml"/><Relationship Id="rId2" Type="http://schemas.openxmlformats.org/officeDocument/2006/relationships/image" Target="../media/image28.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1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9" Type="http://schemas.openxmlformats.org/officeDocument/2006/relationships/notesSlide" Target="../notesSlides/notesSlide40.xml"/><Relationship Id="rId28" Type="http://schemas.openxmlformats.org/officeDocument/2006/relationships/slideLayout" Target="../slideLayouts/slideLayout1.xml"/><Relationship Id="rId27" Type="http://schemas.openxmlformats.org/officeDocument/2006/relationships/tags" Target="../tags/tag109.xml"/><Relationship Id="rId26" Type="http://schemas.openxmlformats.org/officeDocument/2006/relationships/tags" Target="../tags/tag108.xml"/><Relationship Id="rId25" Type="http://schemas.openxmlformats.org/officeDocument/2006/relationships/tags" Target="../tags/tag107.xml"/><Relationship Id="rId24" Type="http://schemas.openxmlformats.org/officeDocument/2006/relationships/tags" Target="../tags/tag106.xml"/><Relationship Id="rId23" Type="http://schemas.openxmlformats.org/officeDocument/2006/relationships/tags" Target="../tags/tag105.xml"/><Relationship Id="rId22" Type="http://schemas.openxmlformats.org/officeDocument/2006/relationships/tags" Target="../tags/tag104.xml"/><Relationship Id="rId21" Type="http://schemas.openxmlformats.org/officeDocument/2006/relationships/tags" Target="../tags/tag103.xml"/><Relationship Id="rId20" Type="http://schemas.openxmlformats.org/officeDocument/2006/relationships/tags" Target="../tags/tag102.xml"/><Relationship Id="rId2" Type="http://schemas.openxmlformats.org/officeDocument/2006/relationships/tags" Target="../tags/tag84.xml"/><Relationship Id="rId19" Type="http://schemas.openxmlformats.org/officeDocument/2006/relationships/tags" Target="../tags/tag101.xml"/><Relationship Id="rId18" Type="http://schemas.openxmlformats.org/officeDocument/2006/relationships/tags" Target="../tags/tag100.xml"/><Relationship Id="rId17" Type="http://schemas.openxmlformats.org/officeDocument/2006/relationships/tags" Target="../tags/tag99.xml"/><Relationship Id="rId16" Type="http://schemas.openxmlformats.org/officeDocument/2006/relationships/tags" Target="../tags/tag98.xml"/><Relationship Id="rId15" Type="http://schemas.openxmlformats.org/officeDocument/2006/relationships/tags" Target="../tags/tag9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1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4.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1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6.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0"/>
            <a:ext cx="12192000" cy="6858000"/>
          </a:xfrm>
          <a:prstGeom prst="rect">
            <a:avLst/>
          </a:prstGeom>
        </p:spPr>
      </p:pic>
      <p:pic>
        <p:nvPicPr>
          <p:cNvPr id="24" name="图片 23"/>
          <p:cNvPicPr>
            <a:picLocks noChangeAspect="1"/>
          </p:cNvPicPr>
          <p:nvPr/>
        </p:nvPicPr>
        <p:blipFill>
          <a:blip r:embed="rId2"/>
          <a:stretch>
            <a:fillRect/>
          </a:stretch>
        </p:blipFill>
        <p:spPr>
          <a:xfrm>
            <a:off x="4368381" y="2469994"/>
            <a:ext cx="6745577" cy="1572831"/>
          </a:xfrm>
          <a:prstGeom prst="rect">
            <a:avLst/>
          </a:prstGeom>
        </p:spPr>
      </p:pic>
      <p:pic>
        <p:nvPicPr>
          <p:cNvPr id="9" name="图片 8" descr="图片包含 户外艺术系列, 网&#10;&#10;已生成极高可信度的说明"/>
          <p:cNvPicPr>
            <a:picLocks noChangeAspect="1"/>
          </p:cNvPicPr>
          <p:nvPr/>
        </p:nvPicPr>
        <p:blipFill>
          <a:blip r:embed="rId3"/>
          <a:stretch>
            <a:fillRect/>
          </a:stretch>
        </p:blipFill>
        <p:spPr>
          <a:xfrm>
            <a:off x="812461" y="1029461"/>
            <a:ext cx="4909467" cy="4653606"/>
          </a:xfrm>
          <a:prstGeom prst="rect">
            <a:avLst/>
          </a:prstGeom>
        </p:spPr>
      </p:pic>
      <p:pic>
        <p:nvPicPr>
          <p:cNvPr id="16" name="图片 15" descr="图片包含 物体&#10;&#10;已生成高可信度的说明"/>
          <p:cNvPicPr>
            <a:picLocks noChangeAspect="1"/>
          </p:cNvPicPr>
          <p:nvPr/>
        </p:nvPicPr>
        <p:blipFill>
          <a:blip r:embed="rId4"/>
          <a:stretch>
            <a:fillRect/>
          </a:stretch>
        </p:blipFill>
        <p:spPr>
          <a:xfrm>
            <a:off x="8545007" y="0"/>
            <a:ext cx="3646993" cy="2982191"/>
          </a:xfrm>
          <a:prstGeom prst="rect">
            <a:avLst/>
          </a:prstGeom>
        </p:spPr>
      </p:pic>
      <p:pic>
        <p:nvPicPr>
          <p:cNvPr id="18" name="图片 17" descr="图片包含 物体&#10;&#10;已生成高可信度的说明"/>
          <p:cNvPicPr>
            <a:picLocks noChangeAspect="1"/>
          </p:cNvPicPr>
          <p:nvPr/>
        </p:nvPicPr>
        <p:blipFill>
          <a:blip r:embed="rId5"/>
          <a:stretch>
            <a:fillRect/>
          </a:stretch>
        </p:blipFill>
        <p:spPr>
          <a:xfrm>
            <a:off x="9102436" y="4066720"/>
            <a:ext cx="2925924" cy="2791280"/>
          </a:xfrm>
          <a:prstGeom prst="rect">
            <a:avLst/>
          </a:prstGeom>
        </p:spPr>
      </p:pic>
      <p:pic>
        <p:nvPicPr>
          <p:cNvPr id="22" name="图片 21" descr="图片包含 户外艺术系列&#10;&#10;已生成高可信度的说明"/>
          <p:cNvPicPr>
            <a:picLocks noChangeAspect="1"/>
          </p:cNvPicPr>
          <p:nvPr/>
        </p:nvPicPr>
        <p:blipFill>
          <a:blip r:embed="rId6"/>
          <a:stretch>
            <a:fillRect/>
          </a:stretch>
        </p:blipFill>
        <p:spPr>
          <a:xfrm>
            <a:off x="0" y="0"/>
            <a:ext cx="7137443" cy="6858000"/>
          </a:xfrm>
          <a:prstGeom prst="rect">
            <a:avLst/>
          </a:prstGeom>
        </p:spPr>
      </p:pic>
      <p:sp>
        <p:nvSpPr>
          <p:cNvPr id="13" name="矩形 471"/>
          <p:cNvSpPr>
            <a:spLocks noChangeArrowheads="1"/>
          </p:cNvSpPr>
          <p:nvPr/>
        </p:nvSpPr>
        <p:spPr>
          <a:xfrm>
            <a:off x="5069382" y="4113065"/>
            <a:ext cx="5904224" cy="60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10000"/>
          </a:bodyPr>
          <a:lstStyle>
            <a:defPPr>
              <a:defRPr lang="zh-CN"/>
            </a:defPPr>
            <a:lvl1pPr marL="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1pPr>
            <a:lvl2pPr marL="742950" indent="-28575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defRPr sz="18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1" fontAlgn="base" latinLnBrk="0" hangingPunct="1">
              <a:spcBef>
                <a:spcPct val="0"/>
              </a:spcBef>
              <a:spcAft>
                <a:spcPct val="0"/>
              </a:spcAft>
              <a:defRPr sz="18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1" fontAlgn="base" latinLnBrk="0" hangingPunct="1">
              <a:spcBef>
                <a:spcPct val="0"/>
              </a:spcBef>
              <a:spcAft>
                <a:spcPct val="0"/>
              </a:spcAft>
              <a:defRPr sz="18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1" fontAlgn="base" latinLnBrk="0" hangingPunct="1">
              <a:spcBef>
                <a:spcPct val="0"/>
              </a:spcBef>
              <a:spcAft>
                <a:spcPct val="0"/>
              </a:spcAft>
              <a:defRPr sz="1800" kern="1200">
                <a:solidFill>
                  <a:schemeClr val="tx1"/>
                </a:solidFill>
                <a:latin typeface="Calibri" panose="020F0502020204030204" pitchFamily="34" charset="0"/>
                <a:ea typeface="宋体" panose="02010600030101010101" pitchFamily="2" charset="-122"/>
                <a:cs typeface="+mn-cs"/>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3200">
                <a:solidFill>
                  <a:schemeClr val="bg1"/>
                </a:solidFill>
                <a:latin typeface="宋体" panose="02010600030101010101" pitchFamily="2" charset="-122"/>
                <a:ea typeface="微软雅黑" panose="020B0503020204020204" pitchFamily="34" charset="-122"/>
                <a:sym typeface="宋体" panose="02010600030101010101" pitchFamily="2" charset="-122"/>
              </a:rPr>
              <a:t>项目团队：一不休而不作队</a:t>
            </a:r>
            <a:endParaRPr lang="zh-CN" altLang="zh-CN" sz="32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3" name="图片 2" descr="图片包含 事情, 物体&#10;&#10;已生成高可信度的说明"/>
          <p:cNvPicPr>
            <a:picLocks noChangeAspect="1"/>
          </p:cNvPicPr>
          <p:nvPr/>
        </p:nvPicPr>
        <p:blipFill>
          <a:blip r:embed="rId7"/>
          <a:stretch>
            <a:fillRect/>
          </a:stretch>
        </p:blipFill>
        <p:spPr>
          <a:xfrm>
            <a:off x="4931680" y="2017071"/>
            <a:ext cx="6376520" cy="595076"/>
          </a:xfrm>
          <a:prstGeom prst="rect">
            <a:avLst/>
          </a:prstGeom>
        </p:spPr>
      </p:pic>
      <p:pic>
        <p:nvPicPr>
          <p:cNvPr id="6" name="图片 5"/>
          <p:cNvPicPr>
            <a:picLocks noChangeAspect="1"/>
          </p:cNvPicPr>
          <p:nvPr/>
        </p:nvPicPr>
        <p:blipFill>
          <a:blip r:embed="rId8"/>
          <a:stretch>
            <a:fillRect/>
          </a:stretch>
        </p:blipFill>
        <p:spPr>
          <a:xfrm>
            <a:off x="4781921" y="2943045"/>
            <a:ext cx="6462076" cy="448336"/>
          </a:xfrm>
          <a:prstGeom prst="rect">
            <a:avLst/>
          </a:prstGeom>
        </p:spPr>
      </p:pic>
      <p:pic>
        <p:nvPicPr>
          <p:cNvPr id="8" name="图片 7"/>
          <p:cNvPicPr>
            <a:picLocks noChangeAspect="1"/>
          </p:cNvPicPr>
          <p:nvPr/>
        </p:nvPicPr>
        <p:blipFill>
          <a:blip r:embed="rId9"/>
          <a:stretch>
            <a:fillRect/>
          </a:stretch>
        </p:blipFill>
        <p:spPr>
          <a:xfrm rot="10800000" flipV="1">
            <a:off x="4699012" y="3195627"/>
            <a:ext cx="149483" cy="300492"/>
          </a:xfrm>
          <a:prstGeom prst="rect">
            <a:avLst/>
          </a:prstGeom>
        </p:spPr>
      </p:pic>
      <p:sp>
        <p:nvSpPr>
          <p:cNvPr id="12" name="文本框 11"/>
          <p:cNvSpPr txBox="1"/>
          <p:nvPr/>
        </p:nvSpPr>
        <p:spPr>
          <a:xfrm>
            <a:off x="4846123" y="1484901"/>
            <a:ext cx="6350743" cy="2320424"/>
          </a:xfrm>
          <a:prstGeom prst="rect">
            <a:avLst/>
          </a:prstGeom>
          <a:noFill/>
        </p:spPr>
        <p:txBody>
          <a:bodyPr wrap="square" rtlCol="0" anchor="ctr" anchorCtr="0">
            <a:normAutofit fontScale="5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50000"/>
              </a:lnSpc>
            </a:pPr>
            <a:r>
              <a:rPr lang="zh-CN" altLang="zh-CN" sz="8000" b="1">
                <a:ln w="76200">
                  <a:noFill/>
                </a:ln>
                <a:solidFill>
                  <a:schemeClr val="bg1"/>
                </a:solidFill>
                <a:effectLst>
                  <a:outerShdw blurRad="38100" dist="38100" dir="2700000" algn="tl">
                    <a:srgbClr val="000000">
                      <a:alpha val="43137"/>
                    </a:srgbClr>
                  </a:outerShdw>
                </a:effectLst>
                <a:latin typeface="宋体" panose="02010600030101010101" pitchFamily="2" charset="-122"/>
                <a:ea typeface="微软雅黑" panose="020B0503020204020204" pitchFamily="34" charset="-122"/>
                <a:sym typeface="宋体" panose="02010600030101010101" pitchFamily="2" charset="-122"/>
              </a:rPr>
              <a:t>基于 Opendigger 指标数据的项目健康度分析</a:t>
            </a:r>
            <a:endParaRPr lang="zh-CN" altLang="zh-CN" sz="8000" b="1">
              <a:ln w="76200">
                <a:noFill/>
              </a:ln>
              <a:solidFill>
                <a:schemeClr val="bg1"/>
              </a:solidFill>
              <a:effectLst>
                <a:outerShdw blurRad="38100" dist="38100" dir="2700000" algn="tl">
                  <a:srgbClr val="000000">
                    <a:alpha val="43137"/>
                  </a:srgbClr>
                </a:outerShdw>
              </a:effectLst>
              <a:latin typeface="宋体" panose="02010600030101010101" pitchFamily="2"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300"/>
                                  </p:stCondLst>
                                  <p:childTnLst>
                                    <p:set>
                                      <p:cBhvr>
                                        <p:cTn id="6" dur="1" fill="hold">
                                          <p:stCondLst>
                                            <p:cond delay="0"/>
                                          </p:stCondLst>
                                        </p:cTn>
                                        <p:tgtEl>
                                          <p:spTgt spid="13"/>
                                        </p:tgtEl>
                                        <p:attrNameLst>
                                          <p:attrName>style.visibility</p:attrName>
                                        </p:attrNameLst>
                                      </p:cBhvr>
                                      <p:to>
                                        <p:strVal val="visible"/>
                                      </p:to>
                                    </p:set>
                                    <p:animEffect transition="in" filter="fade" prLst="">
                                      <p:cBhvr>
                                        <p:cTn id="7" dur="500"/>
                                        <p:tgtEl>
                                          <p:spTgt spid="13"/>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2"/>
                                        </p:tgtEl>
                                        <p:attrNameLst>
                                          <p:attrName>style.visibility</p:attrName>
                                        </p:attrNameLst>
                                      </p:cBhvr>
                                      <p:to>
                                        <p:strVal val="visible"/>
                                      </p:to>
                                    </p:set>
                                    <p:animEffect transition="in" filter="fade" prLs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New picture"/>
          <p:cNvPicPr/>
          <p:nvPr/>
        </p:nvPicPr>
        <p:blipFill>
          <a:blip r:embed="rId1"/>
          <a:stretch>
            <a:fillRect/>
          </a:stretch>
        </p:blipFill>
        <p:spPr>
          <a:xfrm>
            <a:off x="0" y="0"/>
            <a:ext cx="12192000" cy="6858000"/>
          </a:xfrm>
          <a:prstGeom prst="rect">
            <a:avLst/>
          </a:prstGeom>
          <a:ln>
            <a:noFill/>
          </a:ln>
        </p:spPr>
      </p:pic>
      <p:sp>
        <p:nvSpPr>
          <p:cNvPr id="12"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社区活跃度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13"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14"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30233" y="1696941"/>
            <a:ext cx="10331533" cy="4489255"/>
          </a:xfrm>
          <a:prstGeom prst="rect">
            <a:avLst/>
          </a:prstGeom>
          <a:solidFill>
            <a:srgbClr val="0D0D0D">
              <a:alpha val="80000"/>
            </a:srgbClr>
          </a:solidFill>
          <a:ln w="12700">
            <a:solidFill>
              <a:srgbClr val="FFF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sp>
        <p:nvSpPr>
          <p:cNvPr id="9" name="TextBox 7"/>
          <p:cNvSpPr txBox="1"/>
          <p:nvPr/>
        </p:nvSpPr>
        <p:spPr>
          <a:xfrm>
            <a:off x="1166327" y="1988596"/>
            <a:ext cx="9893559" cy="3847561"/>
          </a:xfrm>
          <a:prstGeom prst="rect">
            <a:avLst/>
          </a:prstGeom>
          <a:noFill/>
        </p:spPr>
        <p:txBody>
          <a:bodyPr wrap="square" rtlCol="0">
            <a:normAutofit fontScale="90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pPr>
            <a:r>
              <a:rPr lang="zh-CN" altLang="zh-CN" spc="300">
                <a:solidFill>
                  <a:srgbClr val="BFBFBF"/>
                </a:solidFill>
                <a:latin typeface="宋体" panose="02010600030101010101" pitchFamily="2" charset="-122"/>
                <a:ea typeface="微软雅黑" panose="020B0503020204020204" pitchFamily="34" charset="-122"/>
                <a:cs typeface="+mn-ea"/>
                <a:sym typeface="宋体" panose="02010600030101010101" pitchFamily="2" charset="-122"/>
              </a:rPr>
              <a:t>社区活跃度由三个子指标综合而成，各指标详情如下
1. 活跃度数值
数据来源：activity.json
计算方法：针对每个项目，先计算其每年 activity 数值的平均值，该值可理解为项目在当年的平均活跃度。于同一年度范围内，对所有项目的活跃度平均值实施最大 - 最小归一化（Min - Max Normalization），使其映射至统一区间，进而得到“活跃度数值”得分
含义：此得分直观反映项目一年内的综合活跃度高低，活跃度越高，意味着社区互动、贡献越频繁
2. 粘度
数据来源：active_dates_and_times.json 和 activity.json（用于获取日活跃用户数 DAU、月活跃用户数 MAU）</a:t>
            </a:r>
            <a:endParaRPr lang="zh-CN" altLang="zh-CN" spc="300">
              <a:solidFill>
                <a:srgbClr val="BFBFBF"/>
              </a:solidFill>
              <a:latin typeface="宋体" panose="02010600030101010101" pitchFamily="2" charset="-122"/>
              <a:ea typeface="微软雅黑" panose="020B0503020204020204" pitchFamily="34" charset="-122"/>
              <a:cs typeface="+mn-ea"/>
              <a:sym typeface="宋体" panose="02010600030101010101" pitchFamily="2" charset="-122"/>
            </a:endParaRPr>
          </a:p>
        </p:txBody>
      </p:sp>
      <p:sp>
        <p:nvSpPr>
          <p:cNvPr id="10" name="圆角矩形 32"/>
          <p:cNvSpPr/>
          <p:nvPr/>
        </p:nvSpPr>
        <p:spPr>
          <a:xfrm>
            <a:off x="1308849" y="1306079"/>
            <a:ext cx="9597276" cy="650206"/>
          </a:xfrm>
          <a:prstGeom prst="roundRect">
            <a:avLst/>
          </a:prstGeom>
          <a:solidFill>
            <a:srgbClr val="3B5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400" b="0" i="0">
                <a:solidFill>
                  <a:srgbClr val="FFFFFF"/>
                </a:solidFill>
                <a:latin typeface="宋体" panose="02010600030101010101" pitchFamily="2" charset="-122"/>
                <a:ea typeface="微软雅黑" panose="020B0503020204020204" pitchFamily="34" charset="-122"/>
                <a:sym typeface="宋体" panose="02010600030101010101" pitchFamily="2" charset="-122"/>
              </a:rPr>
              <a:t>（1） 社区活跃度</a:t>
            </a:r>
            <a:endParaRPr lang="zh-CN" altLang="zh-CN" sz="2400" b="0" i="0">
              <a:solidFill>
                <a:srgbClr val="FFFFFF"/>
              </a:solidFill>
              <a:latin typeface="宋体" panose="02010600030101010101" pitchFamily="2"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2"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rLst="">
                                      <p:cBhvr>
                                        <p:cTn id="7" dur="500"/>
                                        <p:tgtEl>
                                          <p:spTgt spid="10"/>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rLst="">
                                      <p:cBhvr>
                                        <p:cTn id="11" dur="750"/>
                                        <p:tgtEl>
                                          <p:spTgt spid="8"/>
                                        </p:tgtEl>
                                      </p:cBhvr>
                                    </p:animEffect>
                                  </p:childTnLst>
                                </p:cTn>
                              </p:par>
                            </p:childTnLst>
                          </p:cTn>
                        </p:par>
                        <p:par>
                          <p:cTn id="12" fill="hold">
                            <p:stCondLst>
                              <p:cond delay="1500"/>
                            </p:stCondLst>
                            <p:childTnLst>
                              <p:par>
                                <p:cTn id="13" presetID="41" presetClass="entr" presetSubtype="0" fill="hold" grpId="1"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250" fill="hold"/>
                                        <p:tgtEl>
                                          <p:spTgt spid="9"/>
                                        </p:tgtEl>
                                        <p:attrNameLst>
                                          <p:attrName>ppt_y</p:attrName>
                                        </p:attrNameLst>
                                      </p:cBhvr>
                                      <p:tavLst>
                                        <p:tav tm="0">
                                          <p:val>
                                            <p:strVal val="#ppt_y"/>
                                          </p:val>
                                        </p:tav>
                                        <p:tav tm="100000">
                                          <p:val>
                                            <p:strVal val="#ppt_y"/>
                                          </p:val>
                                        </p:tav>
                                      </p:tavLst>
                                    </p:anim>
                                    <p:anim calcmode="lin" valueType="num">
                                      <p:cBhvr>
                                        <p:cTn id="17"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rLst="">
                                      <p:cBhvr>
                                        <p:cTn id="19" dur="2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1"/>
      <p:bldP spid="10"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社区参与度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New shape"/>
          <p:cNvSpPr/>
          <p:nvPr/>
        </p:nvSpPr>
        <p:spPr>
          <a:xfrm>
            <a:off x="1117600" y="1371600"/>
            <a:ext cx="9956800" cy="13716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计算方法：首先计算日活跃用户数（DAU）与月活跃用户数（MAU），得出年度内每个时间点的 DAU/MAU 比率。 - 进一步统计这些比率在当年内的方差，方差越小，表明粘度在一年内较为平稳，项目用户活跃度能够持续维持。 - 最后将粘度及其方差的结果转化为标准化分数</a:t>
            </a:r>
            <a:endParaRPr sz="2100" b="0">
              <a:solidFill>
                <a:srgbClr val="FFFFFF"/>
              </a:solidFill>
              <a:latin typeface="宋体" panose="02010600030101010101" pitchFamily="2" charset="-122"/>
            </a:endParaRPr>
          </a:p>
        </p:txBody>
      </p:sp>
      <p:sp>
        <p:nvSpPr>
          <p:cNvPr id="8" name="New shape"/>
          <p:cNvSpPr/>
          <p:nvPr/>
        </p:nvSpPr>
        <p:spPr>
          <a:xfrm>
            <a:off x="1117600" y="2870200"/>
            <a:ext cx="9956800" cy="685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含义：DAU/MAU 比率越高，粘度越强，说明社区用户天天或经常参与项目；年度方差越小，意味着这种粘性能够长期稳定保持，而非大起大落</a:t>
            </a:r>
            <a:endParaRPr sz="2100" b="0">
              <a:solidFill>
                <a:srgbClr val="FFFFFF"/>
              </a:solidFill>
              <a:latin typeface="宋体" panose="02010600030101010101" pitchFamily="2" charset="-122"/>
            </a:endParaRPr>
          </a:p>
        </p:txBody>
      </p:sp>
      <p:sp>
        <p:nvSpPr>
          <p:cNvPr id="9" name="New shape"/>
          <p:cNvSpPr/>
          <p:nvPr/>
        </p:nvSpPr>
        <p:spPr>
          <a:xfrm>
            <a:off x="1117600" y="3683000"/>
            <a:ext cx="9956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3. 参与者数量</a:t>
            </a:r>
            <a:endParaRPr sz="2100" b="0">
              <a:solidFill>
                <a:srgbClr val="FFFFFF"/>
              </a:solidFill>
              <a:latin typeface="宋体" panose="02010600030101010101" pitchFamily="2" charset="-122"/>
            </a:endParaRPr>
          </a:p>
        </p:txBody>
      </p:sp>
      <p:sp>
        <p:nvSpPr>
          <p:cNvPr id="10" name="New shape"/>
          <p:cNvSpPr/>
          <p:nvPr/>
        </p:nvSpPr>
        <p:spPr>
          <a:xfrm>
            <a:off x="1117600" y="4152900"/>
            <a:ext cx="9956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数据来源：participants.json</a:t>
            </a:r>
            <a:endParaRPr sz="2100" b="0">
              <a:solidFill>
                <a:srgbClr val="FFFFFF"/>
              </a:solidFill>
              <a:latin typeface="宋体" panose="02010600030101010101" pitchFamily="2" charset="-122"/>
            </a:endParaRPr>
          </a:p>
        </p:txBody>
      </p:sp>
      <p:sp>
        <p:nvSpPr>
          <p:cNvPr id="11" name="New shape"/>
          <p:cNvSpPr/>
          <p:nvPr/>
        </p:nvSpPr>
        <p:spPr>
          <a:xfrm>
            <a:off x="1117600" y="4622800"/>
            <a:ext cx="9956800" cy="685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indent="0" algn="l">
              <a:lnSpc>
                <a:spcPct val="125000"/>
              </a:lnSpc>
            </a:pPr>
            <a:r>
              <a:rPr sz="2100" b="0">
                <a:solidFill>
                  <a:srgbClr val="FFFFFF"/>
                </a:solidFill>
                <a:latin typeface="宋体" panose="02010600030101010101" pitchFamily="2" charset="-122"/>
              </a:rPr>
              <a:t>计算方法：统计每个项目在一年内实际参与项目的用户总数，并对该数值进行归一化处理</a:t>
            </a:r>
            <a:endParaRPr sz="2100" b="0">
              <a:solidFill>
                <a:srgbClr val="FFFFFF"/>
              </a:solidFill>
              <a:latin typeface="宋体" panose="02010600030101010101" pitchFamily="2" charset="-122"/>
            </a:endParaRPr>
          </a:p>
        </p:txBody>
      </p:sp>
      <p:sp>
        <p:nvSpPr>
          <p:cNvPr id="12" name="New shape"/>
          <p:cNvSpPr/>
          <p:nvPr/>
        </p:nvSpPr>
        <p:spPr>
          <a:xfrm>
            <a:off x="1117600" y="5435600"/>
            <a:ext cx="9956800" cy="685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含义：该指标反映在特定年份里，有多少不同的开发者或用户投身于项目之中，数量越多、分布越稳定，项目的社区基础就越坚实</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4"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fltVal val="0"/>
                                          </p:val>
                                        </p:tav>
                                        <p:tav tm="100000">
                                          <p:val>
                                            <p:strVal val="#ppt_w"/>
                                          </p:val>
                                        </p:tav>
                                      </p:tavLst>
                                    </p:anim>
                                    <p:anim calcmode="lin" valueType="num">
                                      <p:cBhvr>
                                        <p:cTn id="28" dur="200" fill="hold"/>
                                        <p:tgtEl>
                                          <p:spTgt spid="9"/>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5"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200" fill="hold"/>
                                        <p:tgtEl>
                                          <p:spTgt spid="10"/>
                                        </p:tgtEl>
                                        <p:attrNameLst>
                                          <p:attrName>ppt_w</p:attrName>
                                        </p:attrNameLst>
                                      </p:cBhvr>
                                      <p:tavLst>
                                        <p:tav tm="0">
                                          <p:val>
                                            <p:fltVal val="0"/>
                                          </p:val>
                                        </p:tav>
                                        <p:tav tm="100000">
                                          <p:val>
                                            <p:strVal val="#ppt_w"/>
                                          </p:val>
                                        </p:tav>
                                      </p:tavLst>
                                    </p:anim>
                                    <p:anim calcmode="lin" valueType="num">
                                      <p:cBhvr>
                                        <p:cTn id="33" dur="200" fill="hold"/>
                                        <p:tgtEl>
                                          <p:spTgt spid="10"/>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6"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200" fill="hold"/>
                                        <p:tgtEl>
                                          <p:spTgt spid="11"/>
                                        </p:tgtEl>
                                        <p:attrNameLst>
                                          <p:attrName>ppt_w</p:attrName>
                                        </p:attrNameLst>
                                      </p:cBhvr>
                                      <p:tavLst>
                                        <p:tav tm="0">
                                          <p:val>
                                            <p:fltVal val="0"/>
                                          </p:val>
                                        </p:tav>
                                        <p:tav tm="100000">
                                          <p:val>
                                            <p:strVal val="#ppt_w"/>
                                          </p:val>
                                        </p:tav>
                                      </p:tavLst>
                                    </p:anim>
                                    <p:anim calcmode="lin" valueType="num">
                                      <p:cBhvr>
                                        <p:cTn id="38" dur="200" fill="hold"/>
                                        <p:tgtEl>
                                          <p:spTgt spid="11"/>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7"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200" fill="hold"/>
                                        <p:tgtEl>
                                          <p:spTgt spid="12"/>
                                        </p:tgtEl>
                                        <p:attrNameLst>
                                          <p:attrName>ppt_w</p:attrName>
                                        </p:attrNameLst>
                                      </p:cBhvr>
                                      <p:tavLst>
                                        <p:tav tm="0">
                                          <p:val>
                                            <p:fltVal val="0"/>
                                          </p:val>
                                        </p:tav>
                                        <p:tav tm="100000">
                                          <p:val>
                                            <p:strVal val="#ppt_w"/>
                                          </p:val>
                                        </p:tav>
                                      </p:tavLst>
                                    </p:anim>
                                    <p:anim calcmode="lin" valueType="num">
                                      <p:cBhvr>
                                        <p:cTn id="43" dur="2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P spid="9" grpId="4" animBg="1"/>
      <p:bldP spid="10" grpId="5" animBg="1"/>
      <p:bldP spid="11" grpId="6" animBg="1"/>
      <p:bldP spid="12" grpId="7"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New picture"/>
          <p:cNvPicPr/>
          <p:nvPr/>
        </p:nvPicPr>
        <p:blipFill>
          <a:blip r:embed="rId1"/>
          <a:stretch>
            <a:fillRect/>
          </a:stretch>
        </p:blipFill>
        <p:spPr>
          <a:xfrm>
            <a:off x="0" y="0"/>
            <a:ext cx="12192000" cy="6858000"/>
          </a:xfrm>
          <a:prstGeom prst="rect">
            <a:avLst/>
          </a:prstGeom>
          <a:ln>
            <a:noFill/>
          </a:ln>
        </p:spPr>
      </p:pic>
      <p:sp>
        <p:nvSpPr>
          <p:cNvPr id="17"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社区参与度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18"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19"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1" name="Group 11"/>
          <p:cNvGrpSpPr/>
          <p:nvPr/>
        </p:nvGrpSpPr>
        <p:grpSpPr>
          <a:xfrm>
            <a:off x="5437686" y="1915719"/>
            <a:ext cx="1316624" cy="1316624"/>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B5CC6"/>
            </a:solidFill>
          </p:spPr>
          <p:txBody>
            <a:bodyPr/>
            <a:lstStyle/>
            <a:p/>
          </p:txBody>
        </p:sp>
        <p:sp>
          <p:nvSpPr>
            <p:cNvPr id="13" name="TextBox 13"/>
            <p:cNvSpPr txBox="1"/>
            <p:nvPr/>
          </p:nvSpPr>
          <p:spPr>
            <a:xfrm>
              <a:off x="76200" y="47625"/>
              <a:ext cx="660400" cy="688975"/>
            </a:xfrm>
            <a:prstGeom prst="rect">
              <a:avLst/>
            </a:prstGeom>
          </p:spPr>
          <p:txBody>
            <a:bodyPr lIns="33867" tIns="33867" rIns="33867" bIns="33867"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p:txBody>
        </p:sp>
      </p:grpSp>
      <p:sp>
        <p:nvSpPr>
          <p:cNvPr id="15" name="TextBox 15"/>
          <p:cNvSpPr txBox="1"/>
          <p:nvPr/>
        </p:nvSpPr>
        <p:spPr>
          <a:xfrm>
            <a:off x="3039596" y="3429000"/>
            <a:ext cx="6112805" cy="1628987"/>
          </a:xfrm>
          <a:prstGeom prst="rect">
            <a:avLst/>
          </a:prstGeom>
        </p:spPr>
        <p:txBody>
          <a:bodyPr lIns="0" tIns="0" rIns="0" bIns="0" rtlCol="0" anchor="t">
            <a:normAutofit fontScale="67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a:pPr algn="ctr"/>
            <a:r>
              <a:rPr lang="zh-CN" altLang="en-US" sz="4800">
                <a:solidFill>
                  <a:srgbClr val="A4A0A0"/>
                </a:solidFill>
                <a:latin typeface="宋体" panose="02010600030101010101" pitchFamily="2" charset="-122"/>
                <a:ea typeface="思源宋体-超粗体 2" panose="02020900000000000000" charset="-122"/>
                <a:sym typeface="宋体" panose="02010600030101010101" pitchFamily="2" charset="-122"/>
              </a:rPr>
              <a:t>4. 综合得分：将上述三个子指标（活跃度数值、粘度、参与者数量）各自归一化后，赋予相同权重，合并得到社区活跃度分数</a:t>
            </a:r>
            <a:endParaRPr lang="zh-CN" altLang="en-US" sz="4800">
              <a:solidFill>
                <a:srgbClr val="A4A0A0"/>
              </a:solidFill>
              <a:latin typeface="宋体" panose="02010600030101010101" pitchFamily="2" charset="-122"/>
              <a:ea typeface="思源宋体-超粗体 2" panose="02020900000000000000"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开发效率</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New shape"/>
          <p:cNvSpPr/>
          <p:nvPr/>
        </p:nvSpPr>
        <p:spPr>
          <a:xfrm>
            <a:off x="1117600" y="2692400"/>
            <a:ext cx="9956800" cy="4191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ctr">
            <a:normAutofit fontScale="92500" lnSpcReduction="20000"/>
          </a:bodyPr>
          <a:lstStyle/>
          <a:p>
            <a:pPr indent="0" algn="l">
              <a:lnSpc>
                <a:spcPct val="100000"/>
              </a:lnSpc>
            </a:pPr>
            <a:r>
              <a:rPr sz="3700" b="1">
                <a:solidFill>
                  <a:srgbClr val="FFFFFF"/>
                </a:solidFill>
                <a:latin typeface="宋体" panose="02010600030101010101" pitchFamily="2" charset="-122"/>
              </a:rPr>
              <a:t>（2） 开发效率</a:t>
            </a:r>
            <a:endParaRPr sz="3700" b="1">
              <a:solidFill>
                <a:srgbClr val="FFFFFF"/>
              </a:solidFill>
              <a:latin typeface="宋体" panose="02010600030101010101" pitchFamily="2" charset="-122"/>
            </a:endParaRPr>
          </a:p>
        </p:txBody>
      </p:sp>
      <p:sp>
        <p:nvSpPr>
          <p:cNvPr id="8" name="New shape"/>
          <p:cNvSpPr/>
          <p:nvPr/>
        </p:nvSpPr>
        <p:spPr>
          <a:xfrm>
            <a:off x="1117600" y="3352800"/>
            <a:ext cx="9956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1. 指标一：PR 生命周期</a:t>
            </a:r>
            <a:endParaRPr sz="2100" b="0">
              <a:solidFill>
                <a:srgbClr val="FFFFFF"/>
              </a:solidFill>
              <a:latin typeface="宋体" panose="02010600030101010101" pitchFamily="2" charset="-122"/>
            </a:endParaRPr>
          </a:p>
        </p:txBody>
      </p:sp>
      <p:sp>
        <p:nvSpPr>
          <p:cNvPr id="9" name="New shape"/>
          <p:cNvSpPr/>
          <p:nvPr/>
        </p:nvSpPr>
        <p:spPr>
          <a:xfrm>
            <a:off x="1117600" y="3822700"/>
            <a:ext cx="9956800" cy="10287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indent="0" algn="l">
              <a:lnSpc>
                <a:spcPct val="125000"/>
              </a:lnSpc>
            </a:pPr>
            <a:r>
              <a:rPr sz="2100" b="0">
                <a:solidFill>
                  <a:srgbClr val="FFFFFF"/>
                </a:solidFill>
                <a:latin typeface="宋体" panose="02010600030101010101" pitchFamily="2" charset="-122"/>
              </a:rPr>
              <a:t>数据来源：change_request_age.json：表示合并时长（从创建到合并的时间），change_request_resolution_duration.json：表示关闭时长（从创建到关闭的时间）</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4"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fltVal val="0"/>
                                          </p:val>
                                        </p:tav>
                                        <p:tav tm="100000">
                                          <p:val>
                                            <p:strVal val="#ppt_w"/>
                                          </p:val>
                                        </p:tav>
                                      </p:tavLst>
                                    </p:anim>
                                    <p:anim calcmode="lin" valueType="num">
                                      <p:cBhvr>
                                        <p:cTn id="28" dur="2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P spid="9" grpId="4"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New picture"/>
          <p:cNvPicPr/>
          <p:nvPr/>
        </p:nvPicPr>
        <p:blipFill>
          <a:blip r:embed="rId1"/>
          <a:stretch>
            <a:fillRect/>
          </a:stretch>
        </p:blipFill>
        <p:spPr>
          <a:xfrm>
            <a:off x="0" y="0"/>
            <a:ext cx="12192000" cy="6858000"/>
          </a:xfrm>
          <a:prstGeom prst="rect">
            <a:avLst/>
          </a:prstGeom>
          <a:ln>
            <a:noFill/>
          </a:ln>
        </p:spPr>
      </p:pic>
      <p:sp>
        <p:nvSpPr>
          <p:cNvPr id="26"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开发效率</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27"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28"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4"/>
          <p:cNvSpPr txBox="1"/>
          <p:nvPr/>
        </p:nvSpPr>
        <p:spPr>
          <a:xfrm>
            <a:off x="2494915" y="842645"/>
            <a:ext cx="3090545" cy="245745"/>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p:txBody>
      </p:sp>
      <p:sp>
        <p:nvSpPr>
          <p:cNvPr id="5" name="TextBox 5"/>
          <p:cNvSpPr txBox="1"/>
          <p:nvPr/>
        </p:nvSpPr>
        <p:spPr>
          <a:xfrm>
            <a:off x="2494915" y="1259205"/>
            <a:ext cx="8554477" cy="744256"/>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a:pPr indent="0" fontAlgn="auto">
              <a:lnSpc>
                <a:spcPct val="100000"/>
              </a:lnSpc>
              <a:spcBef>
                <a:spcPct val="0"/>
              </a:spcBef>
            </a:pPr>
            <a:r>
              <a:rPr lang="zh-CN">
                <a:solidFill>
                  <a:srgbClr val="FFFFFF"/>
                </a:solidFill>
                <a:latin typeface="宋体" panose="02010600030101010101" pitchFamily="2" charset="-122"/>
                <a:sym typeface="宋体" panose="02010600030101010101" pitchFamily="2" charset="-122"/>
              </a:rPr>
              <a:t>计算思路</a:t>
            </a:r>
            <a:endParaRPr lang="zh-CN">
              <a:solidFill>
                <a:srgbClr val="FFFFFF"/>
              </a:solidFill>
              <a:latin typeface="宋体" panose="02010600030101010101" pitchFamily="2" charset="-122"/>
              <a:sym typeface="宋体" panose="02010600030101010101" pitchFamily="2" charset="-122"/>
            </a:endParaRPr>
          </a:p>
        </p:txBody>
      </p:sp>
      <p:sp>
        <p:nvSpPr>
          <p:cNvPr id="7" name="TextBox 7"/>
          <p:cNvSpPr txBox="1"/>
          <p:nvPr/>
        </p:nvSpPr>
        <p:spPr>
          <a:xfrm>
            <a:off x="2494915" y="2246630"/>
            <a:ext cx="3090545" cy="245745"/>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p:txBody>
      </p:sp>
      <p:sp>
        <p:nvSpPr>
          <p:cNvPr id="8" name="TextBox 8"/>
          <p:cNvSpPr txBox="1"/>
          <p:nvPr/>
        </p:nvSpPr>
        <p:spPr>
          <a:xfrm>
            <a:off x="2494915" y="2662555"/>
            <a:ext cx="8652546" cy="744256"/>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a:pPr indent="0" fontAlgn="auto">
              <a:lnSpc>
                <a:spcPct val="100000"/>
              </a:lnSpc>
              <a:spcBef>
                <a:spcPct val="0"/>
              </a:spcBef>
            </a:pPr>
            <a:r>
              <a:rPr lang="zh-CN">
                <a:solidFill>
                  <a:srgbClr val="FFFFFF"/>
                </a:solidFill>
                <a:latin typeface="宋体" panose="02010600030101010101" pitchFamily="2" charset="-122"/>
                <a:sym typeface="宋体" panose="02010600030101010101" pitchFamily="2" charset="-122"/>
              </a:rPr>
              <a:t>分别处理合并与关闭时长：从 change_request_age.json 获取合并时长数组；从change_request_resolution_duration.json 获取关闭时长数组</a:t>
            </a:r>
            <a:endParaRPr lang="zh-CN">
              <a:solidFill>
                <a:srgbClr val="FFFFFF"/>
              </a:solidFill>
              <a:latin typeface="宋体" panose="02010600030101010101" pitchFamily="2" charset="-122"/>
              <a:sym typeface="宋体" panose="02010600030101010101" pitchFamily="2" charset="-122"/>
            </a:endParaRPr>
          </a:p>
        </p:txBody>
      </p:sp>
      <p:sp>
        <p:nvSpPr>
          <p:cNvPr id="10" name="TextBox 10"/>
          <p:cNvSpPr txBox="1"/>
          <p:nvPr/>
        </p:nvSpPr>
        <p:spPr>
          <a:xfrm>
            <a:off x="2494915" y="3649980"/>
            <a:ext cx="3090545" cy="245745"/>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p:txBody>
      </p:sp>
      <p:sp>
        <p:nvSpPr>
          <p:cNvPr id="11" name="TextBox 11"/>
          <p:cNvSpPr txBox="1"/>
          <p:nvPr/>
        </p:nvSpPr>
        <p:spPr>
          <a:xfrm>
            <a:off x="2494915" y="4066540"/>
            <a:ext cx="8724001" cy="664709"/>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a:pPr indent="0" fontAlgn="auto">
              <a:lnSpc>
                <a:spcPct val="100000"/>
              </a:lnSpc>
              <a:spcBef>
                <a:spcPct val="0"/>
              </a:spcBef>
            </a:pPr>
            <a:r>
              <a:rPr lang="zh-CN">
                <a:solidFill>
                  <a:srgbClr val="FFFFFF"/>
                </a:solidFill>
                <a:latin typeface="宋体" panose="02010600030101010101" pitchFamily="2" charset="-122"/>
                <a:sym typeface="宋体" panose="02010600030101010101" pitchFamily="2" charset="-122"/>
              </a:rPr>
              <a:t>逐年汇总： 将该年度的合并时长/关闭时长进行求和，再平均，得到单个项目在这一时间范围内的总平均合并时长、总平均关闭时长。 合并为“生命周期”一项，使用加权合成，将合并时长、关闭时长合成为一个综合“PR 生命周期”指标。生命周期= 0.5×(合并时长) + 0.5×(关闭时长) ，这里各占 50%,时间越短代表项目在处理 PR 时更高效,开发效率越高</a:t>
            </a:r>
            <a:endParaRPr lang="zh-CN">
              <a:solidFill>
                <a:srgbClr val="FFFFFF"/>
              </a:solidFill>
              <a:latin typeface="宋体" panose="02010600030101010101" pitchFamily="2" charset="-122"/>
              <a:sym typeface="宋体" panose="02010600030101010101" pitchFamily="2" charset="-122"/>
            </a:endParaRPr>
          </a:p>
        </p:txBody>
      </p:sp>
      <p:sp>
        <p:nvSpPr>
          <p:cNvPr id="13" name="TextBox 13"/>
          <p:cNvSpPr txBox="1"/>
          <p:nvPr/>
        </p:nvSpPr>
        <p:spPr>
          <a:xfrm>
            <a:off x="2494915" y="5053965"/>
            <a:ext cx="3090545" cy="245745"/>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p:txBody>
      </p:sp>
      <p:sp>
        <p:nvSpPr>
          <p:cNvPr id="14" name="TextBox 14"/>
          <p:cNvSpPr txBox="1"/>
          <p:nvPr/>
        </p:nvSpPr>
        <p:spPr>
          <a:xfrm>
            <a:off x="2494915" y="5470525"/>
            <a:ext cx="8724001" cy="544830"/>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a:pPr indent="0" fontAlgn="auto">
              <a:lnSpc>
                <a:spcPct val="100000"/>
              </a:lnSpc>
              <a:spcBef>
                <a:spcPct val="0"/>
              </a:spcBef>
            </a:pPr>
            <a:r>
              <a:rPr lang="zh-CN">
                <a:solidFill>
                  <a:srgbClr val="FFFFFF"/>
                </a:solidFill>
                <a:latin typeface="宋体" panose="02010600030101010101" pitchFamily="2" charset="-122"/>
                <a:sym typeface="宋体" panose="02010600030101010101" pitchFamily="2" charset="-122"/>
              </a:rPr>
              <a:t>归一化处理： 由于时长越短越好，采用反向的最大 - 最小归一化，先进行正常的 Min - Max 再用 1 - x 做反转，将结果映射到 0～100 分区间，时间越长分数越低</a:t>
            </a:r>
            <a:endParaRPr lang="zh-CN">
              <a:solidFill>
                <a:srgbClr val="FFFFFF"/>
              </a:solidFill>
              <a:latin typeface="宋体" panose="02010600030101010101" pitchFamily="2" charset="-122"/>
              <a:sym typeface="宋体" panose="02010600030101010101" pitchFamily="2" charset="-122"/>
            </a:endParaRPr>
          </a:p>
        </p:txBody>
      </p:sp>
      <p:sp>
        <p:nvSpPr>
          <p:cNvPr id="16" name="AutoShape 16"/>
          <p:cNvSpPr/>
          <p:nvPr/>
        </p:nvSpPr>
        <p:spPr>
          <a:xfrm>
            <a:off x="1407795" y="685800"/>
            <a:ext cx="15875" cy="5486400"/>
          </a:xfrm>
          <a:prstGeom prst="rect">
            <a:avLst/>
          </a:prstGeom>
          <a:solidFill>
            <a:srgbClr val="FFFFFF"/>
          </a:solidFill>
        </p:spPr>
        <p:txBody>
          <a:bodyPr/>
          <a:lstStyle/>
          <a:p/>
        </p:txBody>
      </p:sp>
      <p:grpSp>
        <p:nvGrpSpPr>
          <p:cNvPr id="17" name="Group 17"/>
          <p:cNvGrpSpPr/>
          <p:nvPr/>
        </p:nvGrpSpPr>
        <p:grpSpPr>
          <a:xfrm>
            <a:off x="1301750" y="1161415"/>
            <a:ext cx="212090" cy="212090"/>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765BF"/>
            </a:solidFill>
          </p:spPr>
          <p:txBody>
            <a:bodyPr/>
            <a:lstStyle/>
            <a:p/>
          </p:txBody>
        </p:sp>
      </p:grpSp>
      <p:grpSp>
        <p:nvGrpSpPr>
          <p:cNvPr id="19" name="Group 19"/>
          <p:cNvGrpSpPr/>
          <p:nvPr/>
        </p:nvGrpSpPr>
        <p:grpSpPr>
          <a:xfrm>
            <a:off x="1301750" y="2560320"/>
            <a:ext cx="212090" cy="212090"/>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765BF"/>
            </a:solidFill>
          </p:spPr>
          <p:txBody>
            <a:bodyPr/>
            <a:lstStyle/>
            <a:p/>
          </p:txBody>
        </p:sp>
      </p:grpSp>
      <p:grpSp>
        <p:nvGrpSpPr>
          <p:cNvPr id="21" name="Group 21"/>
          <p:cNvGrpSpPr/>
          <p:nvPr/>
        </p:nvGrpSpPr>
        <p:grpSpPr>
          <a:xfrm>
            <a:off x="1301750" y="3959225"/>
            <a:ext cx="212090" cy="212090"/>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765BF"/>
            </a:solidFill>
          </p:spPr>
          <p:txBody>
            <a:bodyPr/>
            <a:lstStyle/>
            <a:p/>
          </p:txBody>
        </p:sp>
      </p:grpSp>
      <p:grpSp>
        <p:nvGrpSpPr>
          <p:cNvPr id="23" name="Group 23"/>
          <p:cNvGrpSpPr/>
          <p:nvPr/>
        </p:nvGrpSpPr>
        <p:grpSpPr>
          <a:xfrm>
            <a:off x="1301750" y="5358130"/>
            <a:ext cx="212090" cy="212090"/>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765BF"/>
            </a:solidFill>
          </p:spPr>
          <p:txBody>
            <a:bodyPr/>
            <a:lstStyle/>
            <a:p/>
          </p:txBody>
        </p:sp>
      </p:gr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开发效率</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New shape"/>
          <p:cNvSpPr/>
          <p:nvPr/>
        </p:nvSpPr>
        <p:spPr>
          <a:xfrm>
            <a:off x="1117600" y="1397000"/>
            <a:ext cx="9956800" cy="596900"/>
          </a:xfrm>
          <a:prstGeom prst="roundRect">
            <a:avLst>
              <a:gd name="adj" fmla="val 8510"/>
            </a:avLst>
          </a:prstGeom>
          <a:solidFill>
            <a:srgbClr val="000000"/>
          </a:solidFill>
          <a:ln w="25400">
            <a:solidFill>
              <a:srgbClr val="1B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1117600" y="3937000"/>
            <a:ext cx="9956800" cy="596900"/>
          </a:xfrm>
          <a:prstGeom prst="roundRect">
            <a:avLst>
              <a:gd name="adj" fmla="val 8510"/>
            </a:avLst>
          </a:prstGeom>
          <a:solidFill>
            <a:srgbClr val="000000"/>
          </a:solidFill>
          <a:ln w="25400">
            <a:solidFill>
              <a:srgbClr val="1B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New picture"/>
          <p:cNvPicPr/>
          <p:nvPr/>
        </p:nvPicPr>
        <p:blipFill>
          <a:blip r:embed="rId3"/>
          <a:stretch>
            <a:fillRect/>
          </a:stretch>
        </p:blipFill>
        <p:spPr>
          <a:xfrm>
            <a:off x="1219200" y="1397000"/>
            <a:ext cx="381000" cy="762000"/>
          </a:xfrm>
          <a:prstGeom prst="rect">
            <a:avLst/>
          </a:prstGeom>
          <a:ln>
            <a:solidFill>
              <a:srgbClr val="FFFFFF">
                <a:alpha val="0"/>
              </a:srgbClr>
            </a:solidFill>
          </a:ln>
        </p:spPr>
      </p:pic>
      <p:pic>
        <p:nvPicPr>
          <p:cNvPr id="10" name="New picture"/>
          <p:cNvPicPr/>
          <p:nvPr/>
        </p:nvPicPr>
        <p:blipFill>
          <a:blip r:embed="rId4"/>
          <a:stretch>
            <a:fillRect/>
          </a:stretch>
        </p:blipFill>
        <p:spPr>
          <a:xfrm>
            <a:off x="10591800" y="1231900"/>
            <a:ext cx="381000" cy="762000"/>
          </a:xfrm>
          <a:prstGeom prst="rect">
            <a:avLst/>
          </a:prstGeom>
          <a:ln>
            <a:solidFill>
              <a:srgbClr val="FFFFFF">
                <a:alpha val="0"/>
              </a:srgbClr>
            </a:solidFill>
          </a:ln>
        </p:spPr>
      </p:pic>
      <p:pic>
        <p:nvPicPr>
          <p:cNvPr id="11" name="New picture"/>
          <p:cNvPicPr/>
          <p:nvPr/>
        </p:nvPicPr>
        <p:blipFill>
          <a:blip r:embed="rId3"/>
          <a:stretch>
            <a:fillRect/>
          </a:stretch>
        </p:blipFill>
        <p:spPr>
          <a:xfrm>
            <a:off x="1219200" y="3937000"/>
            <a:ext cx="381000" cy="762000"/>
          </a:xfrm>
          <a:prstGeom prst="rect">
            <a:avLst/>
          </a:prstGeom>
          <a:ln>
            <a:solidFill>
              <a:srgbClr val="FFFFFF">
                <a:alpha val="0"/>
              </a:srgbClr>
            </a:solidFill>
          </a:ln>
        </p:spPr>
      </p:pic>
      <p:pic>
        <p:nvPicPr>
          <p:cNvPr id="12" name="New picture"/>
          <p:cNvPicPr/>
          <p:nvPr/>
        </p:nvPicPr>
        <p:blipFill>
          <a:blip r:embed="rId4"/>
          <a:stretch>
            <a:fillRect/>
          </a:stretch>
        </p:blipFill>
        <p:spPr>
          <a:xfrm>
            <a:off x="10591800" y="3771900"/>
            <a:ext cx="381000" cy="762000"/>
          </a:xfrm>
          <a:prstGeom prst="rect">
            <a:avLst/>
          </a:prstGeom>
          <a:ln>
            <a:solidFill>
              <a:srgbClr val="FFFFFF">
                <a:alpha val="0"/>
              </a:srgbClr>
            </a:solidFill>
          </a:ln>
        </p:spPr>
      </p:pic>
      <p:sp>
        <p:nvSpPr>
          <p:cNvPr id="13" name="New shape"/>
          <p:cNvSpPr/>
          <p:nvPr/>
        </p:nvSpPr>
        <p:spPr>
          <a:xfrm>
            <a:off x="1498600" y="1524000"/>
            <a:ext cx="9194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87500" lnSpcReduction="20000"/>
          </a:bodyPr>
          <a:lstStyle/>
          <a:p>
            <a:pPr indent="0" algn="l">
              <a:lnSpc>
                <a:spcPct val="125000"/>
              </a:lnSpc>
            </a:pPr>
            <a:r>
              <a:rPr sz="2400" b="0">
                <a:solidFill>
                  <a:srgbClr val="FFFFFF"/>
                </a:solidFill>
                <a:latin typeface="宋体" panose="02010600030101010101" pitchFamily="2" charset="-122"/>
              </a:rPr>
              <a:t>2. 指标二：PR 响应时长</a:t>
            </a:r>
            <a:endParaRPr sz="2400" b="0">
              <a:solidFill>
                <a:srgbClr val="FFFFFF"/>
              </a:solidFill>
              <a:latin typeface="宋体" panose="02010600030101010101" pitchFamily="2" charset="-122"/>
            </a:endParaRPr>
          </a:p>
        </p:txBody>
      </p:sp>
      <p:sp>
        <p:nvSpPr>
          <p:cNvPr id="14" name="New shape"/>
          <p:cNvSpPr/>
          <p:nvPr/>
        </p:nvSpPr>
        <p:spPr>
          <a:xfrm>
            <a:off x="1117600" y="2247900"/>
            <a:ext cx="9956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数据来源：change request response time.json</a:t>
            </a:r>
            <a:endParaRPr sz="2100" b="0">
              <a:solidFill>
                <a:srgbClr val="FFFFFF"/>
              </a:solidFill>
              <a:latin typeface="宋体" panose="02010600030101010101" pitchFamily="2" charset="-122"/>
            </a:endParaRPr>
          </a:p>
        </p:txBody>
      </p:sp>
      <p:sp>
        <p:nvSpPr>
          <p:cNvPr id="15" name="New shape"/>
          <p:cNvSpPr/>
          <p:nvPr/>
        </p:nvSpPr>
        <p:spPr>
          <a:xfrm>
            <a:off x="1117600" y="2717800"/>
            <a:ext cx="9956800" cy="10287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计算思路：获取每个 PR 的响应时间（按照年/月分组存储）。将同一年的响应时长累计，得到该项目在该年度/月份的总响应时长。同样，时间越短表示响应效率越高，因此要做反向的归一化处理，最终映射到 0～100 分区间</a:t>
            </a:r>
            <a:endParaRPr sz="2100" b="0">
              <a:solidFill>
                <a:srgbClr val="FFFFFF"/>
              </a:solidFill>
              <a:latin typeface="宋体" panose="02010600030101010101" pitchFamily="2" charset="-122"/>
            </a:endParaRPr>
          </a:p>
        </p:txBody>
      </p:sp>
      <p:sp>
        <p:nvSpPr>
          <p:cNvPr id="16" name="New shape"/>
          <p:cNvSpPr/>
          <p:nvPr/>
        </p:nvSpPr>
        <p:spPr>
          <a:xfrm>
            <a:off x="1498600" y="4064000"/>
            <a:ext cx="9194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87500" lnSpcReduction="20000"/>
          </a:bodyPr>
          <a:lstStyle/>
          <a:p>
            <a:pPr indent="0" algn="l">
              <a:lnSpc>
                <a:spcPct val="125000"/>
              </a:lnSpc>
            </a:pPr>
            <a:r>
              <a:rPr sz="2400" b="0">
                <a:solidFill>
                  <a:srgbClr val="FFFFFF"/>
                </a:solidFill>
                <a:latin typeface="宋体" panose="02010600030101010101" pitchFamily="2" charset="-122"/>
              </a:rPr>
              <a:t>3. 综合计算：项目开发效率得分</a:t>
            </a:r>
            <a:endParaRPr sz="2400" b="0">
              <a:solidFill>
                <a:srgbClr val="FFFFFF"/>
              </a:solidFill>
              <a:latin typeface="宋体" panose="02010600030101010101" pitchFamily="2" charset="-122"/>
            </a:endParaRPr>
          </a:p>
        </p:txBody>
      </p:sp>
      <p:sp>
        <p:nvSpPr>
          <p:cNvPr id="17" name="New shape"/>
          <p:cNvSpPr/>
          <p:nvPr/>
        </p:nvSpPr>
        <p:spPr>
          <a:xfrm>
            <a:off x="1117600" y="4787900"/>
            <a:ext cx="9956800" cy="13716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indent="0" algn="l">
              <a:lnSpc>
                <a:spcPct val="125000"/>
              </a:lnSpc>
            </a:pPr>
            <a:r>
              <a:rPr sz="2100" b="0">
                <a:solidFill>
                  <a:srgbClr val="FFFFFF"/>
                </a:solidFill>
                <a:latin typeface="宋体" panose="02010600030101010101" pitchFamily="2" charset="-122"/>
              </a:rPr>
              <a:t>有了“PR 生命周期”和“PR 响应时长”两大指标后，按照设定的权重进行合成： - PR 响应时长占 50%； - PR 生命周期中又包含两个子指标（合并时长、关闭时长），各占 25%（或先行加权成一个指标，再占剩余 50%）</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300" fill="hold"/>
                                        <p:tgtEl>
                                          <p:spTgt spid="7"/>
                                        </p:tgtEl>
                                        <p:attrNameLst>
                                          <p:attrName>ppt_w</p:attrName>
                                        </p:attrNameLst>
                                      </p:cBhvr>
                                      <p:tavLst>
                                        <p:tav tm="0">
                                          <p:val>
                                            <p:fltVal val="0"/>
                                          </p:val>
                                        </p:tav>
                                        <p:tav tm="100000">
                                          <p:val>
                                            <p:strVal val="#ppt_w"/>
                                          </p:val>
                                        </p:tav>
                                      </p:tavLst>
                                    </p:anim>
                                    <p:anim calcmode="lin" valueType="num">
                                      <p:cBhvr>
                                        <p:cTn id="18" dur="3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300" fill="hold"/>
                                        <p:tgtEl>
                                          <p:spTgt spid="8"/>
                                        </p:tgtEl>
                                        <p:attrNameLst>
                                          <p:attrName>ppt_w</p:attrName>
                                        </p:attrNameLst>
                                      </p:cBhvr>
                                      <p:tavLst>
                                        <p:tav tm="0">
                                          <p:val>
                                            <p:fltVal val="0"/>
                                          </p:val>
                                        </p:tav>
                                        <p:tav tm="100000">
                                          <p:val>
                                            <p:strVal val="#ppt_w"/>
                                          </p:val>
                                        </p:tav>
                                      </p:tavLst>
                                    </p:anim>
                                    <p:anim calcmode="lin" valueType="num">
                                      <p:cBhvr>
                                        <p:cTn id="23" dur="3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4"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fltVal val="0"/>
                                          </p:val>
                                        </p:tav>
                                        <p:tav tm="100000">
                                          <p:val>
                                            <p:strVal val="#ppt_w"/>
                                          </p:val>
                                        </p:tav>
                                      </p:tavLst>
                                    </p:anim>
                                    <p:anim calcmode="lin" valueType="num">
                                      <p:cBhvr>
                                        <p:cTn id="28" dur="200" fill="hold"/>
                                        <p:tgtEl>
                                          <p:spTgt spid="9"/>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5"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200" fill="hold"/>
                                        <p:tgtEl>
                                          <p:spTgt spid="10"/>
                                        </p:tgtEl>
                                        <p:attrNameLst>
                                          <p:attrName>ppt_w</p:attrName>
                                        </p:attrNameLst>
                                      </p:cBhvr>
                                      <p:tavLst>
                                        <p:tav tm="0">
                                          <p:val>
                                            <p:fltVal val="0"/>
                                          </p:val>
                                        </p:tav>
                                        <p:tav tm="100000">
                                          <p:val>
                                            <p:strVal val="#ppt_w"/>
                                          </p:val>
                                        </p:tav>
                                      </p:tavLst>
                                    </p:anim>
                                    <p:anim calcmode="lin" valueType="num">
                                      <p:cBhvr>
                                        <p:cTn id="33" dur="200" fill="hold"/>
                                        <p:tgtEl>
                                          <p:spTgt spid="10"/>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6"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200" fill="hold"/>
                                        <p:tgtEl>
                                          <p:spTgt spid="11"/>
                                        </p:tgtEl>
                                        <p:attrNameLst>
                                          <p:attrName>ppt_w</p:attrName>
                                        </p:attrNameLst>
                                      </p:cBhvr>
                                      <p:tavLst>
                                        <p:tav tm="0">
                                          <p:val>
                                            <p:fltVal val="0"/>
                                          </p:val>
                                        </p:tav>
                                        <p:tav tm="100000">
                                          <p:val>
                                            <p:strVal val="#ppt_w"/>
                                          </p:val>
                                        </p:tav>
                                      </p:tavLst>
                                    </p:anim>
                                    <p:anim calcmode="lin" valueType="num">
                                      <p:cBhvr>
                                        <p:cTn id="38" dur="200" fill="hold"/>
                                        <p:tgtEl>
                                          <p:spTgt spid="11"/>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7"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200" fill="hold"/>
                                        <p:tgtEl>
                                          <p:spTgt spid="12"/>
                                        </p:tgtEl>
                                        <p:attrNameLst>
                                          <p:attrName>ppt_w</p:attrName>
                                        </p:attrNameLst>
                                      </p:cBhvr>
                                      <p:tavLst>
                                        <p:tav tm="0">
                                          <p:val>
                                            <p:fltVal val="0"/>
                                          </p:val>
                                        </p:tav>
                                        <p:tav tm="100000">
                                          <p:val>
                                            <p:strVal val="#ppt_w"/>
                                          </p:val>
                                        </p:tav>
                                      </p:tavLst>
                                    </p:anim>
                                    <p:anim calcmode="lin" valueType="num">
                                      <p:cBhvr>
                                        <p:cTn id="43" dur="200" fill="hold"/>
                                        <p:tgtEl>
                                          <p:spTgt spid="12"/>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grpId="8"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200" fill="hold"/>
                                        <p:tgtEl>
                                          <p:spTgt spid="13"/>
                                        </p:tgtEl>
                                        <p:attrNameLst>
                                          <p:attrName>ppt_w</p:attrName>
                                        </p:attrNameLst>
                                      </p:cBhvr>
                                      <p:tavLst>
                                        <p:tav tm="0">
                                          <p:val>
                                            <p:fltVal val="0"/>
                                          </p:val>
                                        </p:tav>
                                        <p:tav tm="100000">
                                          <p:val>
                                            <p:strVal val="#ppt_w"/>
                                          </p:val>
                                        </p:tav>
                                      </p:tavLst>
                                    </p:anim>
                                    <p:anim calcmode="lin" valueType="num">
                                      <p:cBhvr>
                                        <p:cTn id="48" dur="200" fill="hold"/>
                                        <p:tgtEl>
                                          <p:spTgt spid="13"/>
                                        </p:tgtEl>
                                        <p:attrNameLst>
                                          <p:attrName>ppt_h</p:attrName>
                                        </p:attrNameLst>
                                      </p:cBhvr>
                                      <p:tavLst>
                                        <p:tav tm="0">
                                          <p:val>
                                            <p:fltVal val="0"/>
                                          </p:val>
                                        </p:tav>
                                        <p:tav tm="100000">
                                          <p:val>
                                            <p:strVal val="#ppt_h"/>
                                          </p:val>
                                        </p:tav>
                                      </p:tavLst>
                                    </p:anim>
                                  </p:childTnLst>
                                </p:cTn>
                              </p:par>
                            </p:childTnLst>
                          </p:cTn>
                        </p:par>
                        <p:par>
                          <p:cTn id="49" fill="hold">
                            <p:stCondLst>
                              <p:cond delay="4500"/>
                            </p:stCondLst>
                            <p:childTnLst>
                              <p:par>
                                <p:cTn id="50" presetID="23" presetClass="entr" presetSubtype="16" fill="hold" grpId="9"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200" fill="hold"/>
                                        <p:tgtEl>
                                          <p:spTgt spid="14"/>
                                        </p:tgtEl>
                                        <p:attrNameLst>
                                          <p:attrName>ppt_w</p:attrName>
                                        </p:attrNameLst>
                                      </p:cBhvr>
                                      <p:tavLst>
                                        <p:tav tm="0">
                                          <p:val>
                                            <p:fltVal val="0"/>
                                          </p:val>
                                        </p:tav>
                                        <p:tav tm="100000">
                                          <p:val>
                                            <p:strVal val="#ppt_w"/>
                                          </p:val>
                                        </p:tav>
                                      </p:tavLst>
                                    </p:anim>
                                    <p:anim calcmode="lin" valueType="num">
                                      <p:cBhvr>
                                        <p:cTn id="53" dur="200" fill="hold"/>
                                        <p:tgtEl>
                                          <p:spTgt spid="14"/>
                                        </p:tgtEl>
                                        <p:attrNameLst>
                                          <p:attrName>ppt_h</p:attrName>
                                        </p:attrNameLst>
                                      </p:cBhvr>
                                      <p:tavLst>
                                        <p:tav tm="0">
                                          <p:val>
                                            <p:fltVal val="0"/>
                                          </p:val>
                                        </p:tav>
                                        <p:tav tm="100000">
                                          <p:val>
                                            <p:strVal val="#ppt_h"/>
                                          </p:val>
                                        </p:tav>
                                      </p:tavLst>
                                    </p:anim>
                                  </p:childTnLst>
                                </p:cTn>
                              </p:par>
                            </p:childTnLst>
                          </p:cTn>
                        </p:par>
                        <p:par>
                          <p:cTn id="54" fill="hold">
                            <p:stCondLst>
                              <p:cond delay="5000"/>
                            </p:stCondLst>
                            <p:childTnLst>
                              <p:par>
                                <p:cTn id="55" presetID="23" presetClass="entr" presetSubtype="16" fill="hold" grpId="1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200" fill="hold"/>
                                        <p:tgtEl>
                                          <p:spTgt spid="15"/>
                                        </p:tgtEl>
                                        <p:attrNameLst>
                                          <p:attrName>ppt_w</p:attrName>
                                        </p:attrNameLst>
                                      </p:cBhvr>
                                      <p:tavLst>
                                        <p:tav tm="0">
                                          <p:val>
                                            <p:fltVal val="0"/>
                                          </p:val>
                                        </p:tav>
                                        <p:tav tm="100000">
                                          <p:val>
                                            <p:strVal val="#ppt_w"/>
                                          </p:val>
                                        </p:tav>
                                      </p:tavLst>
                                    </p:anim>
                                    <p:anim calcmode="lin" valueType="num">
                                      <p:cBhvr>
                                        <p:cTn id="58" dur="200" fill="hold"/>
                                        <p:tgtEl>
                                          <p:spTgt spid="15"/>
                                        </p:tgtEl>
                                        <p:attrNameLst>
                                          <p:attrName>ppt_h</p:attrName>
                                        </p:attrNameLst>
                                      </p:cBhvr>
                                      <p:tavLst>
                                        <p:tav tm="0">
                                          <p:val>
                                            <p:fltVal val="0"/>
                                          </p:val>
                                        </p:tav>
                                        <p:tav tm="100000">
                                          <p:val>
                                            <p:strVal val="#ppt_h"/>
                                          </p:val>
                                        </p:tav>
                                      </p:tavLst>
                                    </p:anim>
                                  </p:childTnLst>
                                </p:cTn>
                              </p:par>
                            </p:childTnLst>
                          </p:cTn>
                        </p:par>
                        <p:par>
                          <p:cTn id="59" fill="hold">
                            <p:stCondLst>
                              <p:cond delay="5500"/>
                            </p:stCondLst>
                            <p:childTnLst>
                              <p:par>
                                <p:cTn id="60" presetID="23" presetClass="entr" presetSubtype="16" fill="hold" grpId="11"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200" fill="hold"/>
                                        <p:tgtEl>
                                          <p:spTgt spid="16"/>
                                        </p:tgtEl>
                                        <p:attrNameLst>
                                          <p:attrName>ppt_w</p:attrName>
                                        </p:attrNameLst>
                                      </p:cBhvr>
                                      <p:tavLst>
                                        <p:tav tm="0">
                                          <p:val>
                                            <p:fltVal val="0"/>
                                          </p:val>
                                        </p:tav>
                                        <p:tav tm="100000">
                                          <p:val>
                                            <p:strVal val="#ppt_w"/>
                                          </p:val>
                                        </p:tav>
                                      </p:tavLst>
                                    </p:anim>
                                    <p:anim calcmode="lin" valueType="num">
                                      <p:cBhvr>
                                        <p:cTn id="63" dur="200" fill="hold"/>
                                        <p:tgtEl>
                                          <p:spTgt spid="16"/>
                                        </p:tgtEl>
                                        <p:attrNameLst>
                                          <p:attrName>ppt_h</p:attrName>
                                        </p:attrNameLst>
                                      </p:cBhvr>
                                      <p:tavLst>
                                        <p:tav tm="0">
                                          <p:val>
                                            <p:fltVal val="0"/>
                                          </p:val>
                                        </p:tav>
                                        <p:tav tm="100000">
                                          <p:val>
                                            <p:strVal val="#ppt_h"/>
                                          </p:val>
                                        </p:tav>
                                      </p:tavLst>
                                    </p:anim>
                                  </p:childTnLst>
                                </p:cTn>
                              </p:par>
                            </p:childTnLst>
                          </p:cTn>
                        </p:par>
                        <p:par>
                          <p:cTn id="64" fill="hold">
                            <p:stCondLst>
                              <p:cond delay="6000"/>
                            </p:stCondLst>
                            <p:childTnLst>
                              <p:par>
                                <p:cTn id="65" presetID="23" presetClass="entr" presetSubtype="16" fill="hold" grpId="12"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200" fill="hold"/>
                                        <p:tgtEl>
                                          <p:spTgt spid="17"/>
                                        </p:tgtEl>
                                        <p:attrNameLst>
                                          <p:attrName>ppt_w</p:attrName>
                                        </p:attrNameLst>
                                      </p:cBhvr>
                                      <p:tavLst>
                                        <p:tav tm="0">
                                          <p:val>
                                            <p:fltVal val="0"/>
                                          </p:val>
                                        </p:tav>
                                        <p:tav tm="100000">
                                          <p:val>
                                            <p:strVal val="#ppt_w"/>
                                          </p:val>
                                        </p:tav>
                                      </p:tavLst>
                                    </p:anim>
                                    <p:anim calcmode="lin" valueType="num">
                                      <p:cBhvr>
                                        <p:cTn id="68" dur="2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P spid="9" grpId="4" animBg="1"/>
      <p:bldP spid="10" grpId="5" animBg="1"/>
      <p:bldP spid="11" grpId="6" animBg="1"/>
      <p:bldP spid="12" grpId="7" animBg="1"/>
      <p:bldP spid="13" grpId="8" animBg="1"/>
      <p:bldP spid="14" grpId="9" animBg="1"/>
      <p:bldP spid="15" grpId="10" animBg="1"/>
      <p:bldP spid="16" grpId="11" animBg="1"/>
      <p:bldP spid="17" grpId="1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New picture"/>
          <p:cNvPicPr/>
          <p:nvPr/>
        </p:nvPicPr>
        <p:blipFill>
          <a:blip r:embed="rId1"/>
          <a:stretch>
            <a:fillRect/>
          </a:stretch>
        </p:blipFill>
        <p:spPr>
          <a:xfrm>
            <a:off x="0" y="0"/>
            <a:ext cx="12192000" cy="6858000"/>
          </a:xfrm>
          <a:prstGeom prst="rect">
            <a:avLst/>
          </a:prstGeom>
          <a:ln>
            <a:noFill/>
          </a:ln>
        </p:spPr>
      </p:pic>
      <p:sp>
        <p:nvSpPr>
          <p:cNvPr id="12"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社区关注度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13"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14"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PA-1022264"/>
          <p:cNvSpPr txBox="1"/>
          <p:nvPr>
            <p:custDataLst>
              <p:tags r:id="rId2"/>
            </p:custDataLst>
          </p:nvPr>
        </p:nvSpPr>
        <p:spPr>
          <a:xfrm>
            <a:off x="1082211" y="1433245"/>
            <a:ext cx="10027577" cy="464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103651" tIns="51825" rIns="103651" bIns="51825" anchor="ctr">
            <a:normAutofit/>
          </a:bodyPr>
          <a:lstStyle>
            <a:defPPr>
              <a:defRPr lang="zh-CN"/>
            </a:defPPr>
            <a:lvl1pPr marL="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1pPr>
            <a:lvl2pPr marL="742950" indent="-28575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1217930" rtl="0" eaLnBrk="0" fontAlgn="base" latinLnBrk="0" hangingPunct="0">
              <a:spcBef>
                <a:spcPct val="0"/>
              </a:spcBef>
              <a:spcAft>
                <a:spcPct val="0"/>
              </a:spcAft>
              <a:defRPr sz="1800" kern="1200">
                <a:solidFill>
                  <a:schemeClr val="tx1"/>
                </a:solidFill>
                <a:latin typeface="Arial" panose="020B0604020202020204" pitchFamily="34" charset="0"/>
                <a:ea typeface="微软雅黑" panose="020B0503020204020204" pitchFamily="34" charset="-122"/>
                <a:cs typeface="+mn-cs"/>
              </a:defRPr>
            </a:lvl6pPr>
            <a:lvl7pPr marL="2971800" indent="-228600" algn="l" defTabSz="1217930" rtl="0" eaLnBrk="0" fontAlgn="base" latinLnBrk="0" hangingPunct="0">
              <a:spcBef>
                <a:spcPct val="0"/>
              </a:spcBef>
              <a:spcAft>
                <a:spcPct val="0"/>
              </a:spcAft>
              <a:defRPr sz="1800" kern="1200">
                <a:solidFill>
                  <a:schemeClr val="tx1"/>
                </a:solidFill>
                <a:latin typeface="Arial" panose="020B0604020202020204" pitchFamily="34" charset="0"/>
                <a:ea typeface="微软雅黑" panose="020B0503020204020204" pitchFamily="34" charset="-122"/>
                <a:cs typeface="+mn-cs"/>
              </a:defRPr>
            </a:lvl7pPr>
            <a:lvl8pPr marL="3429000" indent="-228600" algn="l" defTabSz="1217930" rtl="0" eaLnBrk="0" fontAlgn="base" latinLnBrk="0" hangingPunct="0">
              <a:spcBef>
                <a:spcPct val="0"/>
              </a:spcBef>
              <a:spcAft>
                <a:spcPct val="0"/>
              </a:spcAft>
              <a:defRPr sz="1800" kern="1200">
                <a:solidFill>
                  <a:schemeClr val="tx1"/>
                </a:solidFill>
                <a:latin typeface="Arial" panose="020B0604020202020204" pitchFamily="34" charset="0"/>
                <a:ea typeface="微软雅黑" panose="020B0503020204020204" pitchFamily="34" charset="-122"/>
                <a:cs typeface="+mn-cs"/>
              </a:defRPr>
            </a:lvl8pPr>
            <a:lvl9pPr marL="3886200" indent="-228600" defTabSz="121793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914400" fontAlgn="base">
              <a:lnSpc>
                <a:spcPct val="130000"/>
              </a:lnSpc>
              <a:spcBef>
                <a:spcPct val="0"/>
              </a:spcBef>
              <a:spcAft>
                <a:spcPct val="0"/>
              </a:spcAft>
              <a:defRPr/>
            </a:pPr>
            <a:r>
              <a:rPr lang="zh-CN" altLang="zh-CN" b="1">
                <a:solidFill>
                  <a:srgbClr val="FFFFFF"/>
                </a:solidFill>
                <a:latin typeface="宋体" panose="02010600030101010101" pitchFamily="2" charset="-122"/>
                <a:sym typeface="宋体" panose="02010600030101010101" pitchFamily="2" charset="-122"/>
              </a:rPr>
              <a:t>（3） 社区关注度</a:t>
            </a:r>
            <a:endParaRPr lang="zh-CN" altLang="zh-CN" b="1">
              <a:solidFill>
                <a:srgbClr val="FFFFFF"/>
              </a:solidFill>
              <a:latin typeface="宋体" panose="02010600030101010101" pitchFamily="2" charset="-122"/>
              <a:sym typeface="宋体" panose="02010600030101010101" pitchFamily="2" charset="-122"/>
            </a:endParaRPr>
          </a:p>
          <a:p>
            <a:pPr defTabSz="914400" fontAlgn="base">
              <a:lnSpc>
                <a:spcPct val="130000"/>
              </a:lnSpc>
              <a:spcBef>
                <a:spcPct val="0"/>
              </a:spcBef>
              <a:spcAft>
                <a:spcPct val="0"/>
              </a:spcAft>
              <a:defRPr/>
            </a:pPr>
            <a:r>
              <a:rPr lang="zh-CN" altLang="zh-CN">
                <a:solidFill>
                  <a:srgbClr val="FFFFFF"/>
                </a:solidFill>
                <a:latin typeface="宋体" panose="02010600030101010101" pitchFamily="2" charset="-122"/>
                <a:sym typeface="宋体" panose="02010600030101010101" pitchFamily="2" charset="-122"/>
              </a:rPr>
              <a:t>数据来源：来源于“technical_fork.json”“stars.json”以及“attention.json”
计算思路：按年汇总数据：针对从文件中读取到的如“fork_data”和“stars_data”这类月度数据，按照年份进行汇总。具体做法是从日期字符串中提取出年份，若该年份首次出现，则初始化对应年份的数据值为 0，之后将属于该年份的各月度数据进行累加，从而得到每年的数据情况
计算社区关注度（attention）：先获取“fork_data”和“stars_data”共同涉及的年份集合，并进行排序
对于每一年，获取该年对应的“fork_value”和“stars_value”，在计算增长率时，若为第一年则增长率设为 0，非第一年则根据当年与上一年“fork_value”和“stars_value”的总和差值来计算增长率</a:t>
            </a: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rLs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New picture"/>
          <p:cNvPicPr/>
          <p:nvPr/>
        </p:nvPicPr>
        <p:blipFill>
          <a:blip r:embed="rId1"/>
          <a:stretch>
            <a:fillRect/>
          </a:stretch>
        </p:blipFill>
        <p:spPr>
          <a:xfrm>
            <a:off x="0" y="0"/>
            <a:ext cx="12192000" cy="6858000"/>
          </a:xfrm>
          <a:prstGeom prst="rect">
            <a:avLst/>
          </a:prstGeom>
          <a:ln>
            <a:noFill/>
          </a:ln>
        </p:spPr>
      </p:pic>
      <p:sp>
        <p:nvSpPr>
          <p:cNvPr id="9"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社区关注度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10"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11"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7"/>
          <p:cNvSpPr txBox="1"/>
          <p:nvPr/>
        </p:nvSpPr>
        <p:spPr>
          <a:xfrm>
            <a:off x="2449795" y="1891469"/>
            <a:ext cx="7154254" cy="3445379"/>
          </a:xfrm>
          <a:prstGeom prst="rect">
            <a:avLst/>
          </a:prstGeom>
        </p:spPr>
        <p:txBody>
          <a:bodyPr lIns="0" tIns="0" rIns="0" bIns="0" rtlCol="0" anchor="ctr">
            <a:normAutofit fontScale="67500" lnSpcReduction="10000"/>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a:pPr algn="ctr">
              <a:lnSpc>
                <a:spcPct val="100000"/>
              </a:lnSpc>
            </a:pPr>
            <a:r>
              <a:rPr lang="zh-CN" sz="6830">
                <a:solidFill>
                  <a:srgbClr val="FFFFFF"/>
                </a:solidFill>
                <a:latin typeface="宋体" panose="02010600030101010101" pitchFamily="2" charset="-122"/>
                <a:sym typeface="宋体" panose="02010600030101010101" pitchFamily="2" charset="-122"/>
              </a:rPr>
              <a:t>最后，按照设定的权重（“fork”占 0.4、“stars”占 0.4、“growth rate”占 0.2）来计算该年的“attention”数值，以此体现社区关注度情况</a:t>
            </a:r>
            <a:endParaRPr lang="zh-CN" sz="6830">
              <a:solidFill>
                <a:srgbClr val="FFFFFF"/>
              </a:solidFill>
              <a:latin typeface="宋体" panose="02010600030101010101" pitchFamily="2" charset="-122"/>
              <a:sym typeface="宋体" panose="02010600030101010101" pitchFamily="2" charset="-122"/>
            </a:endParaRPr>
          </a:p>
        </p:txBody>
      </p:sp>
      <p:sp>
        <p:nvSpPr>
          <p:cNvPr id="4" name="矩形: 圆角 3"/>
          <p:cNvSpPr/>
          <p:nvPr/>
        </p:nvSpPr>
        <p:spPr>
          <a:xfrm>
            <a:off x="2068082" y="1498363"/>
            <a:ext cx="7941892" cy="4179579"/>
          </a:xfrm>
          <a:prstGeom prst="roundRect">
            <a:avLst>
              <a:gd name="adj" fmla="val 11078"/>
            </a:avLst>
          </a:prstGeom>
          <a:noFill/>
          <a:ln w="298450">
            <a:solidFill>
              <a:srgbClr val="466F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3048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6096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9144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2192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15240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18288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21336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2438400" marR="0" indent="0" algn="l" defTabSz="609600" rtl="0" eaLnBrk="1" fontAlgn="auto" latinLnBrk="0" hangingPunct="1">
              <a:lnSpc>
                <a:spcPct val="100000"/>
              </a:lnSpc>
              <a:spcBef>
                <a:spcPct val="0"/>
              </a:spcBef>
              <a:spcAft>
                <a:spcPct val="0"/>
              </a:spcAft>
              <a:buClrTx/>
              <a:buSzTx/>
              <a:buFontTx/>
              <a:buNone/>
              <a:defRPr kumimoji="0" sz="12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New picture"/>
          <p:cNvPicPr/>
          <p:nvPr/>
        </p:nvPicPr>
        <p:blipFill>
          <a:blip r:embed="rId1"/>
          <a:stretch>
            <a:fillRect/>
          </a:stretch>
        </p:blipFill>
        <p:spPr>
          <a:xfrm>
            <a:off x="0" y="0"/>
            <a:ext cx="12192000" cy="6858000"/>
          </a:xfrm>
          <a:prstGeom prst="rect">
            <a:avLst/>
          </a:prstGeom>
          <a:ln>
            <a:noFill/>
          </a:ln>
        </p:spPr>
      </p:pic>
      <p:sp>
        <p:nvSpPr>
          <p:cNvPr id="12"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问题解决能力</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13"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14"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PA-1022264"/>
          <p:cNvSpPr txBox="1"/>
          <p:nvPr>
            <p:custDataLst>
              <p:tags r:id="rId2"/>
            </p:custDataLst>
          </p:nvPr>
        </p:nvSpPr>
        <p:spPr>
          <a:xfrm>
            <a:off x="1082211" y="1433245"/>
            <a:ext cx="10027577" cy="464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103651" tIns="51825" rIns="103651" bIns="51825" anchor="ctr">
            <a:normAutofit/>
          </a:bodyPr>
          <a:lstStyle>
            <a:defPPr>
              <a:defRPr lang="zh-CN"/>
            </a:defPPr>
            <a:lvl1pPr marL="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1pPr>
            <a:lvl2pPr marL="742950" indent="-28575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1217930" rtl="0" eaLnBrk="1" latinLnBrk="0" hangingPunct="1">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1217930" rtl="0" eaLnBrk="0" fontAlgn="base" latinLnBrk="0" hangingPunct="0">
              <a:spcBef>
                <a:spcPct val="0"/>
              </a:spcBef>
              <a:spcAft>
                <a:spcPct val="0"/>
              </a:spcAft>
              <a:defRPr sz="1800" kern="1200">
                <a:solidFill>
                  <a:schemeClr val="tx1"/>
                </a:solidFill>
                <a:latin typeface="Arial" panose="020B0604020202020204" pitchFamily="34" charset="0"/>
                <a:ea typeface="微软雅黑" panose="020B0503020204020204" pitchFamily="34" charset="-122"/>
                <a:cs typeface="+mn-cs"/>
              </a:defRPr>
            </a:lvl6pPr>
            <a:lvl7pPr marL="2971800" indent="-228600" algn="l" defTabSz="1217930" rtl="0" eaLnBrk="0" fontAlgn="base" latinLnBrk="0" hangingPunct="0">
              <a:spcBef>
                <a:spcPct val="0"/>
              </a:spcBef>
              <a:spcAft>
                <a:spcPct val="0"/>
              </a:spcAft>
              <a:defRPr sz="1800" kern="1200">
                <a:solidFill>
                  <a:schemeClr val="tx1"/>
                </a:solidFill>
                <a:latin typeface="Arial" panose="020B0604020202020204" pitchFamily="34" charset="0"/>
                <a:ea typeface="微软雅黑" panose="020B0503020204020204" pitchFamily="34" charset="-122"/>
                <a:cs typeface="+mn-cs"/>
              </a:defRPr>
            </a:lvl7pPr>
            <a:lvl8pPr marL="3429000" indent="-228600" algn="l" defTabSz="1217930" rtl="0" eaLnBrk="0" fontAlgn="base" latinLnBrk="0" hangingPunct="0">
              <a:spcBef>
                <a:spcPct val="0"/>
              </a:spcBef>
              <a:spcAft>
                <a:spcPct val="0"/>
              </a:spcAft>
              <a:defRPr sz="1800" kern="1200">
                <a:solidFill>
                  <a:schemeClr val="tx1"/>
                </a:solidFill>
                <a:latin typeface="Arial" panose="020B0604020202020204" pitchFamily="34" charset="0"/>
                <a:ea typeface="微软雅黑" panose="020B0503020204020204" pitchFamily="34" charset="-122"/>
                <a:cs typeface="+mn-cs"/>
              </a:defRPr>
            </a:lvl8pPr>
            <a:lvl9pPr marL="3886200" indent="-228600" defTabSz="121793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914400" fontAlgn="base">
              <a:lnSpc>
                <a:spcPct val="130000"/>
              </a:lnSpc>
              <a:spcBef>
                <a:spcPct val="0"/>
              </a:spcBef>
              <a:spcAft>
                <a:spcPct val="0"/>
              </a:spcAft>
              <a:defRPr/>
            </a:pPr>
            <a:r>
              <a:rPr lang="zh-CN" altLang="zh-CN" b="1">
                <a:solidFill>
                  <a:srgbClr val="FFFFFF"/>
                </a:solidFill>
                <a:latin typeface="宋体" panose="02010600030101010101" pitchFamily="2" charset="-122"/>
                <a:sym typeface="宋体" panose="02010600030101010101" pitchFamily="2" charset="-122"/>
              </a:rPr>
              <a:t>（4） 问题解决能力</a:t>
            </a:r>
            <a:endParaRPr lang="zh-CN" altLang="zh-CN" b="1">
              <a:solidFill>
                <a:srgbClr val="FFFFFF"/>
              </a:solidFill>
              <a:latin typeface="宋体" panose="02010600030101010101" pitchFamily="2" charset="-122"/>
              <a:sym typeface="宋体" panose="02010600030101010101" pitchFamily="2" charset="-122"/>
            </a:endParaRPr>
          </a:p>
          <a:p>
            <a:pPr defTabSz="914400" fontAlgn="base">
              <a:lnSpc>
                <a:spcPct val="130000"/>
              </a:lnSpc>
              <a:spcBef>
                <a:spcPct val="0"/>
              </a:spcBef>
              <a:spcAft>
                <a:spcPct val="0"/>
              </a:spcAft>
              <a:defRPr/>
            </a:pPr>
            <a:r>
              <a:rPr lang="zh-CN" altLang="zh-CN">
                <a:solidFill>
                  <a:srgbClr val="FFFFFF"/>
                </a:solidFill>
                <a:latin typeface="宋体" panose="02010600030101010101" pitchFamily="2" charset="-122"/>
                <a:sym typeface="宋体" panose="02010600030101010101" pitchFamily="2" charset="-122"/>
              </a:rPr>
              <a:t>1.指标一：关闭率
数据来源：Issue 数量与关闭率：issues_new.json：记录每月/每季度新增 Issue 的数量；issues_closed.json：记录对应时间段内已关闭的 Issue 数量
计算思路：关闭率（Close Rate）：Close Rate = 已关闭的 Issue 数 / 新增的 Issue 数
统计某时间段（如月度或季度）内新增加的 Issue 及其关闭数量
意义：高关闭率通常表明项目能够及时、有效地解决问题；低关闭率可能代表项目积压了大量未处理的 Issue
2.指标二 平均响应时长（Average Response Time）
数据来源：Issue 响应时长： issue_response_time.json：每个 Issue 的首次响应所经历的时间</a:t>
            </a: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rLs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New picture"/>
          <p:cNvPicPr/>
          <p:nvPr/>
        </p:nvPicPr>
        <p:blipFill>
          <a:blip r:embed="rId1"/>
          <a:stretch>
            <a:fillRect/>
          </a:stretch>
        </p:blipFill>
        <p:spPr>
          <a:xfrm>
            <a:off x="0" y="0"/>
            <a:ext cx="12192000" cy="6858000"/>
          </a:xfrm>
          <a:prstGeom prst="rect">
            <a:avLst/>
          </a:prstGeom>
          <a:ln>
            <a:noFill/>
          </a:ln>
        </p:spPr>
      </p:pic>
      <p:sp>
        <p:nvSpPr>
          <p:cNvPr id="92"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问题解决能力</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93"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94"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2"/>
            </p:custDataLst>
          </p:nvPr>
        </p:nvCxnSpPr>
        <p:spPr>
          <a:xfrm>
            <a:off x="1236318" y="3549355"/>
            <a:ext cx="9720000" cy="0"/>
          </a:xfrm>
          <a:prstGeom prst="line">
            <a:avLst/>
          </a:prstGeom>
          <a:ln>
            <a:solidFill>
              <a:srgbClr val="777777"/>
            </a:solidFill>
          </a:ln>
        </p:spPr>
        <p:style>
          <a:lnRef idx="1">
            <a:srgbClr val="1F74AD"/>
          </a:lnRef>
          <a:fillRef idx="0">
            <a:srgbClr val="1F74AD"/>
          </a:fillRef>
          <a:effectRef idx="0">
            <a:srgbClr val="1F74AD"/>
          </a:effectRef>
          <a:fontRef idx="minor">
            <a:srgbClr val="000000"/>
          </a:fontRef>
        </p:style>
      </p:cxnSp>
      <p:cxnSp>
        <p:nvCxnSpPr>
          <p:cNvPr id="5" name="直接连接符 4"/>
          <p:cNvCxnSpPr/>
          <p:nvPr>
            <p:custDataLst>
              <p:tags r:id="rId3"/>
            </p:custDataLst>
          </p:nvPr>
        </p:nvCxnSpPr>
        <p:spPr>
          <a:xfrm flipH="1">
            <a:off x="4469985" y="1526694"/>
            <a:ext cx="0" cy="4640238"/>
          </a:xfrm>
          <a:prstGeom prst="line">
            <a:avLst/>
          </a:prstGeom>
          <a:ln>
            <a:solidFill>
              <a:srgbClr val="777777"/>
            </a:solidFill>
          </a:ln>
        </p:spPr>
        <p:style>
          <a:lnRef idx="1">
            <a:srgbClr val="1F74AD"/>
          </a:lnRef>
          <a:fillRef idx="0">
            <a:srgbClr val="1F74AD"/>
          </a:fillRef>
          <a:effectRef idx="0">
            <a:srgbClr val="1F74AD"/>
          </a:effectRef>
          <a:fontRef idx="minor">
            <a:srgbClr val="000000"/>
          </a:fontRef>
        </p:style>
      </p:cxnSp>
      <p:cxnSp>
        <p:nvCxnSpPr>
          <p:cNvPr id="35" name="直接连接符 34"/>
          <p:cNvCxnSpPr/>
          <p:nvPr>
            <p:custDataLst>
              <p:tags r:id="rId4"/>
            </p:custDataLst>
          </p:nvPr>
        </p:nvCxnSpPr>
        <p:spPr>
          <a:xfrm flipH="1">
            <a:off x="7722653" y="1526694"/>
            <a:ext cx="0" cy="4640238"/>
          </a:xfrm>
          <a:prstGeom prst="line">
            <a:avLst/>
          </a:prstGeom>
          <a:ln>
            <a:solidFill>
              <a:srgbClr val="777777"/>
            </a:solidFill>
          </a:ln>
        </p:spPr>
        <p:style>
          <a:lnRef idx="1">
            <a:srgbClr val="1F74AD"/>
          </a:lnRef>
          <a:fillRef idx="0">
            <a:srgbClr val="1F74AD"/>
          </a:fillRef>
          <a:effectRef idx="0">
            <a:srgbClr val="1F74AD"/>
          </a:effectRef>
          <a:fontRef idx="minor">
            <a:srgbClr val="000000"/>
          </a:fontRef>
        </p:style>
      </p:cxnSp>
      <p:sp>
        <p:nvSpPr>
          <p:cNvPr id="12" name="Freeform 9"/>
          <p:cNvSpPr/>
          <p:nvPr>
            <p:custDataLst>
              <p:tags r:id="rId5"/>
            </p:custDataLst>
          </p:nvPr>
        </p:nvSpPr>
        <p:spPr>
          <a:xfrm>
            <a:off x="2605223" y="1100190"/>
            <a:ext cx="406072" cy="564824"/>
          </a:xfrm>
          <a:custGeom>
            <a:avLst/>
            <a:gdLst>
              <a:gd name="T0" fmla="*/ 103 w 103"/>
              <a:gd name="T1" fmla="*/ 91 h 143"/>
              <a:gd name="T2" fmla="*/ 51 w 103"/>
              <a:gd name="T3" fmla="*/ 143 h 143"/>
              <a:gd name="T4" fmla="*/ 0 w 103"/>
              <a:gd name="T5" fmla="*/ 91 h 143"/>
              <a:gd name="T6" fmla="*/ 51 w 103"/>
              <a:gd name="T7" fmla="*/ 0 h 143"/>
              <a:gd name="T8" fmla="*/ 103 w 103"/>
              <a:gd name="T9" fmla="*/ 91 h 143"/>
            </a:gdLst>
            <a:ahLst/>
            <a:cxnLst>
              <a:cxn ang="0">
                <a:pos x="T0" y="T1"/>
              </a:cxn>
              <a:cxn ang="0">
                <a:pos x="T2" y="T3"/>
              </a:cxn>
              <a:cxn ang="0">
                <a:pos x="T4" y="T5"/>
              </a:cxn>
              <a:cxn ang="0">
                <a:pos x="T6" y="T7"/>
              </a:cxn>
              <a:cxn ang="0">
                <a:pos x="T8" y="T9"/>
              </a:cxn>
            </a:cxnLst>
            <a:rect l="0" t="0" r="r" b="b"/>
            <a:pathLst>
              <a:path w="103" h="143">
                <a:moveTo>
                  <a:pt x="103" y="91"/>
                </a:moveTo>
                <a:cubicBezTo>
                  <a:pt x="103" y="120"/>
                  <a:pt x="80" y="143"/>
                  <a:pt x="51" y="143"/>
                </a:cubicBezTo>
                <a:cubicBezTo>
                  <a:pt x="23" y="143"/>
                  <a:pt x="0" y="120"/>
                  <a:pt x="0" y="91"/>
                </a:cubicBezTo>
                <a:cubicBezTo>
                  <a:pt x="0" y="63"/>
                  <a:pt x="51" y="0"/>
                  <a:pt x="51" y="0"/>
                </a:cubicBezTo>
                <a:cubicBezTo>
                  <a:pt x="51" y="0"/>
                  <a:pt x="103" y="63"/>
                  <a:pt x="103" y="91"/>
                </a:cubicBezTo>
                <a:close/>
              </a:path>
            </a:pathLst>
          </a:custGeom>
          <a:noFill/>
          <a:ln w="30163"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3" name="Freeform 10"/>
          <p:cNvSpPr/>
          <p:nvPr>
            <p:custDataLst>
              <p:tags r:id="rId6"/>
            </p:custDataLst>
          </p:nvPr>
        </p:nvSpPr>
        <p:spPr>
          <a:xfrm>
            <a:off x="2996255" y="1230534"/>
            <a:ext cx="133686" cy="267372"/>
          </a:xfrm>
          <a:custGeom>
            <a:avLst/>
            <a:gdLst>
              <a:gd name="T0" fmla="*/ 0 w 34"/>
              <a:gd name="T1" fmla="*/ 13 h 68"/>
              <a:gd name="T2" fmla="*/ 9 w 34"/>
              <a:gd name="T3" fmla="*/ 0 h 68"/>
              <a:gd name="T4" fmla="*/ 34 w 34"/>
              <a:gd name="T5" fmla="*/ 44 h 68"/>
              <a:gd name="T6" fmla="*/ 15 w 34"/>
              <a:gd name="T7" fmla="*/ 68 h 68"/>
            </a:gdLst>
            <a:ahLst/>
            <a:cxnLst>
              <a:cxn ang="0">
                <a:pos x="T0" y="T1"/>
              </a:cxn>
              <a:cxn ang="0">
                <a:pos x="T2" y="T3"/>
              </a:cxn>
              <a:cxn ang="0">
                <a:pos x="T4" y="T5"/>
              </a:cxn>
              <a:cxn ang="0">
                <a:pos x="T6" y="T7"/>
              </a:cxn>
            </a:cxnLst>
            <a:rect l="0" t="0" r="r" b="b"/>
            <a:pathLst>
              <a:path w="34" h="68">
                <a:moveTo>
                  <a:pt x="0" y="13"/>
                </a:moveTo>
                <a:cubicBezTo>
                  <a:pt x="5" y="6"/>
                  <a:pt x="9" y="0"/>
                  <a:pt x="9" y="0"/>
                </a:cubicBezTo>
                <a:cubicBezTo>
                  <a:pt x="9" y="0"/>
                  <a:pt x="34" y="31"/>
                  <a:pt x="34" y="44"/>
                </a:cubicBezTo>
                <a:cubicBezTo>
                  <a:pt x="34" y="56"/>
                  <a:pt x="26" y="66"/>
                  <a:pt x="15" y="68"/>
                </a:cubicBezTo>
              </a:path>
            </a:pathLst>
          </a:custGeom>
          <a:noFill/>
          <a:ln w="30163"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2" name="Freeform 244"/>
          <p:cNvSpPr/>
          <p:nvPr>
            <p:custDataLst>
              <p:tags r:id="rId7"/>
            </p:custDataLst>
          </p:nvPr>
        </p:nvSpPr>
        <p:spPr>
          <a:xfrm>
            <a:off x="5742859" y="1406088"/>
            <a:ext cx="417083" cy="192172"/>
          </a:xfrm>
          <a:custGeom>
            <a:avLst/>
            <a:gdLst>
              <a:gd name="T0" fmla="*/ 42 w 124"/>
              <a:gd name="T1" fmla="*/ 0 h 57"/>
              <a:gd name="T2" fmla="*/ 8 w 124"/>
              <a:gd name="T3" fmla="*/ 0 h 57"/>
              <a:gd name="T4" fmla="*/ 0 w 124"/>
              <a:gd name="T5" fmla="*/ 8 h 57"/>
              <a:gd name="T6" fmla="*/ 0 w 124"/>
              <a:gd name="T7" fmla="*/ 49 h 57"/>
              <a:gd name="T8" fmla="*/ 8 w 124"/>
              <a:gd name="T9" fmla="*/ 57 h 57"/>
              <a:gd name="T10" fmla="*/ 124 w 124"/>
              <a:gd name="T11" fmla="*/ 57 h 57"/>
            </a:gdLst>
            <a:ahLst/>
            <a:cxnLst>
              <a:cxn ang="0">
                <a:pos x="T0" y="T1"/>
              </a:cxn>
              <a:cxn ang="0">
                <a:pos x="T2" y="T3"/>
              </a:cxn>
              <a:cxn ang="0">
                <a:pos x="T4" y="T5"/>
              </a:cxn>
              <a:cxn ang="0">
                <a:pos x="T6" y="T7"/>
              </a:cxn>
              <a:cxn ang="0">
                <a:pos x="T8" y="T9"/>
              </a:cxn>
              <a:cxn ang="0">
                <a:pos x="T10" y="T11"/>
              </a:cxn>
            </a:cxnLst>
            <a:rect l="0" t="0" r="r" b="b"/>
            <a:pathLst>
              <a:path w="124" h="57">
                <a:moveTo>
                  <a:pt x="42" y="0"/>
                </a:moveTo>
                <a:cubicBezTo>
                  <a:pt x="8" y="0"/>
                  <a:pt x="8" y="0"/>
                  <a:pt x="8" y="0"/>
                </a:cubicBezTo>
                <a:cubicBezTo>
                  <a:pt x="4" y="0"/>
                  <a:pt x="0" y="4"/>
                  <a:pt x="0" y="8"/>
                </a:cubicBezTo>
                <a:cubicBezTo>
                  <a:pt x="0" y="49"/>
                  <a:pt x="0" y="49"/>
                  <a:pt x="0" y="49"/>
                </a:cubicBezTo>
                <a:cubicBezTo>
                  <a:pt x="0" y="53"/>
                  <a:pt x="4" y="57"/>
                  <a:pt x="8" y="57"/>
                </a:cubicBezTo>
                <a:cubicBezTo>
                  <a:pt x="124" y="57"/>
                  <a:pt x="124" y="57"/>
                  <a:pt x="124" y="57"/>
                </a:cubicBezTo>
              </a:path>
            </a:pathLst>
          </a:custGeom>
          <a:noFill/>
          <a:ln w="30163"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3" name="Freeform 245"/>
          <p:cNvSpPr/>
          <p:nvPr>
            <p:custDataLst>
              <p:tags r:id="rId8"/>
            </p:custDataLst>
          </p:nvPr>
        </p:nvSpPr>
        <p:spPr>
          <a:xfrm>
            <a:off x="5789834" y="1176906"/>
            <a:ext cx="276157" cy="414236"/>
          </a:xfrm>
          <a:custGeom>
            <a:avLst/>
            <a:gdLst>
              <a:gd name="T0" fmla="*/ 80 w 82"/>
              <a:gd name="T1" fmla="*/ 40 h 123"/>
              <a:gd name="T2" fmla="*/ 44 w 82"/>
              <a:gd name="T3" fmla="*/ 3 h 123"/>
              <a:gd name="T4" fmla="*/ 32 w 82"/>
              <a:gd name="T5" fmla="*/ 3 h 123"/>
              <a:gd name="T6" fmla="*/ 3 w 82"/>
              <a:gd name="T7" fmla="*/ 32 h 123"/>
              <a:gd name="T8" fmla="*/ 3 w 82"/>
              <a:gd name="T9" fmla="*/ 44 h 123"/>
              <a:gd name="T10" fmla="*/ 82 w 82"/>
              <a:gd name="T11" fmla="*/ 123 h 123"/>
            </a:gdLst>
            <a:ahLst/>
            <a:cxnLst>
              <a:cxn ang="0">
                <a:pos x="T0" y="T1"/>
              </a:cxn>
              <a:cxn ang="0">
                <a:pos x="T2" y="T3"/>
              </a:cxn>
              <a:cxn ang="0">
                <a:pos x="T4" y="T5"/>
              </a:cxn>
              <a:cxn ang="0">
                <a:pos x="T6" y="T7"/>
              </a:cxn>
              <a:cxn ang="0">
                <a:pos x="T8" y="T9"/>
              </a:cxn>
              <a:cxn ang="0">
                <a:pos x="T10" y="T11"/>
              </a:cxn>
            </a:cxnLst>
            <a:rect l="0" t="0" r="r" b="b"/>
            <a:pathLst>
              <a:path w="82" h="123">
                <a:moveTo>
                  <a:pt x="80" y="40"/>
                </a:moveTo>
                <a:cubicBezTo>
                  <a:pt x="44" y="3"/>
                  <a:pt x="44" y="3"/>
                  <a:pt x="44" y="3"/>
                </a:cubicBezTo>
                <a:cubicBezTo>
                  <a:pt x="41" y="0"/>
                  <a:pt x="35" y="0"/>
                  <a:pt x="32" y="3"/>
                </a:cubicBezTo>
                <a:cubicBezTo>
                  <a:pt x="3" y="32"/>
                  <a:pt x="3" y="32"/>
                  <a:pt x="3" y="32"/>
                </a:cubicBezTo>
                <a:cubicBezTo>
                  <a:pt x="0" y="35"/>
                  <a:pt x="0" y="41"/>
                  <a:pt x="3" y="44"/>
                </a:cubicBezTo>
                <a:cubicBezTo>
                  <a:pt x="82" y="123"/>
                  <a:pt x="82" y="123"/>
                  <a:pt x="82" y="123"/>
                </a:cubicBezTo>
              </a:path>
            </a:pathLst>
          </a:custGeom>
          <a:noFill/>
          <a:ln w="30163"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4" name="Freeform 246"/>
          <p:cNvSpPr/>
          <p:nvPr>
            <p:custDataLst>
              <p:tags r:id="rId9"/>
            </p:custDataLst>
          </p:nvPr>
        </p:nvSpPr>
        <p:spPr>
          <a:xfrm>
            <a:off x="6058874" y="1166942"/>
            <a:ext cx="192171" cy="431318"/>
          </a:xfrm>
          <a:custGeom>
            <a:avLst/>
            <a:gdLst>
              <a:gd name="T0" fmla="*/ 49 w 57"/>
              <a:gd name="T1" fmla="*/ 128 h 128"/>
              <a:gd name="T2" fmla="*/ 57 w 57"/>
              <a:gd name="T3" fmla="*/ 120 h 128"/>
              <a:gd name="T4" fmla="*/ 57 w 57"/>
              <a:gd name="T5" fmla="*/ 8 h 128"/>
              <a:gd name="T6" fmla="*/ 49 w 57"/>
              <a:gd name="T7" fmla="*/ 0 h 128"/>
              <a:gd name="T8" fmla="*/ 8 w 57"/>
              <a:gd name="T9" fmla="*/ 0 h 128"/>
              <a:gd name="T10" fmla="*/ 0 w 57"/>
              <a:gd name="T11" fmla="*/ 8 h 128"/>
              <a:gd name="T12" fmla="*/ 0 w 57"/>
              <a:gd name="T13" fmla="*/ 120 h 128"/>
              <a:gd name="T14" fmla="*/ 8 w 57"/>
              <a:gd name="T15" fmla="*/ 128 h 128"/>
              <a:gd name="T16" fmla="*/ 49 w 5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28">
                <a:moveTo>
                  <a:pt x="49" y="128"/>
                </a:moveTo>
                <a:cubicBezTo>
                  <a:pt x="54" y="128"/>
                  <a:pt x="57" y="124"/>
                  <a:pt x="57" y="120"/>
                </a:cubicBezTo>
                <a:cubicBezTo>
                  <a:pt x="57" y="8"/>
                  <a:pt x="57" y="8"/>
                  <a:pt x="57" y="8"/>
                </a:cubicBezTo>
                <a:cubicBezTo>
                  <a:pt x="57" y="4"/>
                  <a:pt x="54" y="0"/>
                  <a:pt x="49" y="0"/>
                </a:cubicBezTo>
                <a:cubicBezTo>
                  <a:pt x="8" y="0"/>
                  <a:pt x="8" y="0"/>
                  <a:pt x="8" y="0"/>
                </a:cubicBezTo>
                <a:cubicBezTo>
                  <a:pt x="4" y="0"/>
                  <a:pt x="0" y="4"/>
                  <a:pt x="0" y="8"/>
                </a:cubicBezTo>
                <a:cubicBezTo>
                  <a:pt x="0" y="120"/>
                  <a:pt x="0" y="120"/>
                  <a:pt x="0" y="120"/>
                </a:cubicBezTo>
                <a:cubicBezTo>
                  <a:pt x="0" y="124"/>
                  <a:pt x="4" y="128"/>
                  <a:pt x="8" y="128"/>
                </a:cubicBezTo>
                <a:lnTo>
                  <a:pt x="49" y="128"/>
                </a:lnTo>
                <a:close/>
              </a:path>
            </a:pathLst>
          </a:custGeom>
          <a:noFill/>
          <a:ln w="30163"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5" name="Oval 247"/>
          <p:cNvSpPr>
            <a:spLocks noChangeArrowheads="1"/>
          </p:cNvSpPr>
          <p:nvPr>
            <p:custDataLst>
              <p:tags r:id="rId10"/>
            </p:custDataLst>
          </p:nvPr>
        </p:nvSpPr>
        <p:spPr>
          <a:xfrm>
            <a:off x="6098731" y="1531356"/>
            <a:ext cx="29894" cy="29894"/>
          </a:xfrm>
          <a:prstGeom prst="ellipse">
            <a:avLst/>
          </a:prstGeom>
          <a:solidFill>
            <a:srgbClr val="4361C7"/>
          </a:solidFill>
          <a:ln w="9525">
            <a:solidFill>
              <a:srgbClr val="4361C7"/>
            </a:solidFill>
            <a:round/>
          </a:ln>
        </p:spPr>
        <p:txBody>
          <a:bodyPr vert="horz" wrap="square" lIns="91440" tIns="45720" rIns="91440" bIns="45720" numCol="1" anchor="t" anchorCtr="0" compatLnSpc="1">
            <a:normAutofit fontScale="25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7" name="Freeform 5"/>
          <p:cNvSpPr/>
          <p:nvPr>
            <p:custDataLst>
              <p:tags r:id="rId11"/>
            </p:custDataLst>
          </p:nvPr>
        </p:nvSpPr>
        <p:spPr>
          <a:xfrm>
            <a:off x="9099936" y="1176386"/>
            <a:ext cx="380535" cy="383843"/>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noFill/>
          <a:ln w="30163"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8" name="Freeform 6"/>
          <p:cNvSpPr/>
          <p:nvPr>
            <p:custDataLst>
              <p:tags r:id="rId12"/>
            </p:custDataLst>
          </p:nvPr>
        </p:nvSpPr>
        <p:spPr>
          <a:xfrm>
            <a:off x="9153983" y="1479710"/>
            <a:ext cx="300016" cy="151111"/>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7">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9" name="Freeform 7"/>
          <p:cNvSpPr/>
          <p:nvPr>
            <p:custDataLst>
              <p:tags r:id="rId13"/>
            </p:custDataLst>
          </p:nvPr>
        </p:nvSpPr>
        <p:spPr>
          <a:xfrm>
            <a:off x="9026035" y="1505079"/>
            <a:ext cx="159935" cy="159935"/>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noFill/>
          <a:ln w="30163"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0" name="Line 8"/>
          <p:cNvSpPr>
            <a:spLocks noChangeShapeType="1"/>
          </p:cNvSpPr>
          <p:nvPr>
            <p:custDataLst>
              <p:tags r:id="rId14"/>
            </p:custDataLst>
          </p:nvPr>
        </p:nvSpPr>
        <p:spPr>
          <a:xfrm flipH="1">
            <a:off x="9404364" y="1481916"/>
            <a:ext cx="60665" cy="60665"/>
          </a:xfrm>
          <a:prstGeom prst="line">
            <a:avLst/>
          </a:prstGeom>
          <a:noFill/>
          <a:ln w="30163" cap="rnd">
            <a:solidFill>
              <a:srgbClr val="4361C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normAutofit fontScale="25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5" name="Line 124"/>
          <p:cNvSpPr>
            <a:spLocks noChangeShapeType="1"/>
          </p:cNvSpPr>
          <p:nvPr>
            <p:custDataLst>
              <p:tags r:id="rId15"/>
            </p:custDataLst>
          </p:nvPr>
        </p:nvSpPr>
        <p:spPr>
          <a:xfrm flipH="1">
            <a:off x="2659349" y="3923445"/>
            <a:ext cx="242659" cy="242659"/>
          </a:xfrm>
          <a:prstGeom prst="line">
            <a:avLst/>
          </a:prstGeom>
          <a:noFill/>
          <a:ln w="14288" cap="rnd">
            <a:solidFill>
              <a:srgbClr val="4361C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6" name="Freeform 125"/>
          <p:cNvSpPr/>
          <p:nvPr>
            <p:custDataLst>
              <p:tags r:id="rId16"/>
            </p:custDataLst>
          </p:nvPr>
        </p:nvSpPr>
        <p:spPr>
          <a:xfrm>
            <a:off x="2888772" y="3881531"/>
            <a:ext cx="55150" cy="54047"/>
          </a:xfrm>
          <a:custGeom>
            <a:avLst/>
            <a:gdLst>
              <a:gd name="T0" fmla="*/ 50 w 50"/>
              <a:gd name="T1" fmla="*/ 26 h 49"/>
              <a:gd name="T2" fmla="*/ 24 w 50"/>
              <a:gd name="T3" fmla="*/ 49 h 49"/>
              <a:gd name="T4" fmla="*/ 0 w 50"/>
              <a:gd name="T5" fmla="*/ 26 h 49"/>
              <a:gd name="T6" fmla="*/ 24 w 50"/>
              <a:gd name="T7" fmla="*/ 0 h 49"/>
              <a:gd name="T8" fmla="*/ 50 w 50"/>
              <a:gd name="T9" fmla="*/ 26 h 49"/>
            </a:gdLst>
            <a:ahLst/>
            <a:cxnLst>
              <a:cxn ang="0">
                <a:pos x="T0" y="T1"/>
              </a:cxn>
              <a:cxn ang="0">
                <a:pos x="T2" y="T3"/>
              </a:cxn>
              <a:cxn ang="0">
                <a:pos x="T4" y="T5"/>
              </a:cxn>
              <a:cxn ang="0">
                <a:pos x="T6" y="T7"/>
              </a:cxn>
              <a:cxn ang="0">
                <a:pos x="T8" y="T9"/>
              </a:cxn>
            </a:cxnLst>
            <a:rect l="0" t="0" r="r" b="b"/>
            <a:pathLst>
              <a:path w="50" h="49">
                <a:moveTo>
                  <a:pt x="50" y="26"/>
                </a:moveTo>
                <a:lnTo>
                  <a:pt x="24" y="49"/>
                </a:lnTo>
                <a:lnTo>
                  <a:pt x="0" y="26"/>
                </a:lnTo>
                <a:lnTo>
                  <a:pt x="24" y="0"/>
                </a:lnTo>
                <a:lnTo>
                  <a:pt x="50" y="26"/>
                </a:lnTo>
                <a:close/>
              </a:path>
            </a:pathLst>
          </a:custGeom>
          <a:noFill/>
          <a:ln w="14288"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7" name="Freeform 126"/>
          <p:cNvSpPr/>
          <p:nvPr>
            <p:custDataLst>
              <p:tags r:id="rId17"/>
            </p:custDataLst>
          </p:nvPr>
        </p:nvSpPr>
        <p:spPr>
          <a:xfrm>
            <a:off x="2617435" y="4152868"/>
            <a:ext cx="55150" cy="54047"/>
          </a:xfrm>
          <a:custGeom>
            <a:avLst/>
            <a:gdLst>
              <a:gd name="T0" fmla="*/ 50 w 50"/>
              <a:gd name="T1" fmla="*/ 23 h 49"/>
              <a:gd name="T2" fmla="*/ 26 w 50"/>
              <a:gd name="T3" fmla="*/ 49 h 49"/>
              <a:gd name="T4" fmla="*/ 0 w 50"/>
              <a:gd name="T5" fmla="*/ 23 h 49"/>
              <a:gd name="T6" fmla="*/ 26 w 50"/>
              <a:gd name="T7" fmla="*/ 0 h 49"/>
              <a:gd name="T8" fmla="*/ 50 w 50"/>
              <a:gd name="T9" fmla="*/ 23 h 49"/>
            </a:gdLst>
            <a:ahLst/>
            <a:cxnLst>
              <a:cxn ang="0">
                <a:pos x="T0" y="T1"/>
              </a:cxn>
              <a:cxn ang="0">
                <a:pos x="T2" y="T3"/>
              </a:cxn>
              <a:cxn ang="0">
                <a:pos x="T4" y="T5"/>
              </a:cxn>
              <a:cxn ang="0">
                <a:pos x="T6" y="T7"/>
              </a:cxn>
              <a:cxn ang="0">
                <a:pos x="T8" y="T9"/>
              </a:cxn>
            </a:cxnLst>
            <a:rect l="0" t="0" r="r" b="b"/>
            <a:pathLst>
              <a:path w="50" h="49">
                <a:moveTo>
                  <a:pt x="50" y="23"/>
                </a:moveTo>
                <a:lnTo>
                  <a:pt x="26" y="49"/>
                </a:lnTo>
                <a:lnTo>
                  <a:pt x="0" y="23"/>
                </a:lnTo>
                <a:lnTo>
                  <a:pt x="26" y="0"/>
                </a:lnTo>
                <a:lnTo>
                  <a:pt x="50" y="23"/>
                </a:lnTo>
                <a:close/>
              </a:path>
            </a:pathLst>
          </a:custGeom>
          <a:noFill/>
          <a:ln w="14288"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8" name="Oval 127"/>
          <p:cNvSpPr>
            <a:spLocks noChangeArrowheads="1"/>
          </p:cNvSpPr>
          <p:nvPr>
            <p:custDataLst>
              <p:tags r:id="rId18"/>
            </p:custDataLst>
          </p:nvPr>
        </p:nvSpPr>
        <p:spPr>
          <a:xfrm>
            <a:off x="2768545" y="4032641"/>
            <a:ext cx="23163" cy="23163"/>
          </a:xfrm>
          <a:prstGeom prst="ellipse">
            <a:avLst/>
          </a:prstGeom>
          <a:solidFill>
            <a:srgbClr val="FFFFFF"/>
          </a:solidFill>
          <a:ln w="9525">
            <a:solidFill>
              <a:srgbClr val="4361C7"/>
            </a:solidFill>
            <a:round/>
          </a:ln>
        </p:spPr>
        <p:txBody>
          <a:bodyPr vert="horz" wrap="square" lIns="91440" tIns="45720" rIns="91440" bIns="45720" numCol="1" anchor="t" anchorCtr="0" compatLnSpc="1">
            <a:normAutofit fontScale="25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9" name="Oval 128"/>
          <p:cNvSpPr>
            <a:spLocks noChangeArrowheads="1"/>
          </p:cNvSpPr>
          <p:nvPr>
            <p:custDataLst>
              <p:tags r:id="rId19"/>
            </p:custDataLst>
          </p:nvPr>
        </p:nvSpPr>
        <p:spPr>
          <a:xfrm>
            <a:off x="2768545" y="4032641"/>
            <a:ext cx="23163" cy="23163"/>
          </a:xfrm>
          <a:prstGeom prst="ellipse">
            <a:avLst/>
          </a:prstGeom>
          <a:noFill/>
          <a:ln w="14288"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0" name="Freeform 129"/>
          <p:cNvSpPr/>
          <p:nvPr>
            <p:custDataLst>
              <p:tags r:id="rId20"/>
            </p:custDataLst>
          </p:nvPr>
        </p:nvSpPr>
        <p:spPr>
          <a:xfrm>
            <a:off x="2714499" y="3977491"/>
            <a:ext cx="458846" cy="456640"/>
          </a:xfrm>
          <a:custGeom>
            <a:avLst/>
            <a:gdLst>
              <a:gd name="T0" fmla="*/ 88 w 176"/>
              <a:gd name="T1" fmla="*/ 175 h 175"/>
              <a:gd name="T2" fmla="*/ 0 w 176"/>
              <a:gd name="T3" fmla="*/ 88 h 175"/>
              <a:gd name="T4" fmla="*/ 88 w 176"/>
              <a:gd name="T5" fmla="*/ 0 h 175"/>
              <a:gd name="T6" fmla="*/ 176 w 176"/>
              <a:gd name="T7" fmla="*/ 88 h 175"/>
            </a:gdLst>
            <a:ahLst/>
            <a:cxnLst>
              <a:cxn ang="0">
                <a:pos x="T0" y="T1"/>
              </a:cxn>
              <a:cxn ang="0">
                <a:pos x="T2" y="T3"/>
              </a:cxn>
              <a:cxn ang="0">
                <a:pos x="T4" y="T5"/>
              </a:cxn>
              <a:cxn ang="0">
                <a:pos x="T6" y="T7"/>
              </a:cxn>
            </a:cxnLst>
            <a:rect l="0" t="0" r="r" b="b"/>
            <a:pathLst>
              <a:path w="176" h="175">
                <a:moveTo>
                  <a:pt x="88" y="175"/>
                </a:moveTo>
                <a:cubicBezTo>
                  <a:pt x="39" y="175"/>
                  <a:pt x="0" y="136"/>
                  <a:pt x="0" y="88"/>
                </a:cubicBezTo>
                <a:cubicBezTo>
                  <a:pt x="0" y="39"/>
                  <a:pt x="39" y="0"/>
                  <a:pt x="88" y="0"/>
                </a:cubicBezTo>
                <a:cubicBezTo>
                  <a:pt x="136" y="0"/>
                  <a:pt x="176" y="39"/>
                  <a:pt x="176" y="88"/>
                </a:cubicBezTo>
              </a:path>
            </a:pathLst>
          </a:custGeom>
          <a:noFill/>
          <a:ln w="30163" cap="rnd">
            <a:solidFill>
              <a:srgbClr val="4361C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61" name="Oval 265"/>
          <p:cNvSpPr>
            <a:spLocks noChangeArrowheads="1"/>
          </p:cNvSpPr>
          <p:nvPr>
            <p:custDataLst>
              <p:tags r:id="rId21"/>
            </p:custDataLst>
          </p:nvPr>
        </p:nvSpPr>
        <p:spPr>
          <a:xfrm>
            <a:off x="5748334" y="4058477"/>
            <a:ext cx="331463" cy="331463"/>
          </a:xfrm>
          <a:prstGeom prst="ellipse">
            <a:avLst/>
          </a:prstGeom>
          <a:noFill/>
          <a:ln w="19050"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62" name="Oval 266"/>
          <p:cNvSpPr>
            <a:spLocks noChangeArrowheads="1"/>
          </p:cNvSpPr>
          <p:nvPr>
            <p:custDataLst>
              <p:tags r:id="rId22"/>
            </p:custDataLst>
          </p:nvPr>
        </p:nvSpPr>
        <p:spPr>
          <a:xfrm>
            <a:off x="5959545" y="4058477"/>
            <a:ext cx="331463" cy="331463"/>
          </a:xfrm>
          <a:prstGeom prst="ellipse">
            <a:avLst/>
          </a:prstGeom>
          <a:noFill/>
          <a:ln w="19050"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63" name="Oval 267"/>
          <p:cNvSpPr>
            <a:spLocks noChangeArrowheads="1"/>
          </p:cNvSpPr>
          <p:nvPr>
            <p:custDataLst>
              <p:tags r:id="rId23"/>
            </p:custDataLst>
          </p:nvPr>
        </p:nvSpPr>
        <p:spPr>
          <a:xfrm>
            <a:off x="5853169" y="3858058"/>
            <a:ext cx="331463" cy="336087"/>
          </a:xfrm>
          <a:prstGeom prst="ellipse">
            <a:avLst/>
          </a:prstGeom>
          <a:noFill/>
          <a:ln w="19050"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65" name="Freeform 57"/>
          <p:cNvSpPr/>
          <p:nvPr>
            <p:custDataLst>
              <p:tags r:id="rId24"/>
            </p:custDataLst>
          </p:nvPr>
        </p:nvSpPr>
        <p:spPr>
          <a:xfrm>
            <a:off x="8985424" y="3844475"/>
            <a:ext cx="569704" cy="571322"/>
          </a:xfrm>
          <a:custGeom>
            <a:avLst/>
            <a:gdLst>
              <a:gd name="T0" fmla="*/ 58 w 149"/>
              <a:gd name="T1" fmla="*/ 146 h 149"/>
              <a:gd name="T2" fmla="*/ 47 w 149"/>
              <a:gd name="T3" fmla="*/ 146 h 149"/>
              <a:gd name="T4" fmla="*/ 3 w 149"/>
              <a:gd name="T5" fmla="*/ 102 h 149"/>
              <a:gd name="T6" fmla="*/ 3 w 149"/>
              <a:gd name="T7" fmla="*/ 90 h 149"/>
              <a:gd name="T8" fmla="*/ 90 w 149"/>
              <a:gd name="T9" fmla="*/ 3 h 149"/>
              <a:gd name="T10" fmla="*/ 101 w 149"/>
              <a:gd name="T11" fmla="*/ 3 h 149"/>
              <a:gd name="T12" fmla="*/ 145 w 149"/>
              <a:gd name="T13" fmla="*/ 47 h 149"/>
              <a:gd name="T14" fmla="*/ 145 w 149"/>
              <a:gd name="T15" fmla="*/ 59 h 149"/>
              <a:gd name="T16" fmla="*/ 58 w 149"/>
              <a:gd name="T17" fmla="*/ 14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49">
                <a:moveTo>
                  <a:pt x="58" y="146"/>
                </a:moveTo>
                <a:cubicBezTo>
                  <a:pt x="55" y="149"/>
                  <a:pt x="50" y="149"/>
                  <a:pt x="47" y="146"/>
                </a:cubicBezTo>
                <a:cubicBezTo>
                  <a:pt x="3" y="102"/>
                  <a:pt x="3" y="102"/>
                  <a:pt x="3" y="102"/>
                </a:cubicBezTo>
                <a:cubicBezTo>
                  <a:pt x="0" y="99"/>
                  <a:pt x="0" y="94"/>
                  <a:pt x="3" y="90"/>
                </a:cubicBezTo>
                <a:cubicBezTo>
                  <a:pt x="90" y="3"/>
                  <a:pt x="90" y="3"/>
                  <a:pt x="90" y="3"/>
                </a:cubicBezTo>
                <a:cubicBezTo>
                  <a:pt x="93" y="0"/>
                  <a:pt x="98" y="0"/>
                  <a:pt x="101" y="3"/>
                </a:cubicBezTo>
                <a:cubicBezTo>
                  <a:pt x="145" y="47"/>
                  <a:pt x="145" y="47"/>
                  <a:pt x="145" y="47"/>
                </a:cubicBezTo>
                <a:cubicBezTo>
                  <a:pt x="149" y="51"/>
                  <a:pt x="149" y="56"/>
                  <a:pt x="145" y="59"/>
                </a:cubicBezTo>
                <a:lnTo>
                  <a:pt x="58" y="146"/>
                </a:lnTo>
                <a:close/>
              </a:path>
            </a:pathLst>
          </a:custGeom>
          <a:noFill/>
          <a:ln w="28575"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66" name="Line 58"/>
          <p:cNvSpPr>
            <a:spLocks noChangeShapeType="1"/>
          </p:cNvSpPr>
          <p:nvPr>
            <p:custDataLst>
              <p:tags r:id="rId25"/>
            </p:custDataLst>
          </p:nvPr>
        </p:nvSpPr>
        <p:spPr>
          <a:xfrm>
            <a:off x="9218485" y="3967479"/>
            <a:ext cx="215258" cy="210402"/>
          </a:xfrm>
          <a:prstGeom prst="line">
            <a:avLst/>
          </a:prstGeom>
          <a:noFill/>
          <a:ln w="28575"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67" name="Line 59"/>
          <p:cNvSpPr>
            <a:spLocks noChangeShapeType="1"/>
          </p:cNvSpPr>
          <p:nvPr>
            <p:custDataLst>
              <p:tags r:id="rId26"/>
            </p:custDataLst>
          </p:nvPr>
        </p:nvSpPr>
        <p:spPr>
          <a:xfrm>
            <a:off x="9103573" y="4082392"/>
            <a:ext cx="215258" cy="210402"/>
          </a:xfrm>
          <a:prstGeom prst="line">
            <a:avLst/>
          </a:prstGeom>
          <a:noFill/>
          <a:ln w="28575"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68" name="Line 60"/>
          <p:cNvSpPr>
            <a:spLocks noChangeShapeType="1"/>
          </p:cNvSpPr>
          <p:nvPr>
            <p:custDataLst>
              <p:tags r:id="rId27"/>
            </p:custDataLst>
          </p:nvPr>
        </p:nvSpPr>
        <p:spPr>
          <a:xfrm flipH="1">
            <a:off x="9134324" y="3993375"/>
            <a:ext cx="126241" cy="123004"/>
          </a:xfrm>
          <a:prstGeom prst="line">
            <a:avLst/>
          </a:prstGeom>
          <a:noFill/>
          <a:ln w="28575"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69" name="Line 61"/>
          <p:cNvSpPr>
            <a:spLocks noChangeShapeType="1"/>
          </p:cNvSpPr>
          <p:nvPr>
            <p:custDataLst>
              <p:tags r:id="rId28"/>
            </p:custDataLst>
          </p:nvPr>
        </p:nvSpPr>
        <p:spPr>
          <a:xfrm flipH="1">
            <a:off x="9165074" y="4020889"/>
            <a:ext cx="123005" cy="126241"/>
          </a:xfrm>
          <a:prstGeom prst="line">
            <a:avLst/>
          </a:prstGeom>
          <a:noFill/>
          <a:ln w="28575"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70" name="Line 62"/>
          <p:cNvSpPr>
            <a:spLocks noChangeShapeType="1"/>
          </p:cNvSpPr>
          <p:nvPr>
            <p:custDataLst>
              <p:tags r:id="rId29"/>
            </p:custDataLst>
          </p:nvPr>
        </p:nvSpPr>
        <p:spPr>
          <a:xfrm flipH="1">
            <a:off x="9195826" y="4051640"/>
            <a:ext cx="123005" cy="123004"/>
          </a:xfrm>
          <a:prstGeom prst="line">
            <a:avLst/>
          </a:prstGeom>
          <a:noFill/>
          <a:ln w="28575"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71" name="Line 63"/>
          <p:cNvSpPr>
            <a:spLocks noChangeShapeType="1"/>
          </p:cNvSpPr>
          <p:nvPr>
            <p:custDataLst>
              <p:tags r:id="rId30"/>
            </p:custDataLst>
          </p:nvPr>
        </p:nvSpPr>
        <p:spPr>
          <a:xfrm flipH="1">
            <a:off x="9226577" y="4082392"/>
            <a:ext cx="123005" cy="123004"/>
          </a:xfrm>
          <a:prstGeom prst="line">
            <a:avLst/>
          </a:prstGeom>
          <a:noFill/>
          <a:ln w="28575"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72" name="Line 64"/>
          <p:cNvSpPr>
            <a:spLocks noChangeShapeType="1"/>
          </p:cNvSpPr>
          <p:nvPr>
            <p:custDataLst>
              <p:tags r:id="rId31"/>
            </p:custDataLst>
          </p:nvPr>
        </p:nvSpPr>
        <p:spPr>
          <a:xfrm flipH="1">
            <a:off x="9254091" y="4108287"/>
            <a:ext cx="121386" cy="126241"/>
          </a:xfrm>
          <a:prstGeom prst="line">
            <a:avLst/>
          </a:prstGeom>
          <a:noFill/>
          <a:ln w="28575"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73" name="Line 65"/>
          <p:cNvSpPr>
            <a:spLocks noChangeShapeType="1"/>
          </p:cNvSpPr>
          <p:nvPr>
            <p:custDataLst>
              <p:tags r:id="rId32"/>
            </p:custDataLst>
          </p:nvPr>
        </p:nvSpPr>
        <p:spPr>
          <a:xfrm flipH="1">
            <a:off x="9284842" y="4139037"/>
            <a:ext cx="121386" cy="123004"/>
          </a:xfrm>
          <a:prstGeom prst="line">
            <a:avLst/>
          </a:prstGeom>
          <a:noFill/>
          <a:ln w="28575" cap="rnd">
            <a:solidFill>
              <a:srgbClr val="4361C7"/>
            </a:solidFill>
            <a:prstDash val="solid"/>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50" name="ïşļiḓé"/>
          <p:cNvSpPr/>
          <p:nvPr>
            <p:custDataLst>
              <p:tags r:id="rId33"/>
            </p:custDataLst>
          </p:nvPr>
        </p:nvSpPr>
        <p:spPr>
          <a:xfrm>
            <a:off x="1432512" y="4866473"/>
            <a:ext cx="2944042" cy="122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7500" lnSpcReduction="20000"/>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a:pPr indent="0" algn="ctr" fontAlgn="auto">
              <a:lnSpc>
                <a:spcPct val="100000"/>
              </a:lnSpc>
            </a:pPr>
            <a:r>
              <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rPr>
              <a:t>数据来源：Issue 生命周期：issue_age.json、issue_resolution_duration.json：分别可以表示从报告到解决的时长，或从报告到关闭/合并的总时间</a:t>
            </a:r>
            <a:endPar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1" name="íṡḻîďé"/>
          <p:cNvSpPr txBox="1"/>
          <p:nvPr>
            <p:custDataLst>
              <p:tags r:id="rId34"/>
            </p:custDataLst>
          </p:nvPr>
        </p:nvSpPr>
        <p:spPr>
          <a:xfrm>
            <a:off x="1432512" y="4434882"/>
            <a:ext cx="2925757"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ormAutofit/>
          </a:bodyPr>
          <a:lstStyle>
            <a:defPPr>
              <a:defRPr lang="zh-CN"/>
            </a:defPPr>
            <a:lvl1pPr marL="0" algn="l" defTabSz="914400" rtl="0" eaLnBrk="1" latinLnBrk="0" hangingPunct="1">
              <a:lnSpc>
                <a:spcPct val="100000"/>
              </a:lnSpc>
              <a:spcBef>
                <a:spcPct val="0"/>
              </a:spcBef>
              <a:buFontTx/>
              <a:buNone/>
              <a:defRPr sz="1800" b="1" kern="1200">
                <a:solidFill>
                  <a:srgbClr val="3498DB"/>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p:txBody>
      </p:sp>
      <p:sp>
        <p:nvSpPr>
          <p:cNvPr id="76" name="ïşļiḓé"/>
          <p:cNvSpPr/>
          <p:nvPr>
            <p:custDataLst>
              <p:tags r:id="rId35"/>
            </p:custDataLst>
          </p:nvPr>
        </p:nvSpPr>
        <p:spPr>
          <a:xfrm>
            <a:off x="4547653" y="4856674"/>
            <a:ext cx="2944042" cy="122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7500" lnSpcReduction="20000"/>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a:pPr indent="0" algn="ctr" fontAlgn="auto">
              <a:lnSpc>
                <a:spcPct val="100000"/>
              </a:lnSpc>
            </a:pPr>
            <a:r>
              <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rPr>
              <a:t>计算方法：使用 issue_age.json 或 issue_resolution_duration.json，统计 Issue 从报告到解决/关闭的时间。同样可对该时长取平均值</a:t>
            </a:r>
            <a:endPar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78" name="íṡḻîďé"/>
          <p:cNvSpPr txBox="1"/>
          <p:nvPr>
            <p:custDataLst>
              <p:tags r:id="rId36"/>
            </p:custDataLst>
          </p:nvPr>
        </p:nvSpPr>
        <p:spPr>
          <a:xfrm>
            <a:off x="4547653" y="4425083"/>
            <a:ext cx="2944037"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ormAutofit/>
          </a:bodyPr>
          <a:lstStyle>
            <a:defPPr>
              <a:defRPr lang="zh-CN"/>
            </a:defPPr>
            <a:lvl1pPr marL="0" algn="l" defTabSz="914400" rtl="0" eaLnBrk="1" latinLnBrk="0" hangingPunct="1">
              <a:lnSpc>
                <a:spcPct val="100000"/>
              </a:lnSpc>
              <a:spcBef>
                <a:spcPct val="0"/>
              </a:spcBef>
              <a:buFontTx/>
              <a:buNone/>
              <a:defRPr sz="1800" b="1" kern="1200">
                <a:solidFill>
                  <a:srgbClr val="3498DB"/>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p:txBody>
      </p:sp>
      <p:sp>
        <p:nvSpPr>
          <p:cNvPr id="80" name="ïşļiḓé"/>
          <p:cNvSpPr/>
          <p:nvPr>
            <p:custDataLst>
              <p:tags r:id="rId37"/>
            </p:custDataLst>
          </p:nvPr>
        </p:nvSpPr>
        <p:spPr>
          <a:xfrm>
            <a:off x="7798256" y="4876272"/>
            <a:ext cx="2944042" cy="122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a:pPr indent="0" algn="ctr" fontAlgn="auto">
              <a:lnSpc>
                <a:spcPct val="100000"/>
              </a:lnSpc>
            </a:pPr>
            <a:r>
              <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rPr>
              <a:t>意义：生命周期越短，说明项目团队可以更快地修复 Bug 或实现功能需求，高效的开发维护能力能增强用户对项目的信赖。   综合计算</a:t>
            </a:r>
            <a:endPar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81" name="íṡḻîďé"/>
          <p:cNvSpPr txBox="1"/>
          <p:nvPr>
            <p:custDataLst>
              <p:tags r:id="rId38"/>
            </p:custDataLst>
          </p:nvPr>
        </p:nvSpPr>
        <p:spPr>
          <a:xfrm>
            <a:off x="7798256" y="4444681"/>
            <a:ext cx="2944041"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ormAutofit/>
          </a:bodyPr>
          <a:lstStyle>
            <a:defPPr>
              <a:defRPr lang="zh-CN"/>
            </a:defPPr>
            <a:lvl1pPr marL="0" algn="l" defTabSz="914400" rtl="0" eaLnBrk="1" latinLnBrk="0" hangingPunct="1">
              <a:lnSpc>
                <a:spcPct val="100000"/>
              </a:lnSpc>
              <a:spcBef>
                <a:spcPct val="0"/>
              </a:spcBef>
              <a:buFontTx/>
              <a:buNone/>
              <a:defRPr sz="1800" b="1" kern="1200">
                <a:solidFill>
                  <a:srgbClr val="3498DB"/>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p:txBody>
      </p:sp>
      <p:sp>
        <p:nvSpPr>
          <p:cNvPr id="83" name="ïşļiḓé"/>
          <p:cNvSpPr/>
          <p:nvPr>
            <p:custDataLst>
              <p:tags r:id="rId39"/>
            </p:custDataLst>
          </p:nvPr>
        </p:nvSpPr>
        <p:spPr>
          <a:xfrm>
            <a:off x="1432512" y="2237028"/>
            <a:ext cx="2944042" cy="122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a:pPr indent="0" algn="ctr" fontAlgn="auto">
              <a:lnSpc>
                <a:spcPct val="100000"/>
              </a:lnSpc>
            </a:pPr>
            <a:r>
              <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rPr>
              <a:t>计算思路：从 issue_response_time.json 中提取 Issue 的首次响应时间。 对该时间值取平均，得出“平均响应时长”</a:t>
            </a:r>
            <a:endPar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84" name="íṡḻîďé"/>
          <p:cNvSpPr txBox="1"/>
          <p:nvPr>
            <p:custDataLst>
              <p:tags r:id="rId40"/>
            </p:custDataLst>
          </p:nvPr>
        </p:nvSpPr>
        <p:spPr>
          <a:xfrm>
            <a:off x="1432512" y="1805437"/>
            <a:ext cx="2925757"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ormAutofit/>
          </a:bodyPr>
          <a:lstStyle>
            <a:defPPr>
              <a:defRPr lang="zh-CN"/>
            </a:defPPr>
            <a:lvl1pPr marL="0" algn="l" defTabSz="914400" rtl="0" eaLnBrk="1" latinLnBrk="0" hangingPunct="1">
              <a:lnSpc>
                <a:spcPct val="100000"/>
              </a:lnSpc>
              <a:spcBef>
                <a:spcPct val="0"/>
              </a:spcBef>
              <a:buFontTx/>
              <a:buNone/>
              <a:defRPr sz="1800" b="1" kern="1200">
                <a:solidFill>
                  <a:srgbClr val="3498DB"/>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p:txBody>
      </p:sp>
      <p:sp>
        <p:nvSpPr>
          <p:cNvPr id="86" name="ïşļiḓé"/>
          <p:cNvSpPr/>
          <p:nvPr>
            <p:custDataLst>
              <p:tags r:id="rId41"/>
            </p:custDataLst>
          </p:nvPr>
        </p:nvSpPr>
        <p:spPr>
          <a:xfrm>
            <a:off x="4547653" y="2227229"/>
            <a:ext cx="2944042" cy="122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a:pPr indent="0" algn="ctr" fontAlgn="auto">
              <a:lnSpc>
                <a:spcPct val="100000"/>
              </a:lnSpc>
            </a:pPr>
            <a:r>
              <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rPr>
              <a:t>意义：若响应时间过长，表明项目维护团队可能人手不足或资源调配不合理；响应时间越短则意味着对社区问题反馈的处理更及时</a:t>
            </a:r>
            <a:endPar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87" name="íṡḻîďé"/>
          <p:cNvSpPr txBox="1"/>
          <p:nvPr>
            <p:custDataLst>
              <p:tags r:id="rId42"/>
            </p:custDataLst>
          </p:nvPr>
        </p:nvSpPr>
        <p:spPr>
          <a:xfrm>
            <a:off x="4547653" y="1795638"/>
            <a:ext cx="294404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ormAutofit/>
          </a:bodyPr>
          <a:lstStyle>
            <a:defPPr>
              <a:defRPr lang="zh-CN"/>
            </a:defPPr>
            <a:lvl1pPr marL="0" algn="l" defTabSz="914400" rtl="0" eaLnBrk="1" latinLnBrk="0" hangingPunct="1">
              <a:lnSpc>
                <a:spcPct val="100000"/>
              </a:lnSpc>
              <a:spcBef>
                <a:spcPct val="0"/>
              </a:spcBef>
              <a:buFontTx/>
              <a:buNone/>
              <a:defRPr sz="1800" b="1" kern="1200">
                <a:solidFill>
                  <a:srgbClr val="3498DB"/>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p:txBody>
      </p:sp>
      <p:sp>
        <p:nvSpPr>
          <p:cNvPr id="89" name="ïşļiḓé"/>
          <p:cNvSpPr/>
          <p:nvPr>
            <p:custDataLst>
              <p:tags r:id="rId43"/>
            </p:custDataLst>
          </p:nvPr>
        </p:nvSpPr>
        <p:spPr>
          <a:xfrm>
            <a:off x="7798256" y="2246827"/>
            <a:ext cx="2944042" cy="122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a:pPr indent="0" algn="ctr" fontAlgn="auto">
              <a:lnSpc>
                <a:spcPct val="100000"/>
              </a:lnSpc>
            </a:pPr>
            <a:r>
              <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rPr>
              <a:t>指标三 平均生命周期（Average Lifecycle）</a:t>
            </a:r>
            <a:endParaRPr lang="zh-CN" altLang="en-US" sz="1400" kern="0" spc="150">
              <a:solidFill>
                <a:srgbClr val="FFFFF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90" name="íṡḻîďé"/>
          <p:cNvSpPr txBox="1"/>
          <p:nvPr>
            <p:custDataLst>
              <p:tags r:id="rId44"/>
            </p:custDataLst>
          </p:nvPr>
        </p:nvSpPr>
        <p:spPr>
          <a:xfrm>
            <a:off x="7798257" y="1815236"/>
            <a:ext cx="2909992"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ormAutofit/>
          </a:bodyPr>
          <a:lstStyle>
            <a:defPPr>
              <a:defRPr lang="zh-CN"/>
            </a:defPPr>
            <a:lvl1pPr marL="0" algn="l" defTabSz="914400" rtl="0" eaLnBrk="1" latinLnBrk="0" hangingPunct="1">
              <a:lnSpc>
                <a:spcPct val="100000"/>
              </a:lnSpc>
              <a:spcBef>
                <a:spcPct val="0"/>
              </a:spcBef>
              <a:buFontTx/>
              <a:buNone/>
              <a:defRPr sz="1800" b="1" kern="1200">
                <a:solidFill>
                  <a:srgbClr val="3498DB"/>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defRPr>
            </a:lvl9pPr>
          </a:lstStyle>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 name="New picture"/>
          <p:cNvPicPr/>
          <p:nvPr/>
        </p:nvPicPr>
        <p:blipFill>
          <a:blip r:embed="rId1"/>
          <a:stretch>
            <a:fillRect/>
          </a:stretch>
        </p:blipFill>
        <p:spPr>
          <a:xfrm>
            <a:off x="0" y="0"/>
            <a:ext cx="12192000" cy="6858000"/>
          </a:xfrm>
          <a:prstGeom prst="rect">
            <a:avLst/>
          </a:prstGeom>
          <a:ln>
            <a:noFill/>
          </a:ln>
        </p:spPr>
      </p:pic>
      <p:sp>
        <p:nvSpPr>
          <p:cNvPr id="30" name="矩形 3"/>
          <p:cNvSpPr/>
          <p:nvPr/>
        </p:nvSpPr>
        <p:spPr>
          <a:xfrm>
            <a:off x="1449165" y="122494"/>
            <a:ext cx="9885090" cy="523220"/>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endPar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1"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32"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p:cNvPicPr>
            <a:picLocks noChangeAspect="1"/>
          </p:cNvPicPr>
          <p:nvPr/>
        </p:nvPicPr>
        <p:blipFill>
          <a:blip r:embed="rId2">
            <a:duotone>
              <a:prstClr val="black"/>
              <a:schemeClr val="accent2">
                <a:tint val="45000"/>
                <a:satMod val="400000"/>
              </a:schemeClr>
            </a:duotone>
          </a:blip>
          <a:stretch>
            <a:fillRect/>
          </a:stretch>
        </p:blipFill>
        <p:spPr>
          <a:xfrm>
            <a:off x="896620" y="2287905"/>
            <a:ext cx="4814570" cy="618490"/>
          </a:xfrm>
          <a:prstGeom prst="rect">
            <a:avLst/>
          </a:prstGeom>
          <a:ln>
            <a:noFill/>
          </a:ln>
        </p:spPr>
      </p:pic>
      <p:pic>
        <p:nvPicPr>
          <p:cNvPr id="5" name="Picture 5"/>
          <p:cNvPicPr>
            <a:picLocks noChangeAspect="1"/>
          </p:cNvPicPr>
          <p:nvPr/>
        </p:nvPicPr>
        <p:blipFill>
          <a:blip r:embed="rId3">
            <a:duotone>
              <a:prstClr val="black"/>
              <a:schemeClr val="accent2">
                <a:tint val="45000"/>
                <a:satMod val="400000"/>
              </a:schemeClr>
            </a:duotone>
          </a:blip>
          <a:stretch>
            <a:fillRect/>
          </a:stretch>
        </p:blipFill>
        <p:spPr>
          <a:xfrm>
            <a:off x="1143635" y="2291080"/>
            <a:ext cx="908685" cy="619125"/>
          </a:xfrm>
          <a:prstGeom prst="rect">
            <a:avLst/>
          </a:prstGeom>
          <a:ln>
            <a:noFill/>
          </a:ln>
        </p:spPr>
      </p:pic>
      <p:pic>
        <p:nvPicPr>
          <p:cNvPr id="6" name="Picture 6"/>
          <p:cNvPicPr>
            <a:picLocks noChangeAspect="1"/>
          </p:cNvPicPr>
          <p:nvPr/>
        </p:nvPicPr>
        <p:blipFill>
          <a:blip r:embed="rId2">
            <a:duotone>
              <a:prstClr val="black"/>
              <a:schemeClr val="accent2">
                <a:tint val="45000"/>
                <a:satMod val="400000"/>
              </a:schemeClr>
            </a:duotone>
          </a:blip>
          <a:stretch>
            <a:fillRect/>
          </a:stretch>
        </p:blipFill>
        <p:spPr>
          <a:xfrm>
            <a:off x="6056630" y="2287905"/>
            <a:ext cx="4814570" cy="618490"/>
          </a:xfrm>
          <a:prstGeom prst="rect">
            <a:avLst/>
          </a:prstGeom>
          <a:ln>
            <a:noFill/>
          </a:ln>
        </p:spPr>
      </p:pic>
      <p:pic>
        <p:nvPicPr>
          <p:cNvPr id="7" name="Picture 7"/>
          <p:cNvPicPr>
            <a:picLocks noChangeAspect="1"/>
          </p:cNvPicPr>
          <p:nvPr/>
        </p:nvPicPr>
        <p:blipFill>
          <a:blip r:embed="rId4">
            <a:duotone>
              <a:prstClr val="black"/>
              <a:schemeClr val="accent2">
                <a:tint val="45000"/>
                <a:satMod val="400000"/>
              </a:schemeClr>
            </a:duotone>
          </a:blip>
          <a:stretch>
            <a:fillRect/>
          </a:stretch>
        </p:blipFill>
        <p:spPr>
          <a:xfrm>
            <a:off x="6303645" y="2291080"/>
            <a:ext cx="908685" cy="619125"/>
          </a:xfrm>
          <a:prstGeom prst="rect">
            <a:avLst/>
          </a:prstGeom>
          <a:ln>
            <a:noFill/>
          </a:ln>
        </p:spPr>
      </p:pic>
      <p:pic>
        <p:nvPicPr>
          <p:cNvPr id="8" name="Picture 8"/>
          <p:cNvPicPr>
            <a:picLocks noChangeAspect="1"/>
          </p:cNvPicPr>
          <p:nvPr/>
        </p:nvPicPr>
        <p:blipFill>
          <a:blip r:embed="rId2">
            <a:duotone>
              <a:prstClr val="black"/>
              <a:schemeClr val="accent2">
                <a:tint val="45000"/>
                <a:satMod val="400000"/>
              </a:schemeClr>
            </a:duotone>
          </a:blip>
          <a:stretch>
            <a:fillRect/>
          </a:stretch>
        </p:blipFill>
        <p:spPr>
          <a:xfrm>
            <a:off x="896620" y="3330575"/>
            <a:ext cx="4814570" cy="618490"/>
          </a:xfrm>
          <a:prstGeom prst="rect">
            <a:avLst/>
          </a:prstGeom>
          <a:ln>
            <a:noFill/>
          </a:ln>
        </p:spPr>
      </p:pic>
      <p:pic>
        <p:nvPicPr>
          <p:cNvPr id="9" name="Picture 9"/>
          <p:cNvPicPr>
            <a:picLocks noChangeAspect="1"/>
          </p:cNvPicPr>
          <p:nvPr/>
        </p:nvPicPr>
        <p:blipFill>
          <a:blip r:embed="rId3">
            <a:duotone>
              <a:prstClr val="black"/>
              <a:schemeClr val="accent2">
                <a:tint val="45000"/>
                <a:satMod val="400000"/>
              </a:schemeClr>
            </a:duotone>
          </a:blip>
          <a:stretch>
            <a:fillRect/>
          </a:stretch>
        </p:blipFill>
        <p:spPr>
          <a:xfrm>
            <a:off x="1143635" y="3333750"/>
            <a:ext cx="908685" cy="619125"/>
          </a:xfrm>
          <a:prstGeom prst="rect">
            <a:avLst/>
          </a:prstGeom>
          <a:ln>
            <a:noFill/>
          </a:ln>
        </p:spPr>
      </p:pic>
      <p:pic>
        <p:nvPicPr>
          <p:cNvPr id="10" name="Picture 10"/>
          <p:cNvPicPr>
            <a:picLocks noChangeAspect="1"/>
          </p:cNvPicPr>
          <p:nvPr/>
        </p:nvPicPr>
        <p:blipFill>
          <a:blip r:embed="rId2">
            <a:duotone>
              <a:prstClr val="black"/>
              <a:schemeClr val="accent2">
                <a:tint val="45000"/>
                <a:satMod val="400000"/>
              </a:schemeClr>
            </a:duotone>
          </a:blip>
          <a:stretch>
            <a:fillRect/>
          </a:stretch>
        </p:blipFill>
        <p:spPr>
          <a:xfrm>
            <a:off x="6056630" y="3330575"/>
            <a:ext cx="4814570" cy="618490"/>
          </a:xfrm>
          <a:prstGeom prst="rect">
            <a:avLst/>
          </a:prstGeom>
          <a:ln>
            <a:noFill/>
          </a:ln>
        </p:spPr>
      </p:pic>
      <p:pic>
        <p:nvPicPr>
          <p:cNvPr id="11" name="Picture 11"/>
          <p:cNvPicPr>
            <a:picLocks noChangeAspect="1"/>
          </p:cNvPicPr>
          <p:nvPr/>
        </p:nvPicPr>
        <p:blipFill>
          <a:blip r:embed="rId4">
            <a:duotone>
              <a:prstClr val="black"/>
              <a:schemeClr val="accent2">
                <a:tint val="45000"/>
                <a:satMod val="400000"/>
              </a:schemeClr>
            </a:duotone>
          </a:blip>
          <a:stretch>
            <a:fillRect/>
          </a:stretch>
        </p:blipFill>
        <p:spPr>
          <a:xfrm>
            <a:off x="6303645" y="3333750"/>
            <a:ext cx="908685" cy="619125"/>
          </a:xfrm>
          <a:prstGeom prst="rect">
            <a:avLst/>
          </a:prstGeom>
          <a:ln>
            <a:noFill/>
          </a:ln>
        </p:spPr>
      </p:pic>
      <p:pic>
        <p:nvPicPr>
          <p:cNvPr id="12" name="Picture 12"/>
          <p:cNvPicPr>
            <a:picLocks noChangeAspect="1"/>
          </p:cNvPicPr>
          <p:nvPr/>
        </p:nvPicPr>
        <p:blipFill>
          <a:blip r:embed="rId2">
            <a:duotone>
              <a:prstClr val="black"/>
              <a:schemeClr val="accent2">
                <a:tint val="45000"/>
                <a:satMod val="400000"/>
              </a:schemeClr>
            </a:duotone>
          </a:blip>
          <a:stretch>
            <a:fillRect/>
          </a:stretch>
        </p:blipFill>
        <p:spPr>
          <a:xfrm>
            <a:off x="896620" y="4394200"/>
            <a:ext cx="4814570" cy="618490"/>
          </a:xfrm>
          <a:prstGeom prst="rect">
            <a:avLst/>
          </a:prstGeom>
          <a:ln>
            <a:noFill/>
          </a:ln>
        </p:spPr>
      </p:pic>
      <p:pic>
        <p:nvPicPr>
          <p:cNvPr id="13" name="Picture 13"/>
          <p:cNvPicPr>
            <a:picLocks noChangeAspect="1"/>
          </p:cNvPicPr>
          <p:nvPr/>
        </p:nvPicPr>
        <p:blipFill>
          <a:blip r:embed="rId3">
            <a:duotone>
              <a:prstClr val="black"/>
              <a:schemeClr val="accent2">
                <a:tint val="45000"/>
                <a:satMod val="400000"/>
              </a:schemeClr>
            </a:duotone>
          </a:blip>
          <a:stretch>
            <a:fillRect/>
          </a:stretch>
        </p:blipFill>
        <p:spPr>
          <a:xfrm>
            <a:off x="1143635" y="4397375"/>
            <a:ext cx="908685" cy="619125"/>
          </a:xfrm>
          <a:prstGeom prst="rect">
            <a:avLst/>
          </a:prstGeom>
          <a:ln>
            <a:noFill/>
          </a:ln>
        </p:spPr>
      </p:pic>
      <p:sp>
        <p:nvSpPr>
          <p:cNvPr id="17" name="TextBox 17"/>
          <p:cNvSpPr txBox="1"/>
          <p:nvPr/>
        </p:nvSpPr>
        <p:spPr>
          <a:xfrm>
            <a:off x="1055370" y="2258695"/>
            <a:ext cx="1029970" cy="476250"/>
          </a:xfrm>
          <a:prstGeom prst="rect">
            <a:avLst/>
          </a:prstGeom>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00000"/>
              </a:lnSpc>
            </a:pPr>
            <a:r>
              <a:rPr lang="zh-CN" sz="3600" b="1">
                <a:solidFill>
                  <a:schemeClr val="bg1"/>
                </a:solidFill>
                <a:latin typeface="宋体" panose="02010600030101010101" pitchFamily="2" charset="-122"/>
                <a:sym typeface="宋体" panose="02010600030101010101" pitchFamily="2" charset="-122"/>
              </a:rPr>
              <a:t>1</a:t>
            </a:r>
            <a:endParaRPr lang="zh-CN" sz="3600" b="1">
              <a:solidFill>
                <a:schemeClr val="bg1"/>
              </a:solidFill>
              <a:latin typeface="宋体" panose="02010600030101010101" pitchFamily="2" charset="-122"/>
              <a:sym typeface="宋体" panose="02010600030101010101" pitchFamily="2" charset="-122"/>
            </a:endParaRPr>
          </a:p>
        </p:txBody>
      </p:sp>
      <p:sp>
        <p:nvSpPr>
          <p:cNvPr id="18" name="TextBox 18"/>
          <p:cNvSpPr txBox="1"/>
          <p:nvPr/>
        </p:nvSpPr>
        <p:spPr>
          <a:xfrm>
            <a:off x="2207578" y="2394268"/>
            <a:ext cx="2696528" cy="514033"/>
          </a:xfrm>
          <a:prstGeom prst="rect">
            <a:avLst/>
          </a:prstGeom>
        </p:spPr>
        <p:txBody>
          <a:bodyPr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l">
              <a:defRPr/>
            </a:pPr>
            <a:r>
              <a:rPr lang="zh-CN" altLang="en-US" sz="2400">
                <a:solidFill>
                  <a:srgbClr val="FFFFFF"/>
                </a:solidFill>
                <a:latin typeface="宋体" panose="02010600030101010101" pitchFamily="2" charset="-122"/>
                <a:ea typeface="fnsystSCBold"/>
                <a:sym typeface="宋体" panose="02010600030101010101" pitchFamily="2" charset="-122"/>
              </a:rPr>
              <a:t>项目背景</a:t>
            </a:r>
            <a:endParaRPr lang="zh-CN" altLang="en-US" sz="2400">
              <a:solidFill>
                <a:srgbClr val="FFFFFF"/>
              </a:solidFill>
              <a:latin typeface="宋体" panose="02010600030101010101" pitchFamily="2" charset="-122"/>
              <a:ea typeface="fnsystSCBold"/>
              <a:sym typeface="宋体" panose="02010600030101010101" pitchFamily="2" charset="-122"/>
            </a:endParaRPr>
          </a:p>
        </p:txBody>
      </p:sp>
      <p:sp>
        <p:nvSpPr>
          <p:cNvPr id="19" name="TextBox 19"/>
          <p:cNvSpPr txBox="1"/>
          <p:nvPr/>
        </p:nvSpPr>
        <p:spPr>
          <a:xfrm>
            <a:off x="6253480" y="2220595"/>
            <a:ext cx="1029970" cy="469900"/>
          </a:xfrm>
          <a:prstGeom prst="rect">
            <a:avLst/>
          </a:prstGeom>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00000"/>
              </a:lnSpc>
            </a:pPr>
            <a:r>
              <a:rPr lang="zh-CN" sz="3600" b="1">
                <a:solidFill>
                  <a:schemeClr val="bg1"/>
                </a:solidFill>
                <a:latin typeface="宋体" panose="02010600030101010101" pitchFamily="2" charset="-122"/>
                <a:sym typeface="宋体" panose="02010600030101010101" pitchFamily="2" charset="-122"/>
              </a:rPr>
              <a:t>2</a:t>
            </a:r>
            <a:endParaRPr lang="zh-CN" sz="3600" b="1">
              <a:solidFill>
                <a:schemeClr val="bg1"/>
              </a:solidFill>
              <a:latin typeface="宋体" panose="02010600030101010101" pitchFamily="2" charset="-122"/>
              <a:sym typeface="宋体" panose="02010600030101010101" pitchFamily="2" charset="-122"/>
            </a:endParaRPr>
          </a:p>
        </p:txBody>
      </p:sp>
      <p:sp>
        <p:nvSpPr>
          <p:cNvPr id="20" name="TextBox 20"/>
          <p:cNvSpPr txBox="1"/>
          <p:nvPr/>
        </p:nvSpPr>
        <p:spPr>
          <a:xfrm>
            <a:off x="7499985" y="2394268"/>
            <a:ext cx="2773998" cy="464503"/>
          </a:xfrm>
          <a:prstGeom prst="rect">
            <a:avLst/>
          </a:prstGeom>
        </p:spPr>
        <p:txBody>
          <a:bodyPr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l">
              <a:defRPr/>
            </a:pPr>
            <a:r>
              <a:rPr lang="zh-CN" altLang="en-US" sz="2400">
                <a:solidFill>
                  <a:srgbClr val="FFFFFF"/>
                </a:solidFill>
                <a:latin typeface="宋体" panose="02010600030101010101" pitchFamily="2" charset="-122"/>
                <a:ea typeface="fnsystSCBold"/>
                <a:sym typeface="宋体" panose="02010600030101010101" pitchFamily="2" charset="-122"/>
              </a:rPr>
              <a:t>设计目标</a:t>
            </a:r>
            <a:endParaRPr lang="zh-CN" altLang="en-US" sz="2400">
              <a:solidFill>
                <a:srgbClr val="FFFFFF"/>
              </a:solidFill>
              <a:latin typeface="宋体" panose="02010600030101010101" pitchFamily="2" charset="-122"/>
              <a:ea typeface="fnsystSCBold"/>
              <a:sym typeface="宋体" panose="02010600030101010101" pitchFamily="2" charset="-122"/>
            </a:endParaRPr>
          </a:p>
        </p:txBody>
      </p:sp>
      <p:sp>
        <p:nvSpPr>
          <p:cNvPr id="21" name="TextBox 21"/>
          <p:cNvSpPr txBox="1"/>
          <p:nvPr/>
        </p:nvSpPr>
        <p:spPr>
          <a:xfrm>
            <a:off x="1093470" y="3301365"/>
            <a:ext cx="1029970" cy="476250"/>
          </a:xfrm>
          <a:prstGeom prst="rect">
            <a:avLst/>
          </a:prstGeom>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00000"/>
              </a:lnSpc>
            </a:pPr>
            <a:r>
              <a:rPr lang="zh-CN" sz="3600" b="1">
                <a:solidFill>
                  <a:schemeClr val="bg1"/>
                </a:solidFill>
                <a:latin typeface="宋体" panose="02010600030101010101" pitchFamily="2" charset="-122"/>
                <a:sym typeface="宋体" panose="02010600030101010101" pitchFamily="2" charset="-122"/>
              </a:rPr>
              <a:t>3</a:t>
            </a:r>
            <a:endParaRPr lang="zh-CN" sz="3600" b="1">
              <a:solidFill>
                <a:schemeClr val="bg1"/>
              </a:solidFill>
              <a:latin typeface="宋体" panose="02010600030101010101" pitchFamily="2" charset="-122"/>
              <a:sym typeface="宋体" panose="02010600030101010101" pitchFamily="2" charset="-122"/>
            </a:endParaRPr>
          </a:p>
        </p:txBody>
      </p:sp>
      <p:sp>
        <p:nvSpPr>
          <p:cNvPr id="22" name="TextBox 22"/>
          <p:cNvSpPr txBox="1"/>
          <p:nvPr/>
        </p:nvSpPr>
        <p:spPr>
          <a:xfrm>
            <a:off x="2279650" y="3393440"/>
            <a:ext cx="2876868" cy="474028"/>
          </a:xfrm>
          <a:prstGeom prst="rect">
            <a:avLst/>
          </a:prstGeom>
        </p:spPr>
        <p:txBody>
          <a:bodyPr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l">
              <a:defRPr/>
            </a:pPr>
            <a:r>
              <a:rPr lang="zh-CN" altLang="en-US" sz="2400">
                <a:solidFill>
                  <a:srgbClr val="FFFFFF"/>
                </a:solidFill>
                <a:latin typeface="宋体" panose="02010600030101010101" pitchFamily="2" charset="-122"/>
                <a:ea typeface="fnsystSCBold"/>
                <a:sym typeface="宋体" panose="02010600030101010101" pitchFamily="2" charset="-122"/>
              </a:rPr>
              <a:t>数据分析方法</a:t>
            </a:r>
            <a:endParaRPr lang="zh-CN" altLang="en-US" sz="2400">
              <a:solidFill>
                <a:srgbClr val="FFFFFF"/>
              </a:solidFill>
              <a:latin typeface="宋体" panose="02010600030101010101" pitchFamily="2" charset="-122"/>
              <a:ea typeface="fnsystSCBold"/>
              <a:sym typeface="宋体" panose="02010600030101010101" pitchFamily="2" charset="-122"/>
            </a:endParaRPr>
          </a:p>
        </p:txBody>
      </p:sp>
      <p:sp>
        <p:nvSpPr>
          <p:cNvPr id="23" name="TextBox 23"/>
          <p:cNvSpPr txBox="1"/>
          <p:nvPr/>
        </p:nvSpPr>
        <p:spPr>
          <a:xfrm>
            <a:off x="6253480" y="3301365"/>
            <a:ext cx="1029970" cy="476250"/>
          </a:xfrm>
          <a:prstGeom prst="rect">
            <a:avLst/>
          </a:prstGeom>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00000"/>
              </a:lnSpc>
            </a:pPr>
            <a:r>
              <a:rPr lang="zh-CN" sz="3600" b="1">
                <a:solidFill>
                  <a:schemeClr val="bg1"/>
                </a:solidFill>
                <a:latin typeface="宋体" panose="02010600030101010101" pitchFamily="2" charset="-122"/>
                <a:sym typeface="宋体" panose="02010600030101010101" pitchFamily="2" charset="-122"/>
              </a:rPr>
              <a:t>4</a:t>
            </a:r>
            <a:endParaRPr lang="zh-CN" sz="3600" b="1">
              <a:solidFill>
                <a:schemeClr val="bg1"/>
              </a:solidFill>
              <a:latin typeface="宋体" panose="02010600030101010101" pitchFamily="2" charset="-122"/>
              <a:sym typeface="宋体" panose="02010600030101010101" pitchFamily="2" charset="-122"/>
            </a:endParaRPr>
          </a:p>
        </p:txBody>
      </p:sp>
      <p:sp>
        <p:nvSpPr>
          <p:cNvPr id="25" name="TextBox 25"/>
          <p:cNvSpPr txBox="1"/>
          <p:nvPr/>
        </p:nvSpPr>
        <p:spPr>
          <a:xfrm>
            <a:off x="1055370" y="4364990"/>
            <a:ext cx="1029970" cy="476250"/>
          </a:xfrm>
          <a:prstGeom prst="rect">
            <a:avLst/>
          </a:prstGeom>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00000"/>
              </a:lnSpc>
            </a:pPr>
            <a:r>
              <a:rPr lang="zh-CN" sz="3600" b="1">
                <a:solidFill>
                  <a:schemeClr val="bg1"/>
                </a:solidFill>
                <a:latin typeface="宋体" panose="02010600030101010101" pitchFamily="2" charset="-122"/>
                <a:sym typeface="宋体" panose="02010600030101010101" pitchFamily="2" charset="-122"/>
              </a:rPr>
              <a:t>5</a:t>
            </a:r>
            <a:endParaRPr lang="zh-CN" sz="3600" b="1">
              <a:solidFill>
                <a:schemeClr val="bg1"/>
              </a:solidFill>
              <a:latin typeface="宋体" panose="02010600030101010101" pitchFamily="2" charset="-122"/>
              <a:sym typeface="宋体" panose="02010600030101010101" pitchFamily="2" charset="-122"/>
            </a:endParaRPr>
          </a:p>
        </p:txBody>
      </p:sp>
      <p:sp>
        <p:nvSpPr>
          <p:cNvPr id="26" name="TextBox 26"/>
          <p:cNvSpPr txBox="1"/>
          <p:nvPr/>
        </p:nvSpPr>
        <p:spPr>
          <a:xfrm>
            <a:off x="7536180" y="3393440"/>
            <a:ext cx="2710180" cy="448628"/>
          </a:xfrm>
          <a:prstGeom prst="rect">
            <a:avLst/>
          </a:prstGeom>
        </p:spPr>
        <p:txBody>
          <a:bodyPr rtlCol="0" anchor="t">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l">
              <a:defRPr/>
            </a:pPr>
            <a:r>
              <a:rPr lang="zh-CN" altLang="en-US" sz="2400">
                <a:solidFill>
                  <a:srgbClr val="FFFFFF"/>
                </a:solidFill>
                <a:latin typeface="宋体" panose="02010600030101010101" pitchFamily="2" charset="-122"/>
                <a:ea typeface="fnsystSCBold"/>
                <a:sym typeface="宋体" panose="02010600030101010101" pitchFamily="2" charset="-122"/>
              </a:rPr>
              <a:t>可视化大屏设计</a:t>
            </a:r>
            <a:endParaRPr lang="zh-CN" altLang="en-US" sz="2400">
              <a:solidFill>
                <a:srgbClr val="FFFFFF"/>
              </a:solidFill>
              <a:latin typeface="宋体" panose="02010600030101010101" pitchFamily="2" charset="-122"/>
              <a:ea typeface="fnsystSCBold"/>
              <a:sym typeface="宋体" panose="02010600030101010101" pitchFamily="2" charset="-122"/>
            </a:endParaRPr>
          </a:p>
        </p:txBody>
      </p:sp>
      <p:sp>
        <p:nvSpPr>
          <p:cNvPr id="28" name="TextBox 28"/>
          <p:cNvSpPr txBox="1"/>
          <p:nvPr/>
        </p:nvSpPr>
        <p:spPr>
          <a:xfrm>
            <a:off x="2171700" y="4468178"/>
            <a:ext cx="2673350" cy="544513"/>
          </a:xfrm>
          <a:prstGeom prst="rect">
            <a:avLst/>
          </a:prstGeom>
        </p:spPr>
        <p:txBody>
          <a:bodyPr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l">
              <a:defRPr/>
            </a:pPr>
            <a:r>
              <a:rPr lang="zh-CN" altLang="en-US" sz="2400">
                <a:solidFill>
                  <a:srgbClr val="FFFFFF"/>
                </a:solidFill>
                <a:latin typeface="宋体" panose="02010600030101010101" pitchFamily="2" charset="-122"/>
                <a:ea typeface="fnsystSCBold"/>
                <a:sym typeface="宋体" panose="02010600030101010101" pitchFamily="2" charset="-122"/>
              </a:rPr>
              <a:t>创新点</a:t>
            </a:r>
            <a:endParaRPr lang="zh-CN" altLang="en-US" sz="2400">
              <a:solidFill>
                <a:srgbClr val="FFFFFF"/>
              </a:solidFill>
              <a:latin typeface="宋体" panose="02010600030101010101" pitchFamily="2" charset="-122"/>
              <a:ea typeface="fnsystSCBold"/>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New picture"/>
          <p:cNvPicPr/>
          <p:nvPr/>
        </p:nvPicPr>
        <p:blipFill>
          <a:blip r:embed="rId1"/>
          <a:stretch>
            <a:fillRect/>
          </a:stretch>
        </p:blipFill>
        <p:spPr>
          <a:xfrm>
            <a:off x="0" y="0"/>
            <a:ext cx="12192000" cy="6858000"/>
          </a:xfrm>
          <a:prstGeom prst="rect">
            <a:avLst/>
          </a:prstGeom>
          <a:ln>
            <a:noFill/>
          </a:ln>
        </p:spPr>
      </p:pic>
      <p:sp>
        <p:nvSpPr>
          <p:cNvPr id="23"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数据分析方法</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问题解决能力</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24"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25"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AutoShape 2"/>
          <p:cNvSpPr/>
          <p:nvPr/>
        </p:nvSpPr>
        <p:spPr>
          <a:xfrm>
            <a:off x="0" y="3150763"/>
            <a:ext cx="12192000" cy="3963059"/>
          </a:xfrm>
          <a:prstGeom prst="rect">
            <a:avLst/>
          </a:prstGeom>
          <a:noFill/>
        </p:spPr>
        <p:txBody>
          <a:bodyPr/>
          <a:lstStyle/>
          <a:p/>
        </p:txBody>
      </p:sp>
      <p:sp>
        <p:nvSpPr>
          <p:cNvPr id="3" name="TextBox 3"/>
          <p:cNvSpPr txBox="1"/>
          <p:nvPr/>
        </p:nvSpPr>
        <p:spPr>
          <a:xfrm>
            <a:off x="1077701" y="3764414"/>
            <a:ext cx="2872842" cy="2046138"/>
          </a:xfrm>
          <a:prstGeom prst="rect">
            <a:avLst/>
          </a:prstGeom>
        </p:spPr>
        <p:txBody>
          <a:bodyPr lIns="0" tIns="0" rIns="0" bIns="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a:pPr algn="ctr">
              <a:lnSpc>
                <a:spcPts val="2335"/>
              </a:lnSpc>
              <a:spcBef>
                <a:spcPct val="0"/>
              </a:spcBef>
            </a:pPr>
            <a:r>
              <a:rPr lang="zh-CN" sz="1665">
                <a:solidFill>
                  <a:srgbClr val="ACA1A5"/>
                </a:solidFill>
                <a:latin typeface="宋体" panose="02010600030101010101" pitchFamily="2" charset="-122"/>
                <a:ea typeface="思源黑体-粗体 1"/>
                <a:sym typeface="宋体" panose="02010600030101010101" pitchFamily="2" charset="-122"/>
              </a:rPr>
              <a:t>问题解决能力分数</a:t>
            </a:r>
            <a:endParaRPr lang="zh-CN" sz="1665">
              <a:solidFill>
                <a:srgbClr val="ACA1A5"/>
              </a:solidFill>
              <a:latin typeface="宋体" panose="02010600030101010101" pitchFamily="2" charset="-122"/>
              <a:ea typeface="思源黑体-粗体 1"/>
              <a:sym typeface="宋体" panose="02010600030101010101" pitchFamily="2" charset="-122"/>
            </a:endParaRPr>
          </a:p>
        </p:txBody>
      </p:sp>
      <p:sp>
        <p:nvSpPr>
          <p:cNvPr id="4" name="TextBox 4"/>
          <p:cNvSpPr txBox="1"/>
          <p:nvPr/>
        </p:nvSpPr>
        <p:spPr>
          <a:xfrm>
            <a:off x="4792694" y="3764414"/>
            <a:ext cx="2872842" cy="2046138"/>
          </a:xfrm>
          <a:prstGeom prst="rect">
            <a:avLst/>
          </a:prstGeom>
        </p:spPr>
        <p:txBody>
          <a:bodyPr lIns="0" tIns="0" rIns="0" bIns="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a:pPr algn="ctr">
              <a:lnSpc>
                <a:spcPts val="2335"/>
              </a:lnSpc>
              <a:spcBef>
                <a:spcPct val="0"/>
              </a:spcBef>
            </a:pPr>
            <a:r>
              <a:rPr lang="zh-CN" sz="1665">
                <a:solidFill>
                  <a:srgbClr val="ACA1A5"/>
                </a:solidFill>
                <a:latin typeface="宋体" panose="02010600030101010101" pitchFamily="2" charset="-122"/>
                <a:ea typeface="思源黑体-粗体 1"/>
                <a:sym typeface="宋体" panose="02010600030101010101" pitchFamily="2" charset="-122"/>
              </a:rPr>
              <a:t>加权组合：设定权重 w1, w2, w3 分别对应关闭率、平均响应时长、平均生命周期。由于响应时长和生命周期是“越短越好”，而关闭率是“越高越好”，需要事先对其做反向或正向归一化处理</a:t>
            </a:r>
            <a:endParaRPr lang="zh-CN" sz="1665">
              <a:solidFill>
                <a:srgbClr val="ACA1A5"/>
              </a:solidFill>
              <a:latin typeface="宋体" panose="02010600030101010101" pitchFamily="2" charset="-122"/>
              <a:ea typeface="思源黑体-粗体 1"/>
              <a:sym typeface="宋体" panose="02010600030101010101" pitchFamily="2" charset="-122"/>
            </a:endParaRPr>
          </a:p>
        </p:txBody>
      </p:sp>
      <p:sp>
        <p:nvSpPr>
          <p:cNvPr id="5" name="TextBox 5"/>
          <p:cNvSpPr txBox="1"/>
          <p:nvPr/>
        </p:nvSpPr>
        <p:spPr>
          <a:xfrm>
            <a:off x="8528477" y="3764414"/>
            <a:ext cx="2872842" cy="2046138"/>
          </a:xfrm>
          <a:prstGeom prst="rect">
            <a:avLst/>
          </a:prstGeom>
        </p:spPr>
        <p:txBody>
          <a:bodyPr lIns="0" tIns="0" rIns="0" bIns="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a:pPr algn="ctr">
              <a:lnSpc>
                <a:spcPts val="2335"/>
              </a:lnSpc>
              <a:spcBef>
                <a:spcPct val="0"/>
              </a:spcBef>
            </a:pPr>
            <a:r>
              <a:rPr lang="zh-CN" sz="1665">
                <a:solidFill>
                  <a:srgbClr val="ACA1A5"/>
                </a:solidFill>
                <a:latin typeface="宋体" panose="02010600030101010101" pitchFamily="2" charset="-122"/>
                <a:ea typeface="思源黑体-粗体 1"/>
                <a:sym typeface="宋体" panose="02010600030101010101" pitchFamily="2" charset="-122"/>
              </a:rPr>
              <a:t>含义：结果分数越高，表示该项目在处理社区问题时效率更高、响应更及时、解决率更佳；分数偏低则需要关注团队协作、资源分配或项目规划等方面是否存在改进空间</a:t>
            </a:r>
            <a:endParaRPr lang="zh-CN" sz="1665">
              <a:solidFill>
                <a:srgbClr val="ACA1A5"/>
              </a:solidFill>
              <a:latin typeface="宋体" panose="02010600030101010101" pitchFamily="2" charset="-122"/>
              <a:ea typeface="思源黑体-粗体 1"/>
              <a:sym typeface="宋体" panose="02010600030101010101" pitchFamily="2" charset="-122"/>
            </a:endParaRPr>
          </a:p>
        </p:txBody>
      </p:sp>
      <p:sp>
        <p:nvSpPr>
          <p:cNvPr id="6" name="AutoShape 6"/>
          <p:cNvSpPr/>
          <p:nvPr/>
        </p:nvSpPr>
        <p:spPr>
          <a:xfrm>
            <a:off x="1954430" y="2852082"/>
            <a:ext cx="1124092" cy="610061"/>
          </a:xfrm>
          <a:prstGeom prst="rect">
            <a:avLst/>
          </a:prstGeom>
          <a:solidFill>
            <a:srgbClr val="CABEC2"/>
          </a:solidFill>
        </p:spPr>
        <p:txBody>
          <a:bodyPr/>
          <a:lstStyle/>
          <a:p/>
        </p:txBody>
      </p:sp>
      <p:sp>
        <p:nvSpPr>
          <p:cNvPr id="7" name="AutoShape 7"/>
          <p:cNvSpPr/>
          <p:nvPr/>
        </p:nvSpPr>
        <p:spPr>
          <a:xfrm>
            <a:off x="5677464" y="2852082"/>
            <a:ext cx="1124092" cy="610061"/>
          </a:xfrm>
          <a:prstGeom prst="rect">
            <a:avLst/>
          </a:prstGeom>
          <a:solidFill>
            <a:srgbClr val="CABEC2"/>
          </a:solidFill>
        </p:spPr>
        <p:txBody>
          <a:bodyPr/>
          <a:lstStyle/>
          <a:p/>
        </p:txBody>
      </p:sp>
      <p:sp>
        <p:nvSpPr>
          <p:cNvPr id="8" name="AutoShape 8"/>
          <p:cNvSpPr/>
          <p:nvPr/>
        </p:nvSpPr>
        <p:spPr>
          <a:xfrm>
            <a:off x="9402852" y="2852082"/>
            <a:ext cx="1124092" cy="610061"/>
          </a:xfrm>
          <a:prstGeom prst="rect">
            <a:avLst/>
          </a:prstGeom>
          <a:solidFill>
            <a:srgbClr val="CABEC2"/>
          </a:solidFill>
        </p:spPr>
        <p:txBody>
          <a:bodyPr/>
          <a:lstStyle/>
          <a:p/>
        </p:txBody>
      </p:sp>
      <p:sp>
        <p:nvSpPr>
          <p:cNvPr id="9" name="TextBox 9"/>
          <p:cNvSpPr txBox="1"/>
          <p:nvPr/>
        </p:nvSpPr>
        <p:spPr>
          <a:xfrm>
            <a:off x="1950720" y="2938780"/>
            <a:ext cx="1125855" cy="419735"/>
          </a:xfrm>
          <a:prstGeom prst="rect">
            <a:avLst/>
          </a:prstGeom>
        </p:spPr>
        <p:txBody>
          <a:bodyPr lIns="0" tIns="0" rIns="0" bIns="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p:txBody>
      </p:sp>
      <p:grpSp>
        <p:nvGrpSpPr>
          <p:cNvPr id="16" name="Group 16"/>
          <p:cNvGrpSpPr/>
          <p:nvPr/>
        </p:nvGrpSpPr>
        <p:grpSpPr>
          <a:xfrm>
            <a:off x="1126205" y="6098259"/>
            <a:ext cx="2780542" cy="147883"/>
            <a:chOff x="0" y="0"/>
            <a:chExt cx="10745542" cy="571500"/>
          </a:xfrm>
        </p:grpSpPr>
        <p:sp>
          <p:nvSpPr>
            <p:cNvPr id="17" name="Freeform 17"/>
            <p:cNvSpPr/>
            <p:nvPr/>
          </p:nvSpPr>
          <p:spPr>
            <a:xfrm>
              <a:off x="0" y="255270"/>
              <a:ext cx="10745543" cy="69850"/>
            </a:xfrm>
            <a:custGeom>
              <a:avLst/>
              <a:gdLst/>
              <a:ahLst/>
              <a:cxnLst/>
              <a:rect l="l" t="t" r="r" b="b"/>
              <a:pathLst>
                <a:path w="10745543" h="69850">
                  <a:moveTo>
                    <a:pt x="10454712" y="0"/>
                  </a:moveTo>
                  <a:lnTo>
                    <a:pt x="0" y="0"/>
                  </a:lnTo>
                  <a:lnTo>
                    <a:pt x="0" y="69850"/>
                  </a:lnTo>
                  <a:lnTo>
                    <a:pt x="10745543" y="69850"/>
                  </a:lnTo>
                  <a:lnTo>
                    <a:pt x="10745543" y="0"/>
                  </a:lnTo>
                  <a:close/>
                </a:path>
              </a:pathLst>
            </a:custGeom>
            <a:solidFill>
              <a:srgbClr val="000000"/>
            </a:solidFill>
          </p:spPr>
          <p:txBody>
            <a:bodyPr/>
            <a:lstStyle/>
            <a:p/>
          </p:txBody>
        </p:sp>
      </p:grpSp>
      <p:grpSp>
        <p:nvGrpSpPr>
          <p:cNvPr id="18" name="Group 18"/>
          <p:cNvGrpSpPr/>
          <p:nvPr/>
        </p:nvGrpSpPr>
        <p:grpSpPr>
          <a:xfrm>
            <a:off x="4849240" y="6098259"/>
            <a:ext cx="2780542" cy="147883"/>
            <a:chOff x="0" y="0"/>
            <a:chExt cx="10745542" cy="571500"/>
          </a:xfrm>
        </p:grpSpPr>
        <p:sp>
          <p:nvSpPr>
            <p:cNvPr id="19" name="Freeform 19"/>
            <p:cNvSpPr/>
            <p:nvPr/>
          </p:nvSpPr>
          <p:spPr>
            <a:xfrm>
              <a:off x="0" y="255270"/>
              <a:ext cx="10745543" cy="69850"/>
            </a:xfrm>
            <a:custGeom>
              <a:avLst/>
              <a:gdLst/>
              <a:ahLst/>
              <a:cxnLst/>
              <a:rect l="l" t="t" r="r" b="b"/>
              <a:pathLst>
                <a:path w="10745543" h="69850">
                  <a:moveTo>
                    <a:pt x="10454712" y="0"/>
                  </a:moveTo>
                  <a:lnTo>
                    <a:pt x="0" y="0"/>
                  </a:lnTo>
                  <a:lnTo>
                    <a:pt x="0" y="69850"/>
                  </a:lnTo>
                  <a:lnTo>
                    <a:pt x="10745543" y="69850"/>
                  </a:lnTo>
                  <a:lnTo>
                    <a:pt x="10745543" y="0"/>
                  </a:lnTo>
                  <a:close/>
                </a:path>
              </a:pathLst>
            </a:custGeom>
            <a:solidFill>
              <a:srgbClr val="000000"/>
            </a:solidFill>
          </p:spPr>
          <p:txBody>
            <a:bodyPr/>
            <a:lstStyle/>
            <a:p/>
          </p:txBody>
        </p:sp>
      </p:grpSp>
      <p:grpSp>
        <p:nvGrpSpPr>
          <p:cNvPr id="20" name="Group 20"/>
          <p:cNvGrpSpPr/>
          <p:nvPr/>
        </p:nvGrpSpPr>
        <p:grpSpPr>
          <a:xfrm>
            <a:off x="8574628" y="6098259"/>
            <a:ext cx="2780542" cy="147883"/>
            <a:chOff x="0" y="0"/>
            <a:chExt cx="10745542" cy="571500"/>
          </a:xfrm>
        </p:grpSpPr>
        <p:sp>
          <p:nvSpPr>
            <p:cNvPr id="21" name="Freeform 21"/>
            <p:cNvSpPr/>
            <p:nvPr/>
          </p:nvSpPr>
          <p:spPr>
            <a:xfrm>
              <a:off x="0" y="255270"/>
              <a:ext cx="10745543" cy="69850"/>
            </a:xfrm>
            <a:custGeom>
              <a:avLst/>
              <a:gdLst/>
              <a:ahLst/>
              <a:cxnLst/>
              <a:rect l="l" t="t" r="r" b="b"/>
              <a:pathLst>
                <a:path w="10745543" h="69850">
                  <a:moveTo>
                    <a:pt x="10454712" y="0"/>
                  </a:moveTo>
                  <a:lnTo>
                    <a:pt x="0" y="0"/>
                  </a:lnTo>
                  <a:lnTo>
                    <a:pt x="0" y="69850"/>
                  </a:lnTo>
                  <a:lnTo>
                    <a:pt x="10745543" y="69850"/>
                  </a:lnTo>
                  <a:lnTo>
                    <a:pt x="10745543" y="0"/>
                  </a:lnTo>
                  <a:close/>
                </a:path>
              </a:pathLst>
            </a:custGeom>
            <a:solidFill>
              <a:srgbClr val="000000"/>
            </a:solidFill>
          </p:spPr>
          <p:txBody>
            <a:bodyPr/>
            <a:lstStyle/>
            <a:p/>
          </p:txBody>
        </p:sp>
      </p:grpSp>
      <p:sp>
        <p:nvSpPr>
          <p:cNvPr id="12" name="TextBox 9"/>
          <p:cNvSpPr txBox="1"/>
          <p:nvPr>
            <p:custDataLst>
              <p:tags r:id="rId2"/>
            </p:custDataLst>
          </p:nvPr>
        </p:nvSpPr>
        <p:spPr>
          <a:xfrm>
            <a:off x="5677535" y="2955290"/>
            <a:ext cx="1125855" cy="419735"/>
          </a:xfrm>
          <a:prstGeom prst="rect">
            <a:avLst/>
          </a:prstGeom>
        </p:spPr>
        <p:txBody>
          <a:bodyPr lIns="0" tIns="0" rIns="0" bIns="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p:txBody>
      </p:sp>
      <p:sp>
        <p:nvSpPr>
          <p:cNvPr id="13" name="TextBox 9"/>
          <p:cNvSpPr txBox="1"/>
          <p:nvPr>
            <p:custDataLst>
              <p:tags r:id="rId3"/>
            </p:custDataLst>
          </p:nvPr>
        </p:nvSpPr>
        <p:spPr>
          <a:xfrm>
            <a:off x="9407525" y="2934970"/>
            <a:ext cx="1125855" cy="419735"/>
          </a:xfrm>
          <a:prstGeom prst="rect">
            <a:avLst/>
          </a:prstGeom>
        </p:spPr>
        <p:txBody>
          <a:bodyPr lIns="0" tIns="0" rIns="0" bIns="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健康分数</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New shape"/>
          <p:cNvSpPr/>
          <p:nvPr/>
        </p:nvSpPr>
        <p:spPr>
          <a:xfrm>
            <a:off x="1117600" y="2527300"/>
            <a:ext cx="9956800" cy="4191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ctr">
            <a:normAutofit fontScale="92500" lnSpcReduction="20000"/>
          </a:bodyPr>
          <a:lstStyle/>
          <a:p>
            <a:pPr indent="0" algn="l">
              <a:lnSpc>
                <a:spcPct val="100000"/>
              </a:lnSpc>
            </a:pPr>
            <a:r>
              <a:rPr sz="3700" b="1">
                <a:solidFill>
                  <a:srgbClr val="FFFFFF"/>
                </a:solidFill>
                <a:latin typeface="宋体" panose="02010600030101010101" pitchFamily="2" charset="-122"/>
              </a:rPr>
              <a:t>（5） 健康分数</a:t>
            </a:r>
            <a:endParaRPr sz="3700" b="1">
              <a:solidFill>
                <a:srgbClr val="FFFFFF"/>
              </a:solidFill>
              <a:latin typeface="宋体" panose="02010600030101010101" pitchFamily="2" charset="-122"/>
            </a:endParaRPr>
          </a:p>
        </p:txBody>
      </p:sp>
      <p:sp>
        <p:nvSpPr>
          <p:cNvPr id="8" name="New shape"/>
          <p:cNvSpPr/>
          <p:nvPr/>
        </p:nvSpPr>
        <p:spPr>
          <a:xfrm>
            <a:off x="1117600" y="3187700"/>
            <a:ext cx="9956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1. 指标标准化（Min - Max Scaling）</a:t>
            </a:r>
            <a:endParaRPr sz="2100" b="0">
              <a:solidFill>
                <a:srgbClr val="FFFFFF"/>
              </a:solidFill>
              <a:latin typeface="宋体" panose="02010600030101010101" pitchFamily="2" charset="-122"/>
            </a:endParaRPr>
          </a:p>
        </p:txBody>
      </p:sp>
      <p:sp>
        <p:nvSpPr>
          <p:cNvPr id="9" name="New shape"/>
          <p:cNvSpPr/>
          <p:nvPr/>
        </p:nvSpPr>
        <p:spPr>
          <a:xfrm>
            <a:off x="1117600" y="3657600"/>
            <a:ext cx="9956800" cy="13716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indent="0" algn="l">
              <a:lnSpc>
                <a:spcPct val="125000"/>
              </a:lnSpc>
            </a:pPr>
            <a:r>
              <a:rPr sz="2100" b="0">
                <a:solidFill>
                  <a:srgbClr val="FFFFFF"/>
                </a:solidFill>
                <a:latin typeface="宋体" panose="02010600030101010101" pitchFamily="2" charset="-122"/>
              </a:rPr>
              <a:t>在获取完整且无重复项目名称的数据后，每个项目拥有四个原始指标分值。鉴于这些分值可能存在数量级或量纲差异，为确保计算可比性，需先进行“标准化”或“归一化”。Min - Max Scaling 计算简便、范围直观统一（0 - 100），便于后续计算与比较</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4"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fltVal val="0"/>
                                          </p:val>
                                        </p:tav>
                                        <p:tav tm="100000">
                                          <p:val>
                                            <p:strVal val="#ppt_w"/>
                                          </p:val>
                                        </p:tav>
                                      </p:tavLst>
                                    </p:anim>
                                    <p:anim calcmode="lin" valueType="num">
                                      <p:cBhvr>
                                        <p:cTn id="28" dur="2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P spid="9" grpId="4"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New picture"/>
          <p:cNvPicPr/>
          <p:nvPr/>
        </p:nvPicPr>
        <p:blipFill>
          <a:blip r:embed="rId1"/>
          <a:stretch>
            <a:fillRect/>
          </a:stretch>
        </p:blipFill>
        <p:spPr>
          <a:xfrm>
            <a:off x="0" y="0"/>
            <a:ext cx="12192000" cy="6858000"/>
          </a:xfrm>
          <a:prstGeom prst="rect">
            <a:avLst/>
          </a:prstGeom>
          <a:ln>
            <a:noFill/>
          </a:ln>
        </p:spPr>
      </p:pic>
      <p:sp>
        <p:nvSpPr>
          <p:cNvPr id="22"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健康分数</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23"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24"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灯片编号占位符 5"/>
          <p:cNvSpPr>
            <a:spLocks noGrp="1"/>
          </p:cNvSpPr>
          <p:nvPr>
            <p:ph type="sldNum" sz="quarter" idx="12"/>
          </p:nvPr>
        </p:nvSpPr>
        <p:spPr/>
        <p:txBody>
          <a:bodyPr/>
          <a:lstStyle/>
          <a:p>
            <a:fld id="{A8A7EFB3-94FC-4416-B5D7-7D64478ACDFE}" type="slidenum">
              <a:rPr lang="zh-CN" altLang="en-US">
                <a:solidFill>
                  <a:srgbClr val="FFFFFF"/>
                </a:solidFill>
                <a:latin typeface="宋体" panose="02010600030101010101" pitchFamily="2" charset="-122"/>
                <a:sym typeface="宋体" panose="02010600030101010101" pitchFamily="2" charset="-122"/>
              </a:rPr>
            </a:fld>
            <a:endParaRPr lang="zh-CN" altLang="en-US">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1199441" y="1556979"/>
            <a:ext cx="6131172" cy="1967023"/>
          </a:xfrm>
          <a:prstGeom prst="rect">
            <a:avLst/>
          </a:prstGeom>
          <a:solidFill>
            <a:srgbClr val="2E5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sp>
        <p:nvSpPr>
          <p:cNvPr id="8" name="矩形 7"/>
          <p:cNvSpPr/>
          <p:nvPr/>
        </p:nvSpPr>
        <p:spPr>
          <a:xfrm>
            <a:off x="4703405" y="3903291"/>
            <a:ext cx="6131172" cy="1967023"/>
          </a:xfrm>
          <a:prstGeom prst="rect">
            <a:avLst/>
          </a:prstGeom>
          <a:solidFill>
            <a:srgbClr val="2E5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sp>
        <p:nvSpPr>
          <p:cNvPr id="12" name="CustomText1"/>
          <p:cNvSpPr/>
          <p:nvPr/>
        </p:nvSpPr>
        <p:spPr>
          <a:xfrm>
            <a:off x="1449220" y="1682899"/>
            <a:ext cx="5628390" cy="173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1400">
                <a:solidFill>
                  <a:srgbClr val="000000"/>
                </a:solidFill>
                <a:latin typeface="宋体" panose="02010600030101010101" pitchFamily="2" charset="-122"/>
                <a:ea typeface="仓耳青禾体-谷力 W05" panose="02020400000000000000" pitchFamily="18" charset="-122"/>
                <a:sym typeface="宋体" panose="02010600030101010101" pitchFamily="2" charset="-122"/>
              </a:rPr>
              <a:t>2. 处理零值：在几何平均计算中，若任意一个指标分数为零，则整个健康分数会变为零。但实际业务场景下，分数为零可能源于数据缺失或统计口径问题，并非项目在此指标上毫无作为。为此，代码将所有 0 替换为一个极小正数（如 1e - 6），使几何平均在该指标上的贡献极低，但避免整体分数直接归零</a:t>
            </a:r>
            <a:endParaRPr lang="zh-CN" altLang="en-US" sz="1400">
              <a:solidFill>
                <a:srgbClr val="000000"/>
              </a:solidFill>
              <a:latin typeface="宋体" panose="02010600030101010101" pitchFamily="2" charset="-122"/>
              <a:ea typeface="仓耳青禾体-谷力 W05" panose="02020400000000000000" pitchFamily="18" charset="-122"/>
              <a:sym typeface="宋体" panose="02010600030101010101" pitchFamily="2" charset="-122"/>
            </a:endParaRPr>
          </a:p>
        </p:txBody>
      </p:sp>
      <p:sp>
        <p:nvSpPr>
          <p:cNvPr id="16" name="CustomText1"/>
          <p:cNvSpPr/>
          <p:nvPr/>
        </p:nvSpPr>
        <p:spPr>
          <a:xfrm>
            <a:off x="4986170" y="4017981"/>
            <a:ext cx="5632211" cy="175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1400">
                <a:solidFill>
                  <a:srgbClr val="000000"/>
                </a:solidFill>
                <a:latin typeface="宋体" panose="02010600030101010101" pitchFamily="2" charset="-122"/>
                <a:ea typeface="仓耳青禾体-谷力 W05" panose="02020400000000000000" pitchFamily="18" charset="-122"/>
                <a:sym typeface="宋体" panose="02010600030101010101" pitchFamily="2" charset="-122"/>
              </a:rPr>
              <a:t>3. 几何平均（Geometric Mean）计算健康分数：四个指标经标准化和零值处理后，记为 A, B, C, D，采用几何平均计算健康分数（Health_Score_Geometric）：Health_Score_Geometric = ⁴√(A × B × C × D)。几何平均特点为：若任意一个指标分数较低，整体结果会被大幅拉低，比算术平均更“敏感”；只有四个指标都较高时，最终分数才会取得较高值</a:t>
            </a:r>
            <a:endParaRPr lang="zh-CN" altLang="en-US" sz="1400">
              <a:solidFill>
                <a:srgbClr val="000000"/>
              </a:solidFill>
              <a:latin typeface="宋体" panose="02010600030101010101" pitchFamily="2" charset="-122"/>
              <a:ea typeface="仓耳青禾体-谷力 W05" panose="02020400000000000000" pitchFamily="18"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健康分数</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New shape"/>
          <p:cNvSpPr/>
          <p:nvPr/>
        </p:nvSpPr>
        <p:spPr>
          <a:xfrm>
            <a:off x="1117600" y="2070100"/>
            <a:ext cx="9956800" cy="685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4. 将健康分数线性缩放到区间 30 - 90：即便使用几何平均，不同项目的健康分数仍可能集中于较小范围</a:t>
            </a:r>
            <a:endParaRPr sz="2100" b="0">
              <a:solidFill>
                <a:srgbClr val="FFFFFF"/>
              </a:solidFill>
              <a:latin typeface="宋体" panose="02010600030101010101" pitchFamily="2" charset="-122"/>
            </a:endParaRPr>
          </a:p>
        </p:txBody>
      </p:sp>
      <p:sp>
        <p:nvSpPr>
          <p:cNvPr id="8" name="New shape"/>
          <p:cNvSpPr/>
          <p:nvPr/>
        </p:nvSpPr>
        <p:spPr>
          <a:xfrm>
            <a:off x="1117600" y="2882900"/>
            <a:ext cx="9956800" cy="685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为便于人眼区分与后续可视化，在几何平均结果基础上，做一次线性缩放，将分数分布在 30 - 90 的区间内</a:t>
            </a:r>
            <a:endParaRPr sz="2100" b="0">
              <a:solidFill>
                <a:srgbClr val="FFFFFF"/>
              </a:solidFill>
              <a:latin typeface="宋体" panose="02010600030101010101" pitchFamily="2" charset="-122"/>
            </a:endParaRPr>
          </a:p>
        </p:txBody>
      </p:sp>
      <p:sp>
        <p:nvSpPr>
          <p:cNvPr id="9" name="New shape"/>
          <p:cNvSpPr/>
          <p:nvPr/>
        </p:nvSpPr>
        <p:spPr>
          <a:xfrm>
            <a:off x="1117600" y="3695700"/>
            <a:ext cx="9956800" cy="17145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indent="0" algn="l">
              <a:lnSpc>
                <a:spcPct val="125000"/>
              </a:lnSpc>
            </a:pPr>
            <a:r>
              <a:rPr sz="2100" b="0">
                <a:solidFill>
                  <a:srgbClr val="FFFFFF"/>
                </a:solidFill>
                <a:latin typeface="宋体" panose="02010600030101010101" pitchFamily="2" charset="-122"/>
              </a:rPr>
              <a:t>缩放公式如下：Health_Score_Scaled = 30 + 60 × (Health_Score_Geometric - min(GM)) / (max(GM) - min(GM))，其中 min(GM) 与 max(GM) 分别为几何平均分数的最小值和最大值，Health_Score_Scaled 因而分布于 30 到 90 之间，增强了分数的区分度和可读性</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4"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fltVal val="0"/>
                                          </p:val>
                                        </p:tav>
                                        <p:tav tm="100000">
                                          <p:val>
                                            <p:strVal val="#ppt_w"/>
                                          </p:val>
                                        </p:tav>
                                      </p:tavLst>
                                    </p:anim>
                                    <p:anim calcmode="lin" valueType="num">
                                      <p:cBhvr>
                                        <p:cTn id="28" dur="2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P spid="9" grpId="4"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健康分数</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New shape"/>
          <p:cNvSpPr/>
          <p:nvPr/>
        </p:nvSpPr>
        <p:spPr>
          <a:xfrm>
            <a:off x="1117600" y="2692400"/>
            <a:ext cx="9956800" cy="4191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ctr">
            <a:normAutofit fontScale="92500" lnSpcReduction="20000"/>
          </a:bodyPr>
          <a:lstStyle/>
          <a:p>
            <a:pPr indent="0" algn="l">
              <a:lnSpc>
                <a:spcPct val="100000"/>
              </a:lnSpc>
            </a:pPr>
            <a:r>
              <a:rPr sz="3700" b="1">
                <a:solidFill>
                  <a:srgbClr val="FFFFFF"/>
                </a:solidFill>
                <a:latin typeface="宋体" panose="02010600030101010101" pitchFamily="2" charset="-122"/>
              </a:rPr>
              <a:t>（6） 异常监测</a:t>
            </a:r>
            <a:endParaRPr sz="3700" b="1">
              <a:solidFill>
                <a:srgbClr val="FFFFFF"/>
              </a:solidFill>
              <a:latin typeface="宋体" panose="02010600030101010101" pitchFamily="2" charset="-122"/>
            </a:endParaRPr>
          </a:p>
        </p:txBody>
      </p:sp>
      <p:sp>
        <p:nvSpPr>
          <p:cNvPr id="8" name="New shape"/>
          <p:cNvSpPr/>
          <p:nvPr/>
        </p:nvSpPr>
        <p:spPr>
          <a:xfrm>
            <a:off x="1117600" y="3352800"/>
            <a:ext cx="9956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1. 整体计算思路</a:t>
            </a:r>
            <a:endParaRPr sz="2100" b="0">
              <a:solidFill>
                <a:srgbClr val="FFFFFF"/>
              </a:solidFill>
              <a:latin typeface="宋体" panose="02010600030101010101" pitchFamily="2" charset="-122"/>
            </a:endParaRPr>
          </a:p>
        </p:txBody>
      </p:sp>
      <p:sp>
        <p:nvSpPr>
          <p:cNvPr id="9" name="New shape"/>
          <p:cNvSpPr/>
          <p:nvPr/>
        </p:nvSpPr>
        <p:spPr>
          <a:xfrm>
            <a:off x="1117600" y="3822700"/>
            <a:ext cx="9956800" cy="10287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数据来源：每个项目在不同年份有两项指标，即参与度分数（attention_score）和活跃度分数（activity_score）。以“项目名称”与“年份”为依据，合并获取同一项目、同一年份的这两项数值</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4"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fltVal val="0"/>
                                          </p:val>
                                        </p:tav>
                                        <p:tav tm="100000">
                                          <p:val>
                                            <p:strVal val="#ppt_w"/>
                                          </p:val>
                                        </p:tav>
                                      </p:tavLst>
                                    </p:anim>
                                    <p:anim calcmode="lin" valueType="num">
                                      <p:cBhvr>
                                        <p:cTn id="28" dur="2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P spid="9" grpId="4"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New picture"/>
          <p:cNvPicPr/>
          <p:nvPr/>
        </p:nvPicPr>
        <p:blipFill>
          <a:blip r:embed="rId1"/>
          <a:stretch>
            <a:fillRect/>
          </a:stretch>
        </p:blipFill>
        <p:spPr>
          <a:xfrm>
            <a:off x="0" y="0"/>
            <a:ext cx="12192000" cy="6858000"/>
          </a:xfrm>
          <a:prstGeom prst="rect">
            <a:avLst/>
          </a:prstGeom>
          <a:ln>
            <a:noFill/>
          </a:ln>
        </p:spPr>
      </p:pic>
      <p:sp>
        <p:nvSpPr>
          <p:cNvPr id="22"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健康分数</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23"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24"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2"/>
            </p:custDataLst>
          </p:nvPr>
        </p:nvSpPr>
        <p:spPr>
          <a:xfrm>
            <a:off x="559118" y="4816206"/>
            <a:ext cx="11074400" cy="1155699"/>
          </a:xfrm>
          <a:prstGeom prst="rect">
            <a:avLst/>
          </a:prstGeom>
          <a:solidFill>
            <a:srgbClr val="0D0D0D"/>
          </a:solidFill>
          <a:ln>
            <a:noFill/>
          </a:ln>
        </p:spPr>
        <p:style>
          <a:lnRef idx="2">
            <a:srgbClr val="4276AA">
              <a:shade val="50000"/>
            </a:srgbClr>
          </a:lnRef>
          <a:fillRef idx="1">
            <a:srgbClr val="4276AA"/>
          </a:fillRef>
          <a:effectRef idx="0">
            <a:srgbClr val="4276AA"/>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11" name="矩形 10"/>
          <p:cNvSpPr/>
          <p:nvPr>
            <p:custDataLst>
              <p:tags r:id="rId3"/>
            </p:custDataLst>
          </p:nvPr>
        </p:nvSpPr>
        <p:spPr>
          <a:xfrm>
            <a:off x="559118" y="3438256"/>
            <a:ext cx="11074400" cy="1155699"/>
          </a:xfrm>
          <a:prstGeom prst="rect">
            <a:avLst/>
          </a:prstGeom>
          <a:solidFill>
            <a:srgbClr val="0D0D0D"/>
          </a:solidFill>
          <a:ln>
            <a:noFill/>
          </a:ln>
        </p:spPr>
        <p:style>
          <a:lnRef idx="2">
            <a:srgbClr val="4276AA">
              <a:shade val="50000"/>
            </a:srgbClr>
          </a:lnRef>
          <a:fillRef idx="1">
            <a:srgbClr val="4276AA"/>
          </a:fillRef>
          <a:effectRef idx="0">
            <a:srgbClr val="4276AA"/>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6" name="矩形 5"/>
          <p:cNvSpPr/>
          <p:nvPr>
            <p:custDataLst>
              <p:tags r:id="rId4"/>
            </p:custDataLst>
          </p:nvPr>
        </p:nvSpPr>
        <p:spPr>
          <a:xfrm>
            <a:off x="559118" y="2060306"/>
            <a:ext cx="11074400" cy="1155699"/>
          </a:xfrm>
          <a:prstGeom prst="rect">
            <a:avLst/>
          </a:prstGeom>
          <a:solidFill>
            <a:srgbClr val="0D0D0D"/>
          </a:solidFill>
          <a:ln>
            <a:noFill/>
          </a:ln>
        </p:spPr>
        <p:style>
          <a:lnRef idx="2">
            <a:srgbClr val="4276AA">
              <a:shade val="50000"/>
            </a:srgbClr>
          </a:lnRef>
          <a:fillRef idx="1">
            <a:srgbClr val="4276AA"/>
          </a:fillRef>
          <a:effectRef idx="0">
            <a:srgbClr val="4276AA"/>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3" name="椭圆 2"/>
          <p:cNvSpPr/>
          <p:nvPr>
            <p:custDataLst>
              <p:tags r:id="rId5"/>
            </p:custDataLst>
          </p:nvPr>
        </p:nvSpPr>
        <p:spPr>
          <a:xfrm>
            <a:off x="8474393" y="1729312"/>
            <a:ext cx="2924175" cy="2924175"/>
          </a:xfrm>
          <a:prstGeom prst="ellipse">
            <a:avLst/>
          </a:prstGeom>
          <a:solidFill>
            <a:srgbClr val="04318C">
              <a:alpha val="81176"/>
            </a:srgbClr>
          </a:solidFill>
          <a:ln>
            <a:solidFill>
              <a:srgbClr val="000000"/>
            </a:solidFill>
          </a:ln>
        </p:spPr>
        <p:style>
          <a:lnRef idx="2">
            <a:srgbClr val="4276AA">
              <a:shade val="50000"/>
            </a:srgbClr>
          </a:lnRef>
          <a:fillRef idx="1">
            <a:srgbClr val="4276AA"/>
          </a:fillRef>
          <a:effectRef idx="0">
            <a:srgbClr val="4276AA"/>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4" name="椭圆 3"/>
          <p:cNvSpPr/>
          <p:nvPr>
            <p:custDataLst>
              <p:tags r:id="rId6"/>
            </p:custDataLst>
          </p:nvPr>
        </p:nvSpPr>
        <p:spPr>
          <a:xfrm>
            <a:off x="8474393" y="3378724"/>
            <a:ext cx="2924175" cy="2924175"/>
          </a:xfrm>
          <a:prstGeom prst="ellipse">
            <a:avLst/>
          </a:prstGeom>
          <a:solidFill>
            <a:srgbClr val="04318C">
              <a:alpha val="87059"/>
            </a:srgbClr>
          </a:solidFill>
          <a:ln>
            <a:solidFill>
              <a:srgbClr val="000000"/>
            </a:solidFill>
          </a:ln>
        </p:spPr>
        <p:style>
          <a:lnRef idx="2">
            <a:srgbClr val="4276AA">
              <a:shade val="50000"/>
            </a:srgbClr>
          </a:lnRef>
          <a:fillRef idx="1">
            <a:srgbClr val="4276AA"/>
          </a:fillRef>
          <a:effectRef idx="0">
            <a:srgbClr val="4276AA"/>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5" name="任意多边形 4"/>
          <p:cNvSpPr/>
          <p:nvPr>
            <p:custDataLst>
              <p:tags r:id="rId7"/>
            </p:custDataLst>
          </p:nvPr>
        </p:nvSpPr>
        <p:spPr>
          <a:xfrm>
            <a:off x="8729507" y="3378723"/>
            <a:ext cx="2413947" cy="1274764"/>
          </a:xfrm>
          <a:custGeom>
            <a:avLst/>
            <a:gdLst>
              <a:gd name="connsiteX0" fmla="*/ 1206973 w 2413947"/>
              <a:gd name="connsiteY0" fmla="*/ 0 h 1274764"/>
              <a:gd name="connsiteX1" fmla="*/ 2335191 w 2413947"/>
              <a:gd name="connsiteY1" fmla="*/ 532064 h 1274764"/>
              <a:gd name="connsiteX2" fmla="*/ 2413947 w 2413947"/>
              <a:gd name="connsiteY2" fmla="*/ 637382 h 1274764"/>
              <a:gd name="connsiteX3" fmla="*/ 2335191 w 2413947"/>
              <a:gd name="connsiteY3" fmla="*/ 742700 h 1274764"/>
              <a:gd name="connsiteX4" fmla="*/ 1206973 w 2413947"/>
              <a:gd name="connsiteY4" fmla="*/ 1274764 h 1274764"/>
              <a:gd name="connsiteX5" fmla="*/ 78755 w 2413947"/>
              <a:gd name="connsiteY5" fmla="*/ 742700 h 1274764"/>
              <a:gd name="connsiteX6" fmla="*/ 0 w 2413947"/>
              <a:gd name="connsiteY6" fmla="*/ 637382 h 1274764"/>
              <a:gd name="connsiteX7" fmla="*/ 78755 w 2413947"/>
              <a:gd name="connsiteY7" fmla="*/ 532064 h 1274764"/>
              <a:gd name="connsiteX8" fmla="*/ 1206973 w 2413947"/>
              <a:gd name="connsiteY8" fmla="*/ 0 h 12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3947" h="1274764">
                <a:moveTo>
                  <a:pt x="1206973" y="0"/>
                </a:moveTo>
                <a:cubicBezTo>
                  <a:pt x="1661186" y="0"/>
                  <a:pt x="2067023" y="207119"/>
                  <a:pt x="2335191" y="532064"/>
                </a:cubicBezTo>
                <a:lnTo>
                  <a:pt x="2413947" y="637382"/>
                </a:lnTo>
                <a:lnTo>
                  <a:pt x="2335191" y="742700"/>
                </a:lnTo>
                <a:cubicBezTo>
                  <a:pt x="2067023" y="1067645"/>
                  <a:pt x="1661186" y="1274764"/>
                  <a:pt x="1206973" y="1274764"/>
                </a:cubicBezTo>
                <a:cubicBezTo>
                  <a:pt x="752761" y="1274764"/>
                  <a:pt x="346924" y="1067645"/>
                  <a:pt x="78755" y="742700"/>
                </a:cubicBezTo>
                <a:lnTo>
                  <a:pt x="0" y="637382"/>
                </a:lnTo>
                <a:lnTo>
                  <a:pt x="78755" y="532064"/>
                </a:lnTo>
                <a:cubicBezTo>
                  <a:pt x="346924" y="207119"/>
                  <a:pt x="752761" y="0"/>
                  <a:pt x="1206973" y="0"/>
                </a:cubicBezTo>
                <a:close/>
              </a:path>
            </a:pathLst>
          </a:custGeom>
          <a:solidFill>
            <a:srgbClr val="04318C"/>
          </a:solidFill>
          <a:ln>
            <a:solidFill>
              <a:srgbClr val="000000"/>
            </a:solidFill>
          </a:ln>
        </p:spPr>
        <p:style>
          <a:lnRef idx="2">
            <a:srgbClr val="4276AA">
              <a:shade val="50000"/>
            </a:srgbClr>
          </a:lnRef>
          <a:fillRef idx="1">
            <a:srgbClr val="4276AA"/>
          </a:fillRef>
          <a:effectRef idx="0">
            <a:srgbClr val="4276AA"/>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14" name="文本框 13"/>
          <p:cNvSpPr txBox="1"/>
          <p:nvPr>
            <p:custDataLst>
              <p:tags r:id="rId8"/>
            </p:custDataLst>
          </p:nvPr>
        </p:nvSpPr>
        <p:spPr>
          <a:xfrm>
            <a:off x="9113520" y="2441096"/>
            <a:ext cx="1645920" cy="662781"/>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6" name="文本框 15"/>
          <p:cNvSpPr txBox="1"/>
          <p:nvPr>
            <p:custDataLst>
              <p:tags r:id="rId9"/>
            </p:custDataLst>
          </p:nvPr>
        </p:nvSpPr>
        <p:spPr>
          <a:xfrm>
            <a:off x="8903811" y="4933035"/>
            <a:ext cx="2065338" cy="662781"/>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7" name="文本框 16"/>
          <p:cNvSpPr txBox="1"/>
          <p:nvPr>
            <p:custDataLst>
              <p:tags r:id="rId10"/>
            </p:custDataLst>
          </p:nvPr>
        </p:nvSpPr>
        <p:spPr>
          <a:xfrm>
            <a:off x="9085343" y="3755546"/>
            <a:ext cx="1702274" cy="662781"/>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5" name="矩形 14"/>
          <p:cNvSpPr/>
          <p:nvPr>
            <p:custDataLst>
              <p:tags r:id="rId11"/>
            </p:custDataLst>
          </p:nvPr>
        </p:nvSpPr>
        <p:spPr>
          <a:xfrm>
            <a:off x="724218" y="2287482"/>
            <a:ext cx="7391400" cy="733983"/>
          </a:xfrm>
          <a:prstGeom prst="rect">
            <a:avLst/>
          </a:prstGeom>
        </p:spPr>
        <p:txBody>
          <a:bodyPr wrap="square">
            <a:normAutofit fontScale="9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lvl="0" indent="0" fontAlgn="auto">
              <a:lnSpc>
                <a:spcPct val="100000"/>
              </a:lnSpc>
              <a:spcAft>
                <a:spcPts val="1000"/>
              </a:spcAft>
              <a:defRPr/>
            </a:pPr>
            <a:r>
              <a:rPr lang="zh-CN" altLang="en-US" sz="1600" spc="150">
                <a:solidFill>
                  <a:srgbClr val="A6A6A6"/>
                </a:solidFill>
                <a:uFillTx/>
                <a:latin typeface="宋体" panose="02010600030101010101" pitchFamily="2" charset="-122"/>
                <a:ea typeface="思源黑体 CN Normal" panose="020B0400000000000000" charset="-122"/>
                <a:sym typeface="宋体" panose="02010600030101010101" pitchFamily="2" charset="-122"/>
              </a:rPr>
              <a:t>连续三年检测：判断某项目在连续三年的时间范围内，每一年是否都在“显著下降”（设定为≥10%）。这里的“三年”实际形成两个年度区间：第 1 年 → 第 2 年和第 2 年 → 第 3 年</a:t>
            </a:r>
            <a:endParaRPr lang="zh-CN" altLang="en-US" sz="1600" spc="150">
              <a:solidFill>
                <a:srgbClr val="A6A6A6"/>
              </a:solidFill>
              <a:uFillTx/>
              <a:latin typeface="宋体" panose="02010600030101010101" pitchFamily="2" charset="-122"/>
              <a:ea typeface="思源黑体 CN Normal" panose="020B0400000000000000" charset="-122"/>
              <a:sym typeface="宋体" panose="02010600030101010101" pitchFamily="2" charset="-122"/>
            </a:endParaRPr>
          </a:p>
        </p:txBody>
      </p:sp>
      <p:sp>
        <p:nvSpPr>
          <p:cNvPr id="19" name="矩形 18"/>
          <p:cNvSpPr/>
          <p:nvPr>
            <p:custDataLst>
              <p:tags r:id="rId12"/>
            </p:custDataLst>
          </p:nvPr>
        </p:nvSpPr>
        <p:spPr>
          <a:xfrm>
            <a:off x="724218" y="3649851"/>
            <a:ext cx="7391400" cy="733983"/>
          </a:xfrm>
          <a:prstGeom prst="rect">
            <a:avLst/>
          </a:prstGeom>
        </p:spPr>
        <p:txBody>
          <a:bodyPr wrap="square">
            <a:normAutofit fontScale="9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lvl="0" indent="0" fontAlgn="auto">
              <a:lnSpc>
                <a:spcPct val="100000"/>
              </a:lnSpc>
              <a:spcAft>
                <a:spcPts val="1000"/>
              </a:spcAft>
              <a:defRPr/>
            </a:pPr>
            <a:r>
              <a:rPr lang="zh-CN" altLang="en-US" sz="1600" spc="150">
                <a:solidFill>
                  <a:srgbClr val="A6A6A6"/>
                </a:solidFill>
                <a:uFillTx/>
                <a:latin typeface="宋体" panose="02010600030101010101" pitchFamily="2" charset="-122"/>
                <a:ea typeface="思源黑体 CN Normal" panose="020B0400000000000000" charset="-122"/>
                <a:sym typeface="宋体" panose="02010600030101010101" pitchFamily="2" charset="-122"/>
              </a:rPr>
              <a:t>具体标准：对于该项目，在这两个相邻年度区间中，“参与度分数”与“活跃度分数”都要有超过 10% 的降幅，才视为“三年连续下降”。降幅计算：降幅 = (新值 - 旧值) / 旧值，若该比值 ≤ - 0.10（- 10%），则认为该年度有显著下降</a:t>
            </a:r>
            <a:endParaRPr lang="zh-CN" altLang="en-US" sz="1600" spc="150">
              <a:solidFill>
                <a:srgbClr val="A6A6A6"/>
              </a:solidFill>
              <a:uFillTx/>
              <a:latin typeface="宋体" panose="02010600030101010101" pitchFamily="2" charset="-122"/>
              <a:ea typeface="思源黑体 CN Normal" panose="020B0400000000000000" charset="-122"/>
              <a:sym typeface="宋体" panose="02010600030101010101" pitchFamily="2" charset="-122"/>
            </a:endParaRPr>
          </a:p>
        </p:txBody>
      </p:sp>
      <p:sp>
        <p:nvSpPr>
          <p:cNvPr id="20" name="矩形 19"/>
          <p:cNvSpPr/>
          <p:nvPr>
            <p:custDataLst>
              <p:tags r:id="rId13"/>
            </p:custDataLst>
          </p:nvPr>
        </p:nvSpPr>
        <p:spPr>
          <a:xfrm>
            <a:off x="724218" y="5043382"/>
            <a:ext cx="7391400" cy="733983"/>
          </a:xfrm>
          <a:prstGeom prst="rect">
            <a:avLst/>
          </a:prstGeom>
        </p:spPr>
        <p:txBody>
          <a:bodyPr wrap="square">
            <a:normAutofit fontScale="9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lvl="0" indent="0" fontAlgn="auto">
              <a:lnSpc>
                <a:spcPct val="100000"/>
              </a:lnSpc>
              <a:spcAft>
                <a:spcPts val="1000"/>
              </a:spcAft>
              <a:defRPr/>
            </a:pPr>
            <a:r>
              <a:rPr lang="zh-CN" altLang="en-US" sz="1600" spc="150">
                <a:solidFill>
                  <a:srgbClr val="A6A6A6"/>
                </a:solidFill>
                <a:uFillTx/>
                <a:latin typeface="宋体" panose="02010600030101010101" pitchFamily="2" charset="-122"/>
                <a:ea typeface="思源黑体 CN Normal" panose="020B0400000000000000" charset="-122"/>
                <a:sym typeface="宋体" panose="02010600030101010101" pitchFamily="2" charset="-122"/>
              </a:rPr>
              <a:t>异常判定：若一个项目在任意一个“三年窗口”上，参与度与活跃度都满足连续两次（即两年间隔）的≥10%降幅，则认定该项目出现了异常。若该项目完全没有这样的“三连降”时段，则正常，无需预警</a:t>
            </a:r>
            <a:endParaRPr lang="zh-CN" altLang="en-US" sz="1600" spc="150">
              <a:solidFill>
                <a:srgbClr val="A6A6A6"/>
              </a:solidFill>
              <a:uFillTx/>
              <a:latin typeface="宋体" panose="02010600030101010101" pitchFamily="2" charset="-122"/>
              <a:ea typeface="思源黑体 CN Normal" panose="020B0400000000000000"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New picture"/>
          <p:cNvPicPr/>
          <p:nvPr/>
        </p:nvPicPr>
        <p:blipFill>
          <a:blip r:embed="rId1"/>
          <a:stretch>
            <a:fillRect/>
          </a:stretch>
        </p:blipFill>
        <p:spPr>
          <a:xfrm>
            <a:off x="0" y="0"/>
            <a:ext cx="12192000" cy="6858000"/>
          </a:xfrm>
          <a:prstGeom prst="rect">
            <a:avLst/>
          </a:prstGeom>
          <a:ln>
            <a:noFill/>
          </a:ln>
        </p:spPr>
      </p:pic>
      <p:sp>
        <p:nvSpPr>
          <p:cNvPr id="32"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健康分数</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3"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34"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Freeform 25"/>
          <p:cNvSpPr/>
          <p:nvPr/>
        </p:nvSpPr>
        <p:spPr>
          <a:xfrm>
            <a:off x="5709859" y="1865450"/>
            <a:ext cx="772282" cy="993502"/>
          </a:xfrm>
          <a:custGeom>
            <a:avLst/>
            <a:gdLst>
              <a:gd name="T0" fmla="*/ 44 w 250"/>
              <a:gd name="T1" fmla="*/ 81 h 323"/>
              <a:gd name="T2" fmla="*/ 44 w 250"/>
              <a:gd name="T3" fmla="*/ 242 h 323"/>
              <a:gd name="T4" fmla="*/ 44 w 250"/>
              <a:gd name="T5" fmla="*/ 242 h 323"/>
              <a:gd name="T6" fmla="*/ 125 w 250"/>
              <a:gd name="T7" fmla="*/ 323 h 323"/>
              <a:gd name="T8" fmla="*/ 206 w 250"/>
              <a:gd name="T9" fmla="*/ 242 h 323"/>
              <a:gd name="T10" fmla="*/ 206 w 250"/>
              <a:gd name="T11" fmla="*/ 242 h 323"/>
              <a:gd name="T12" fmla="*/ 206 w 250"/>
              <a:gd name="T13" fmla="*/ 81 h 323"/>
              <a:gd name="T14" fmla="*/ 125 w 250"/>
              <a:gd name="T15" fmla="*/ 0 h 323"/>
              <a:gd name="T16" fmla="*/ 44 w 250"/>
              <a:gd name="T17" fmla="*/ 8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23">
                <a:moveTo>
                  <a:pt x="44" y="81"/>
                </a:moveTo>
                <a:cubicBezTo>
                  <a:pt x="0" y="125"/>
                  <a:pt x="0" y="197"/>
                  <a:pt x="44" y="242"/>
                </a:cubicBezTo>
                <a:cubicBezTo>
                  <a:pt x="44" y="242"/>
                  <a:pt x="44" y="242"/>
                  <a:pt x="44" y="242"/>
                </a:cubicBezTo>
                <a:cubicBezTo>
                  <a:pt x="125" y="323"/>
                  <a:pt x="125" y="323"/>
                  <a:pt x="125" y="323"/>
                </a:cubicBezTo>
                <a:cubicBezTo>
                  <a:pt x="206" y="242"/>
                  <a:pt x="206" y="242"/>
                  <a:pt x="206" y="242"/>
                </a:cubicBezTo>
                <a:cubicBezTo>
                  <a:pt x="206" y="242"/>
                  <a:pt x="206" y="242"/>
                  <a:pt x="206" y="242"/>
                </a:cubicBezTo>
                <a:cubicBezTo>
                  <a:pt x="250" y="197"/>
                  <a:pt x="250" y="125"/>
                  <a:pt x="206" y="81"/>
                </a:cubicBezTo>
                <a:cubicBezTo>
                  <a:pt x="125" y="0"/>
                  <a:pt x="125" y="0"/>
                  <a:pt x="125" y="0"/>
                </a:cubicBezTo>
                <a:lnTo>
                  <a:pt x="44" y="81"/>
                </a:lnTo>
                <a:close/>
              </a:path>
            </a:pathLst>
          </a:custGeom>
          <a:solidFill>
            <a:srgbClr val="466FD7"/>
          </a:solidFill>
          <a:ln>
            <a:noFill/>
          </a:ln>
          <a:effectLst>
            <a:outerShdw dist="35921" dir="2700000" algn="ctr" rotWithShape="0">
              <a:srgbClr val="C7C4C4"/>
            </a:outerShdw>
          </a:effec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13" name="Freeform 28"/>
          <p:cNvSpPr/>
          <p:nvPr/>
        </p:nvSpPr>
        <p:spPr>
          <a:xfrm>
            <a:off x="4734903" y="2417837"/>
            <a:ext cx="702075" cy="702075"/>
          </a:xfrm>
          <a:custGeom>
            <a:avLst/>
            <a:gdLst>
              <a:gd name="T0" fmla="*/ 228 w 228"/>
              <a:gd name="T1" fmla="*/ 114 h 228"/>
              <a:gd name="T2" fmla="*/ 114 w 228"/>
              <a:gd name="T3" fmla="*/ 0 h 228"/>
              <a:gd name="T4" fmla="*/ 114 w 228"/>
              <a:gd name="T5" fmla="*/ 0 h 228"/>
              <a:gd name="T6" fmla="*/ 0 w 228"/>
              <a:gd name="T7" fmla="*/ 0 h 228"/>
              <a:gd name="T8" fmla="*/ 0 w 228"/>
              <a:gd name="T9" fmla="*/ 114 h 228"/>
              <a:gd name="T10" fmla="*/ 0 w 228"/>
              <a:gd name="T11" fmla="*/ 114 h 228"/>
              <a:gd name="T12" fmla="*/ 114 w 228"/>
              <a:gd name="T13" fmla="*/ 228 h 228"/>
              <a:gd name="T14" fmla="*/ 228 w 228"/>
              <a:gd name="T15" fmla="*/ 228 h 228"/>
              <a:gd name="T16" fmla="*/ 228 w 228"/>
              <a:gd name="T17"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8" y="114"/>
                </a:moveTo>
                <a:cubicBezTo>
                  <a:pt x="228" y="51"/>
                  <a:pt x="177" y="0"/>
                  <a:pt x="114" y="0"/>
                </a:cubicBezTo>
                <a:cubicBezTo>
                  <a:pt x="114" y="0"/>
                  <a:pt x="114" y="0"/>
                  <a:pt x="114" y="0"/>
                </a:cubicBezTo>
                <a:cubicBezTo>
                  <a:pt x="0" y="0"/>
                  <a:pt x="0" y="0"/>
                  <a:pt x="0" y="0"/>
                </a:cubicBezTo>
                <a:cubicBezTo>
                  <a:pt x="0" y="114"/>
                  <a:pt x="0" y="114"/>
                  <a:pt x="0" y="114"/>
                </a:cubicBezTo>
                <a:cubicBezTo>
                  <a:pt x="0" y="114"/>
                  <a:pt x="0" y="114"/>
                  <a:pt x="0" y="114"/>
                </a:cubicBezTo>
                <a:cubicBezTo>
                  <a:pt x="0" y="177"/>
                  <a:pt x="51" y="228"/>
                  <a:pt x="114" y="228"/>
                </a:cubicBezTo>
                <a:cubicBezTo>
                  <a:pt x="228" y="228"/>
                  <a:pt x="228" y="228"/>
                  <a:pt x="228" y="228"/>
                </a:cubicBezTo>
                <a:lnTo>
                  <a:pt x="228" y="114"/>
                </a:lnTo>
                <a:close/>
              </a:path>
            </a:pathLst>
          </a:custGeom>
          <a:solidFill>
            <a:srgbClr val="466FD7"/>
          </a:solidFill>
          <a:ln>
            <a:noFill/>
          </a:ln>
          <a:effectLst>
            <a:outerShdw dist="35921" dir="2700000" algn="ctr" rotWithShape="0">
              <a:srgbClr val="C7C4C4"/>
            </a:outerShdw>
          </a:effec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18" name="Freeform 29"/>
          <p:cNvSpPr/>
          <p:nvPr/>
        </p:nvSpPr>
        <p:spPr>
          <a:xfrm>
            <a:off x="4186490" y="3379547"/>
            <a:ext cx="997475" cy="770957"/>
          </a:xfrm>
          <a:custGeom>
            <a:avLst/>
            <a:gdLst>
              <a:gd name="T0" fmla="*/ 242 w 323"/>
              <a:gd name="T1" fmla="*/ 45 h 250"/>
              <a:gd name="T2" fmla="*/ 81 w 323"/>
              <a:gd name="T3" fmla="*/ 45 h 250"/>
              <a:gd name="T4" fmla="*/ 81 w 323"/>
              <a:gd name="T5" fmla="*/ 45 h 250"/>
              <a:gd name="T6" fmla="*/ 0 w 323"/>
              <a:gd name="T7" fmla="*/ 125 h 250"/>
              <a:gd name="T8" fmla="*/ 81 w 323"/>
              <a:gd name="T9" fmla="*/ 206 h 250"/>
              <a:gd name="T10" fmla="*/ 81 w 323"/>
              <a:gd name="T11" fmla="*/ 206 h 250"/>
              <a:gd name="T12" fmla="*/ 242 w 323"/>
              <a:gd name="T13" fmla="*/ 206 h 250"/>
              <a:gd name="T14" fmla="*/ 323 w 323"/>
              <a:gd name="T15" fmla="*/ 125 h 250"/>
              <a:gd name="T16" fmla="*/ 242 w 323"/>
              <a:gd name="T17" fmla="*/ 4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250">
                <a:moveTo>
                  <a:pt x="242" y="45"/>
                </a:moveTo>
                <a:cubicBezTo>
                  <a:pt x="197" y="0"/>
                  <a:pt x="125" y="0"/>
                  <a:pt x="81" y="45"/>
                </a:cubicBezTo>
                <a:cubicBezTo>
                  <a:pt x="81" y="45"/>
                  <a:pt x="81" y="45"/>
                  <a:pt x="81" y="45"/>
                </a:cubicBezTo>
                <a:cubicBezTo>
                  <a:pt x="0" y="125"/>
                  <a:pt x="0" y="125"/>
                  <a:pt x="0" y="125"/>
                </a:cubicBezTo>
                <a:cubicBezTo>
                  <a:pt x="81" y="206"/>
                  <a:pt x="81" y="206"/>
                  <a:pt x="81" y="206"/>
                </a:cubicBezTo>
                <a:cubicBezTo>
                  <a:pt x="81" y="206"/>
                  <a:pt x="81" y="206"/>
                  <a:pt x="81" y="206"/>
                </a:cubicBezTo>
                <a:cubicBezTo>
                  <a:pt x="125" y="250"/>
                  <a:pt x="197" y="250"/>
                  <a:pt x="242" y="206"/>
                </a:cubicBezTo>
                <a:cubicBezTo>
                  <a:pt x="323" y="125"/>
                  <a:pt x="323" y="125"/>
                  <a:pt x="323" y="125"/>
                </a:cubicBezTo>
                <a:lnTo>
                  <a:pt x="242" y="45"/>
                </a:lnTo>
                <a:close/>
              </a:path>
            </a:pathLst>
          </a:custGeom>
          <a:solidFill>
            <a:srgbClr val="466FD7"/>
          </a:solidFill>
          <a:ln>
            <a:noFill/>
          </a:ln>
          <a:effectLst>
            <a:outerShdw dist="35921" dir="2700000" algn="ctr" rotWithShape="0">
              <a:srgbClr val="C7C4C4"/>
            </a:outerShdw>
          </a:effec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19" name="Freeform 30"/>
          <p:cNvSpPr/>
          <p:nvPr/>
        </p:nvSpPr>
        <p:spPr>
          <a:xfrm>
            <a:off x="7008035" y="3379547"/>
            <a:ext cx="997475" cy="770957"/>
          </a:xfrm>
          <a:custGeom>
            <a:avLst/>
            <a:gdLst>
              <a:gd name="T0" fmla="*/ 242 w 323"/>
              <a:gd name="T1" fmla="*/ 45 h 250"/>
              <a:gd name="T2" fmla="*/ 81 w 323"/>
              <a:gd name="T3" fmla="*/ 45 h 250"/>
              <a:gd name="T4" fmla="*/ 81 w 323"/>
              <a:gd name="T5" fmla="*/ 45 h 250"/>
              <a:gd name="T6" fmla="*/ 0 w 323"/>
              <a:gd name="T7" fmla="*/ 125 h 250"/>
              <a:gd name="T8" fmla="*/ 81 w 323"/>
              <a:gd name="T9" fmla="*/ 206 h 250"/>
              <a:gd name="T10" fmla="*/ 81 w 323"/>
              <a:gd name="T11" fmla="*/ 206 h 250"/>
              <a:gd name="T12" fmla="*/ 242 w 323"/>
              <a:gd name="T13" fmla="*/ 206 h 250"/>
              <a:gd name="T14" fmla="*/ 323 w 323"/>
              <a:gd name="T15" fmla="*/ 125 h 250"/>
              <a:gd name="T16" fmla="*/ 242 w 323"/>
              <a:gd name="T17" fmla="*/ 4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250">
                <a:moveTo>
                  <a:pt x="242" y="45"/>
                </a:moveTo>
                <a:cubicBezTo>
                  <a:pt x="198" y="0"/>
                  <a:pt x="126" y="0"/>
                  <a:pt x="81" y="45"/>
                </a:cubicBezTo>
                <a:cubicBezTo>
                  <a:pt x="81" y="45"/>
                  <a:pt x="81" y="45"/>
                  <a:pt x="81" y="45"/>
                </a:cubicBezTo>
                <a:cubicBezTo>
                  <a:pt x="0" y="125"/>
                  <a:pt x="0" y="125"/>
                  <a:pt x="0" y="125"/>
                </a:cubicBezTo>
                <a:cubicBezTo>
                  <a:pt x="81" y="206"/>
                  <a:pt x="81" y="206"/>
                  <a:pt x="81" y="206"/>
                </a:cubicBezTo>
                <a:cubicBezTo>
                  <a:pt x="81" y="206"/>
                  <a:pt x="81" y="206"/>
                  <a:pt x="81" y="206"/>
                </a:cubicBezTo>
                <a:cubicBezTo>
                  <a:pt x="126" y="250"/>
                  <a:pt x="198" y="250"/>
                  <a:pt x="242" y="206"/>
                </a:cubicBezTo>
                <a:cubicBezTo>
                  <a:pt x="323" y="125"/>
                  <a:pt x="323" y="125"/>
                  <a:pt x="323" y="125"/>
                </a:cubicBezTo>
                <a:lnTo>
                  <a:pt x="242" y="45"/>
                </a:lnTo>
                <a:close/>
              </a:path>
            </a:pathLst>
          </a:custGeom>
          <a:solidFill>
            <a:srgbClr val="466FD7"/>
          </a:solidFill>
          <a:ln>
            <a:noFill/>
          </a:ln>
          <a:effectLst>
            <a:outerShdw dist="35921" dir="2700000" algn="ctr" rotWithShape="0">
              <a:srgbClr val="C7C4C4"/>
            </a:outerShdw>
          </a:effec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20" name="Freeform 31"/>
          <p:cNvSpPr/>
          <p:nvPr/>
        </p:nvSpPr>
        <p:spPr>
          <a:xfrm>
            <a:off x="6736477" y="2417837"/>
            <a:ext cx="703400" cy="702075"/>
          </a:xfrm>
          <a:custGeom>
            <a:avLst/>
            <a:gdLst>
              <a:gd name="T0" fmla="*/ 114 w 228"/>
              <a:gd name="T1" fmla="*/ 228 h 228"/>
              <a:gd name="T2" fmla="*/ 228 w 228"/>
              <a:gd name="T3" fmla="*/ 114 h 228"/>
              <a:gd name="T4" fmla="*/ 228 w 228"/>
              <a:gd name="T5" fmla="*/ 114 h 228"/>
              <a:gd name="T6" fmla="*/ 228 w 228"/>
              <a:gd name="T7" fmla="*/ 0 h 228"/>
              <a:gd name="T8" fmla="*/ 114 w 228"/>
              <a:gd name="T9" fmla="*/ 0 h 228"/>
              <a:gd name="T10" fmla="*/ 114 w 228"/>
              <a:gd name="T11" fmla="*/ 0 h 228"/>
              <a:gd name="T12" fmla="*/ 0 w 228"/>
              <a:gd name="T13" fmla="*/ 114 h 228"/>
              <a:gd name="T14" fmla="*/ 0 w 228"/>
              <a:gd name="T15" fmla="*/ 228 h 228"/>
              <a:gd name="T16" fmla="*/ 114 w 228"/>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114" y="228"/>
                </a:moveTo>
                <a:cubicBezTo>
                  <a:pt x="177" y="228"/>
                  <a:pt x="228" y="177"/>
                  <a:pt x="228" y="114"/>
                </a:cubicBezTo>
                <a:cubicBezTo>
                  <a:pt x="228" y="114"/>
                  <a:pt x="228" y="114"/>
                  <a:pt x="228" y="114"/>
                </a:cubicBezTo>
                <a:cubicBezTo>
                  <a:pt x="228" y="0"/>
                  <a:pt x="228" y="0"/>
                  <a:pt x="228" y="0"/>
                </a:cubicBezTo>
                <a:cubicBezTo>
                  <a:pt x="114" y="0"/>
                  <a:pt x="114" y="0"/>
                  <a:pt x="114" y="0"/>
                </a:cubicBezTo>
                <a:cubicBezTo>
                  <a:pt x="114" y="0"/>
                  <a:pt x="114" y="0"/>
                  <a:pt x="114" y="0"/>
                </a:cubicBezTo>
                <a:cubicBezTo>
                  <a:pt x="51" y="0"/>
                  <a:pt x="0" y="51"/>
                  <a:pt x="0" y="114"/>
                </a:cubicBezTo>
                <a:cubicBezTo>
                  <a:pt x="0" y="228"/>
                  <a:pt x="0" y="228"/>
                  <a:pt x="0" y="228"/>
                </a:cubicBezTo>
                <a:lnTo>
                  <a:pt x="114" y="228"/>
                </a:lnTo>
                <a:close/>
              </a:path>
            </a:pathLst>
          </a:custGeom>
          <a:solidFill>
            <a:srgbClr val="466FD7"/>
          </a:solidFill>
          <a:ln>
            <a:noFill/>
          </a:ln>
          <a:effectLst>
            <a:outerShdw dist="35921" dir="2700000" algn="ctr" rotWithShape="0">
              <a:srgbClr val="C7C4C4"/>
            </a:outerShdw>
          </a:effec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21" name="Freeform 35"/>
          <p:cNvSpPr>
            <a:spLocks noEditPoints="1"/>
          </p:cNvSpPr>
          <p:nvPr/>
        </p:nvSpPr>
        <p:spPr>
          <a:xfrm>
            <a:off x="6921931" y="2609914"/>
            <a:ext cx="332492" cy="325869"/>
          </a:xfrm>
          <a:custGeom>
            <a:avLst/>
            <a:gdLst>
              <a:gd name="T0" fmla="*/ 2147483646 w 108"/>
              <a:gd name="T1" fmla="*/ 2147483646 h 107"/>
              <a:gd name="T2" fmla="*/ 2147483646 w 108"/>
              <a:gd name="T3" fmla="*/ 2147483646 h 107"/>
              <a:gd name="T4" fmla="*/ 2147483646 w 108"/>
              <a:gd name="T5" fmla="*/ 2147483646 h 107"/>
              <a:gd name="T6" fmla="*/ 2147483646 w 108"/>
              <a:gd name="T7" fmla="*/ 2147483646 h 107"/>
              <a:gd name="T8" fmla="*/ 2147483646 w 108"/>
              <a:gd name="T9" fmla="*/ 2147483646 h 107"/>
              <a:gd name="T10" fmla="*/ 2147483646 w 108"/>
              <a:gd name="T11" fmla="*/ 2147483646 h 107"/>
              <a:gd name="T12" fmla="*/ 2147483646 w 108"/>
              <a:gd name="T13" fmla="*/ 2147483646 h 107"/>
              <a:gd name="T14" fmla="*/ 2147483646 w 108"/>
              <a:gd name="T15" fmla="*/ 2147483646 h 107"/>
              <a:gd name="T16" fmla="*/ 2147483646 w 108"/>
              <a:gd name="T17" fmla="*/ 2147483646 h 107"/>
              <a:gd name="T18" fmla="*/ 2147483646 w 108"/>
              <a:gd name="T19" fmla="*/ 2147483646 h 107"/>
              <a:gd name="T20" fmla="*/ 2147483646 w 108"/>
              <a:gd name="T21" fmla="*/ 2147483646 h 107"/>
              <a:gd name="T22" fmla="*/ 2147483646 w 108"/>
              <a:gd name="T23" fmla="*/ 2147483646 h 107"/>
              <a:gd name="T24" fmla="*/ 2147483646 w 108"/>
              <a:gd name="T25" fmla="*/ 2147483646 h 107"/>
              <a:gd name="T26" fmla="*/ 2147483646 w 108"/>
              <a:gd name="T27" fmla="*/ 2147483646 h 107"/>
              <a:gd name="T28" fmla="*/ 2147483646 w 108"/>
              <a:gd name="T29" fmla="*/ 2147483646 h 107"/>
              <a:gd name="T30" fmla="*/ 2147483646 w 108"/>
              <a:gd name="T31" fmla="*/ 2147483646 h 107"/>
              <a:gd name="T32" fmla="*/ 2147483646 w 108"/>
              <a:gd name="T33" fmla="*/ 2147483646 h 107"/>
              <a:gd name="T34" fmla="*/ 2147483646 w 108"/>
              <a:gd name="T35" fmla="*/ 2147483646 h 107"/>
              <a:gd name="T36" fmla="*/ 2147483646 w 108"/>
              <a:gd name="T37" fmla="*/ 2147483646 h 107"/>
              <a:gd name="T38" fmla="*/ 2147483646 w 108"/>
              <a:gd name="T39" fmla="*/ 2147483646 h 107"/>
              <a:gd name="T40" fmla="*/ 2147483646 w 108"/>
              <a:gd name="T41" fmla="*/ 2147483646 h 107"/>
              <a:gd name="T42" fmla="*/ 2147483646 w 108"/>
              <a:gd name="T43" fmla="*/ 2147483646 h 107"/>
              <a:gd name="T44" fmla="*/ 2147483646 w 108"/>
              <a:gd name="T45" fmla="*/ 2147483646 h 107"/>
              <a:gd name="T46" fmla="*/ 2147483646 w 108"/>
              <a:gd name="T47" fmla="*/ 2147483646 h 107"/>
              <a:gd name="T48" fmla="*/ 2147483646 w 108"/>
              <a:gd name="T49" fmla="*/ 2147483646 h 107"/>
              <a:gd name="T50" fmla="*/ 2147483646 w 108"/>
              <a:gd name="T51" fmla="*/ 2147483646 h 107"/>
              <a:gd name="T52" fmla="*/ 2147483646 w 108"/>
              <a:gd name="T53" fmla="*/ 2147483646 h 107"/>
              <a:gd name="T54" fmla="*/ 2147483646 w 108"/>
              <a:gd name="T55" fmla="*/ 2147483646 h 107"/>
              <a:gd name="T56" fmla="*/ 2147483646 w 108"/>
              <a:gd name="T57" fmla="*/ 2147483646 h 107"/>
              <a:gd name="T58" fmla="*/ 2147483646 w 108"/>
              <a:gd name="T59" fmla="*/ 2147483646 h 107"/>
              <a:gd name="T60" fmla="*/ 2147483646 w 108"/>
              <a:gd name="T61" fmla="*/ 2147483646 h 107"/>
              <a:gd name="T62" fmla="*/ 2147483646 w 108"/>
              <a:gd name="T63" fmla="*/ 2147483646 h 107"/>
              <a:gd name="T64" fmla="*/ 2147483646 w 108"/>
              <a:gd name="T65" fmla="*/ 2147483646 h 107"/>
              <a:gd name="T66" fmla="*/ 2147483646 w 108"/>
              <a:gd name="T67" fmla="*/ 2147483646 h 107"/>
              <a:gd name="T68" fmla="*/ 2147483646 w 108"/>
              <a:gd name="T69" fmla="*/ 2147483646 h 107"/>
              <a:gd name="T70" fmla="*/ 2147483646 w 108"/>
              <a:gd name="T71" fmla="*/ 2147483646 h 107"/>
              <a:gd name="T72" fmla="*/ 2147483646 w 108"/>
              <a:gd name="T73" fmla="*/ 2147483646 h 107"/>
              <a:gd name="T74" fmla="*/ 2147483646 w 108"/>
              <a:gd name="T75" fmla="*/ 2147483646 h 107"/>
              <a:gd name="T76" fmla="*/ 2147483646 w 108"/>
              <a:gd name="T77" fmla="*/ 2147483646 h 107"/>
              <a:gd name="T78" fmla="*/ 2147483646 w 108"/>
              <a:gd name="T79" fmla="*/ 2147483646 h 107"/>
              <a:gd name="T80" fmla="*/ 2147483646 w 108"/>
              <a:gd name="T81" fmla="*/ 2147483646 h 107"/>
              <a:gd name="T82" fmla="*/ 2147483646 w 108"/>
              <a:gd name="T83" fmla="*/ 2147483646 h 107"/>
              <a:gd name="T84" fmla="*/ 2147483646 w 108"/>
              <a:gd name="T85" fmla="*/ 2147483646 h 107"/>
              <a:gd name="T86" fmla="*/ 2147483646 w 108"/>
              <a:gd name="T87" fmla="*/ 2147483646 h 107"/>
              <a:gd name="T88" fmla="*/ 2147483646 w 108"/>
              <a:gd name="T89" fmla="*/ 2147483646 h 107"/>
              <a:gd name="T90" fmla="*/ 2147483646 w 108"/>
              <a:gd name="T91" fmla="*/ 2147483646 h 107"/>
              <a:gd name="T92" fmla="*/ 2147483646 w 108"/>
              <a:gd name="T93" fmla="*/ 2147483646 h 107"/>
              <a:gd name="T94" fmla="*/ 2147483646 w 108"/>
              <a:gd name="T95" fmla="*/ 2147483646 h 107"/>
              <a:gd name="T96" fmla="*/ 2147483646 w 108"/>
              <a:gd name="T97" fmla="*/ 2147483646 h 107"/>
              <a:gd name="T98" fmla="*/ 2147483646 w 108"/>
              <a:gd name="T99" fmla="*/ 2147483646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62" y="58"/>
                </a:moveTo>
                <a:cubicBezTo>
                  <a:pt x="106" y="73"/>
                  <a:pt x="106" y="73"/>
                  <a:pt x="106" y="73"/>
                </a:cubicBezTo>
                <a:cubicBezTo>
                  <a:pt x="107" y="73"/>
                  <a:pt x="108" y="75"/>
                  <a:pt x="107" y="76"/>
                </a:cubicBezTo>
                <a:cubicBezTo>
                  <a:pt x="107" y="77"/>
                  <a:pt x="107" y="77"/>
                  <a:pt x="106" y="77"/>
                </a:cubicBezTo>
                <a:cubicBezTo>
                  <a:pt x="94" y="84"/>
                  <a:pt x="94" y="84"/>
                  <a:pt x="94" y="84"/>
                </a:cubicBezTo>
                <a:cubicBezTo>
                  <a:pt x="103" y="94"/>
                  <a:pt x="103" y="94"/>
                  <a:pt x="103" y="94"/>
                </a:cubicBezTo>
                <a:cubicBezTo>
                  <a:pt x="104" y="94"/>
                  <a:pt x="104" y="96"/>
                  <a:pt x="103" y="97"/>
                </a:cubicBezTo>
                <a:cubicBezTo>
                  <a:pt x="103" y="97"/>
                  <a:pt x="103" y="97"/>
                  <a:pt x="103" y="97"/>
                </a:cubicBezTo>
                <a:cubicBezTo>
                  <a:pt x="98" y="102"/>
                  <a:pt x="98" y="102"/>
                  <a:pt x="98" y="102"/>
                </a:cubicBezTo>
                <a:cubicBezTo>
                  <a:pt x="97" y="103"/>
                  <a:pt x="95" y="103"/>
                  <a:pt x="94" y="102"/>
                </a:cubicBezTo>
                <a:cubicBezTo>
                  <a:pt x="94" y="102"/>
                  <a:pt x="94" y="102"/>
                  <a:pt x="94" y="102"/>
                </a:cubicBezTo>
                <a:cubicBezTo>
                  <a:pt x="85" y="93"/>
                  <a:pt x="85" y="93"/>
                  <a:pt x="85" y="93"/>
                </a:cubicBezTo>
                <a:cubicBezTo>
                  <a:pt x="78" y="106"/>
                  <a:pt x="78" y="106"/>
                  <a:pt x="78" y="106"/>
                </a:cubicBezTo>
                <a:cubicBezTo>
                  <a:pt x="78" y="107"/>
                  <a:pt x="76" y="107"/>
                  <a:pt x="75" y="107"/>
                </a:cubicBezTo>
                <a:cubicBezTo>
                  <a:pt x="74" y="106"/>
                  <a:pt x="74" y="106"/>
                  <a:pt x="74" y="105"/>
                </a:cubicBezTo>
                <a:cubicBezTo>
                  <a:pt x="59" y="62"/>
                  <a:pt x="59" y="62"/>
                  <a:pt x="59" y="62"/>
                </a:cubicBezTo>
                <a:cubicBezTo>
                  <a:pt x="59" y="60"/>
                  <a:pt x="60" y="59"/>
                  <a:pt x="61" y="58"/>
                </a:cubicBezTo>
                <a:cubicBezTo>
                  <a:pt x="61" y="58"/>
                  <a:pt x="62" y="58"/>
                  <a:pt x="62" y="58"/>
                </a:cubicBezTo>
                <a:close/>
                <a:moveTo>
                  <a:pt x="54" y="69"/>
                </a:moveTo>
                <a:cubicBezTo>
                  <a:pt x="54" y="69"/>
                  <a:pt x="54" y="69"/>
                  <a:pt x="54" y="69"/>
                </a:cubicBezTo>
                <a:cubicBezTo>
                  <a:pt x="55" y="69"/>
                  <a:pt x="56" y="70"/>
                  <a:pt x="56" y="72"/>
                </a:cubicBezTo>
                <a:cubicBezTo>
                  <a:pt x="56" y="73"/>
                  <a:pt x="55" y="74"/>
                  <a:pt x="54" y="74"/>
                </a:cubicBezTo>
                <a:cubicBezTo>
                  <a:pt x="51" y="74"/>
                  <a:pt x="48" y="74"/>
                  <a:pt x="45" y="73"/>
                </a:cubicBezTo>
                <a:cubicBezTo>
                  <a:pt x="45" y="73"/>
                  <a:pt x="45" y="73"/>
                  <a:pt x="45" y="73"/>
                </a:cubicBezTo>
                <a:cubicBezTo>
                  <a:pt x="43" y="71"/>
                  <a:pt x="40" y="70"/>
                  <a:pt x="38" y="68"/>
                </a:cubicBezTo>
                <a:cubicBezTo>
                  <a:pt x="38" y="68"/>
                  <a:pt x="38" y="68"/>
                  <a:pt x="38" y="68"/>
                </a:cubicBezTo>
                <a:cubicBezTo>
                  <a:pt x="36" y="66"/>
                  <a:pt x="35" y="63"/>
                  <a:pt x="34" y="61"/>
                </a:cubicBezTo>
                <a:cubicBezTo>
                  <a:pt x="33" y="58"/>
                  <a:pt x="32" y="56"/>
                  <a:pt x="32" y="53"/>
                </a:cubicBezTo>
                <a:cubicBezTo>
                  <a:pt x="32" y="50"/>
                  <a:pt x="33" y="47"/>
                  <a:pt x="34" y="45"/>
                </a:cubicBezTo>
                <a:cubicBezTo>
                  <a:pt x="34" y="44"/>
                  <a:pt x="34" y="44"/>
                  <a:pt x="34" y="44"/>
                </a:cubicBezTo>
                <a:cubicBezTo>
                  <a:pt x="35" y="42"/>
                  <a:pt x="36" y="39"/>
                  <a:pt x="38" y="38"/>
                </a:cubicBezTo>
                <a:cubicBezTo>
                  <a:pt x="42" y="34"/>
                  <a:pt x="48" y="31"/>
                  <a:pt x="54" y="31"/>
                </a:cubicBezTo>
                <a:cubicBezTo>
                  <a:pt x="56" y="31"/>
                  <a:pt x="59" y="32"/>
                  <a:pt x="62" y="33"/>
                </a:cubicBezTo>
                <a:cubicBezTo>
                  <a:pt x="62" y="33"/>
                  <a:pt x="62" y="33"/>
                  <a:pt x="62" y="33"/>
                </a:cubicBezTo>
                <a:cubicBezTo>
                  <a:pt x="64" y="34"/>
                  <a:pt x="67" y="36"/>
                  <a:pt x="69" y="38"/>
                </a:cubicBezTo>
                <a:cubicBezTo>
                  <a:pt x="69" y="38"/>
                  <a:pt x="69" y="38"/>
                  <a:pt x="69" y="38"/>
                </a:cubicBezTo>
                <a:cubicBezTo>
                  <a:pt x="71" y="40"/>
                  <a:pt x="72" y="42"/>
                  <a:pt x="73" y="45"/>
                </a:cubicBezTo>
                <a:cubicBezTo>
                  <a:pt x="74" y="47"/>
                  <a:pt x="75" y="50"/>
                  <a:pt x="75" y="53"/>
                </a:cubicBezTo>
                <a:cubicBezTo>
                  <a:pt x="75" y="54"/>
                  <a:pt x="74" y="55"/>
                  <a:pt x="73" y="55"/>
                </a:cubicBezTo>
                <a:cubicBezTo>
                  <a:pt x="71" y="55"/>
                  <a:pt x="70" y="54"/>
                  <a:pt x="70" y="53"/>
                </a:cubicBezTo>
                <a:cubicBezTo>
                  <a:pt x="70" y="50"/>
                  <a:pt x="70" y="48"/>
                  <a:pt x="69" y="46"/>
                </a:cubicBezTo>
                <a:cubicBezTo>
                  <a:pt x="69" y="46"/>
                  <a:pt x="69" y="46"/>
                  <a:pt x="69" y="46"/>
                </a:cubicBezTo>
                <a:cubicBezTo>
                  <a:pt x="69" y="46"/>
                  <a:pt x="69" y="46"/>
                  <a:pt x="69" y="46"/>
                </a:cubicBezTo>
                <a:cubicBezTo>
                  <a:pt x="68" y="44"/>
                  <a:pt x="67" y="43"/>
                  <a:pt x="65" y="41"/>
                </a:cubicBezTo>
                <a:cubicBezTo>
                  <a:pt x="65" y="41"/>
                  <a:pt x="65" y="41"/>
                  <a:pt x="65" y="41"/>
                </a:cubicBezTo>
                <a:cubicBezTo>
                  <a:pt x="64" y="39"/>
                  <a:pt x="62" y="38"/>
                  <a:pt x="60" y="37"/>
                </a:cubicBezTo>
                <a:cubicBezTo>
                  <a:pt x="58" y="37"/>
                  <a:pt x="56" y="36"/>
                  <a:pt x="54" y="36"/>
                </a:cubicBezTo>
                <a:cubicBezTo>
                  <a:pt x="49" y="36"/>
                  <a:pt x="45" y="38"/>
                  <a:pt x="42" y="41"/>
                </a:cubicBezTo>
                <a:cubicBezTo>
                  <a:pt x="42" y="41"/>
                  <a:pt x="42" y="41"/>
                  <a:pt x="42" y="41"/>
                </a:cubicBezTo>
                <a:cubicBezTo>
                  <a:pt x="40" y="42"/>
                  <a:pt x="39" y="44"/>
                  <a:pt x="38" y="46"/>
                </a:cubicBezTo>
                <a:cubicBezTo>
                  <a:pt x="38" y="46"/>
                  <a:pt x="38" y="46"/>
                  <a:pt x="38" y="46"/>
                </a:cubicBezTo>
                <a:cubicBezTo>
                  <a:pt x="37" y="48"/>
                  <a:pt x="37" y="50"/>
                  <a:pt x="37" y="53"/>
                </a:cubicBezTo>
                <a:cubicBezTo>
                  <a:pt x="37" y="55"/>
                  <a:pt x="37" y="57"/>
                  <a:pt x="38" y="59"/>
                </a:cubicBezTo>
                <a:cubicBezTo>
                  <a:pt x="38" y="59"/>
                  <a:pt x="38" y="59"/>
                  <a:pt x="38" y="59"/>
                </a:cubicBezTo>
                <a:cubicBezTo>
                  <a:pt x="39" y="61"/>
                  <a:pt x="40" y="63"/>
                  <a:pt x="42" y="64"/>
                </a:cubicBezTo>
                <a:cubicBezTo>
                  <a:pt x="42" y="64"/>
                  <a:pt x="42" y="64"/>
                  <a:pt x="42" y="64"/>
                </a:cubicBezTo>
                <a:cubicBezTo>
                  <a:pt x="43" y="66"/>
                  <a:pt x="45" y="67"/>
                  <a:pt x="47" y="68"/>
                </a:cubicBezTo>
                <a:cubicBezTo>
                  <a:pt x="49" y="69"/>
                  <a:pt x="51" y="69"/>
                  <a:pt x="54" y="69"/>
                </a:cubicBezTo>
                <a:close/>
                <a:moveTo>
                  <a:pt x="54" y="84"/>
                </a:moveTo>
                <a:cubicBezTo>
                  <a:pt x="54" y="84"/>
                  <a:pt x="54" y="84"/>
                  <a:pt x="54" y="84"/>
                </a:cubicBezTo>
                <a:cubicBezTo>
                  <a:pt x="55" y="84"/>
                  <a:pt x="56" y="85"/>
                  <a:pt x="56" y="86"/>
                </a:cubicBezTo>
                <a:cubicBezTo>
                  <a:pt x="56" y="88"/>
                  <a:pt x="55" y="89"/>
                  <a:pt x="54" y="89"/>
                </a:cubicBezTo>
                <a:cubicBezTo>
                  <a:pt x="49" y="89"/>
                  <a:pt x="44" y="88"/>
                  <a:pt x="40" y="86"/>
                </a:cubicBezTo>
                <a:cubicBezTo>
                  <a:pt x="35" y="84"/>
                  <a:pt x="31" y="81"/>
                  <a:pt x="28" y="78"/>
                </a:cubicBezTo>
                <a:cubicBezTo>
                  <a:pt x="25" y="75"/>
                  <a:pt x="22" y="71"/>
                  <a:pt x="20" y="67"/>
                </a:cubicBezTo>
                <a:cubicBezTo>
                  <a:pt x="20" y="66"/>
                  <a:pt x="20" y="66"/>
                  <a:pt x="20" y="66"/>
                </a:cubicBezTo>
                <a:cubicBezTo>
                  <a:pt x="19" y="62"/>
                  <a:pt x="18" y="58"/>
                  <a:pt x="18" y="53"/>
                </a:cubicBezTo>
                <a:cubicBezTo>
                  <a:pt x="18" y="48"/>
                  <a:pt x="19" y="43"/>
                  <a:pt x="20" y="39"/>
                </a:cubicBezTo>
                <a:cubicBezTo>
                  <a:pt x="20" y="39"/>
                  <a:pt x="20" y="39"/>
                  <a:pt x="20" y="39"/>
                </a:cubicBezTo>
                <a:cubicBezTo>
                  <a:pt x="22" y="35"/>
                  <a:pt x="25" y="31"/>
                  <a:pt x="28" y="27"/>
                </a:cubicBezTo>
                <a:cubicBezTo>
                  <a:pt x="31" y="24"/>
                  <a:pt x="35" y="21"/>
                  <a:pt x="40" y="19"/>
                </a:cubicBezTo>
                <a:cubicBezTo>
                  <a:pt x="40" y="19"/>
                  <a:pt x="40" y="19"/>
                  <a:pt x="40" y="19"/>
                </a:cubicBezTo>
                <a:cubicBezTo>
                  <a:pt x="44" y="18"/>
                  <a:pt x="49" y="17"/>
                  <a:pt x="54" y="17"/>
                </a:cubicBezTo>
                <a:cubicBezTo>
                  <a:pt x="58" y="17"/>
                  <a:pt x="63" y="18"/>
                  <a:pt x="67" y="19"/>
                </a:cubicBezTo>
                <a:cubicBezTo>
                  <a:pt x="67" y="19"/>
                  <a:pt x="67" y="19"/>
                  <a:pt x="67" y="19"/>
                </a:cubicBezTo>
                <a:cubicBezTo>
                  <a:pt x="72" y="21"/>
                  <a:pt x="76" y="24"/>
                  <a:pt x="79" y="27"/>
                </a:cubicBezTo>
                <a:cubicBezTo>
                  <a:pt x="82" y="31"/>
                  <a:pt x="85" y="35"/>
                  <a:pt x="87" y="39"/>
                </a:cubicBezTo>
                <a:cubicBezTo>
                  <a:pt x="87" y="39"/>
                  <a:pt x="87" y="39"/>
                  <a:pt x="87" y="39"/>
                </a:cubicBezTo>
                <a:cubicBezTo>
                  <a:pt x="89" y="43"/>
                  <a:pt x="89" y="48"/>
                  <a:pt x="89" y="53"/>
                </a:cubicBezTo>
                <a:cubicBezTo>
                  <a:pt x="89" y="54"/>
                  <a:pt x="88" y="55"/>
                  <a:pt x="87" y="55"/>
                </a:cubicBezTo>
                <a:cubicBezTo>
                  <a:pt x="86" y="55"/>
                  <a:pt x="85" y="54"/>
                  <a:pt x="85" y="53"/>
                </a:cubicBezTo>
                <a:cubicBezTo>
                  <a:pt x="85" y="49"/>
                  <a:pt x="84" y="45"/>
                  <a:pt x="82" y="41"/>
                </a:cubicBezTo>
                <a:cubicBezTo>
                  <a:pt x="82" y="41"/>
                  <a:pt x="82" y="41"/>
                  <a:pt x="82" y="41"/>
                </a:cubicBezTo>
                <a:cubicBezTo>
                  <a:pt x="81" y="37"/>
                  <a:pt x="78" y="34"/>
                  <a:pt x="76" y="31"/>
                </a:cubicBezTo>
                <a:cubicBezTo>
                  <a:pt x="73" y="28"/>
                  <a:pt x="69" y="26"/>
                  <a:pt x="65" y="24"/>
                </a:cubicBezTo>
                <a:cubicBezTo>
                  <a:pt x="62" y="23"/>
                  <a:pt x="58" y="22"/>
                  <a:pt x="54" y="22"/>
                </a:cubicBezTo>
                <a:cubicBezTo>
                  <a:pt x="49" y="22"/>
                  <a:pt x="45" y="23"/>
                  <a:pt x="42" y="24"/>
                </a:cubicBezTo>
                <a:cubicBezTo>
                  <a:pt x="42" y="24"/>
                  <a:pt x="42" y="24"/>
                  <a:pt x="42" y="24"/>
                </a:cubicBezTo>
                <a:cubicBezTo>
                  <a:pt x="38" y="26"/>
                  <a:pt x="34" y="28"/>
                  <a:pt x="32" y="31"/>
                </a:cubicBezTo>
                <a:cubicBezTo>
                  <a:pt x="29" y="34"/>
                  <a:pt x="26" y="37"/>
                  <a:pt x="25" y="41"/>
                </a:cubicBezTo>
                <a:cubicBezTo>
                  <a:pt x="23" y="44"/>
                  <a:pt x="23" y="49"/>
                  <a:pt x="23" y="53"/>
                </a:cubicBezTo>
                <a:cubicBezTo>
                  <a:pt x="23" y="57"/>
                  <a:pt x="23" y="61"/>
                  <a:pt x="25" y="65"/>
                </a:cubicBezTo>
                <a:cubicBezTo>
                  <a:pt x="25" y="65"/>
                  <a:pt x="25" y="65"/>
                  <a:pt x="25" y="65"/>
                </a:cubicBezTo>
                <a:cubicBezTo>
                  <a:pt x="26" y="68"/>
                  <a:pt x="29" y="72"/>
                  <a:pt x="32" y="75"/>
                </a:cubicBezTo>
                <a:cubicBezTo>
                  <a:pt x="34" y="78"/>
                  <a:pt x="38" y="80"/>
                  <a:pt x="42" y="81"/>
                </a:cubicBezTo>
                <a:cubicBezTo>
                  <a:pt x="45" y="83"/>
                  <a:pt x="49" y="84"/>
                  <a:pt x="54" y="84"/>
                </a:cubicBezTo>
                <a:close/>
                <a:moveTo>
                  <a:pt x="54" y="98"/>
                </a:moveTo>
                <a:cubicBezTo>
                  <a:pt x="54" y="98"/>
                  <a:pt x="54" y="98"/>
                  <a:pt x="54" y="98"/>
                </a:cubicBezTo>
                <a:cubicBezTo>
                  <a:pt x="56" y="98"/>
                  <a:pt x="58" y="100"/>
                  <a:pt x="58" y="102"/>
                </a:cubicBezTo>
                <a:cubicBezTo>
                  <a:pt x="58" y="104"/>
                  <a:pt x="56" y="106"/>
                  <a:pt x="54" y="106"/>
                </a:cubicBezTo>
                <a:cubicBezTo>
                  <a:pt x="46" y="106"/>
                  <a:pt x="40" y="104"/>
                  <a:pt x="33" y="102"/>
                </a:cubicBezTo>
                <a:cubicBezTo>
                  <a:pt x="33" y="102"/>
                  <a:pt x="33" y="102"/>
                  <a:pt x="33" y="102"/>
                </a:cubicBezTo>
                <a:cubicBezTo>
                  <a:pt x="27" y="99"/>
                  <a:pt x="21" y="95"/>
                  <a:pt x="16" y="90"/>
                </a:cubicBezTo>
                <a:cubicBezTo>
                  <a:pt x="11" y="85"/>
                  <a:pt x="7" y="80"/>
                  <a:pt x="4" y="73"/>
                </a:cubicBezTo>
                <a:cubicBezTo>
                  <a:pt x="4" y="73"/>
                  <a:pt x="4" y="73"/>
                  <a:pt x="4" y="73"/>
                </a:cubicBezTo>
                <a:cubicBezTo>
                  <a:pt x="2" y="67"/>
                  <a:pt x="0" y="60"/>
                  <a:pt x="0" y="53"/>
                </a:cubicBezTo>
                <a:cubicBezTo>
                  <a:pt x="0" y="46"/>
                  <a:pt x="2" y="39"/>
                  <a:pt x="4" y="32"/>
                </a:cubicBezTo>
                <a:cubicBezTo>
                  <a:pt x="4" y="32"/>
                  <a:pt x="4" y="32"/>
                  <a:pt x="4" y="32"/>
                </a:cubicBezTo>
                <a:cubicBezTo>
                  <a:pt x="4" y="32"/>
                  <a:pt x="4" y="32"/>
                  <a:pt x="4" y="32"/>
                </a:cubicBezTo>
                <a:cubicBezTo>
                  <a:pt x="7" y="26"/>
                  <a:pt x="11" y="20"/>
                  <a:pt x="16" y="15"/>
                </a:cubicBezTo>
                <a:cubicBezTo>
                  <a:pt x="21" y="10"/>
                  <a:pt x="27" y="6"/>
                  <a:pt x="33" y="4"/>
                </a:cubicBezTo>
                <a:cubicBezTo>
                  <a:pt x="33" y="3"/>
                  <a:pt x="33" y="3"/>
                  <a:pt x="33" y="3"/>
                </a:cubicBezTo>
                <a:cubicBezTo>
                  <a:pt x="40" y="1"/>
                  <a:pt x="46" y="0"/>
                  <a:pt x="54" y="0"/>
                </a:cubicBezTo>
                <a:cubicBezTo>
                  <a:pt x="61" y="0"/>
                  <a:pt x="68" y="1"/>
                  <a:pt x="74" y="4"/>
                </a:cubicBezTo>
                <a:cubicBezTo>
                  <a:pt x="74" y="4"/>
                  <a:pt x="74" y="4"/>
                  <a:pt x="74" y="4"/>
                </a:cubicBezTo>
                <a:cubicBezTo>
                  <a:pt x="74" y="4"/>
                  <a:pt x="74" y="4"/>
                  <a:pt x="74" y="4"/>
                </a:cubicBezTo>
                <a:cubicBezTo>
                  <a:pt x="80" y="6"/>
                  <a:pt x="86" y="10"/>
                  <a:pt x="91" y="15"/>
                </a:cubicBezTo>
                <a:cubicBezTo>
                  <a:pt x="96" y="20"/>
                  <a:pt x="100" y="26"/>
                  <a:pt x="103" y="32"/>
                </a:cubicBezTo>
                <a:cubicBezTo>
                  <a:pt x="103" y="33"/>
                  <a:pt x="103" y="33"/>
                  <a:pt x="103" y="33"/>
                </a:cubicBezTo>
                <a:cubicBezTo>
                  <a:pt x="105" y="39"/>
                  <a:pt x="107" y="46"/>
                  <a:pt x="107" y="53"/>
                </a:cubicBezTo>
                <a:cubicBezTo>
                  <a:pt x="107" y="55"/>
                  <a:pt x="105" y="57"/>
                  <a:pt x="103" y="57"/>
                </a:cubicBezTo>
                <a:cubicBezTo>
                  <a:pt x="100" y="57"/>
                  <a:pt x="99" y="55"/>
                  <a:pt x="99" y="53"/>
                </a:cubicBezTo>
                <a:cubicBezTo>
                  <a:pt x="99" y="47"/>
                  <a:pt x="97" y="41"/>
                  <a:pt x="95" y="36"/>
                </a:cubicBezTo>
                <a:cubicBezTo>
                  <a:pt x="95" y="36"/>
                  <a:pt x="95" y="36"/>
                  <a:pt x="95" y="36"/>
                </a:cubicBezTo>
                <a:cubicBezTo>
                  <a:pt x="93" y="30"/>
                  <a:pt x="90" y="25"/>
                  <a:pt x="85" y="21"/>
                </a:cubicBezTo>
                <a:cubicBezTo>
                  <a:pt x="81" y="17"/>
                  <a:pt x="76" y="13"/>
                  <a:pt x="71" y="11"/>
                </a:cubicBezTo>
                <a:cubicBezTo>
                  <a:pt x="66" y="9"/>
                  <a:pt x="60" y="8"/>
                  <a:pt x="54" y="8"/>
                </a:cubicBezTo>
                <a:cubicBezTo>
                  <a:pt x="47" y="8"/>
                  <a:pt x="42" y="9"/>
                  <a:pt x="37" y="11"/>
                </a:cubicBezTo>
                <a:cubicBezTo>
                  <a:pt x="36" y="11"/>
                  <a:pt x="36" y="11"/>
                  <a:pt x="36" y="11"/>
                </a:cubicBezTo>
                <a:cubicBezTo>
                  <a:pt x="31" y="13"/>
                  <a:pt x="26" y="17"/>
                  <a:pt x="22" y="21"/>
                </a:cubicBezTo>
                <a:cubicBezTo>
                  <a:pt x="18" y="25"/>
                  <a:pt x="14" y="30"/>
                  <a:pt x="12" y="36"/>
                </a:cubicBezTo>
                <a:cubicBezTo>
                  <a:pt x="10" y="41"/>
                  <a:pt x="9" y="47"/>
                  <a:pt x="9" y="53"/>
                </a:cubicBezTo>
                <a:cubicBezTo>
                  <a:pt x="9" y="59"/>
                  <a:pt x="10" y="65"/>
                  <a:pt x="12" y="70"/>
                </a:cubicBezTo>
                <a:cubicBezTo>
                  <a:pt x="12" y="70"/>
                  <a:pt x="12" y="70"/>
                  <a:pt x="12" y="70"/>
                </a:cubicBezTo>
                <a:cubicBezTo>
                  <a:pt x="14" y="75"/>
                  <a:pt x="18" y="80"/>
                  <a:pt x="22" y="85"/>
                </a:cubicBezTo>
                <a:cubicBezTo>
                  <a:pt x="26" y="89"/>
                  <a:pt x="31" y="92"/>
                  <a:pt x="36" y="94"/>
                </a:cubicBezTo>
                <a:cubicBezTo>
                  <a:pt x="42" y="97"/>
                  <a:pt x="47" y="98"/>
                  <a:pt x="54" y="98"/>
                </a:cubicBezTo>
                <a:close/>
                <a:moveTo>
                  <a:pt x="99" y="76"/>
                </a:moveTo>
                <a:cubicBezTo>
                  <a:pt x="99" y="76"/>
                  <a:pt x="99" y="76"/>
                  <a:pt x="99" y="76"/>
                </a:cubicBezTo>
                <a:cubicBezTo>
                  <a:pt x="65" y="65"/>
                  <a:pt x="65" y="65"/>
                  <a:pt x="65" y="65"/>
                </a:cubicBezTo>
                <a:cubicBezTo>
                  <a:pt x="77" y="98"/>
                  <a:pt x="77" y="98"/>
                  <a:pt x="77" y="98"/>
                </a:cubicBezTo>
                <a:cubicBezTo>
                  <a:pt x="82" y="88"/>
                  <a:pt x="82" y="88"/>
                  <a:pt x="82" y="88"/>
                </a:cubicBezTo>
                <a:cubicBezTo>
                  <a:pt x="82" y="88"/>
                  <a:pt x="82" y="88"/>
                  <a:pt x="82" y="88"/>
                </a:cubicBezTo>
                <a:cubicBezTo>
                  <a:pt x="82" y="87"/>
                  <a:pt x="82" y="87"/>
                  <a:pt x="83" y="87"/>
                </a:cubicBezTo>
                <a:cubicBezTo>
                  <a:pt x="84" y="86"/>
                  <a:pt x="85" y="86"/>
                  <a:pt x="86" y="87"/>
                </a:cubicBezTo>
                <a:cubicBezTo>
                  <a:pt x="96" y="97"/>
                  <a:pt x="96" y="97"/>
                  <a:pt x="96" y="97"/>
                </a:cubicBezTo>
                <a:cubicBezTo>
                  <a:pt x="98" y="95"/>
                  <a:pt x="98" y="95"/>
                  <a:pt x="98" y="95"/>
                </a:cubicBezTo>
                <a:cubicBezTo>
                  <a:pt x="88" y="85"/>
                  <a:pt x="88" y="85"/>
                  <a:pt x="88" y="85"/>
                </a:cubicBezTo>
                <a:cubicBezTo>
                  <a:pt x="88" y="85"/>
                  <a:pt x="87" y="85"/>
                  <a:pt x="87" y="85"/>
                </a:cubicBezTo>
                <a:cubicBezTo>
                  <a:pt x="87" y="83"/>
                  <a:pt x="87" y="82"/>
                  <a:pt x="88" y="81"/>
                </a:cubicBezTo>
                <a:cubicBezTo>
                  <a:pt x="99" y="76"/>
                  <a:pt x="99" y="76"/>
                  <a:pt x="99" y="76"/>
                </a:cubicBezTo>
                <a:close/>
              </a:path>
            </a:pathLst>
          </a:custGeom>
          <a:solidFill>
            <a:srgbClr val="4361C7"/>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22" name="KSO_Shape"/>
          <p:cNvSpPr/>
          <p:nvPr/>
        </p:nvSpPr>
        <p:spPr>
          <a:xfrm>
            <a:off x="5152363" y="2858952"/>
            <a:ext cx="1899422" cy="3006999"/>
          </a:xfrm>
          <a:custGeom>
            <a:avLst/>
            <a:gdLst>
              <a:gd name="T0" fmla="*/ 2147483646 w 3864"/>
              <a:gd name="T1" fmla="*/ 1817606605 h 6111"/>
              <a:gd name="T2" fmla="*/ 2147483646 w 3864"/>
              <a:gd name="T3" fmla="*/ 2147483646 h 6111"/>
              <a:gd name="T4" fmla="*/ 2147483646 w 3864"/>
              <a:gd name="T5" fmla="*/ 2147483646 h 6111"/>
              <a:gd name="T6" fmla="*/ 2147483646 w 3864"/>
              <a:gd name="T7" fmla="*/ 2147483646 h 6111"/>
              <a:gd name="T8" fmla="*/ 2147483646 w 3864"/>
              <a:gd name="T9" fmla="*/ 2147483646 h 6111"/>
              <a:gd name="T10" fmla="*/ 2147483646 w 3864"/>
              <a:gd name="T11" fmla="*/ 2147483646 h 6111"/>
              <a:gd name="T12" fmla="*/ 2147483646 w 3864"/>
              <a:gd name="T13" fmla="*/ 2147483646 h 6111"/>
              <a:gd name="T14" fmla="*/ 2147483646 w 3864"/>
              <a:gd name="T15" fmla="*/ 2147483646 h 6111"/>
              <a:gd name="T16" fmla="*/ 2147483646 w 3864"/>
              <a:gd name="T17" fmla="*/ 2147483646 h 6111"/>
              <a:gd name="T18" fmla="*/ 2147483646 w 3864"/>
              <a:gd name="T19" fmla="*/ 2147483646 h 6111"/>
              <a:gd name="T20" fmla="*/ 2147483646 w 3864"/>
              <a:gd name="T21" fmla="*/ 2147483646 h 6111"/>
              <a:gd name="T22" fmla="*/ 2147483646 w 3864"/>
              <a:gd name="T23" fmla="*/ 2147483646 h 6111"/>
              <a:gd name="T24" fmla="*/ 2147483646 w 3864"/>
              <a:gd name="T25" fmla="*/ 2147483646 h 6111"/>
              <a:gd name="T26" fmla="*/ 2147483646 w 3864"/>
              <a:gd name="T27" fmla="*/ 2147483646 h 6111"/>
              <a:gd name="T28" fmla="*/ 2147483646 w 3864"/>
              <a:gd name="T29" fmla="*/ 2147483646 h 6111"/>
              <a:gd name="T30" fmla="*/ 2147483646 w 3864"/>
              <a:gd name="T31" fmla="*/ 2147483646 h 6111"/>
              <a:gd name="T32" fmla="*/ 2147483646 w 3864"/>
              <a:gd name="T33" fmla="*/ 2147483646 h 6111"/>
              <a:gd name="T34" fmla="*/ 2147483646 w 3864"/>
              <a:gd name="T35" fmla="*/ 2147483646 h 6111"/>
              <a:gd name="T36" fmla="*/ 574134261 w 3864"/>
              <a:gd name="T37" fmla="*/ 2147483646 h 6111"/>
              <a:gd name="T38" fmla="*/ 906491754 w 3864"/>
              <a:gd name="T39" fmla="*/ 2147483646 h 6111"/>
              <a:gd name="T40" fmla="*/ 2147483646 w 3864"/>
              <a:gd name="T41" fmla="*/ 2147483646 h 6111"/>
              <a:gd name="T42" fmla="*/ 2147483646 w 3864"/>
              <a:gd name="T43" fmla="*/ 2147483646 h 6111"/>
              <a:gd name="T44" fmla="*/ 2147483646 w 3864"/>
              <a:gd name="T45" fmla="*/ 2147483646 h 6111"/>
              <a:gd name="T46" fmla="*/ 2147483646 w 3864"/>
              <a:gd name="T47" fmla="*/ 1817606605 h 6111"/>
              <a:gd name="T48" fmla="*/ 2147483646 w 3864"/>
              <a:gd name="T49" fmla="*/ 2147483646 h 6111"/>
              <a:gd name="T50" fmla="*/ 2147483646 w 3864"/>
              <a:gd name="T51" fmla="*/ 2147483646 h 6111"/>
              <a:gd name="T52" fmla="*/ 2147483646 w 3864"/>
              <a:gd name="T53" fmla="*/ 2147483646 h 6111"/>
              <a:gd name="T54" fmla="*/ 2147483646 w 3864"/>
              <a:gd name="T55" fmla="*/ 2147483646 h 6111"/>
              <a:gd name="T56" fmla="*/ 2147483646 w 3864"/>
              <a:gd name="T57" fmla="*/ 2147483646 h 6111"/>
              <a:gd name="T58" fmla="*/ 2147483646 w 3864"/>
              <a:gd name="T59" fmla="*/ 2147483646 h 6111"/>
              <a:gd name="T60" fmla="*/ 2147483646 w 3864"/>
              <a:gd name="T61" fmla="*/ 2147483646 h 6111"/>
              <a:gd name="T62" fmla="*/ 2147483646 w 3864"/>
              <a:gd name="T63" fmla="*/ 2147483646 h 6111"/>
              <a:gd name="T64" fmla="*/ 2147483646 w 3864"/>
              <a:gd name="T65" fmla="*/ 2147483646 h 6111"/>
              <a:gd name="T66" fmla="*/ 2147483646 w 3864"/>
              <a:gd name="T67" fmla="*/ 2147483646 h 6111"/>
              <a:gd name="T68" fmla="*/ 2147483646 w 3864"/>
              <a:gd name="T69" fmla="*/ 2147483646 h 6111"/>
              <a:gd name="T70" fmla="*/ 2147483646 w 3864"/>
              <a:gd name="T71" fmla="*/ 2147483646 h 6111"/>
              <a:gd name="T72" fmla="*/ 2147483646 w 3864"/>
              <a:gd name="T73" fmla="*/ 2147483646 h 6111"/>
              <a:gd name="T74" fmla="*/ 2147483646 w 3864"/>
              <a:gd name="T75" fmla="*/ 2147483646 h 6111"/>
              <a:gd name="T76" fmla="*/ 2147483646 w 3864"/>
              <a:gd name="T77" fmla="*/ 2147483646 h 6111"/>
              <a:gd name="T78" fmla="*/ 2147483646 w 3864"/>
              <a:gd name="T79" fmla="*/ 2147483646 h 6111"/>
              <a:gd name="T80" fmla="*/ 2147483646 w 3864"/>
              <a:gd name="T81" fmla="*/ 2147483646 h 6111"/>
              <a:gd name="T82" fmla="*/ 2147483646 w 3864"/>
              <a:gd name="T83" fmla="*/ 2147483646 h 6111"/>
              <a:gd name="T84" fmla="*/ 2147483646 w 3864"/>
              <a:gd name="T85" fmla="*/ 2147483646 h 6111"/>
              <a:gd name="T86" fmla="*/ 2147483646 w 3864"/>
              <a:gd name="T87" fmla="*/ 2147483646 h 6111"/>
              <a:gd name="T88" fmla="*/ 2147483646 w 3864"/>
              <a:gd name="T89" fmla="*/ 2147483646 h 6111"/>
              <a:gd name="T90" fmla="*/ 2147483646 w 3864"/>
              <a:gd name="T91" fmla="*/ 2147483646 h 6111"/>
              <a:gd name="T92" fmla="*/ 2147483646 w 3864"/>
              <a:gd name="T93" fmla="*/ 2147483646 h 6111"/>
              <a:gd name="T94" fmla="*/ 2147483646 w 3864"/>
              <a:gd name="T95" fmla="*/ 2147483646 h 6111"/>
              <a:gd name="T96" fmla="*/ 2147483646 w 3864"/>
              <a:gd name="T97" fmla="*/ 2147483646 h 6111"/>
              <a:gd name="T98" fmla="*/ 2147483646 w 3864"/>
              <a:gd name="T99" fmla="*/ 2147483646 h 6111"/>
              <a:gd name="T100" fmla="*/ 2147483646 w 3864"/>
              <a:gd name="T101" fmla="*/ 2147483646 h 6111"/>
              <a:gd name="T102" fmla="*/ 2147483646 w 3864"/>
              <a:gd name="T103" fmla="*/ 2147483646 h 6111"/>
              <a:gd name="T104" fmla="*/ 2147483646 w 3864"/>
              <a:gd name="T105" fmla="*/ 2147483646 h 6111"/>
              <a:gd name="T106" fmla="*/ 2147483646 w 3864"/>
              <a:gd name="T107" fmla="*/ 2147483646 h 6111"/>
              <a:gd name="T108" fmla="*/ 2147483646 w 3864"/>
              <a:gd name="T109" fmla="*/ 2147483646 h 6111"/>
              <a:gd name="T110" fmla="*/ 2147483646 w 3864"/>
              <a:gd name="T111" fmla="*/ 2147483646 h 6111"/>
              <a:gd name="T112" fmla="*/ 2147483646 w 3864"/>
              <a:gd name="T113" fmla="*/ 2147483646 h 6111"/>
              <a:gd name="T114" fmla="*/ 2147483646 w 3864"/>
              <a:gd name="T115" fmla="*/ 2147483646 h 6111"/>
              <a:gd name="T116" fmla="*/ 2147483646 w 3864"/>
              <a:gd name="T117" fmla="*/ 2147483646 h 6111"/>
              <a:gd name="T118" fmla="*/ 2147483646 w 3864"/>
              <a:gd name="T119" fmla="*/ 2147483646 h 6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863" h="6111">
                <a:moveTo>
                  <a:pt x="1932" y="0"/>
                </a:moveTo>
                <a:lnTo>
                  <a:pt x="1932" y="0"/>
                </a:lnTo>
                <a:lnTo>
                  <a:pt x="1982" y="0"/>
                </a:lnTo>
                <a:lnTo>
                  <a:pt x="2031" y="2"/>
                </a:lnTo>
                <a:lnTo>
                  <a:pt x="2081" y="5"/>
                </a:lnTo>
                <a:lnTo>
                  <a:pt x="2129" y="9"/>
                </a:lnTo>
                <a:lnTo>
                  <a:pt x="2178" y="15"/>
                </a:lnTo>
                <a:lnTo>
                  <a:pt x="2226" y="22"/>
                </a:lnTo>
                <a:lnTo>
                  <a:pt x="2273" y="30"/>
                </a:lnTo>
                <a:lnTo>
                  <a:pt x="2321" y="39"/>
                </a:lnTo>
                <a:lnTo>
                  <a:pt x="2367" y="48"/>
                </a:lnTo>
                <a:lnTo>
                  <a:pt x="2415" y="60"/>
                </a:lnTo>
                <a:lnTo>
                  <a:pt x="2460" y="73"/>
                </a:lnTo>
                <a:lnTo>
                  <a:pt x="2507" y="87"/>
                </a:lnTo>
                <a:lnTo>
                  <a:pt x="2551" y="101"/>
                </a:lnTo>
                <a:lnTo>
                  <a:pt x="2596" y="117"/>
                </a:lnTo>
                <a:lnTo>
                  <a:pt x="2640" y="133"/>
                </a:lnTo>
                <a:lnTo>
                  <a:pt x="2683" y="152"/>
                </a:lnTo>
                <a:lnTo>
                  <a:pt x="2727" y="170"/>
                </a:lnTo>
                <a:lnTo>
                  <a:pt x="2769" y="190"/>
                </a:lnTo>
                <a:lnTo>
                  <a:pt x="2811" y="211"/>
                </a:lnTo>
                <a:lnTo>
                  <a:pt x="2853" y="233"/>
                </a:lnTo>
                <a:lnTo>
                  <a:pt x="2893" y="255"/>
                </a:lnTo>
                <a:lnTo>
                  <a:pt x="2934" y="279"/>
                </a:lnTo>
                <a:lnTo>
                  <a:pt x="2973" y="304"/>
                </a:lnTo>
                <a:lnTo>
                  <a:pt x="3012" y="329"/>
                </a:lnTo>
                <a:lnTo>
                  <a:pt x="3050" y="356"/>
                </a:lnTo>
                <a:lnTo>
                  <a:pt x="3087" y="383"/>
                </a:lnTo>
                <a:lnTo>
                  <a:pt x="3124" y="412"/>
                </a:lnTo>
                <a:lnTo>
                  <a:pt x="3160" y="441"/>
                </a:lnTo>
                <a:lnTo>
                  <a:pt x="3196" y="471"/>
                </a:lnTo>
                <a:lnTo>
                  <a:pt x="3231" y="501"/>
                </a:lnTo>
                <a:lnTo>
                  <a:pt x="3265" y="532"/>
                </a:lnTo>
                <a:lnTo>
                  <a:pt x="3297" y="565"/>
                </a:lnTo>
                <a:lnTo>
                  <a:pt x="3330" y="599"/>
                </a:lnTo>
                <a:lnTo>
                  <a:pt x="3362" y="632"/>
                </a:lnTo>
                <a:lnTo>
                  <a:pt x="3393" y="667"/>
                </a:lnTo>
                <a:lnTo>
                  <a:pt x="3423" y="702"/>
                </a:lnTo>
                <a:lnTo>
                  <a:pt x="3452" y="739"/>
                </a:lnTo>
                <a:lnTo>
                  <a:pt x="3480" y="775"/>
                </a:lnTo>
                <a:lnTo>
                  <a:pt x="3507" y="813"/>
                </a:lnTo>
                <a:lnTo>
                  <a:pt x="3534" y="852"/>
                </a:lnTo>
                <a:lnTo>
                  <a:pt x="3560" y="890"/>
                </a:lnTo>
                <a:lnTo>
                  <a:pt x="3584" y="930"/>
                </a:lnTo>
                <a:lnTo>
                  <a:pt x="3607" y="970"/>
                </a:lnTo>
                <a:lnTo>
                  <a:pt x="3631" y="1011"/>
                </a:lnTo>
                <a:lnTo>
                  <a:pt x="3653" y="1051"/>
                </a:lnTo>
                <a:lnTo>
                  <a:pt x="3674" y="1094"/>
                </a:lnTo>
                <a:lnTo>
                  <a:pt x="3693" y="1136"/>
                </a:lnTo>
                <a:lnTo>
                  <a:pt x="3712" y="1179"/>
                </a:lnTo>
                <a:lnTo>
                  <a:pt x="3729" y="1223"/>
                </a:lnTo>
                <a:lnTo>
                  <a:pt x="3747" y="1267"/>
                </a:lnTo>
                <a:lnTo>
                  <a:pt x="3762" y="1312"/>
                </a:lnTo>
                <a:lnTo>
                  <a:pt x="3777" y="1357"/>
                </a:lnTo>
                <a:lnTo>
                  <a:pt x="3791" y="1402"/>
                </a:lnTo>
                <a:lnTo>
                  <a:pt x="3802" y="1449"/>
                </a:lnTo>
                <a:lnTo>
                  <a:pt x="3814" y="1495"/>
                </a:lnTo>
                <a:lnTo>
                  <a:pt x="3824" y="1543"/>
                </a:lnTo>
                <a:lnTo>
                  <a:pt x="3834" y="1589"/>
                </a:lnTo>
                <a:lnTo>
                  <a:pt x="3842" y="1638"/>
                </a:lnTo>
                <a:lnTo>
                  <a:pt x="3848" y="1685"/>
                </a:lnTo>
                <a:lnTo>
                  <a:pt x="3853" y="1734"/>
                </a:lnTo>
                <a:lnTo>
                  <a:pt x="3858" y="1783"/>
                </a:lnTo>
                <a:lnTo>
                  <a:pt x="3862" y="1832"/>
                </a:lnTo>
                <a:lnTo>
                  <a:pt x="3863" y="1882"/>
                </a:lnTo>
                <a:lnTo>
                  <a:pt x="3864" y="1932"/>
                </a:lnTo>
                <a:lnTo>
                  <a:pt x="3863" y="1999"/>
                </a:lnTo>
                <a:lnTo>
                  <a:pt x="3859" y="2065"/>
                </a:lnTo>
                <a:lnTo>
                  <a:pt x="3853" y="2130"/>
                </a:lnTo>
                <a:lnTo>
                  <a:pt x="3845" y="2195"/>
                </a:lnTo>
                <a:lnTo>
                  <a:pt x="3836" y="2260"/>
                </a:lnTo>
                <a:lnTo>
                  <a:pt x="3823" y="2324"/>
                </a:lnTo>
                <a:lnTo>
                  <a:pt x="3809" y="2387"/>
                </a:lnTo>
                <a:lnTo>
                  <a:pt x="3793" y="2449"/>
                </a:lnTo>
                <a:lnTo>
                  <a:pt x="3776" y="2511"/>
                </a:lnTo>
                <a:lnTo>
                  <a:pt x="3755" y="2571"/>
                </a:lnTo>
                <a:lnTo>
                  <a:pt x="3733" y="2631"/>
                </a:lnTo>
                <a:lnTo>
                  <a:pt x="3709" y="2690"/>
                </a:lnTo>
                <a:lnTo>
                  <a:pt x="3683" y="2747"/>
                </a:lnTo>
                <a:lnTo>
                  <a:pt x="3656" y="2804"/>
                </a:lnTo>
                <a:lnTo>
                  <a:pt x="3626" y="2859"/>
                </a:lnTo>
                <a:lnTo>
                  <a:pt x="3596" y="2914"/>
                </a:lnTo>
                <a:lnTo>
                  <a:pt x="3566" y="2963"/>
                </a:lnTo>
                <a:lnTo>
                  <a:pt x="3534" y="3011"/>
                </a:lnTo>
                <a:lnTo>
                  <a:pt x="3502" y="3058"/>
                </a:lnTo>
                <a:lnTo>
                  <a:pt x="3467" y="3103"/>
                </a:lnTo>
                <a:lnTo>
                  <a:pt x="3432" y="3148"/>
                </a:lnTo>
                <a:lnTo>
                  <a:pt x="3395" y="3193"/>
                </a:lnTo>
                <a:lnTo>
                  <a:pt x="3358" y="3234"/>
                </a:lnTo>
                <a:lnTo>
                  <a:pt x="3318" y="3276"/>
                </a:lnTo>
                <a:lnTo>
                  <a:pt x="3278" y="3317"/>
                </a:lnTo>
                <a:lnTo>
                  <a:pt x="3237" y="3356"/>
                </a:lnTo>
                <a:lnTo>
                  <a:pt x="3194" y="3393"/>
                </a:lnTo>
                <a:lnTo>
                  <a:pt x="3150" y="3431"/>
                </a:lnTo>
                <a:lnTo>
                  <a:pt x="3106" y="3465"/>
                </a:lnTo>
                <a:lnTo>
                  <a:pt x="3059" y="3500"/>
                </a:lnTo>
                <a:lnTo>
                  <a:pt x="3013" y="3533"/>
                </a:lnTo>
                <a:lnTo>
                  <a:pt x="2965" y="3564"/>
                </a:lnTo>
                <a:lnTo>
                  <a:pt x="2965" y="3763"/>
                </a:lnTo>
                <a:lnTo>
                  <a:pt x="3040" y="3756"/>
                </a:lnTo>
                <a:lnTo>
                  <a:pt x="3184" y="3744"/>
                </a:lnTo>
                <a:lnTo>
                  <a:pt x="3240" y="3879"/>
                </a:lnTo>
                <a:lnTo>
                  <a:pt x="3257" y="3921"/>
                </a:lnTo>
                <a:lnTo>
                  <a:pt x="3272" y="3961"/>
                </a:lnTo>
                <a:lnTo>
                  <a:pt x="3283" y="4003"/>
                </a:lnTo>
                <a:lnTo>
                  <a:pt x="3293" y="4044"/>
                </a:lnTo>
                <a:lnTo>
                  <a:pt x="3301" y="4084"/>
                </a:lnTo>
                <a:lnTo>
                  <a:pt x="3305" y="4125"/>
                </a:lnTo>
                <a:lnTo>
                  <a:pt x="3309" y="4166"/>
                </a:lnTo>
                <a:lnTo>
                  <a:pt x="3310" y="4206"/>
                </a:lnTo>
                <a:lnTo>
                  <a:pt x="3309" y="4248"/>
                </a:lnTo>
                <a:lnTo>
                  <a:pt x="3305" y="4289"/>
                </a:lnTo>
                <a:lnTo>
                  <a:pt x="3300" y="4329"/>
                </a:lnTo>
                <a:lnTo>
                  <a:pt x="3292" y="4370"/>
                </a:lnTo>
                <a:lnTo>
                  <a:pt x="3282" y="4409"/>
                </a:lnTo>
                <a:lnTo>
                  <a:pt x="3269" y="4449"/>
                </a:lnTo>
                <a:lnTo>
                  <a:pt x="3256" y="4487"/>
                </a:lnTo>
                <a:lnTo>
                  <a:pt x="3239" y="4527"/>
                </a:lnTo>
                <a:lnTo>
                  <a:pt x="3224" y="4560"/>
                </a:lnTo>
                <a:lnTo>
                  <a:pt x="3240" y="4600"/>
                </a:lnTo>
                <a:lnTo>
                  <a:pt x="3257" y="4642"/>
                </a:lnTo>
                <a:lnTo>
                  <a:pt x="3272" y="4682"/>
                </a:lnTo>
                <a:lnTo>
                  <a:pt x="3283" y="4724"/>
                </a:lnTo>
                <a:lnTo>
                  <a:pt x="3293" y="4765"/>
                </a:lnTo>
                <a:lnTo>
                  <a:pt x="3301" y="4805"/>
                </a:lnTo>
                <a:lnTo>
                  <a:pt x="3305" y="4846"/>
                </a:lnTo>
                <a:lnTo>
                  <a:pt x="3309" y="4888"/>
                </a:lnTo>
                <a:lnTo>
                  <a:pt x="3310" y="4927"/>
                </a:lnTo>
                <a:lnTo>
                  <a:pt x="3309" y="4969"/>
                </a:lnTo>
                <a:lnTo>
                  <a:pt x="3305" y="5010"/>
                </a:lnTo>
                <a:lnTo>
                  <a:pt x="3300" y="5050"/>
                </a:lnTo>
                <a:lnTo>
                  <a:pt x="3292" y="5091"/>
                </a:lnTo>
                <a:lnTo>
                  <a:pt x="3282" y="5130"/>
                </a:lnTo>
                <a:lnTo>
                  <a:pt x="3269" y="5170"/>
                </a:lnTo>
                <a:lnTo>
                  <a:pt x="3256" y="5209"/>
                </a:lnTo>
                <a:lnTo>
                  <a:pt x="3239" y="5248"/>
                </a:lnTo>
                <a:lnTo>
                  <a:pt x="3191" y="5356"/>
                </a:lnTo>
                <a:lnTo>
                  <a:pt x="3073" y="5366"/>
                </a:lnTo>
                <a:lnTo>
                  <a:pt x="886" y="5559"/>
                </a:lnTo>
                <a:lnTo>
                  <a:pt x="735" y="5573"/>
                </a:lnTo>
                <a:lnTo>
                  <a:pt x="681" y="5430"/>
                </a:lnTo>
                <a:lnTo>
                  <a:pt x="668" y="5395"/>
                </a:lnTo>
                <a:lnTo>
                  <a:pt x="656" y="5359"/>
                </a:lnTo>
                <a:lnTo>
                  <a:pt x="646" y="5323"/>
                </a:lnTo>
                <a:lnTo>
                  <a:pt x="636" y="5286"/>
                </a:lnTo>
                <a:lnTo>
                  <a:pt x="628" y="5249"/>
                </a:lnTo>
                <a:lnTo>
                  <a:pt x="623" y="5210"/>
                </a:lnTo>
                <a:lnTo>
                  <a:pt x="618" y="5172"/>
                </a:lnTo>
                <a:lnTo>
                  <a:pt x="616" y="5133"/>
                </a:lnTo>
                <a:lnTo>
                  <a:pt x="614" y="5091"/>
                </a:lnTo>
                <a:lnTo>
                  <a:pt x="617" y="5049"/>
                </a:lnTo>
                <a:lnTo>
                  <a:pt x="621" y="5006"/>
                </a:lnTo>
                <a:lnTo>
                  <a:pt x="628" y="4963"/>
                </a:lnTo>
                <a:lnTo>
                  <a:pt x="633" y="4941"/>
                </a:lnTo>
                <a:lnTo>
                  <a:pt x="638" y="4919"/>
                </a:lnTo>
                <a:lnTo>
                  <a:pt x="645" y="4897"/>
                </a:lnTo>
                <a:lnTo>
                  <a:pt x="652" y="4875"/>
                </a:lnTo>
                <a:lnTo>
                  <a:pt x="659" y="4853"/>
                </a:lnTo>
                <a:lnTo>
                  <a:pt x="668" y="4831"/>
                </a:lnTo>
                <a:lnTo>
                  <a:pt x="677" y="4808"/>
                </a:lnTo>
                <a:lnTo>
                  <a:pt x="688" y="4786"/>
                </a:lnTo>
                <a:lnTo>
                  <a:pt x="700" y="4759"/>
                </a:lnTo>
                <a:lnTo>
                  <a:pt x="681" y="4709"/>
                </a:lnTo>
                <a:lnTo>
                  <a:pt x="668" y="4674"/>
                </a:lnTo>
                <a:lnTo>
                  <a:pt x="656" y="4638"/>
                </a:lnTo>
                <a:lnTo>
                  <a:pt x="646" y="4602"/>
                </a:lnTo>
                <a:lnTo>
                  <a:pt x="636" y="4565"/>
                </a:lnTo>
                <a:lnTo>
                  <a:pt x="628" y="4528"/>
                </a:lnTo>
                <a:lnTo>
                  <a:pt x="623" y="4489"/>
                </a:lnTo>
                <a:lnTo>
                  <a:pt x="618" y="4451"/>
                </a:lnTo>
                <a:lnTo>
                  <a:pt x="616" y="4412"/>
                </a:lnTo>
                <a:lnTo>
                  <a:pt x="614" y="4370"/>
                </a:lnTo>
                <a:lnTo>
                  <a:pt x="617" y="4327"/>
                </a:lnTo>
                <a:lnTo>
                  <a:pt x="621" y="4285"/>
                </a:lnTo>
                <a:lnTo>
                  <a:pt x="628" y="4242"/>
                </a:lnTo>
                <a:lnTo>
                  <a:pt x="633" y="4220"/>
                </a:lnTo>
                <a:lnTo>
                  <a:pt x="638" y="4198"/>
                </a:lnTo>
                <a:lnTo>
                  <a:pt x="645" y="4176"/>
                </a:lnTo>
                <a:lnTo>
                  <a:pt x="652" y="4154"/>
                </a:lnTo>
                <a:lnTo>
                  <a:pt x="659" y="4132"/>
                </a:lnTo>
                <a:lnTo>
                  <a:pt x="668" y="4110"/>
                </a:lnTo>
                <a:lnTo>
                  <a:pt x="677" y="4087"/>
                </a:lnTo>
                <a:lnTo>
                  <a:pt x="688" y="4064"/>
                </a:lnTo>
                <a:lnTo>
                  <a:pt x="736" y="3960"/>
                </a:lnTo>
                <a:lnTo>
                  <a:pt x="851" y="3950"/>
                </a:lnTo>
                <a:lnTo>
                  <a:pt x="934" y="3943"/>
                </a:lnTo>
                <a:lnTo>
                  <a:pt x="934" y="3586"/>
                </a:lnTo>
                <a:lnTo>
                  <a:pt x="885" y="3555"/>
                </a:lnTo>
                <a:lnTo>
                  <a:pt x="836" y="3522"/>
                </a:lnTo>
                <a:lnTo>
                  <a:pt x="789" y="3489"/>
                </a:lnTo>
                <a:lnTo>
                  <a:pt x="742" y="3454"/>
                </a:lnTo>
                <a:lnTo>
                  <a:pt x="697" y="3417"/>
                </a:lnTo>
                <a:lnTo>
                  <a:pt x="653" y="3378"/>
                </a:lnTo>
                <a:lnTo>
                  <a:pt x="610" y="3340"/>
                </a:lnTo>
                <a:lnTo>
                  <a:pt x="568" y="3299"/>
                </a:lnTo>
                <a:lnTo>
                  <a:pt x="527" y="3258"/>
                </a:lnTo>
                <a:lnTo>
                  <a:pt x="488" y="3215"/>
                </a:lnTo>
                <a:lnTo>
                  <a:pt x="450" y="3170"/>
                </a:lnTo>
                <a:lnTo>
                  <a:pt x="414" y="3125"/>
                </a:lnTo>
                <a:lnTo>
                  <a:pt x="378" y="3079"/>
                </a:lnTo>
                <a:lnTo>
                  <a:pt x="344" y="3031"/>
                </a:lnTo>
                <a:lnTo>
                  <a:pt x="311" y="2982"/>
                </a:lnTo>
                <a:lnTo>
                  <a:pt x="280" y="2934"/>
                </a:lnTo>
                <a:lnTo>
                  <a:pt x="248" y="2878"/>
                </a:lnTo>
                <a:lnTo>
                  <a:pt x="217" y="2821"/>
                </a:lnTo>
                <a:lnTo>
                  <a:pt x="188" y="2763"/>
                </a:lnTo>
                <a:lnTo>
                  <a:pt x="162" y="2705"/>
                </a:lnTo>
                <a:lnTo>
                  <a:pt x="136" y="2644"/>
                </a:lnTo>
                <a:lnTo>
                  <a:pt x="113" y="2584"/>
                </a:lnTo>
                <a:lnTo>
                  <a:pt x="92" y="2523"/>
                </a:lnTo>
                <a:lnTo>
                  <a:pt x="73" y="2460"/>
                </a:lnTo>
                <a:lnTo>
                  <a:pt x="56" y="2396"/>
                </a:lnTo>
                <a:lnTo>
                  <a:pt x="42" y="2332"/>
                </a:lnTo>
                <a:lnTo>
                  <a:pt x="29" y="2267"/>
                </a:lnTo>
                <a:lnTo>
                  <a:pt x="19" y="2201"/>
                </a:lnTo>
                <a:lnTo>
                  <a:pt x="11" y="2135"/>
                </a:lnTo>
                <a:lnTo>
                  <a:pt x="5" y="2067"/>
                </a:lnTo>
                <a:lnTo>
                  <a:pt x="1" y="2000"/>
                </a:lnTo>
                <a:lnTo>
                  <a:pt x="0" y="1932"/>
                </a:lnTo>
                <a:lnTo>
                  <a:pt x="0" y="1882"/>
                </a:lnTo>
                <a:lnTo>
                  <a:pt x="3" y="1832"/>
                </a:lnTo>
                <a:lnTo>
                  <a:pt x="5" y="1783"/>
                </a:lnTo>
                <a:lnTo>
                  <a:pt x="10" y="1734"/>
                </a:lnTo>
                <a:lnTo>
                  <a:pt x="15" y="1685"/>
                </a:lnTo>
                <a:lnTo>
                  <a:pt x="22" y="1638"/>
                </a:lnTo>
                <a:lnTo>
                  <a:pt x="30" y="1589"/>
                </a:lnTo>
                <a:lnTo>
                  <a:pt x="39" y="1543"/>
                </a:lnTo>
                <a:lnTo>
                  <a:pt x="49" y="1495"/>
                </a:lnTo>
                <a:lnTo>
                  <a:pt x="61" y="1449"/>
                </a:lnTo>
                <a:lnTo>
                  <a:pt x="73" y="1402"/>
                </a:lnTo>
                <a:lnTo>
                  <a:pt x="86" y="1357"/>
                </a:lnTo>
                <a:lnTo>
                  <a:pt x="101" y="1312"/>
                </a:lnTo>
                <a:lnTo>
                  <a:pt x="118" y="1267"/>
                </a:lnTo>
                <a:lnTo>
                  <a:pt x="134" y="1223"/>
                </a:lnTo>
                <a:lnTo>
                  <a:pt x="151" y="1179"/>
                </a:lnTo>
                <a:lnTo>
                  <a:pt x="171" y="1136"/>
                </a:lnTo>
                <a:lnTo>
                  <a:pt x="191" y="1094"/>
                </a:lnTo>
                <a:lnTo>
                  <a:pt x="212" y="1051"/>
                </a:lnTo>
                <a:lnTo>
                  <a:pt x="232" y="1011"/>
                </a:lnTo>
                <a:lnTo>
                  <a:pt x="256" y="970"/>
                </a:lnTo>
                <a:lnTo>
                  <a:pt x="279" y="930"/>
                </a:lnTo>
                <a:lnTo>
                  <a:pt x="304" y="890"/>
                </a:lnTo>
                <a:lnTo>
                  <a:pt x="330" y="852"/>
                </a:lnTo>
                <a:lnTo>
                  <a:pt x="357" y="813"/>
                </a:lnTo>
                <a:lnTo>
                  <a:pt x="383" y="775"/>
                </a:lnTo>
                <a:lnTo>
                  <a:pt x="411" y="739"/>
                </a:lnTo>
                <a:lnTo>
                  <a:pt x="441" y="702"/>
                </a:lnTo>
                <a:lnTo>
                  <a:pt x="470" y="667"/>
                </a:lnTo>
                <a:lnTo>
                  <a:pt x="502" y="632"/>
                </a:lnTo>
                <a:lnTo>
                  <a:pt x="533" y="599"/>
                </a:lnTo>
                <a:lnTo>
                  <a:pt x="566" y="565"/>
                </a:lnTo>
                <a:lnTo>
                  <a:pt x="599" y="532"/>
                </a:lnTo>
                <a:lnTo>
                  <a:pt x="633" y="501"/>
                </a:lnTo>
                <a:lnTo>
                  <a:pt x="668" y="471"/>
                </a:lnTo>
                <a:lnTo>
                  <a:pt x="703" y="441"/>
                </a:lnTo>
                <a:lnTo>
                  <a:pt x="739" y="412"/>
                </a:lnTo>
                <a:lnTo>
                  <a:pt x="776" y="383"/>
                </a:lnTo>
                <a:lnTo>
                  <a:pt x="813" y="356"/>
                </a:lnTo>
                <a:lnTo>
                  <a:pt x="851" y="329"/>
                </a:lnTo>
                <a:lnTo>
                  <a:pt x="891" y="304"/>
                </a:lnTo>
                <a:lnTo>
                  <a:pt x="930" y="279"/>
                </a:lnTo>
                <a:lnTo>
                  <a:pt x="970" y="255"/>
                </a:lnTo>
                <a:lnTo>
                  <a:pt x="1010" y="233"/>
                </a:lnTo>
                <a:lnTo>
                  <a:pt x="1052" y="211"/>
                </a:lnTo>
                <a:lnTo>
                  <a:pt x="1094" y="190"/>
                </a:lnTo>
                <a:lnTo>
                  <a:pt x="1137" y="170"/>
                </a:lnTo>
                <a:lnTo>
                  <a:pt x="1180" y="152"/>
                </a:lnTo>
                <a:lnTo>
                  <a:pt x="1224" y="133"/>
                </a:lnTo>
                <a:lnTo>
                  <a:pt x="1268" y="117"/>
                </a:lnTo>
                <a:lnTo>
                  <a:pt x="1312" y="101"/>
                </a:lnTo>
                <a:lnTo>
                  <a:pt x="1357" y="87"/>
                </a:lnTo>
                <a:lnTo>
                  <a:pt x="1403" y="73"/>
                </a:lnTo>
                <a:lnTo>
                  <a:pt x="1449" y="60"/>
                </a:lnTo>
                <a:lnTo>
                  <a:pt x="1496" y="48"/>
                </a:lnTo>
                <a:lnTo>
                  <a:pt x="1542" y="39"/>
                </a:lnTo>
                <a:lnTo>
                  <a:pt x="1590" y="30"/>
                </a:lnTo>
                <a:lnTo>
                  <a:pt x="1637" y="22"/>
                </a:lnTo>
                <a:lnTo>
                  <a:pt x="1686" y="15"/>
                </a:lnTo>
                <a:lnTo>
                  <a:pt x="1735" y="9"/>
                </a:lnTo>
                <a:lnTo>
                  <a:pt x="1783" y="5"/>
                </a:lnTo>
                <a:lnTo>
                  <a:pt x="1832" y="2"/>
                </a:lnTo>
                <a:lnTo>
                  <a:pt x="1882" y="0"/>
                </a:lnTo>
                <a:lnTo>
                  <a:pt x="1932" y="0"/>
                </a:lnTo>
                <a:close/>
                <a:moveTo>
                  <a:pt x="1507" y="2300"/>
                </a:moveTo>
                <a:lnTo>
                  <a:pt x="1507" y="2300"/>
                </a:lnTo>
                <a:lnTo>
                  <a:pt x="1533" y="2310"/>
                </a:lnTo>
                <a:lnTo>
                  <a:pt x="1557" y="2318"/>
                </a:lnTo>
                <a:lnTo>
                  <a:pt x="1569" y="2321"/>
                </a:lnTo>
                <a:lnTo>
                  <a:pt x="1580" y="2323"/>
                </a:lnTo>
                <a:lnTo>
                  <a:pt x="1592" y="2324"/>
                </a:lnTo>
                <a:lnTo>
                  <a:pt x="1604" y="2324"/>
                </a:lnTo>
                <a:lnTo>
                  <a:pt x="1619" y="2324"/>
                </a:lnTo>
                <a:lnTo>
                  <a:pt x="1633" y="2322"/>
                </a:lnTo>
                <a:lnTo>
                  <a:pt x="1648" y="2318"/>
                </a:lnTo>
                <a:lnTo>
                  <a:pt x="1663" y="2314"/>
                </a:lnTo>
                <a:lnTo>
                  <a:pt x="1677" y="2308"/>
                </a:lnTo>
                <a:lnTo>
                  <a:pt x="1691" y="2300"/>
                </a:lnTo>
                <a:lnTo>
                  <a:pt x="1705" y="2289"/>
                </a:lnTo>
                <a:lnTo>
                  <a:pt x="1718" y="2279"/>
                </a:lnTo>
                <a:lnTo>
                  <a:pt x="1750" y="2251"/>
                </a:lnTo>
                <a:lnTo>
                  <a:pt x="1782" y="2276"/>
                </a:lnTo>
                <a:lnTo>
                  <a:pt x="1801" y="2290"/>
                </a:lnTo>
                <a:lnTo>
                  <a:pt x="1819" y="2303"/>
                </a:lnTo>
                <a:lnTo>
                  <a:pt x="1838" y="2314"/>
                </a:lnTo>
                <a:lnTo>
                  <a:pt x="1855" y="2323"/>
                </a:lnTo>
                <a:lnTo>
                  <a:pt x="1873" y="2330"/>
                </a:lnTo>
                <a:lnTo>
                  <a:pt x="1890" y="2336"/>
                </a:lnTo>
                <a:lnTo>
                  <a:pt x="1908" y="2339"/>
                </a:lnTo>
                <a:lnTo>
                  <a:pt x="1924" y="2340"/>
                </a:lnTo>
                <a:lnTo>
                  <a:pt x="1939" y="2340"/>
                </a:lnTo>
                <a:lnTo>
                  <a:pt x="1954" y="2338"/>
                </a:lnTo>
                <a:lnTo>
                  <a:pt x="1969" y="2333"/>
                </a:lnTo>
                <a:lnTo>
                  <a:pt x="1984" y="2328"/>
                </a:lnTo>
                <a:lnTo>
                  <a:pt x="1999" y="2319"/>
                </a:lnTo>
                <a:lnTo>
                  <a:pt x="2013" y="2309"/>
                </a:lnTo>
                <a:lnTo>
                  <a:pt x="2028" y="2296"/>
                </a:lnTo>
                <a:lnTo>
                  <a:pt x="2044" y="2282"/>
                </a:lnTo>
                <a:lnTo>
                  <a:pt x="2077" y="2246"/>
                </a:lnTo>
                <a:lnTo>
                  <a:pt x="2113" y="2279"/>
                </a:lnTo>
                <a:lnTo>
                  <a:pt x="2134" y="2295"/>
                </a:lnTo>
                <a:lnTo>
                  <a:pt x="2154" y="2308"/>
                </a:lnTo>
                <a:lnTo>
                  <a:pt x="2175" y="2319"/>
                </a:lnTo>
                <a:lnTo>
                  <a:pt x="2194" y="2326"/>
                </a:lnTo>
                <a:lnTo>
                  <a:pt x="2215" y="2332"/>
                </a:lnTo>
                <a:lnTo>
                  <a:pt x="2235" y="2336"/>
                </a:lnTo>
                <a:lnTo>
                  <a:pt x="2255" y="2337"/>
                </a:lnTo>
                <a:lnTo>
                  <a:pt x="2275" y="2336"/>
                </a:lnTo>
                <a:lnTo>
                  <a:pt x="2291" y="2333"/>
                </a:lnTo>
                <a:lnTo>
                  <a:pt x="2308" y="2330"/>
                </a:lnTo>
                <a:lnTo>
                  <a:pt x="2324" y="2325"/>
                </a:lnTo>
                <a:lnTo>
                  <a:pt x="2342" y="2319"/>
                </a:lnTo>
                <a:lnTo>
                  <a:pt x="2359" y="2314"/>
                </a:lnTo>
                <a:lnTo>
                  <a:pt x="2377" y="2307"/>
                </a:lnTo>
                <a:lnTo>
                  <a:pt x="2412" y="2290"/>
                </a:lnTo>
                <a:lnTo>
                  <a:pt x="2484" y="2175"/>
                </a:lnTo>
                <a:lnTo>
                  <a:pt x="2653" y="2281"/>
                </a:lnTo>
                <a:lnTo>
                  <a:pt x="2239" y="2948"/>
                </a:lnTo>
                <a:lnTo>
                  <a:pt x="2239" y="3826"/>
                </a:lnTo>
                <a:lnTo>
                  <a:pt x="2564" y="3799"/>
                </a:lnTo>
                <a:lnTo>
                  <a:pt x="2564" y="3450"/>
                </a:lnTo>
                <a:lnTo>
                  <a:pt x="2564" y="3332"/>
                </a:lnTo>
                <a:lnTo>
                  <a:pt x="2668" y="3274"/>
                </a:lnTo>
                <a:lnTo>
                  <a:pt x="2712" y="3248"/>
                </a:lnTo>
                <a:lnTo>
                  <a:pt x="2756" y="3222"/>
                </a:lnTo>
                <a:lnTo>
                  <a:pt x="2799" y="3194"/>
                </a:lnTo>
                <a:lnTo>
                  <a:pt x="2841" y="3163"/>
                </a:lnTo>
                <a:lnTo>
                  <a:pt x="2882" y="3132"/>
                </a:lnTo>
                <a:lnTo>
                  <a:pt x="2921" y="3100"/>
                </a:lnTo>
                <a:lnTo>
                  <a:pt x="2960" y="3066"/>
                </a:lnTo>
                <a:lnTo>
                  <a:pt x="2997" y="3031"/>
                </a:lnTo>
                <a:lnTo>
                  <a:pt x="3033" y="2995"/>
                </a:lnTo>
                <a:lnTo>
                  <a:pt x="3067" y="2958"/>
                </a:lnTo>
                <a:lnTo>
                  <a:pt x="3101" y="2918"/>
                </a:lnTo>
                <a:lnTo>
                  <a:pt x="3134" y="2879"/>
                </a:lnTo>
                <a:lnTo>
                  <a:pt x="3165" y="2838"/>
                </a:lnTo>
                <a:lnTo>
                  <a:pt x="3195" y="2797"/>
                </a:lnTo>
                <a:lnTo>
                  <a:pt x="3223" y="2754"/>
                </a:lnTo>
                <a:lnTo>
                  <a:pt x="3250" y="2711"/>
                </a:lnTo>
                <a:lnTo>
                  <a:pt x="3275" y="2667"/>
                </a:lnTo>
                <a:lnTo>
                  <a:pt x="3299" y="2624"/>
                </a:lnTo>
                <a:lnTo>
                  <a:pt x="3319" y="2578"/>
                </a:lnTo>
                <a:lnTo>
                  <a:pt x="3340" y="2533"/>
                </a:lnTo>
                <a:lnTo>
                  <a:pt x="3359" y="2487"/>
                </a:lnTo>
                <a:lnTo>
                  <a:pt x="3376" y="2439"/>
                </a:lnTo>
                <a:lnTo>
                  <a:pt x="3393" y="2391"/>
                </a:lnTo>
                <a:lnTo>
                  <a:pt x="3406" y="2343"/>
                </a:lnTo>
                <a:lnTo>
                  <a:pt x="3419" y="2293"/>
                </a:lnTo>
                <a:lnTo>
                  <a:pt x="3431" y="2243"/>
                </a:lnTo>
                <a:lnTo>
                  <a:pt x="3440" y="2193"/>
                </a:lnTo>
                <a:lnTo>
                  <a:pt x="3448" y="2142"/>
                </a:lnTo>
                <a:lnTo>
                  <a:pt x="3454" y="2089"/>
                </a:lnTo>
                <a:lnTo>
                  <a:pt x="3459" y="2037"/>
                </a:lnTo>
                <a:lnTo>
                  <a:pt x="3461" y="1985"/>
                </a:lnTo>
                <a:lnTo>
                  <a:pt x="3462" y="1932"/>
                </a:lnTo>
                <a:lnTo>
                  <a:pt x="3462" y="1892"/>
                </a:lnTo>
                <a:lnTo>
                  <a:pt x="3460" y="1853"/>
                </a:lnTo>
                <a:lnTo>
                  <a:pt x="3458" y="1814"/>
                </a:lnTo>
                <a:lnTo>
                  <a:pt x="3454" y="1775"/>
                </a:lnTo>
                <a:lnTo>
                  <a:pt x="3449" y="1737"/>
                </a:lnTo>
                <a:lnTo>
                  <a:pt x="3445" y="1698"/>
                </a:lnTo>
                <a:lnTo>
                  <a:pt x="3438" y="1661"/>
                </a:lnTo>
                <a:lnTo>
                  <a:pt x="3431" y="1623"/>
                </a:lnTo>
                <a:lnTo>
                  <a:pt x="3423" y="1586"/>
                </a:lnTo>
                <a:lnTo>
                  <a:pt x="3415" y="1548"/>
                </a:lnTo>
                <a:lnTo>
                  <a:pt x="3404" y="1512"/>
                </a:lnTo>
                <a:lnTo>
                  <a:pt x="3394" y="1476"/>
                </a:lnTo>
                <a:lnTo>
                  <a:pt x="3382" y="1440"/>
                </a:lnTo>
                <a:lnTo>
                  <a:pt x="3369" y="1406"/>
                </a:lnTo>
                <a:lnTo>
                  <a:pt x="3357" y="1371"/>
                </a:lnTo>
                <a:lnTo>
                  <a:pt x="3341" y="1336"/>
                </a:lnTo>
                <a:lnTo>
                  <a:pt x="3328" y="1301"/>
                </a:lnTo>
                <a:lnTo>
                  <a:pt x="3311" y="1267"/>
                </a:lnTo>
                <a:lnTo>
                  <a:pt x="3295" y="1235"/>
                </a:lnTo>
                <a:lnTo>
                  <a:pt x="3278" y="1202"/>
                </a:lnTo>
                <a:lnTo>
                  <a:pt x="3259" y="1170"/>
                </a:lnTo>
                <a:lnTo>
                  <a:pt x="3240" y="1137"/>
                </a:lnTo>
                <a:lnTo>
                  <a:pt x="3221" y="1106"/>
                </a:lnTo>
                <a:lnTo>
                  <a:pt x="3201" y="1076"/>
                </a:lnTo>
                <a:lnTo>
                  <a:pt x="3180" y="1046"/>
                </a:lnTo>
                <a:lnTo>
                  <a:pt x="3158" y="1015"/>
                </a:lnTo>
                <a:lnTo>
                  <a:pt x="3136" y="986"/>
                </a:lnTo>
                <a:lnTo>
                  <a:pt x="3113" y="957"/>
                </a:lnTo>
                <a:lnTo>
                  <a:pt x="3090" y="930"/>
                </a:lnTo>
                <a:lnTo>
                  <a:pt x="3065" y="902"/>
                </a:lnTo>
                <a:lnTo>
                  <a:pt x="3040" y="875"/>
                </a:lnTo>
                <a:lnTo>
                  <a:pt x="3014" y="849"/>
                </a:lnTo>
                <a:lnTo>
                  <a:pt x="2987" y="824"/>
                </a:lnTo>
                <a:lnTo>
                  <a:pt x="2961" y="798"/>
                </a:lnTo>
                <a:lnTo>
                  <a:pt x="2934" y="774"/>
                </a:lnTo>
                <a:lnTo>
                  <a:pt x="2905" y="751"/>
                </a:lnTo>
                <a:lnTo>
                  <a:pt x="2877" y="728"/>
                </a:lnTo>
                <a:lnTo>
                  <a:pt x="2848" y="704"/>
                </a:lnTo>
                <a:lnTo>
                  <a:pt x="2818" y="683"/>
                </a:lnTo>
                <a:lnTo>
                  <a:pt x="2788" y="663"/>
                </a:lnTo>
                <a:lnTo>
                  <a:pt x="2756" y="642"/>
                </a:lnTo>
                <a:lnTo>
                  <a:pt x="2725" y="622"/>
                </a:lnTo>
                <a:lnTo>
                  <a:pt x="2694" y="603"/>
                </a:lnTo>
                <a:lnTo>
                  <a:pt x="2661" y="586"/>
                </a:lnTo>
                <a:lnTo>
                  <a:pt x="2629" y="568"/>
                </a:lnTo>
                <a:lnTo>
                  <a:pt x="2595" y="552"/>
                </a:lnTo>
                <a:lnTo>
                  <a:pt x="2561" y="536"/>
                </a:lnTo>
                <a:lnTo>
                  <a:pt x="2528" y="521"/>
                </a:lnTo>
                <a:lnTo>
                  <a:pt x="2493" y="507"/>
                </a:lnTo>
                <a:lnTo>
                  <a:pt x="2458" y="494"/>
                </a:lnTo>
                <a:lnTo>
                  <a:pt x="2423" y="481"/>
                </a:lnTo>
                <a:lnTo>
                  <a:pt x="2387" y="470"/>
                </a:lnTo>
                <a:lnTo>
                  <a:pt x="2351" y="459"/>
                </a:lnTo>
                <a:lnTo>
                  <a:pt x="2314" y="449"/>
                </a:lnTo>
                <a:lnTo>
                  <a:pt x="2277" y="440"/>
                </a:lnTo>
                <a:lnTo>
                  <a:pt x="2240" y="431"/>
                </a:lnTo>
                <a:lnTo>
                  <a:pt x="2203" y="424"/>
                </a:lnTo>
                <a:lnTo>
                  <a:pt x="2164" y="419"/>
                </a:lnTo>
                <a:lnTo>
                  <a:pt x="2127" y="413"/>
                </a:lnTo>
                <a:lnTo>
                  <a:pt x="2088" y="408"/>
                </a:lnTo>
                <a:lnTo>
                  <a:pt x="2049" y="405"/>
                </a:lnTo>
                <a:lnTo>
                  <a:pt x="2011" y="402"/>
                </a:lnTo>
                <a:lnTo>
                  <a:pt x="1972" y="401"/>
                </a:lnTo>
                <a:lnTo>
                  <a:pt x="1932" y="401"/>
                </a:lnTo>
                <a:lnTo>
                  <a:pt x="1893" y="401"/>
                </a:lnTo>
                <a:lnTo>
                  <a:pt x="1853" y="402"/>
                </a:lnTo>
                <a:lnTo>
                  <a:pt x="1814" y="405"/>
                </a:lnTo>
                <a:lnTo>
                  <a:pt x="1775" y="408"/>
                </a:lnTo>
                <a:lnTo>
                  <a:pt x="1737" y="413"/>
                </a:lnTo>
                <a:lnTo>
                  <a:pt x="1699" y="419"/>
                </a:lnTo>
                <a:lnTo>
                  <a:pt x="1660" y="424"/>
                </a:lnTo>
                <a:lnTo>
                  <a:pt x="1623" y="431"/>
                </a:lnTo>
                <a:lnTo>
                  <a:pt x="1586" y="440"/>
                </a:lnTo>
                <a:lnTo>
                  <a:pt x="1549" y="449"/>
                </a:lnTo>
                <a:lnTo>
                  <a:pt x="1513" y="459"/>
                </a:lnTo>
                <a:lnTo>
                  <a:pt x="1477" y="470"/>
                </a:lnTo>
                <a:lnTo>
                  <a:pt x="1441" y="481"/>
                </a:lnTo>
                <a:lnTo>
                  <a:pt x="1405" y="494"/>
                </a:lnTo>
                <a:lnTo>
                  <a:pt x="1370" y="507"/>
                </a:lnTo>
                <a:lnTo>
                  <a:pt x="1335" y="521"/>
                </a:lnTo>
                <a:lnTo>
                  <a:pt x="1302" y="536"/>
                </a:lnTo>
                <a:lnTo>
                  <a:pt x="1268" y="552"/>
                </a:lnTo>
                <a:lnTo>
                  <a:pt x="1234" y="568"/>
                </a:lnTo>
                <a:lnTo>
                  <a:pt x="1202" y="586"/>
                </a:lnTo>
                <a:lnTo>
                  <a:pt x="1169" y="603"/>
                </a:lnTo>
                <a:lnTo>
                  <a:pt x="1138" y="622"/>
                </a:lnTo>
                <a:lnTo>
                  <a:pt x="1107" y="642"/>
                </a:lnTo>
                <a:lnTo>
                  <a:pt x="1076" y="663"/>
                </a:lnTo>
                <a:lnTo>
                  <a:pt x="1045" y="683"/>
                </a:lnTo>
                <a:lnTo>
                  <a:pt x="1016" y="704"/>
                </a:lnTo>
                <a:lnTo>
                  <a:pt x="987" y="728"/>
                </a:lnTo>
                <a:lnTo>
                  <a:pt x="958" y="751"/>
                </a:lnTo>
                <a:lnTo>
                  <a:pt x="930" y="774"/>
                </a:lnTo>
                <a:lnTo>
                  <a:pt x="902" y="798"/>
                </a:lnTo>
                <a:lnTo>
                  <a:pt x="876" y="824"/>
                </a:lnTo>
                <a:lnTo>
                  <a:pt x="849" y="849"/>
                </a:lnTo>
                <a:lnTo>
                  <a:pt x="823" y="875"/>
                </a:lnTo>
                <a:lnTo>
                  <a:pt x="799" y="902"/>
                </a:lnTo>
                <a:lnTo>
                  <a:pt x="775" y="930"/>
                </a:lnTo>
                <a:lnTo>
                  <a:pt x="750" y="957"/>
                </a:lnTo>
                <a:lnTo>
                  <a:pt x="728" y="986"/>
                </a:lnTo>
                <a:lnTo>
                  <a:pt x="705" y="1015"/>
                </a:lnTo>
                <a:lnTo>
                  <a:pt x="684" y="1046"/>
                </a:lnTo>
                <a:lnTo>
                  <a:pt x="662" y="1076"/>
                </a:lnTo>
                <a:lnTo>
                  <a:pt x="642" y="1106"/>
                </a:lnTo>
                <a:lnTo>
                  <a:pt x="623" y="1137"/>
                </a:lnTo>
                <a:lnTo>
                  <a:pt x="604" y="1170"/>
                </a:lnTo>
                <a:lnTo>
                  <a:pt x="585" y="1202"/>
                </a:lnTo>
                <a:lnTo>
                  <a:pt x="569" y="1235"/>
                </a:lnTo>
                <a:lnTo>
                  <a:pt x="552" y="1267"/>
                </a:lnTo>
                <a:lnTo>
                  <a:pt x="537" y="1301"/>
                </a:lnTo>
                <a:lnTo>
                  <a:pt x="522" y="1336"/>
                </a:lnTo>
                <a:lnTo>
                  <a:pt x="508" y="1371"/>
                </a:lnTo>
                <a:lnTo>
                  <a:pt x="494" y="1406"/>
                </a:lnTo>
                <a:lnTo>
                  <a:pt x="482" y="1440"/>
                </a:lnTo>
                <a:lnTo>
                  <a:pt x="470" y="1476"/>
                </a:lnTo>
                <a:lnTo>
                  <a:pt x="459" y="1512"/>
                </a:lnTo>
                <a:lnTo>
                  <a:pt x="450" y="1548"/>
                </a:lnTo>
                <a:lnTo>
                  <a:pt x="440" y="1586"/>
                </a:lnTo>
                <a:lnTo>
                  <a:pt x="432" y="1623"/>
                </a:lnTo>
                <a:lnTo>
                  <a:pt x="425" y="1661"/>
                </a:lnTo>
                <a:lnTo>
                  <a:pt x="418" y="1698"/>
                </a:lnTo>
                <a:lnTo>
                  <a:pt x="414" y="1737"/>
                </a:lnTo>
                <a:lnTo>
                  <a:pt x="409" y="1775"/>
                </a:lnTo>
                <a:lnTo>
                  <a:pt x="405" y="1814"/>
                </a:lnTo>
                <a:lnTo>
                  <a:pt x="403" y="1853"/>
                </a:lnTo>
                <a:lnTo>
                  <a:pt x="402" y="1892"/>
                </a:lnTo>
                <a:lnTo>
                  <a:pt x="401" y="1932"/>
                </a:lnTo>
                <a:lnTo>
                  <a:pt x="402" y="1986"/>
                </a:lnTo>
                <a:lnTo>
                  <a:pt x="405" y="2040"/>
                </a:lnTo>
                <a:lnTo>
                  <a:pt x="410" y="2093"/>
                </a:lnTo>
                <a:lnTo>
                  <a:pt x="416" y="2146"/>
                </a:lnTo>
                <a:lnTo>
                  <a:pt x="424" y="2199"/>
                </a:lnTo>
                <a:lnTo>
                  <a:pt x="434" y="2251"/>
                </a:lnTo>
                <a:lnTo>
                  <a:pt x="446" y="2301"/>
                </a:lnTo>
                <a:lnTo>
                  <a:pt x="459" y="2352"/>
                </a:lnTo>
                <a:lnTo>
                  <a:pt x="474" y="2402"/>
                </a:lnTo>
                <a:lnTo>
                  <a:pt x="490" y="2451"/>
                </a:lnTo>
                <a:lnTo>
                  <a:pt x="509" y="2498"/>
                </a:lnTo>
                <a:lnTo>
                  <a:pt x="529" y="2546"/>
                </a:lnTo>
                <a:lnTo>
                  <a:pt x="549" y="2592"/>
                </a:lnTo>
                <a:lnTo>
                  <a:pt x="573" y="2638"/>
                </a:lnTo>
                <a:lnTo>
                  <a:pt x="597" y="2682"/>
                </a:lnTo>
                <a:lnTo>
                  <a:pt x="623" y="2726"/>
                </a:lnTo>
                <a:lnTo>
                  <a:pt x="650" y="2770"/>
                </a:lnTo>
                <a:lnTo>
                  <a:pt x="679" y="2814"/>
                </a:lnTo>
                <a:lnTo>
                  <a:pt x="711" y="2856"/>
                </a:lnTo>
                <a:lnTo>
                  <a:pt x="743" y="2896"/>
                </a:lnTo>
                <a:lnTo>
                  <a:pt x="777" y="2937"/>
                </a:lnTo>
                <a:lnTo>
                  <a:pt x="812" y="2975"/>
                </a:lnTo>
                <a:lnTo>
                  <a:pt x="848" y="3014"/>
                </a:lnTo>
                <a:lnTo>
                  <a:pt x="885" y="3050"/>
                </a:lnTo>
                <a:lnTo>
                  <a:pt x="924" y="3085"/>
                </a:lnTo>
                <a:lnTo>
                  <a:pt x="964" y="3118"/>
                </a:lnTo>
                <a:lnTo>
                  <a:pt x="1004" y="3151"/>
                </a:lnTo>
                <a:lnTo>
                  <a:pt x="1047" y="3182"/>
                </a:lnTo>
                <a:lnTo>
                  <a:pt x="1090" y="3211"/>
                </a:lnTo>
                <a:lnTo>
                  <a:pt x="1135" y="3239"/>
                </a:lnTo>
                <a:lnTo>
                  <a:pt x="1180" y="3266"/>
                </a:lnTo>
                <a:lnTo>
                  <a:pt x="1226" y="3291"/>
                </a:lnTo>
                <a:lnTo>
                  <a:pt x="1335" y="3348"/>
                </a:lnTo>
                <a:lnTo>
                  <a:pt x="1335" y="3469"/>
                </a:lnTo>
                <a:lnTo>
                  <a:pt x="1335" y="3838"/>
                </a:lnTo>
                <a:lnTo>
                  <a:pt x="1674" y="3838"/>
                </a:lnTo>
                <a:lnTo>
                  <a:pt x="1674" y="2948"/>
                </a:lnTo>
                <a:lnTo>
                  <a:pt x="1260" y="2281"/>
                </a:lnTo>
                <a:lnTo>
                  <a:pt x="1431" y="2175"/>
                </a:lnTo>
                <a:lnTo>
                  <a:pt x="1507" y="2300"/>
                </a:lnTo>
                <a:close/>
                <a:moveTo>
                  <a:pt x="2326" y="2429"/>
                </a:moveTo>
                <a:lnTo>
                  <a:pt x="2326" y="2429"/>
                </a:lnTo>
                <a:lnTo>
                  <a:pt x="2305" y="2432"/>
                </a:lnTo>
                <a:lnTo>
                  <a:pt x="2284" y="2435"/>
                </a:lnTo>
                <a:lnTo>
                  <a:pt x="2258" y="2437"/>
                </a:lnTo>
                <a:lnTo>
                  <a:pt x="2234" y="2437"/>
                </a:lnTo>
                <a:lnTo>
                  <a:pt x="2208" y="2433"/>
                </a:lnTo>
                <a:lnTo>
                  <a:pt x="2184" y="2429"/>
                </a:lnTo>
                <a:lnTo>
                  <a:pt x="2158" y="2420"/>
                </a:lnTo>
                <a:lnTo>
                  <a:pt x="2134" y="2411"/>
                </a:lnTo>
                <a:lnTo>
                  <a:pt x="2109" y="2397"/>
                </a:lnTo>
                <a:lnTo>
                  <a:pt x="2083" y="2382"/>
                </a:lnTo>
                <a:lnTo>
                  <a:pt x="2063" y="2396"/>
                </a:lnTo>
                <a:lnTo>
                  <a:pt x="2045" y="2409"/>
                </a:lnTo>
                <a:lnTo>
                  <a:pt x="2024" y="2419"/>
                </a:lnTo>
                <a:lnTo>
                  <a:pt x="2004" y="2427"/>
                </a:lnTo>
                <a:lnTo>
                  <a:pt x="1983" y="2434"/>
                </a:lnTo>
                <a:lnTo>
                  <a:pt x="1962" y="2438"/>
                </a:lnTo>
                <a:lnTo>
                  <a:pt x="1941" y="2440"/>
                </a:lnTo>
                <a:lnTo>
                  <a:pt x="1920" y="2440"/>
                </a:lnTo>
                <a:lnTo>
                  <a:pt x="1900" y="2439"/>
                </a:lnTo>
                <a:lnTo>
                  <a:pt x="1879" y="2435"/>
                </a:lnTo>
                <a:lnTo>
                  <a:pt x="1858" y="2430"/>
                </a:lnTo>
                <a:lnTo>
                  <a:pt x="1837" y="2423"/>
                </a:lnTo>
                <a:lnTo>
                  <a:pt x="1816" y="2415"/>
                </a:lnTo>
                <a:lnTo>
                  <a:pt x="1794" y="2404"/>
                </a:lnTo>
                <a:lnTo>
                  <a:pt x="1773" y="2393"/>
                </a:lnTo>
                <a:lnTo>
                  <a:pt x="1752" y="2379"/>
                </a:lnTo>
                <a:lnTo>
                  <a:pt x="1735" y="2390"/>
                </a:lnTo>
                <a:lnTo>
                  <a:pt x="1716" y="2399"/>
                </a:lnTo>
                <a:lnTo>
                  <a:pt x="1699" y="2408"/>
                </a:lnTo>
                <a:lnTo>
                  <a:pt x="1679" y="2413"/>
                </a:lnTo>
                <a:lnTo>
                  <a:pt x="1660" y="2418"/>
                </a:lnTo>
                <a:lnTo>
                  <a:pt x="1642" y="2422"/>
                </a:lnTo>
                <a:lnTo>
                  <a:pt x="1622" y="2424"/>
                </a:lnTo>
                <a:lnTo>
                  <a:pt x="1602" y="2424"/>
                </a:lnTo>
                <a:lnTo>
                  <a:pt x="1585" y="2424"/>
                </a:lnTo>
                <a:lnTo>
                  <a:pt x="1860" y="2866"/>
                </a:lnTo>
                <a:lnTo>
                  <a:pt x="1875" y="2891"/>
                </a:lnTo>
                <a:lnTo>
                  <a:pt x="1875" y="2918"/>
                </a:lnTo>
                <a:lnTo>
                  <a:pt x="1875" y="3838"/>
                </a:lnTo>
                <a:lnTo>
                  <a:pt x="2038" y="3838"/>
                </a:lnTo>
                <a:lnTo>
                  <a:pt x="2038" y="2918"/>
                </a:lnTo>
                <a:lnTo>
                  <a:pt x="2038" y="2891"/>
                </a:lnTo>
                <a:lnTo>
                  <a:pt x="2053" y="2866"/>
                </a:lnTo>
                <a:lnTo>
                  <a:pt x="2326" y="2429"/>
                </a:lnTo>
                <a:close/>
                <a:moveTo>
                  <a:pt x="2506" y="5533"/>
                </a:moveTo>
                <a:lnTo>
                  <a:pt x="1402" y="5631"/>
                </a:lnTo>
                <a:lnTo>
                  <a:pt x="1405" y="5656"/>
                </a:lnTo>
                <a:lnTo>
                  <a:pt x="1410" y="5681"/>
                </a:lnTo>
                <a:lnTo>
                  <a:pt x="1417" y="5705"/>
                </a:lnTo>
                <a:lnTo>
                  <a:pt x="1424" y="5729"/>
                </a:lnTo>
                <a:lnTo>
                  <a:pt x="1432" y="5753"/>
                </a:lnTo>
                <a:lnTo>
                  <a:pt x="1441" y="5776"/>
                </a:lnTo>
                <a:lnTo>
                  <a:pt x="1451" y="5798"/>
                </a:lnTo>
                <a:lnTo>
                  <a:pt x="1463" y="5820"/>
                </a:lnTo>
                <a:lnTo>
                  <a:pt x="1475" y="5842"/>
                </a:lnTo>
                <a:lnTo>
                  <a:pt x="1489" y="5862"/>
                </a:lnTo>
                <a:lnTo>
                  <a:pt x="1503" y="5883"/>
                </a:lnTo>
                <a:lnTo>
                  <a:pt x="1516" y="5902"/>
                </a:lnTo>
                <a:lnTo>
                  <a:pt x="1533" y="5921"/>
                </a:lnTo>
                <a:lnTo>
                  <a:pt x="1549" y="5938"/>
                </a:lnTo>
                <a:lnTo>
                  <a:pt x="1566" y="5956"/>
                </a:lnTo>
                <a:lnTo>
                  <a:pt x="1584" y="5973"/>
                </a:lnTo>
                <a:lnTo>
                  <a:pt x="1602" y="5988"/>
                </a:lnTo>
                <a:lnTo>
                  <a:pt x="1622" y="6003"/>
                </a:lnTo>
                <a:lnTo>
                  <a:pt x="1642" y="6017"/>
                </a:lnTo>
                <a:lnTo>
                  <a:pt x="1663" y="6031"/>
                </a:lnTo>
                <a:lnTo>
                  <a:pt x="1685" y="6043"/>
                </a:lnTo>
                <a:lnTo>
                  <a:pt x="1706" y="6055"/>
                </a:lnTo>
                <a:lnTo>
                  <a:pt x="1729" y="6065"/>
                </a:lnTo>
                <a:lnTo>
                  <a:pt x="1752" y="6074"/>
                </a:lnTo>
                <a:lnTo>
                  <a:pt x="1775" y="6082"/>
                </a:lnTo>
                <a:lnTo>
                  <a:pt x="1799" y="6091"/>
                </a:lnTo>
                <a:lnTo>
                  <a:pt x="1823" y="6096"/>
                </a:lnTo>
                <a:lnTo>
                  <a:pt x="1849" y="6102"/>
                </a:lnTo>
                <a:lnTo>
                  <a:pt x="1873" y="6106"/>
                </a:lnTo>
                <a:lnTo>
                  <a:pt x="1900" y="6109"/>
                </a:lnTo>
                <a:lnTo>
                  <a:pt x="1925" y="6110"/>
                </a:lnTo>
                <a:lnTo>
                  <a:pt x="1951" y="6111"/>
                </a:lnTo>
                <a:lnTo>
                  <a:pt x="1980" y="6110"/>
                </a:lnTo>
                <a:lnTo>
                  <a:pt x="2008" y="6109"/>
                </a:lnTo>
                <a:lnTo>
                  <a:pt x="2035" y="6106"/>
                </a:lnTo>
                <a:lnTo>
                  <a:pt x="2063" y="6100"/>
                </a:lnTo>
                <a:lnTo>
                  <a:pt x="2090" y="6094"/>
                </a:lnTo>
                <a:lnTo>
                  <a:pt x="2117" y="6087"/>
                </a:lnTo>
                <a:lnTo>
                  <a:pt x="2142" y="6078"/>
                </a:lnTo>
                <a:lnTo>
                  <a:pt x="2168" y="6067"/>
                </a:lnTo>
                <a:lnTo>
                  <a:pt x="2192" y="6057"/>
                </a:lnTo>
                <a:lnTo>
                  <a:pt x="2215" y="6044"/>
                </a:lnTo>
                <a:lnTo>
                  <a:pt x="2239" y="6031"/>
                </a:lnTo>
                <a:lnTo>
                  <a:pt x="2262" y="6016"/>
                </a:lnTo>
                <a:lnTo>
                  <a:pt x="2284" y="6001"/>
                </a:lnTo>
                <a:lnTo>
                  <a:pt x="2305" y="5985"/>
                </a:lnTo>
                <a:lnTo>
                  <a:pt x="2324" y="5968"/>
                </a:lnTo>
                <a:lnTo>
                  <a:pt x="2344" y="5949"/>
                </a:lnTo>
                <a:lnTo>
                  <a:pt x="2362" y="5929"/>
                </a:lnTo>
                <a:lnTo>
                  <a:pt x="2379" y="5909"/>
                </a:lnTo>
                <a:lnTo>
                  <a:pt x="2396" y="5889"/>
                </a:lnTo>
                <a:lnTo>
                  <a:pt x="2412" y="5866"/>
                </a:lnTo>
                <a:lnTo>
                  <a:pt x="2425" y="5844"/>
                </a:lnTo>
                <a:lnTo>
                  <a:pt x="2439" y="5821"/>
                </a:lnTo>
                <a:lnTo>
                  <a:pt x="2451" y="5797"/>
                </a:lnTo>
                <a:lnTo>
                  <a:pt x="2463" y="5772"/>
                </a:lnTo>
                <a:lnTo>
                  <a:pt x="2473" y="5747"/>
                </a:lnTo>
                <a:lnTo>
                  <a:pt x="2481" y="5721"/>
                </a:lnTo>
                <a:lnTo>
                  <a:pt x="2489" y="5695"/>
                </a:lnTo>
                <a:lnTo>
                  <a:pt x="2495" y="5668"/>
                </a:lnTo>
                <a:lnTo>
                  <a:pt x="2500" y="5641"/>
                </a:lnTo>
                <a:lnTo>
                  <a:pt x="2503" y="5613"/>
                </a:lnTo>
                <a:lnTo>
                  <a:pt x="2506" y="5584"/>
                </a:lnTo>
                <a:lnTo>
                  <a:pt x="2507" y="5556"/>
                </a:lnTo>
                <a:lnTo>
                  <a:pt x="2506" y="5533"/>
                </a:lnTo>
                <a:close/>
                <a:moveTo>
                  <a:pt x="2908" y="4892"/>
                </a:moveTo>
                <a:lnTo>
                  <a:pt x="1018" y="5060"/>
                </a:lnTo>
                <a:lnTo>
                  <a:pt x="1015" y="5089"/>
                </a:lnTo>
                <a:lnTo>
                  <a:pt x="1015" y="5118"/>
                </a:lnTo>
                <a:lnTo>
                  <a:pt x="1017" y="5144"/>
                </a:lnTo>
                <a:lnTo>
                  <a:pt x="2906" y="4978"/>
                </a:lnTo>
                <a:lnTo>
                  <a:pt x="2908" y="4953"/>
                </a:lnTo>
                <a:lnTo>
                  <a:pt x="2910" y="4927"/>
                </a:lnTo>
                <a:lnTo>
                  <a:pt x="2910" y="4910"/>
                </a:lnTo>
                <a:lnTo>
                  <a:pt x="2908" y="4892"/>
                </a:lnTo>
                <a:close/>
                <a:moveTo>
                  <a:pt x="2908" y="4171"/>
                </a:moveTo>
                <a:lnTo>
                  <a:pt x="1018" y="4337"/>
                </a:lnTo>
                <a:lnTo>
                  <a:pt x="1015" y="4368"/>
                </a:lnTo>
                <a:lnTo>
                  <a:pt x="1015" y="4397"/>
                </a:lnTo>
                <a:lnTo>
                  <a:pt x="1017" y="4423"/>
                </a:lnTo>
                <a:lnTo>
                  <a:pt x="2906" y="4257"/>
                </a:lnTo>
                <a:lnTo>
                  <a:pt x="2908" y="4232"/>
                </a:lnTo>
                <a:lnTo>
                  <a:pt x="2910" y="4206"/>
                </a:lnTo>
                <a:lnTo>
                  <a:pt x="2910" y="4189"/>
                </a:lnTo>
                <a:lnTo>
                  <a:pt x="2908" y="4171"/>
                </a:lnTo>
                <a:close/>
              </a:path>
            </a:pathLst>
          </a:custGeom>
          <a:solidFill>
            <a:srgbClr val="466FD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宋体" panose="02010600030101010101" pitchFamily="2" charset="-122"/>
                <a:cs typeface="+mn-cs"/>
              </a:defRPr>
            </a:lvl1pPr>
            <a:lvl2pPr marL="45720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宋体" panose="02010600030101010101" pitchFamily="2" charset="-122"/>
                <a:cs typeface="+mn-cs"/>
              </a:defRPr>
            </a:lvl2pPr>
            <a:lvl3pPr marL="91440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宋体" panose="02010600030101010101" pitchFamily="2" charset="-122"/>
                <a:cs typeface="+mn-cs"/>
              </a:defRPr>
            </a:lvl3pPr>
            <a:lvl4pPr marL="137160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宋体" panose="02010600030101010101" pitchFamily="2" charset="-122"/>
                <a:cs typeface="+mn-cs"/>
              </a:defRPr>
            </a:lvl4pPr>
            <a:lvl5pPr marL="182880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p:txBody>
      </p:sp>
      <p:sp>
        <p:nvSpPr>
          <p:cNvPr id="24" name="KSO_Shape"/>
          <p:cNvSpPr/>
          <p:nvPr/>
        </p:nvSpPr>
        <p:spPr>
          <a:xfrm>
            <a:off x="4533553" y="3655988"/>
            <a:ext cx="307323" cy="252517"/>
          </a:xfrm>
          <a:custGeom>
            <a:avLst/>
            <a:gdLst/>
            <a:ahLst/>
            <a:cxnLst/>
            <a:rect l="0" t="0" r="r" b="b"/>
            <a:pathLst>
              <a:path w="1903411"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4361C7"/>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25" name="KSO_Shape"/>
          <p:cNvSpPr/>
          <p:nvPr/>
        </p:nvSpPr>
        <p:spPr>
          <a:xfrm>
            <a:off x="4944459" y="2608590"/>
            <a:ext cx="282963" cy="325869"/>
          </a:xfrm>
          <a:custGeom>
            <a:avLst/>
            <a:gdLst>
              <a:gd name="T0" fmla="*/ 98292770 w 5280"/>
              <a:gd name="T1" fmla="*/ 190397298 h 6084"/>
              <a:gd name="T2" fmla="*/ 105944270 w 5280"/>
              <a:gd name="T3" fmla="*/ 192162022 h 6084"/>
              <a:gd name="T4" fmla="*/ 112712916 w 5280"/>
              <a:gd name="T5" fmla="*/ 195691469 h 6084"/>
              <a:gd name="T6" fmla="*/ 118500648 w 5280"/>
              <a:gd name="T7" fmla="*/ 200593619 h 6084"/>
              <a:gd name="T8" fmla="*/ 122816855 w 5280"/>
              <a:gd name="T9" fmla="*/ 206868471 h 6084"/>
              <a:gd name="T10" fmla="*/ 125661534 w 5280"/>
              <a:gd name="T11" fmla="*/ 213927367 h 6084"/>
              <a:gd name="T12" fmla="*/ 126642447 w 5280"/>
              <a:gd name="T13" fmla="*/ 221868624 h 6084"/>
              <a:gd name="T14" fmla="*/ 126348268 w 5280"/>
              <a:gd name="T15" fmla="*/ 569623180 h 6084"/>
              <a:gd name="T16" fmla="*/ 124190008 w 5280"/>
              <a:gd name="T17" fmla="*/ 577172416 h 6084"/>
              <a:gd name="T18" fmla="*/ 120462475 w 5280"/>
              <a:gd name="T19" fmla="*/ 583741285 h 6084"/>
              <a:gd name="T20" fmla="*/ 115165355 w 5280"/>
              <a:gd name="T21" fmla="*/ 589231467 h 6084"/>
              <a:gd name="T22" fmla="*/ 108788949 w 5280"/>
              <a:gd name="T23" fmla="*/ 593349260 h 6084"/>
              <a:gd name="T24" fmla="*/ 101431630 w 5280"/>
              <a:gd name="T25" fmla="*/ 595800335 h 6084"/>
              <a:gd name="T26" fmla="*/ 31783344 w 5280"/>
              <a:gd name="T27" fmla="*/ 596486686 h 6084"/>
              <a:gd name="T28" fmla="*/ 25406937 w 5280"/>
              <a:gd name="T29" fmla="*/ 595800335 h 6084"/>
              <a:gd name="T30" fmla="*/ 18049618 w 5280"/>
              <a:gd name="T31" fmla="*/ 593349260 h 6084"/>
              <a:gd name="T32" fmla="*/ 11673526 w 5280"/>
              <a:gd name="T33" fmla="*/ 589231467 h 6084"/>
              <a:gd name="T34" fmla="*/ 6376406 w 5280"/>
              <a:gd name="T35" fmla="*/ 583741285 h 6084"/>
              <a:gd name="T36" fmla="*/ 2550500 w 5280"/>
              <a:gd name="T37" fmla="*/ 577172416 h 6084"/>
              <a:gd name="T38" fmla="*/ 490613 w 5280"/>
              <a:gd name="T39" fmla="*/ 569623180 h 6084"/>
              <a:gd name="T40" fmla="*/ 0 w 5280"/>
              <a:gd name="T41" fmla="*/ 221868624 h 6084"/>
              <a:gd name="T42" fmla="*/ 1078973 w 5280"/>
              <a:gd name="T43" fmla="*/ 213927367 h 6084"/>
              <a:gd name="T44" fmla="*/ 3825906 w 5280"/>
              <a:gd name="T45" fmla="*/ 206868471 h 6084"/>
              <a:gd name="T46" fmla="*/ 8338233 w 5280"/>
              <a:gd name="T47" fmla="*/ 200593619 h 6084"/>
              <a:gd name="T48" fmla="*/ 14027905 w 5280"/>
              <a:gd name="T49" fmla="*/ 195691469 h 6084"/>
              <a:gd name="T50" fmla="*/ 20796551 w 5280"/>
              <a:gd name="T51" fmla="*/ 192162022 h 6084"/>
              <a:gd name="T52" fmla="*/ 28448051 w 5280"/>
              <a:gd name="T53" fmla="*/ 190397298 h 6084"/>
              <a:gd name="T54" fmla="*/ 187854755 w 5280"/>
              <a:gd name="T55" fmla="*/ 219417549 h 6084"/>
              <a:gd name="T56" fmla="*/ 409650800 w 5280"/>
              <a:gd name="T57" fmla="*/ 0 h 6084"/>
              <a:gd name="T58" fmla="*/ 488324365 w 5280"/>
              <a:gd name="T59" fmla="*/ 219417549 h 6084"/>
              <a:gd name="T60" fmla="*/ 148125732 w 5280"/>
              <a:gd name="T61" fmla="*/ 219417549 h 6084"/>
              <a:gd name="T62" fmla="*/ 208062633 w 5280"/>
              <a:gd name="T63" fmla="*/ 259908819 h 6084"/>
              <a:gd name="T64" fmla="*/ 389246802 w 5280"/>
              <a:gd name="T65" fmla="*/ 504033129 h 6084"/>
              <a:gd name="T66" fmla="*/ 319990755 w 5280"/>
              <a:gd name="T67" fmla="*/ 531778997 h 6084"/>
              <a:gd name="T68" fmla="*/ 208062633 w 5280"/>
              <a:gd name="T69" fmla="*/ 531778997 h 6084"/>
              <a:gd name="T70" fmla="*/ 344220659 w 5280"/>
              <a:gd name="T71" fmla="*/ 461188789 h 6084"/>
              <a:gd name="T72" fmla="*/ 344220659 w 5280"/>
              <a:gd name="T73" fmla="*/ 461188789 h 6084"/>
              <a:gd name="T74" fmla="*/ 274964300 w 5280"/>
              <a:gd name="T75" fmla="*/ 461188789 h 6084"/>
              <a:gd name="T76" fmla="*/ 253187148 w 5280"/>
              <a:gd name="T77" fmla="*/ 461188789 h 6084"/>
              <a:gd name="T78" fmla="*/ 389246802 w 5280"/>
              <a:gd name="T79" fmla="*/ 445011945 h 6084"/>
              <a:gd name="T80" fmla="*/ 274964300 w 5280"/>
              <a:gd name="T81" fmla="*/ 445011945 h 6084"/>
              <a:gd name="T82" fmla="*/ 208062633 w 5280"/>
              <a:gd name="T83" fmla="*/ 417266077 h 6084"/>
              <a:gd name="T84" fmla="*/ 208062633 w 5280"/>
              <a:gd name="T85" fmla="*/ 417266077 h 6084"/>
              <a:gd name="T86" fmla="*/ 344220659 w 5280"/>
              <a:gd name="T87" fmla="*/ 374421738 h 6084"/>
              <a:gd name="T88" fmla="*/ 319990755 w 5280"/>
              <a:gd name="T89" fmla="*/ 374421738 h 6084"/>
              <a:gd name="T90" fmla="*/ 253187148 w 5280"/>
              <a:gd name="T91" fmla="*/ 402167606 h 6084"/>
              <a:gd name="T92" fmla="*/ 243181269 w 5280"/>
              <a:gd name="T93" fmla="*/ 200789630 h 6084"/>
              <a:gd name="T94" fmla="*/ 243181269 w 5280"/>
              <a:gd name="T95" fmla="*/ 141474430 h 6084"/>
              <a:gd name="T96" fmla="*/ 243181269 w 5280"/>
              <a:gd name="T97" fmla="*/ 141474430 h 6084"/>
              <a:gd name="T98" fmla="*/ 243181269 w 5280"/>
              <a:gd name="T99" fmla="*/ 102355550 h 6084"/>
              <a:gd name="T100" fmla="*/ 351381545 w 5280"/>
              <a:gd name="T101" fmla="*/ 61079924 h 6084"/>
              <a:gd name="T102" fmla="*/ 438098850 w 5280"/>
              <a:gd name="T103" fmla="*/ 79609837 h 6084"/>
              <a:gd name="T104" fmla="*/ 375611450 w 5280"/>
              <a:gd name="T105" fmla="*/ 80982539 h 6084"/>
              <a:gd name="T106" fmla="*/ 459876315 w 5280"/>
              <a:gd name="T107" fmla="*/ 219417549 h 60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280" h="6084">
                <a:moveTo>
                  <a:pt x="324" y="1940"/>
                </a:moveTo>
                <a:lnTo>
                  <a:pt x="969" y="1940"/>
                </a:lnTo>
                <a:lnTo>
                  <a:pt x="986" y="1940"/>
                </a:lnTo>
                <a:lnTo>
                  <a:pt x="1002" y="1942"/>
                </a:lnTo>
                <a:lnTo>
                  <a:pt x="1018" y="1943"/>
                </a:lnTo>
                <a:lnTo>
                  <a:pt x="1034" y="1947"/>
                </a:lnTo>
                <a:lnTo>
                  <a:pt x="1049" y="1950"/>
                </a:lnTo>
                <a:lnTo>
                  <a:pt x="1065" y="1955"/>
                </a:lnTo>
                <a:lnTo>
                  <a:pt x="1080" y="1960"/>
                </a:lnTo>
                <a:lnTo>
                  <a:pt x="1094" y="1966"/>
                </a:lnTo>
                <a:lnTo>
                  <a:pt x="1109" y="1972"/>
                </a:lnTo>
                <a:lnTo>
                  <a:pt x="1122" y="1979"/>
                </a:lnTo>
                <a:lnTo>
                  <a:pt x="1136" y="1987"/>
                </a:lnTo>
                <a:lnTo>
                  <a:pt x="1149" y="1996"/>
                </a:lnTo>
                <a:lnTo>
                  <a:pt x="1162" y="2005"/>
                </a:lnTo>
                <a:lnTo>
                  <a:pt x="1174" y="2014"/>
                </a:lnTo>
                <a:lnTo>
                  <a:pt x="1185" y="2025"/>
                </a:lnTo>
                <a:lnTo>
                  <a:pt x="1197" y="2035"/>
                </a:lnTo>
                <a:lnTo>
                  <a:pt x="1208" y="2046"/>
                </a:lnTo>
                <a:lnTo>
                  <a:pt x="1218" y="2058"/>
                </a:lnTo>
                <a:lnTo>
                  <a:pt x="1228" y="2071"/>
                </a:lnTo>
                <a:lnTo>
                  <a:pt x="1237" y="2083"/>
                </a:lnTo>
                <a:lnTo>
                  <a:pt x="1245" y="2096"/>
                </a:lnTo>
                <a:lnTo>
                  <a:pt x="1252" y="2110"/>
                </a:lnTo>
                <a:lnTo>
                  <a:pt x="1260" y="2123"/>
                </a:lnTo>
                <a:lnTo>
                  <a:pt x="1266" y="2137"/>
                </a:lnTo>
                <a:lnTo>
                  <a:pt x="1272" y="2152"/>
                </a:lnTo>
                <a:lnTo>
                  <a:pt x="1277" y="2168"/>
                </a:lnTo>
                <a:lnTo>
                  <a:pt x="1281" y="2182"/>
                </a:lnTo>
                <a:lnTo>
                  <a:pt x="1285" y="2198"/>
                </a:lnTo>
                <a:lnTo>
                  <a:pt x="1288" y="2214"/>
                </a:lnTo>
                <a:lnTo>
                  <a:pt x="1290" y="2230"/>
                </a:lnTo>
                <a:lnTo>
                  <a:pt x="1291" y="2247"/>
                </a:lnTo>
                <a:lnTo>
                  <a:pt x="1291" y="2263"/>
                </a:lnTo>
                <a:lnTo>
                  <a:pt x="1291" y="5761"/>
                </a:lnTo>
                <a:lnTo>
                  <a:pt x="1291" y="5778"/>
                </a:lnTo>
                <a:lnTo>
                  <a:pt x="1290" y="5794"/>
                </a:lnTo>
                <a:lnTo>
                  <a:pt x="1288" y="5810"/>
                </a:lnTo>
                <a:lnTo>
                  <a:pt x="1285" y="5827"/>
                </a:lnTo>
                <a:lnTo>
                  <a:pt x="1281" y="5842"/>
                </a:lnTo>
                <a:lnTo>
                  <a:pt x="1277" y="5857"/>
                </a:lnTo>
                <a:lnTo>
                  <a:pt x="1272" y="5872"/>
                </a:lnTo>
                <a:lnTo>
                  <a:pt x="1266" y="5887"/>
                </a:lnTo>
                <a:lnTo>
                  <a:pt x="1260" y="5901"/>
                </a:lnTo>
                <a:lnTo>
                  <a:pt x="1252" y="5915"/>
                </a:lnTo>
                <a:lnTo>
                  <a:pt x="1245" y="5928"/>
                </a:lnTo>
                <a:lnTo>
                  <a:pt x="1237" y="5941"/>
                </a:lnTo>
                <a:lnTo>
                  <a:pt x="1228" y="5954"/>
                </a:lnTo>
                <a:lnTo>
                  <a:pt x="1218" y="5966"/>
                </a:lnTo>
                <a:lnTo>
                  <a:pt x="1208" y="5978"/>
                </a:lnTo>
                <a:lnTo>
                  <a:pt x="1197" y="5989"/>
                </a:lnTo>
                <a:lnTo>
                  <a:pt x="1185" y="5999"/>
                </a:lnTo>
                <a:lnTo>
                  <a:pt x="1174" y="6010"/>
                </a:lnTo>
                <a:lnTo>
                  <a:pt x="1162" y="6019"/>
                </a:lnTo>
                <a:lnTo>
                  <a:pt x="1149" y="6028"/>
                </a:lnTo>
                <a:lnTo>
                  <a:pt x="1136" y="6037"/>
                </a:lnTo>
                <a:lnTo>
                  <a:pt x="1122" y="6045"/>
                </a:lnTo>
                <a:lnTo>
                  <a:pt x="1109" y="6052"/>
                </a:lnTo>
                <a:lnTo>
                  <a:pt x="1094" y="6058"/>
                </a:lnTo>
                <a:lnTo>
                  <a:pt x="1080" y="6064"/>
                </a:lnTo>
                <a:lnTo>
                  <a:pt x="1065" y="6070"/>
                </a:lnTo>
                <a:lnTo>
                  <a:pt x="1049" y="6074"/>
                </a:lnTo>
                <a:lnTo>
                  <a:pt x="1034" y="6077"/>
                </a:lnTo>
                <a:lnTo>
                  <a:pt x="1018" y="6081"/>
                </a:lnTo>
                <a:lnTo>
                  <a:pt x="1002" y="6082"/>
                </a:lnTo>
                <a:lnTo>
                  <a:pt x="986" y="6084"/>
                </a:lnTo>
                <a:lnTo>
                  <a:pt x="969" y="6084"/>
                </a:lnTo>
                <a:lnTo>
                  <a:pt x="324" y="6084"/>
                </a:lnTo>
                <a:lnTo>
                  <a:pt x="307" y="6084"/>
                </a:lnTo>
                <a:lnTo>
                  <a:pt x="290" y="6082"/>
                </a:lnTo>
                <a:lnTo>
                  <a:pt x="275" y="6081"/>
                </a:lnTo>
                <a:lnTo>
                  <a:pt x="259" y="6077"/>
                </a:lnTo>
                <a:lnTo>
                  <a:pt x="243" y="6074"/>
                </a:lnTo>
                <a:lnTo>
                  <a:pt x="228" y="6070"/>
                </a:lnTo>
                <a:lnTo>
                  <a:pt x="212" y="6064"/>
                </a:lnTo>
                <a:lnTo>
                  <a:pt x="198" y="6058"/>
                </a:lnTo>
                <a:lnTo>
                  <a:pt x="184" y="6052"/>
                </a:lnTo>
                <a:lnTo>
                  <a:pt x="170" y="6045"/>
                </a:lnTo>
                <a:lnTo>
                  <a:pt x="157" y="6037"/>
                </a:lnTo>
                <a:lnTo>
                  <a:pt x="143" y="6028"/>
                </a:lnTo>
                <a:lnTo>
                  <a:pt x="131" y="6019"/>
                </a:lnTo>
                <a:lnTo>
                  <a:pt x="119" y="6010"/>
                </a:lnTo>
                <a:lnTo>
                  <a:pt x="106" y="5999"/>
                </a:lnTo>
                <a:lnTo>
                  <a:pt x="95" y="5989"/>
                </a:lnTo>
                <a:lnTo>
                  <a:pt x="85" y="5978"/>
                </a:lnTo>
                <a:lnTo>
                  <a:pt x="75" y="5966"/>
                </a:lnTo>
                <a:lnTo>
                  <a:pt x="65" y="5954"/>
                </a:lnTo>
                <a:lnTo>
                  <a:pt x="56" y="5941"/>
                </a:lnTo>
                <a:lnTo>
                  <a:pt x="47" y="5928"/>
                </a:lnTo>
                <a:lnTo>
                  <a:pt x="39" y="5915"/>
                </a:lnTo>
                <a:lnTo>
                  <a:pt x="33" y="5901"/>
                </a:lnTo>
                <a:lnTo>
                  <a:pt x="26" y="5887"/>
                </a:lnTo>
                <a:lnTo>
                  <a:pt x="21" y="5872"/>
                </a:lnTo>
                <a:lnTo>
                  <a:pt x="15" y="5857"/>
                </a:lnTo>
                <a:lnTo>
                  <a:pt x="11" y="5842"/>
                </a:lnTo>
                <a:lnTo>
                  <a:pt x="7" y="5827"/>
                </a:lnTo>
                <a:lnTo>
                  <a:pt x="5" y="5810"/>
                </a:lnTo>
                <a:lnTo>
                  <a:pt x="3" y="5794"/>
                </a:lnTo>
                <a:lnTo>
                  <a:pt x="2" y="5778"/>
                </a:lnTo>
                <a:lnTo>
                  <a:pt x="0" y="5761"/>
                </a:lnTo>
                <a:lnTo>
                  <a:pt x="0" y="2263"/>
                </a:lnTo>
                <a:lnTo>
                  <a:pt x="2" y="2247"/>
                </a:lnTo>
                <a:lnTo>
                  <a:pt x="3" y="2230"/>
                </a:lnTo>
                <a:lnTo>
                  <a:pt x="5" y="2214"/>
                </a:lnTo>
                <a:lnTo>
                  <a:pt x="7" y="2198"/>
                </a:lnTo>
                <a:lnTo>
                  <a:pt x="11" y="2182"/>
                </a:lnTo>
                <a:lnTo>
                  <a:pt x="15" y="2168"/>
                </a:lnTo>
                <a:lnTo>
                  <a:pt x="21" y="2152"/>
                </a:lnTo>
                <a:lnTo>
                  <a:pt x="26" y="2137"/>
                </a:lnTo>
                <a:lnTo>
                  <a:pt x="33" y="2123"/>
                </a:lnTo>
                <a:lnTo>
                  <a:pt x="39" y="2110"/>
                </a:lnTo>
                <a:lnTo>
                  <a:pt x="47" y="2096"/>
                </a:lnTo>
                <a:lnTo>
                  <a:pt x="56" y="2083"/>
                </a:lnTo>
                <a:lnTo>
                  <a:pt x="65" y="2071"/>
                </a:lnTo>
                <a:lnTo>
                  <a:pt x="75" y="2058"/>
                </a:lnTo>
                <a:lnTo>
                  <a:pt x="85" y="2046"/>
                </a:lnTo>
                <a:lnTo>
                  <a:pt x="95" y="2035"/>
                </a:lnTo>
                <a:lnTo>
                  <a:pt x="106" y="2025"/>
                </a:lnTo>
                <a:lnTo>
                  <a:pt x="119" y="2014"/>
                </a:lnTo>
                <a:lnTo>
                  <a:pt x="131" y="2005"/>
                </a:lnTo>
                <a:lnTo>
                  <a:pt x="143" y="1996"/>
                </a:lnTo>
                <a:lnTo>
                  <a:pt x="157" y="1987"/>
                </a:lnTo>
                <a:lnTo>
                  <a:pt x="170" y="1979"/>
                </a:lnTo>
                <a:lnTo>
                  <a:pt x="184" y="1972"/>
                </a:lnTo>
                <a:lnTo>
                  <a:pt x="198" y="1966"/>
                </a:lnTo>
                <a:lnTo>
                  <a:pt x="212" y="1960"/>
                </a:lnTo>
                <a:lnTo>
                  <a:pt x="228" y="1955"/>
                </a:lnTo>
                <a:lnTo>
                  <a:pt x="243" y="1950"/>
                </a:lnTo>
                <a:lnTo>
                  <a:pt x="259" y="1947"/>
                </a:lnTo>
                <a:lnTo>
                  <a:pt x="275" y="1943"/>
                </a:lnTo>
                <a:lnTo>
                  <a:pt x="290" y="1942"/>
                </a:lnTo>
                <a:lnTo>
                  <a:pt x="307" y="1940"/>
                </a:lnTo>
                <a:lnTo>
                  <a:pt x="324" y="1940"/>
                </a:lnTo>
                <a:close/>
                <a:moveTo>
                  <a:pt x="1510" y="2238"/>
                </a:moveTo>
                <a:lnTo>
                  <a:pt x="1915" y="2238"/>
                </a:lnTo>
                <a:lnTo>
                  <a:pt x="1915" y="145"/>
                </a:lnTo>
                <a:lnTo>
                  <a:pt x="1915" y="0"/>
                </a:lnTo>
                <a:lnTo>
                  <a:pt x="2059" y="0"/>
                </a:lnTo>
                <a:lnTo>
                  <a:pt x="4107" y="0"/>
                </a:lnTo>
                <a:lnTo>
                  <a:pt x="4176" y="0"/>
                </a:lnTo>
                <a:lnTo>
                  <a:pt x="4220" y="53"/>
                </a:lnTo>
                <a:lnTo>
                  <a:pt x="4946" y="942"/>
                </a:lnTo>
                <a:lnTo>
                  <a:pt x="4978" y="983"/>
                </a:lnTo>
                <a:lnTo>
                  <a:pt x="4978" y="1033"/>
                </a:lnTo>
                <a:lnTo>
                  <a:pt x="4978" y="2238"/>
                </a:lnTo>
                <a:lnTo>
                  <a:pt x="5280" y="2238"/>
                </a:lnTo>
                <a:lnTo>
                  <a:pt x="5280" y="5793"/>
                </a:lnTo>
                <a:lnTo>
                  <a:pt x="1510" y="5793"/>
                </a:lnTo>
                <a:lnTo>
                  <a:pt x="1510" y="2238"/>
                </a:lnTo>
                <a:close/>
                <a:moveTo>
                  <a:pt x="2121" y="2651"/>
                </a:moveTo>
                <a:lnTo>
                  <a:pt x="2121" y="3528"/>
                </a:lnTo>
                <a:lnTo>
                  <a:pt x="3968" y="3528"/>
                </a:lnTo>
                <a:lnTo>
                  <a:pt x="3968" y="2651"/>
                </a:lnTo>
                <a:lnTo>
                  <a:pt x="2121" y="2651"/>
                </a:lnTo>
                <a:close/>
                <a:moveTo>
                  <a:pt x="3509" y="5141"/>
                </a:moveTo>
                <a:lnTo>
                  <a:pt x="3509" y="5424"/>
                </a:lnTo>
                <a:lnTo>
                  <a:pt x="3968" y="5424"/>
                </a:lnTo>
                <a:lnTo>
                  <a:pt x="3968" y="5141"/>
                </a:lnTo>
                <a:lnTo>
                  <a:pt x="3509" y="5141"/>
                </a:lnTo>
                <a:close/>
                <a:moveTo>
                  <a:pt x="2803" y="5141"/>
                </a:moveTo>
                <a:lnTo>
                  <a:pt x="2803" y="5424"/>
                </a:lnTo>
                <a:lnTo>
                  <a:pt x="3262" y="5424"/>
                </a:lnTo>
                <a:lnTo>
                  <a:pt x="3262" y="5141"/>
                </a:lnTo>
                <a:lnTo>
                  <a:pt x="2803" y="5141"/>
                </a:lnTo>
                <a:close/>
                <a:moveTo>
                  <a:pt x="2121" y="5141"/>
                </a:moveTo>
                <a:lnTo>
                  <a:pt x="2121" y="5424"/>
                </a:lnTo>
                <a:lnTo>
                  <a:pt x="2581" y="5424"/>
                </a:lnTo>
                <a:lnTo>
                  <a:pt x="2581" y="5141"/>
                </a:lnTo>
                <a:lnTo>
                  <a:pt x="2121" y="5141"/>
                </a:lnTo>
                <a:close/>
                <a:moveTo>
                  <a:pt x="3509" y="4704"/>
                </a:moveTo>
                <a:lnTo>
                  <a:pt x="3509" y="4987"/>
                </a:lnTo>
                <a:lnTo>
                  <a:pt x="3968" y="4987"/>
                </a:lnTo>
                <a:lnTo>
                  <a:pt x="3968" y="4704"/>
                </a:lnTo>
                <a:lnTo>
                  <a:pt x="3509" y="4704"/>
                </a:lnTo>
                <a:close/>
                <a:moveTo>
                  <a:pt x="2803" y="4704"/>
                </a:moveTo>
                <a:lnTo>
                  <a:pt x="2803" y="4987"/>
                </a:lnTo>
                <a:lnTo>
                  <a:pt x="3262" y="4987"/>
                </a:lnTo>
                <a:lnTo>
                  <a:pt x="3262" y="4704"/>
                </a:lnTo>
                <a:lnTo>
                  <a:pt x="2803" y="4704"/>
                </a:lnTo>
                <a:close/>
                <a:moveTo>
                  <a:pt x="2121" y="4704"/>
                </a:moveTo>
                <a:lnTo>
                  <a:pt x="2121" y="4987"/>
                </a:lnTo>
                <a:lnTo>
                  <a:pt x="2581" y="4987"/>
                </a:lnTo>
                <a:lnTo>
                  <a:pt x="2581" y="4704"/>
                </a:lnTo>
                <a:lnTo>
                  <a:pt x="2121" y="4704"/>
                </a:lnTo>
                <a:close/>
                <a:moveTo>
                  <a:pt x="3509" y="4256"/>
                </a:moveTo>
                <a:lnTo>
                  <a:pt x="3509" y="4539"/>
                </a:lnTo>
                <a:lnTo>
                  <a:pt x="3968" y="4539"/>
                </a:lnTo>
                <a:lnTo>
                  <a:pt x="3968" y="4256"/>
                </a:lnTo>
                <a:lnTo>
                  <a:pt x="3509" y="4256"/>
                </a:lnTo>
                <a:close/>
                <a:moveTo>
                  <a:pt x="2803" y="4256"/>
                </a:moveTo>
                <a:lnTo>
                  <a:pt x="2803" y="4539"/>
                </a:lnTo>
                <a:lnTo>
                  <a:pt x="3262" y="4539"/>
                </a:lnTo>
                <a:lnTo>
                  <a:pt x="3262" y="4256"/>
                </a:lnTo>
                <a:lnTo>
                  <a:pt x="2803" y="4256"/>
                </a:lnTo>
                <a:close/>
                <a:moveTo>
                  <a:pt x="2121" y="4256"/>
                </a:moveTo>
                <a:lnTo>
                  <a:pt x="2121" y="4539"/>
                </a:lnTo>
                <a:lnTo>
                  <a:pt x="2581" y="4539"/>
                </a:lnTo>
                <a:lnTo>
                  <a:pt x="2581" y="4256"/>
                </a:lnTo>
                <a:lnTo>
                  <a:pt x="2121" y="4256"/>
                </a:lnTo>
                <a:close/>
                <a:moveTo>
                  <a:pt x="3509" y="3819"/>
                </a:moveTo>
                <a:lnTo>
                  <a:pt x="3509" y="4102"/>
                </a:lnTo>
                <a:lnTo>
                  <a:pt x="3968" y="4102"/>
                </a:lnTo>
                <a:lnTo>
                  <a:pt x="3968" y="3819"/>
                </a:lnTo>
                <a:lnTo>
                  <a:pt x="3509" y="3819"/>
                </a:lnTo>
                <a:close/>
                <a:moveTo>
                  <a:pt x="2803" y="3819"/>
                </a:moveTo>
                <a:lnTo>
                  <a:pt x="2803" y="4102"/>
                </a:lnTo>
                <a:lnTo>
                  <a:pt x="3262" y="4102"/>
                </a:lnTo>
                <a:lnTo>
                  <a:pt x="3262" y="3819"/>
                </a:lnTo>
                <a:lnTo>
                  <a:pt x="2803" y="3819"/>
                </a:lnTo>
                <a:close/>
                <a:moveTo>
                  <a:pt x="2121" y="3819"/>
                </a:moveTo>
                <a:lnTo>
                  <a:pt x="2121" y="4102"/>
                </a:lnTo>
                <a:lnTo>
                  <a:pt x="2581" y="4102"/>
                </a:lnTo>
                <a:lnTo>
                  <a:pt x="2581" y="3819"/>
                </a:lnTo>
                <a:lnTo>
                  <a:pt x="2121" y="3819"/>
                </a:lnTo>
                <a:close/>
                <a:moveTo>
                  <a:pt x="2479" y="1864"/>
                </a:moveTo>
                <a:lnTo>
                  <a:pt x="2479" y="2048"/>
                </a:lnTo>
                <a:lnTo>
                  <a:pt x="4341" y="2048"/>
                </a:lnTo>
                <a:lnTo>
                  <a:pt x="4341" y="1864"/>
                </a:lnTo>
                <a:lnTo>
                  <a:pt x="2479" y="1864"/>
                </a:lnTo>
                <a:close/>
                <a:moveTo>
                  <a:pt x="2479" y="1443"/>
                </a:moveTo>
                <a:lnTo>
                  <a:pt x="2479" y="1627"/>
                </a:lnTo>
                <a:lnTo>
                  <a:pt x="4341" y="1627"/>
                </a:lnTo>
                <a:lnTo>
                  <a:pt x="4341" y="1443"/>
                </a:lnTo>
                <a:lnTo>
                  <a:pt x="2479" y="1443"/>
                </a:lnTo>
                <a:close/>
                <a:moveTo>
                  <a:pt x="2479" y="1044"/>
                </a:moveTo>
                <a:lnTo>
                  <a:pt x="2479" y="1228"/>
                </a:lnTo>
                <a:lnTo>
                  <a:pt x="3582" y="1228"/>
                </a:lnTo>
                <a:lnTo>
                  <a:pt x="3582" y="1044"/>
                </a:lnTo>
                <a:lnTo>
                  <a:pt x="2479" y="1044"/>
                </a:lnTo>
                <a:close/>
                <a:moveTo>
                  <a:pt x="2479" y="623"/>
                </a:moveTo>
                <a:lnTo>
                  <a:pt x="2479" y="807"/>
                </a:lnTo>
                <a:lnTo>
                  <a:pt x="3582" y="807"/>
                </a:lnTo>
                <a:lnTo>
                  <a:pt x="3582" y="623"/>
                </a:lnTo>
                <a:lnTo>
                  <a:pt x="2479" y="623"/>
                </a:lnTo>
                <a:close/>
                <a:moveTo>
                  <a:pt x="4167" y="447"/>
                </a:moveTo>
                <a:lnTo>
                  <a:pt x="4141" y="656"/>
                </a:lnTo>
                <a:lnTo>
                  <a:pt x="4466" y="812"/>
                </a:lnTo>
                <a:lnTo>
                  <a:pt x="4167" y="447"/>
                </a:lnTo>
                <a:close/>
                <a:moveTo>
                  <a:pt x="4688" y="1238"/>
                </a:moveTo>
                <a:lnTo>
                  <a:pt x="3922" y="871"/>
                </a:lnTo>
                <a:lnTo>
                  <a:pt x="3829" y="826"/>
                </a:lnTo>
                <a:lnTo>
                  <a:pt x="3842" y="722"/>
                </a:lnTo>
                <a:lnTo>
                  <a:pt x="3897" y="289"/>
                </a:lnTo>
                <a:lnTo>
                  <a:pt x="2203" y="289"/>
                </a:lnTo>
                <a:lnTo>
                  <a:pt x="2203" y="2238"/>
                </a:lnTo>
                <a:lnTo>
                  <a:pt x="4688" y="2238"/>
                </a:lnTo>
                <a:lnTo>
                  <a:pt x="4688" y="1238"/>
                </a:lnTo>
                <a:close/>
              </a:path>
            </a:pathLst>
          </a:custGeom>
          <a:solidFill>
            <a:srgbClr val="4361C7"/>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26" name="KSO_Shape"/>
          <p:cNvSpPr/>
          <p:nvPr/>
        </p:nvSpPr>
        <p:spPr>
          <a:xfrm>
            <a:off x="5935383" y="2199267"/>
            <a:ext cx="323883" cy="328518"/>
          </a:xfrm>
          <a:custGeom>
            <a:avLst/>
            <a:gdLst>
              <a:gd name="T0" fmla="*/ 1575136 w 3826"/>
              <a:gd name="T1" fmla="*/ 952579 h 3884"/>
              <a:gd name="T2" fmla="*/ 1648376 w 3826"/>
              <a:gd name="T3" fmla="*/ 1177860 h 3884"/>
              <a:gd name="T4" fmla="*/ 1354950 w 3826"/>
              <a:gd name="T5" fmla="*/ 1470819 h 3884"/>
              <a:gd name="T6" fmla="*/ 1428654 w 3826"/>
              <a:gd name="T7" fmla="*/ 1177860 h 3884"/>
              <a:gd name="T8" fmla="*/ 1493088 w 3826"/>
              <a:gd name="T9" fmla="*/ 592407 h 3884"/>
              <a:gd name="T10" fmla="*/ 1598313 w 3826"/>
              <a:gd name="T11" fmla="*/ 278125 h 3884"/>
              <a:gd name="T12" fmla="*/ 1616391 w 3826"/>
              <a:gd name="T13" fmla="*/ 626709 h 3884"/>
              <a:gd name="T14" fmla="*/ 73704 w 3826"/>
              <a:gd name="T15" fmla="*/ 1800397 h 3884"/>
              <a:gd name="T16" fmla="*/ 0 w 3826"/>
              <a:gd name="T17" fmla="*/ 1727157 h 3884"/>
              <a:gd name="T18" fmla="*/ 2318 w 3826"/>
              <a:gd name="T19" fmla="*/ 298985 h 3884"/>
              <a:gd name="T20" fmla="*/ 1309059 w 3826"/>
              <a:gd name="T21" fmla="*/ 298985 h 3884"/>
              <a:gd name="T22" fmla="*/ 1318794 w 3826"/>
              <a:gd name="T23" fmla="*/ 1727157 h 3884"/>
              <a:gd name="T24" fmla="*/ 1245553 w 3826"/>
              <a:gd name="T25" fmla="*/ 1800397 h 3884"/>
              <a:gd name="T26" fmla="*/ 988748 w 3826"/>
              <a:gd name="T27" fmla="*/ 1324339 h 3884"/>
              <a:gd name="T28" fmla="*/ 230383 w 3826"/>
              <a:gd name="T29" fmla="*/ 1580678 h 3884"/>
              <a:gd name="T30" fmla="*/ 1135692 w 3826"/>
              <a:gd name="T31" fmla="*/ 921521 h 3884"/>
              <a:gd name="T32" fmla="*/ 1135692 w 3826"/>
              <a:gd name="T33" fmla="*/ 665183 h 3884"/>
              <a:gd name="T34" fmla="*/ 1135692 w 3826"/>
              <a:gd name="T35" fmla="*/ 518703 h 3884"/>
              <a:gd name="T36" fmla="*/ 293426 w 3826"/>
              <a:gd name="T37" fmla="*/ 408844 h 3884"/>
              <a:gd name="T38" fmla="*/ 183101 w 3826"/>
              <a:gd name="T39" fmla="*/ 591943 h 3884"/>
              <a:gd name="T40" fmla="*/ 183101 w 3826"/>
              <a:gd name="T41" fmla="*/ 848282 h 3884"/>
              <a:gd name="T42" fmla="*/ 183101 w 3826"/>
              <a:gd name="T43" fmla="*/ 994761 h 3884"/>
              <a:gd name="T44" fmla="*/ 1025831 w 3826"/>
              <a:gd name="T45" fmla="*/ 1104621 h 3884"/>
              <a:gd name="T46" fmla="*/ 1135692 w 3826"/>
              <a:gd name="T47" fmla="*/ 921521 h 3884"/>
              <a:gd name="T48" fmla="*/ 842730 w 3826"/>
              <a:gd name="T49" fmla="*/ 921521 h 3884"/>
              <a:gd name="T50" fmla="*/ 1061988 w 3826"/>
              <a:gd name="T51" fmla="*/ 1031381 h 3884"/>
              <a:gd name="T52" fmla="*/ 842730 w 3826"/>
              <a:gd name="T53" fmla="*/ 665183 h 3884"/>
              <a:gd name="T54" fmla="*/ 1061988 w 3826"/>
              <a:gd name="T55" fmla="*/ 848282 h 3884"/>
              <a:gd name="T56" fmla="*/ 842730 w 3826"/>
              <a:gd name="T57" fmla="*/ 665183 h 3884"/>
              <a:gd name="T58" fmla="*/ 1061988 w 3826"/>
              <a:gd name="T59" fmla="*/ 482084 h 3884"/>
              <a:gd name="T60" fmla="*/ 842730 w 3826"/>
              <a:gd name="T61" fmla="*/ 591943 h 3884"/>
              <a:gd name="T62" fmla="*/ 549304 w 3826"/>
              <a:gd name="T63" fmla="*/ 591943 h 3884"/>
              <a:gd name="T64" fmla="*/ 769489 w 3826"/>
              <a:gd name="T65" fmla="*/ 482084 h 3884"/>
              <a:gd name="T66" fmla="*/ 549304 w 3826"/>
              <a:gd name="T67" fmla="*/ 591943 h 3884"/>
              <a:gd name="T68" fmla="*/ 256805 w 3826"/>
              <a:gd name="T69" fmla="*/ 482084 h 3884"/>
              <a:gd name="T70" fmla="*/ 476527 w 3826"/>
              <a:gd name="T71" fmla="*/ 591943 h 3884"/>
              <a:gd name="T72" fmla="*/ 476527 w 3826"/>
              <a:gd name="T73" fmla="*/ 848282 h 3884"/>
              <a:gd name="T74" fmla="*/ 256805 w 3826"/>
              <a:gd name="T75" fmla="*/ 665183 h 3884"/>
              <a:gd name="T76" fmla="*/ 476527 w 3826"/>
              <a:gd name="T77" fmla="*/ 848282 h 3884"/>
              <a:gd name="T78" fmla="*/ 256805 w 3826"/>
              <a:gd name="T79" fmla="*/ 1031381 h 3884"/>
              <a:gd name="T80" fmla="*/ 476527 w 3826"/>
              <a:gd name="T81" fmla="*/ 921521 h 3884"/>
              <a:gd name="T82" fmla="*/ 769489 w 3826"/>
              <a:gd name="T83" fmla="*/ 665183 h 3884"/>
              <a:gd name="T84" fmla="*/ 549304 w 3826"/>
              <a:gd name="T85" fmla="*/ 848282 h 3884"/>
              <a:gd name="T86" fmla="*/ 769489 w 3826"/>
              <a:gd name="T87" fmla="*/ 665183 h 3884"/>
              <a:gd name="T88" fmla="*/ 769489 w 3826"/>
              <a:gd name="T89" fmla="*/ 1031381 h 3884"/>
              <a:gd name="T90" fmla="*/ 549304 w 3826"/>
              <a:gd name="T91" fmla="*/ 921521 h 38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825" h="3884">
                <a:moveTo>
                  <a:pt x="3487" y="1352"/>
                </a:moveTo>
                <a:cubicBezTo>
                  <a:pt x="3417" y="1510"/>
                  <a:pt x="3401" y="1849"/>
                  <a:pt x="3398" y="2055"/>
                </a:cubicBezTo>
                <a:cubicBezTo>
                  <a:pt x="3398" y="2541"/>
                  <a:pt x="3398" y="2541"/>
                  <a:pt x="3398" y="2541"/>
                </a:cubicBezTo>
                <a:cubicBezTo>
                  <a:pt x="3556" y="2541"/>
                  <a:pt x="3556" y="2541"/>
                  <a:pt x="3556" y="2541"/>
                </a:cubicBezTo>
                <a:cubicBezTo>
                  <a:pt x="3556" y="3173"/>
                  <a:pt x="3556" y="3173"/>
                  <a:pt x="3556" y="3173"/>
                </a:cubicBezTo>
                <a:cubicBezTo>
                  <a:pt x="2923" y="3173"/>
                  <a:pt x="2923" y="3173"/>
                  <a:pt x="2923" y="3173"/>
                </a:cubicBezTo>
                <a:cubicBezTo>
                  <a:pt x="2923" y="2541"/>
                  <a:pt x="2923" y="2541"/>
                  <a:pt x="2923" y="2541"/>
                </a:cubicBezTo>
                <a:cubicBezTo>
                  <a:pt x="3082" y="2541"/>
                  <a:pt x="3082" y="2541"/>
                  <a:pt x="3082" y="2541"/>
                </a:cubicBezTo>
                <a:cubicBezTo>
                  <a:pt x="3082" y="2225"/>
                  <a:pt x="3082" y="2225"/>
                  <a:pt x="3082" y="2225"/>
                </a:cubicBezTo>
                <a:cubicBezTo>
                  <a:pt x="3082" y="2225"/>
                  <a:pt x="3043" y="1389"/>
                  <a:pt x="3221" y="1278"/>
                </a:cubicBezTo>
                <a:cubicBezTo>
                  <a:pt x="3130" y="1209"/>
                  <a:pt x="3070" y="1101"/>
                  <a:pt x="3070" y="978"/>
                </a:cubicBezTo>
                <a:cubicBezTo>
                  <a:pt x="3070" y="769"/>
                  <a:pt x="3240" y="600"/>
                  <a:pt x="3448" y="600"/>
                </a:cubicBezTo>
                <a:cubicBezTo>
                  <a:pt x="3657" y="600"/>
                  <a:pt x="3826" y="769"/>
                  <a:pt x="3826" y="978"/>
                </a:cubicBezTo>
                <a:cubicBezTo>
                  <a:pt x="3826" y="1173"/>
                  <a:pt x="3677" y="1332"/>
                  <a:pt x="3487" y="1352"/>
                </a:cubicBezTo>
                <a:close/>
                <a:moveTo>
                  <a:pt x="2687" y="3884"/>
                </a:moveTo>
                <a:cubicBezTo>
                  <a:pt x="159" y="3884"/>
                  <a:pt x="159" y="3884"/>
                  <a:pt x="159" y="3884"/>
                </a:cubicBezTo>
                <a:cubicBezTo>
                  <a:pt x="159" y="3726"/>
                  <a:pt x="159" y="3726"/>
                  <a:pt x="159" y="3726"/>
                </a:cubicBezTo>
                <a:cubicBezTo>
                  <a:pt x="0" y="3726"/>
                  <a:pt x="0" y="3726"/>
                  <a:pt x="0" y="3726"/>
                </a:cubicBezTo>
                <a:cubicBezTo>
                  <a:pt x="0" y="645"/>
                  <a:pt x="0" y="645"/>
                  <a:pt x="0" y="645"/>
                </a:cubicBezTo>
                <a:cubicBezTo>
                  <a:pt x="5" y="645"/>
                  <a:pt x="5" y="645"/>
                  <a:pt x="5" y="645"/>
                </a:cubicBezTo>
                <a:cubicBezTo>
                  <a:pt x="47" y="285"/>
                  <a:pt x="656" y="0"/>
                  <a:pt x="1403" y="0"/>
                </a:cubicBezTo>
                <a:cubicBezTo>
                  <a:pt x="2150" y="0"/>
                  <a:pt x="2780" y="285"/>
                  <a:pt x="2824" y="645"/>
                </a:cubicBezTo>
                <a:cubicBezTo>
                  <a:pt x="2845" y="645"/>
                  <a:pt x="2845" y="645"/>
                  <a:pt x="2845" y="645"/>
                </a:cubicBezTo>
                <a:cubicBezTo>
                  <a:pt x="2845" y="3726"/>
                  <a:pt x="2845" y="3726"/>
                  <a:pt x="2845" y="3726"/>
                </a:cubicBezTo>
                <a:cubicBezTo>
                  <a:pt x="2687" y="3726"/>
                  <a:pt x="2687" y="3726"/>
                  <a:pt x="2687" y="3726"/>
                </a:cubicBezTo>
                <a:lnTo>
                  <a:pt x="2687" y="3884"/>
                </a:lnTo>
                <a:close/>
                <a:moveTo>
                  <a:pt x="2416" y="3410"/>
                </a:moveTo>
                <a:cubicBezTo>
                  <a:pt x="2133" y="2857"/>
                  <a:pt x="2133" y="2857"/>
                  <a:pt x="2133" y="2857"/>
                </a:cubicBezTo>
                <a:cubicBezTo>
                  <a:pt x="779" y="2857"/>
                  <a:pt x="779" y="2857"/>
                  <a:pt x="779" y="2857"/>
                </a:cubicBezTo>
                <a:cubicBezTo>
                  <a:pt x="497" y="3410"/>
                  <a:pt x="497" y="3410"/>
                  <a:pt x="497" y="3410"/>
                </a:cubicBezTo>
                <a:lnTo>
                  <a:pt x="2416" y="3410"/>
                </a:lnTo>
                <a:close/>
                <a:moveTo>
                  <a:pt x="2450" y="1988"/>
                </a:moveTo>
                <a:cubicBezTo>
                  <a:pt x="2450" y="1830"/>
                  <a:pt x="2450" y="1830"/>
                  <a:pt x="2450" y="1830"/>
                </a:cubicBezTo>
                <a:cubicBezTo>
                  <a:pt x="2450" y="1435"/>
                  <a:pt x="2450" y="1435"/>
                  <a:pt x="2450" y="1435"/>
                </a:cubicBezTo>
                <a:cubicBezTo>
                  <a:pt x="2450" y="1277"/>
                  <a:pt x="2450" y="1277"/>
                  <a:pt x="2450" y="1277"/>
                </a:cubicBezTo>
                <a:cubicBezTo>
                  <a:pt x="2450" y="1119"/>
                  <a:pt x="2450" y="1119"/>
                  <a:pt x="2450" y="1119"/>
                </a:cubicBezTo>
                <a:cubicBezTo>
                  <a:pt x="2450" y="988"/>
                  <a:pt x="2344" y="882"/>
                  <a:pt x="2213" y="882"/>
                </a:cubicBezTo>
                <a:cubicBezTo>
                  <a:pt x="633" y="882"/>
                  <a:pt x="633" y="882"/>
                  <a:pt x="633" y="882"/>
                </a:cubicBezTo>
                <a:cubicBezTo>
                  <a:pt x="502" y="882"/>
                  <a:pt x="395" y="988"/>
                  <a:pt x="395" y="1119"/>
                </a:cubicBezTo>
                <a:cubicBezTo>
                  <a:pt x="395" y="1277"/>
                  <a:pt x="395" y="1277"/>
                  <a:pt x="395" y="1277"/>
                </a:cubicBezTo>
                <a:cubicBezTo>
                  <a:pt x="395" y="1435"/>
                  <a:pt x="395" y="1435"/>
                  <a:pt x="395" y="1435"/>
                </a:cubicBezTo>
                <a:cubicBezTo>
                  <a:pt x="395" y="1830"/>
                  <a:pt x="395" y="1830"/>
                  <a:pt x="395" y="1830"/>
                </a:cubicBezTo>
                <a:cubicBezTo>
                  <a:pt x="395" y="1988"/>
                  <a:pt x="395" y="1988"/>
                  <a:pt x="395" y="1988"/>
                </a:cubicBezTo>
                <a:cubicBezTo>
                  <a:pt x="395" y="2146"/>
                  <a:pt x="395" y="2146"/>
                  <a:pt x="395" y="2146"/>
                </a:cubicBezTo>
                <a:cubicBezTo>
                  <a:pt x="395" y="2277"/>
                  <a:pt x="502" y="2383"/>
                  <a:pt x="633" y="2383"/>
                </a:cubicBezTo>
                <a:cubicBezTo>
                  <a:pt x="2213" y="2383"/>
                  <a:pt x="2213" y="2383"/>
                  <a:pt x="2213" y="2383"/>
                </a:cubicBezTo>
                <a:cubicBezTo>
                  <a:pt x="2344" y="2383"/>
                  <a:pt x="2450" y="2277"/>
                  <a:pt x="2450" y="2146"/>
                </a:cubicBezTo>
                <a:lnTo>
                  <a:pt x="2450" y="1988"/>
                </a:lnTo>
                <a:close/>
                <a:moveTo>
                  <a:pt x="1818" y="2225"/>
                </a:moveTo>
                <a:cubicBezTo>
                  <a:pt x="1818" y="1988"/>
                  <a:pt x="1818" y="1988"/>
                  <a:pt x="1818" y="1988"/>
                </a:cubicBezTo>
                <a:cubicBezTo>
                  <a:pt x="2291" y="1988"/>
                  <a:pt x="2291" y="1988"/>
                  <a:pt x="2291" y="1988"/>
                </a:cubicBezTo>
                <a:cubicBezTo>
                  <a:pt x="2291" y="2225"/>
                  <a:pt x="2291" y="2225"/>
                  <a:pt x="2291" y="2225"/>
                </a:cubicBezTo>
                <a:lnTo>
                  <a:pt x="1818" y="2225"/>
                </a:lnTo>
                <a:close/>
                <a:moveTo>
                  <a:pt x="1818" y="1435"/>
                </a:moveTo>
                <a:cubicBezTo>
                  <a:pt x="2291" y="1435"/>
                  <a:pt x="2291" y="1435"/>
                  <a:pt x="2291" y="1435"/>
                </a:cubicBezTo>
                <a:cubicBezTo>
                  <a:pt x="2291" y="1830"/>
                  <a:pt x="2291" y="1830"/>
                  <a:pt x="2291" y="1830"/>
                </a:cubicBezTo>
                <a:cubicBezTo>
                  <a:pt x="1818" y="1830"/>
                  <a:pt x="1818" y="1830"/>
                  <a:pt x="1818" y="1830"/>
                </a:cubicBezTo>
                <a:lnTo>
                  <a:pt x="1818" y="1435"/>
                </a:lnTo>
                <a:close/>
                <a:moveTo>
                  <a:pt x="1818" y="1040"/>
                </a:moveTo>
                <a:cubicBezTo>
                  <a:pt x="2291" y="1040"/>
                  <a:pt x="2291" y="1040"/>
                  <a:pt x="2291" y="1040"/>
                </a:cubicBezTo>
                <a:cubicBezTo>
                  <a:pt x="2291" y="1277"/>
                  <a:pt x="2291" y="1277"/>
                  <a:pt x="2291" y="1277"/>
                </a:cubicBezTo>
                <a:cubicBezTo>
                  <a:pt x="1818" y="1277"/>
                  <a:pt x="1818" y="1277"/>
                  <a:pt x="1818" y="1277"/>
                </a:cubicBezTo>
                <a:lnTo>
                  <a:pt x="1818" y="1040"/>
                </a:lnTo>
                <a:close/>
                <a:moveTo>
                  <a:pt x="1185" y="1277"/>
                </a:moveTo>
                <a:cubicBezTo>
                  <a:pt x="1185" y="1040"/>
                  <a:pt x="1185" y="1040"/>
                  <a:pt x="1185" y="1040"/>
                </a:cubicBezTo>
                <a:cubicBezTo>
                  <a:pt x="1660" y="1040"/>
                  <a:pt x="1660" y="1040"/>
                  <a:pt x="1660" y="1040"/>
                </a:cubicBezTo>
                <a:cubicBezTo>
                  <a:pt x="1660" y="1277"/>
                  <a:pt x="1660" y="1277"/>
                  <a:pt x="1660" y="1277"/>
                </a:cubicBezTo>
                <a:lnTo>
                  <a:pt x="1185" y="1277"/>
                </a:lnTo>
                <a:close/>
                <a:moveTo>
                  <a:pt x="554" y="1277"/>
                </a:moveTo>
                <a:cubicBezTo>
                  <a:pt x="554" y="1040"/>
                  <a:pt x="554" y="1040"/>
                  <a:pt x="554" y="1040"/>
                </a:cubicBezTo>
                <a:cubicBezTo>
                  <a:pt x="1028" y="1040"/>
                  <a:pt x="1028" y="1040"/>
                  <a:pt x="1028" y="1040"/>
                </a:cubicBezTo>
                <a:cubicBezTo>
                  <a:pt x="1028" y="1277"/>
                  <a:pt x="1028" y="1277"/>
                  <a:pt x="1028" y="1277"/>
                </a:cubicBezTo>
                <a:lnTo>
                  <a:pt x="554" y="1277"/>
                </a:lnTo>
                <a:close/>
                <a:moveTo>
                  <a:pt x="1028" y="1830"/>
                </a:moveTo>
                <a:cubicBezTo>
                  <a:pt x="554" y="1830"/>
                  <a:pt x="554" y="1830"/>
                  <a:pt x="554" y="1830"/>
                </a:cubicBezTo>
                <a:cubicBezTo>
                  <a:pt x="554" y="1435"/>
                  <a:pt x="554" y="1435"/>
                  <a:pt x="554" y="1435"/>
                </a:cubicBezTo>
                <a:cubicBezTo>
                  <a:pt x="1028" y="1435"/>
                  <a:pt x="1028" y="1435"/>
                  <a:pt x="1028" y="1435"/>
                </a:cubicBezTo>
                <a:lnTo>
                  <a:pt x="1028" y="1830"/>
                </a:lnTo>
                <a:close/>
                <a:moveTo>
                  <a:pt x="1028" y="2225"/>
                </a:moveTo>
                <a:cubicBezTo>
                  <a:pt x="554" y="2225"/>
                  <a:pt x="554" y="2225"/>
                  <a:pt x="554" y="2225"/>
                </a:cubicBezTo>
                <a:cubicBezTo>
                  <a:pt x="554" y="1988"/>
                  <a:pt x="554" y="1988"/>
                  <a:pt x="554" y="1988"/>
                </a:cubicBezTo>
                <a:cubicBezTo>
                  <a:pt x="1028" y="1988"/>
                  <a:pt x="1028" y="1988"/>
                  <a:pt x="1028" y="1988"/>
                </a:cubicBezTo>
                <a:lnTo>
                  <a:pt x="1028" y="2225"/>
                </a:lnTo>
                <a:close/>
                <a:moveTo>
                  <a:pt x="1660" y="1435"/>
                </a:moveTo>
                <a:cubicBezTo>
                  <a:pt x="1660" y="1830"/>
                  <a:pt x="1660" y="1830"/>
                  <a:pt x="1660" y="1830"/>
                </a:cubicBezTo>
                <a:cubicBezTo>
                  <a:pt x="1185" y="1830"/>
                  <a:pt x="1185" y="1830"/>
                  <a:pt x="1185" y="1830"/>
                </a:cubicBezTo>
                <a:cubicBezTo>
                  <a:pt x="1185" y="1435"/>
                  <a:pt x="1185" y="1435"/>
                  <a:pt x="1185" y="1435"/>
                </a:cubicBezTo>
                <a:lnTo>
                  <a:pt x="1660" y="1435"/>
                </a:lnTo>
                <a:close/>
                <a:moveTo>
                  <a:pt x="1660" y="1988"/>
                </a:moveTo>
                <a:cubicBezTo>
                  <a:pt x="1660" y="2225"/>
                  <a:pt x="1660" y="2225"/>
                  <a:pt x="1660" y="2225"/>
                </a:cubicBezTo>
                <a:cubicBezTo>
                  <a:pt x="1185" y="2225"/>
                  <a:pt x="1185" y="2225"/>
                  <a:pt x="1185" y="2225"/>
                </a:cubicBezTo>
                <a:cubicBezTo>
                  <a:pt x="1185" y="1988"/>
                  <a:pt x="1185" y="1988"/>
                  <a:pt x="1185" y="1988"/>
                </a:cubicBezTo>
                <a:lnTo>
                  <a:pt x="1660" y="1988"/>
                </a:lnTo>
                <a:close/>
              </a:path>
            </a:pathLst>
          </a:custGeom>
          <a:solidFill>
            <a:srgbClr val="4361C7"/>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27" name="KSO_Shape"/>
          <p:cNvSpPr/>
          <p:nvPr/>
        </p:nvSpPr>
        <p:spPr>
          <a:xfrm>
            <a:off x="7345162" y="3606065"/>
            <a:ext cx="323219" cy="323219"/>
          </a:xfrm>
          <a:custGeom>
            <a:avLst/>
            <a:gdLst>
              <a:gd name="T0" fmla="*/ 1726800 w 2775"/>
              <a:gd name="T1" fmla="*/ 1800397 h 2775"/>
              <a:gd name="T2" fmla="*/ 1007300 w 2775"/>
              <a:gd name="T3" fmla="*/ 1731625 h 2775"/>
              <a:gd name="T4" fmla="*/ 1187499 w 2775"/>
              <a:gd name="T5" fmla="*/ 1728381 h 2775"/>
              <a:gd name="T6" fmla="*/ 1280191 w 2775"/>
              <a:gd name="T7" fmla="*/ 1548017 h 2775"/>
              <a:gd name="T8" fmla="*/ 1367050 w 2775"/>
              <a:gd name="T9" fmla="*/ 1728381 h 2775"/>
              <a:gd name="T10" fmla="*/ 1546601 w 2775"/>
              <a:gd name="T11" fmla="*/ 1548017 h 2775"/>
              <a:gd name="T12" fmla="*/ 1726800 w 2775"/>
              <a:gd name="T13" fmla="*/ 1368302 h 2775"/>
              <a:gd name="T14" fmla="*/ 1546601 w 2775"/>
              <a:gd name="T15" fmla="*/ 1187938 h 2775"/>
              <a:gd name="T16" fmla="*/ 1726800 w 2775"/>
              <a:gd name="T17" fmla="*/ 1008222 h 2775"/>
              <a:gd name="T18" fmla="*/ 1546601 w 2775"/>
              <a:gd name="T19" fmla="*/ 828507 h 2775"/>
              <a:gd name="T20" fmla="*/ 1477892 w 2775"/>
              <a:gd name="T21" fmla="*/ 755842 h 2775"/>
              <a:gd name="T22" fmla="*/ 1726800 w 2775"/>
              <a:gd name="T23" fmla="*/ 755842 h 2775"/>
              <a:gd name="T24" fmla="*/ 1798750 w 2775"/>
              <a:gd name="T25" fmla="*/ 1800397 h 2775"/>
              <a:gd name="T26" fmla="*/ 1367050 w 2775"/>
              <a:gd name="T27" fmla="*/ 1548017 h 2775"/>
              <a:gd name="T28" fmla="*/ 1413720 w 2775"/>
              <a:gd name="T29" fmla="*/ 1368302 h 2775"/>
              <a:gd name="T30" fmla="*/ 1546601 w 2775"/>
              <a:gd name="T31" fmla="*/ 1548017 h 2775"/>
              <a:gd name="T32" fmla="*/ 1483726 w 2775"/>
              <a:gd name="T33" fmla="*/ 1187938 h 2775"/>
              <a:gd name="T34" fmla="*/ 1546601 w 2775"/>
              <a:gd name="T35" fmla="*/ 1008222 h 2775"/>
              <a:gd name="T36" fmla="*/ 1483726 w 2775"/>
              <a:gd name="T37" fmla="*/ 1187938 h 2775"/>
              <a:gd name="T38" fmla="*/ 1726800 w 2775"/>
              <a:gd name="T39" fmla="*/ 755842 h 2775"/>
              <a:gd name="T40" fmla="*/ 1413720 w 2775"/>
              <a:gd name="T41" fmla="*/ 968646 h 2775"/>
              <a:gd name="T42" fmla="*/ 0 w 2775"/>
              <a:gd name="T43" fmla="*/ 968646 h 2775"/>
              <a:gd name="T44" fmla="*/ 631345 w 2775"/>
              <a:gd name="T45" fmla="*/ 103158 h 2775"/>
              <a:gd name="T46" fmla="*/ 530226 w 2775"/>
              <a:gd name="T47" fmla="*/ 60338 h 2775"/>
              <a:gd name="T48" fmla="*/ 836176 w 2775"/>
              <a:gd name="T49" fmla="*/ 0 h 2775"/>
              <a:gd name="T50" fmla="*/ 836176 w 2775"/>
              <a:gd name="T51" fmla="*/ 105104 h 2775"/>
              <a:gd name="T52" fmla="*/ 783672 w 2775"/>
              <a:gd name="T53" fmla="*/ 260165 h 2775"/>
              <a:gd name="T54" fmla="*/ 1174535 w 2775"/>
              <a:gd name="T55" fmla="*/ 298444 h 2775"/>
              <a:gd name="T56" fmla="*/ 1186203 w 2775"/>
              <a:gd name="T57" fmla="*/ 209560 h 2775"/>
              <a:gd name="T58" fmla="*/ 1267876 w 2775"/>
              <a:gd name="T59" fmla="*/ 369811 h 2775"/>
              <a:gd name="T60" fmla="*/ 1166109 w 2775"/>
              <a:gd name="T61" fmla="*/ 428851 h 2775"/>
              <a:gd name="T62" fmla="*/ 1145366 w 2775"/>
              <a:gd name="T63" fmla="*/ 631923 h 2775"/>
              <a:gd name="T64" fmla="*/ 1033876 w 2775"/>
              <a:gd name="T65" fmla="*/ 637113 h 2775"/>
              <a:gd name="T66" fmla="*/ 709129 w 2775"/>
              <a:gd name="T67" fmla="*/ 416524 h 2775"/>
              <a:gd name="T68" fmla="*/ 372066 w 2775"/>
              <a:gd name="T69" fmla="*/ 631274 h 2775"/>
              <a:gd name="T70" fmla="*/ 269002 w 2775"/>
              <a:gd name="T71" fmla="*/ 629328 h 2775"/>
              <a:gd name="T72" fmla="*/ 261872 w 2775"/>
              <a:gd name="T73" fmla="*/ 942694 h 2775"/>
              <a:gd name="T74" fmla="*/ 156216 w 2775"/>
              <a:gd name="T75" fmla="*/ 993949 h 2775"/>
              <a:gd name="T76" fmla="*/ 335767 w 2775"/>
              <a:gd name="T77" fmla="*/ 1254114 h 2775"/>
              <a:gd name="T78" fmla="*/ 316969 w 2775"/>
              <a:gd name="T79" fmla="*/ 1359867 h 2775"/>
              <a:gd name="T80" fmla="*/ 680608 w 2775"/>
              <a:gd name="T81" fmla="*/ 1520768 h 2775"/>
              <a:gd name="T82" fmla="*/ 731816 w 2775"/>
              <a:gd name="T83" fmla="*/ 1413717 h 2775"/>
              <a:gd name="T84" fmla="*/ 1099344 w 2775"/>
              <a:gd name="T85" fmla="*/ 1360516 h 2775"/>
              <a:gd name="T86" fmla="*/ 1067582 w 2775"/>
              <a:gd name="T87" fmla="*/ 1254763 h 2775"/>
              <a:gd name="T88" fmla="*/ 1260097 w 2775"/>
              <a:gd name="T89" fmla="*/ 995246 h 2775"/>
              <a:gd name="T90" fmla="*/ 1149255 w 2775"/>
              <a:gd name="T91" fmla="*/ 942694 h 2775"/>
              <a:gd name="T92" fmla="*/ 1145366 w 2775"/>
              <a:gd name="T93" fmla="*/ 631923 h 2775"/>
              <a:gd name="T94" fmla="*/ 626808 w 2775"/>
              <a:gd name="T95" fmla="*/ 1022496 h 2775"/>
              <a:gd name="T96" fmla="*/ 680608 w 2775"/>
              <a:gd name="T97" fmla="*/ 497623 h 2775"/>
              <a:gd name="T98" fmla="*/ 733112 w 2775"/>
              <a:gd name="T99" fmla="*/ 497623 h 2775"/>
              <a:gd name="T100" fmla="*/ 784968 w 2775"/>
              <a:gd name="T101" fmla="*/ 1022496 h 27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75" h="2775">
                <a:moveTo>
                  <a:pt x="2664" y="2775"/>
                </a:moveTo>
                <a:cubicBezTo>
                  <a:pt x="2664" y="2775"/>
                  <a:pt x="2664" y="2775"/>
                  <a:pt x="2664" y="2775"/>
                </a:cubicBezTo>
                <a:cubicBezTo>
                  <a:pt x="2427" y="2775"/>
                  <a:pt x="1974" y="2775"/>
                  <a:pt x="1554" y="2775"/>
                </a:cubicBezTo>
                <a:cubicBezTo>
                  <a:pt x="1554" y="2669"/>
                  <a:pt x="1554" y="2669"/>
                  <a:pt x="1554" y="2669"/>
                </a:cubicBezTo>
                <a:cubicBezTo>
                  <a:pt x="1559" y="2667"/>
                  <a:pt x="1564" y="2666"/>
                  <a:pt x="1568" y="2664"/>
                </a:cubicBezTo>
                <a:cubicBezTo>
                  <a:pt x="1832" y="2664"/>
                  <a:pt x="1832" y="2664"/>
                  <a:pt x="1832" y="2664"/>
                </a:cubicBezTo>
                <a:cubicBezTo>
                  <a:pt x="1832" y="2511"/>
                  <a:pt x="1832" y="2511"/>
                  <a:pt x="1832" y="2511"/>
                </a:cubicBezTo>
                <a:cubicBezTo>
                  <a:pt x="1882" y="2473"/>
                  <a:pt x="1931" y="2432"/>
                  <a:pt x="1975" y="2386"/>
                </a:cubicBezTo>
                <a:cubicBezTo>
                  <a:pt x="2109" y="2386"/>
                  <a:pt x="2109" y="2386"/>
                  <a:pt x="2109" y="2386"/>
                </a:cubicBezTo>
                <a:cubicBezTo>
                  <a:pt x="2109" y="2664"/>
                  <a:pt x="2109" y="2664"/>
                  <a:pt x="2109" y="2664"/>
                </a:cubicBezTo>
                <a:cubicBezTo>
                  <a:pt x="2386" y="2664"/>
                  <a:pt x="2386" y="2664"/>
                  <a:pt x="2386" y="2664"/>
                </a:cubicBezTo>
                <a:cubicBezTo>
                  <a:pt x="2386" y="2386"/>
                  <a:pt x="2386" y="2386"/>
                  <a:pt x="2386" y="2386"/>
                </a:cubicBezTo>
                <a:cubicBezTo>
                  <a:pt x="2664" y="2386"/>
                  <a:pt x="2664" y="2386"/>
                  <a:pt x="2664" y="2386"/>
                </a:cubicBezTo>
                <a:cubicBezTo>
                  <a:pt x="2664" y="2109"/>
                  <a:pt x="2664" y="2109"/>
                  <a:pt x="2664" y="2109"/>
                </a:cubicBezTo>
                <a:cubicBezTo>
                  <a:pt x="2386" y="2109"/>
                  <a:pt x="2386" y="2109"/>
                  <a:pt x="2386" y="2109"/>
                </a:cubicBezTo>
                <a:cubicBezTo>
                  <a:pt x="2386" y="1831"/>
                  <a:pt x="2386" y="1831"/>
                  <a:pt x="2386" y="1831"/>
                </a:cubicBezTo>
                <a:cubicBezTo>
                  <a:pt x="2664" y="1831"/>
                  <a:pt x="2664" y="1831"/>
                  <a:pt x="2664" y="1831"/>
                </a:cubicBezTo>
                <a:cubicBezTo>
                  <a:pt x="2664" y="1554"/>
                  <a:pt x="2664" y="1554"/>
                  <a:pt x="2664" y="1554"/>
                </a:cubicBezTo>
                <a:cubicBezTo>
                  <a:pt x="2386" y="1554"/>
                  <a:pt x="2386" y="1554"/>
                  <a:pt x="2386" y="1554"/>
                </a:cubicBezTo>
                <a:cubicBezTo>
                  <a:pt x="2386" y="1277"/>
                  <a:pt x="2386" y="1277"/>
                  <a:pt x="2386" y="1277"/>
                </a:cubicBezTo>
                <a:cubicBezTo>
                  <a:pt x="2307" y="1277"/>
                  <a:pt x="2307" y="1277"/>
                  <a:pt x="2307" y="1277"/>
                </a:cubicBezTo>
                <a:cubicBezTo>
                  <a:pt x="2300" y="1238"/>
                  <a:pt x="2291" y="1202"/>
                  <a:pt x="2280" y="1165"/>
                </a:cubicBezTo>
                <a:cubicBezTo>
                  <a:pt x="2433" y="1165"/>
                  <a:pt x="2566" y="1165"/>
                  <a:pt x="2664" y="1165"/>
                </a:cubicBezTo>
                <a:cubicBezTo>
                  <a:pt x="2664" y="1165"/>
                  <a:pt x="2664" y="1165"/>
                  <a:pt x="2664" y="1165"/>
                </a:cubicBezTo>
                <a:cubicBezTo>
                  <a:pt x="2775" y="1165"/>
                  <a:pt x="2775" y="1165"/>
                  <a:pt x="2775" y="1165"/>
                </a:cubicBezTo>
                <a:cubicBezTo>
                  <a:pt x="2775" y="2775"/>
                  <a:pt x="2775" y="2775"/>
                  <a:pt x="2775" y="2775"/>
                </a:cubicBezTo>
                <a:lnTo>
                  <a:pt x="2664" y="2775"/>
                </a:lnTo>
                <a:close/>
                <a:moveTo>
                  <a:pt x="2109" y="2386"/>
                </a:moveTo>
                <a:cubicBezTo>
                  <a:pt x="2109" y="2224"/>
                  <a:pt x="2109" y="2224"/>
                  <a:pt x="2109" y="2224"/>
                </a:cubicBezTo>
                <a:cubicBezTo>
                  <a:pt x="2135" y="2187"/>
                  <a:pt x="2159" y="2149"/>
                  <a:pt x="2181" y="2109"/>
                </a:cubicBezTo>
                <a:cubicBezTo>
                  <a:pt x="2386" y="2109"/>
                  <a:pt x="2386" y="2109"/>
                  <a:pt x="2386" y="2109"/>
                </a:cubicBezTo>
                <a:cubicBezTo>
                  <a:pt x="2386" y="2386"/>
                  <a:pt x="2386" y="2386"/>
                  <a:pt x="2386" y="2386"/>
                </a:cubicBezTo>
                <a:lnTo>
                  <a:pt x="2109" y="2386"/>
                </a:lnTo>
                <a:close/>
                <a:moveTo>
                  <a:pt x="2289" y="1831"/>
                </a:moveTo>
                <a:cubicBezTo>
                  <a:pt x="2312" y="1742"/>
                  <a:pt x="2326" y="1650"/>
                  <a:pt x="2329" y="1554"/>
                </a:cubicBezTo>
                <a:cubicBezTo>
                  <a:pt x="2386" y="1554"/>
                  <a:pt x="2386" y="1554"/>
                  <a:pt x="2386" y="1554"/>
                </a:cubicBezTo>
                <a:cubicBezTo>
                  <a:pt x="2386" y="1831"/>
                  <a:pt x="2386" y="1831"/>
                  <a:pt x="2386" y="1831"/>
                </a:cubicBezTo>
                <a:lnTo>
                  <a:pt x="2289" y="1831"/>
                </a:lnTo>
                <a:close/>
                <a:moveTo>
                  <a:pt x="2664" y="1165"/>
                </a:moveTo>
                <a:cubicBezTo>
                  <a:pt x="2664" y="1165"/>
                  <a:pt x="2664" y="1165"/>
                  <a:pt x="2664" y="1165"/>
                </a:cubicBezTo>
                <a:cubicBezTo>
                  <a:pt x="2566" y="1165"/>
                  <a:pt x="2336" y="1165"/>
                  <a:pt x="2664" y="1165"/>
                </a:cubicBezTo>
                <a:close/>
                <a:moveTo>
                  <a:pt x="2181" y="1493"/>
                </a:moveTo>
                <a:cubicBezTo>
                  <a:pt x="2181" y="2097"/>
                  <a:pt x="1697" y="2587"/>
                  <a:pt x="1093" y="2587"/>
                </a:cubicBezTo>
                <a:cubicBezTo>
                  <a:pt x="489" y="2587"/>
                  <a:pt x="0" y="2097"/>
                  <a:pt x="0" y="1493"/>
                </a:cubicBezTo>
                <a:cubicBezTo>
                  <a:pt x="0" y="906"/>
                  <a:pt x="506" y="401"/>
                  <a:pt x="974" y="401"/>
                </a:cubicBezTo>
                <a:cubicBezTo>
                  <a:pt x="974" y="159"/>
                  <a:pt x="974" y="159"/>
                  <a:pt x="974" y="159"/>
                </a:cubicBezTo>
                <a:cubicBezTo>
                  <a:pt x="894" y="159"/>
                  <a:pt x="894" y="159"/>
                  <a:pt x="894" y="159"/>
                </a:cubicBezTo>
                <a:cubicBezTo>
                  <a:pt x="894" y="159"/>
                  <a:pt x="818" y="162"/>
                  <a:pt x="818" y="93"/>
                </a:cubicBezTo>
                <a:cubicBezTo>
                  <a:pt x="818" y="93"/>
                  <a:pt x="808" y="0"/>
                  <a:pt x="899" y="0"/>
                </a:cubicBezTo>
                <a:cubicBezTo>
                  <a:pt x="1290" y="0"/>
                  <a:pt x="1290" y="0"/>
                  <a:pt x="1290" y="0"/>
                </a:cubicBezTo>
                <a:cubicBezTo>
                  <a:pt x="1290" y="0"/>
                  <a:pt x="1376" y="5"/>
                  <a:pt x="1376" y="83"/>
                </a:cubicBezTo>
                <a:cubicBezTo>
                  <a:pt x="1376" y="83"/>
                  <a:pt x="1370" y="162"/>
                  <a:pt x="1290" y="162"/>
                </a:cubicBezTo>
                <a:cubicBezTo>
                  <a:pt x="1209" y="162"/>
                  <a:pt x="1209" y="162"/>
                  <a:pt x="1209" y="162"/>
                </a:cubicBezTo>
                <a:cubicBezTo>
                  <a:pt x="1209" y="401"/>
                  <a:pt x="1209" y="401"/>
                  <a:pt x="1209" y="401"/>
                </a:cubicBezTo>
                <a:cubicBezTo>
                  <a:pt x="1428" y="421"/>
                  <a:pt x="1539" y="493"/>
                  <a:pt x="1692" y="580"/>
                </a:cubicBezTo>
                <a:cubicBezTo>
                  <a:pt x="1812" y="460"/>
                  <a:pt x="1812" y="460"/>
                  <a:pt x="1812" y="460"/>
                </a:cubicBezTo>
                <a:cubicBezTo>
                  <a:pt x="1753" y="406"/>
                  <a:pt x="1753" y="406"/>
                  <a:pt x="1753" y="406"/>
                </a:cubicBezTo>
                <a:cubicBezTo>
                  <a:pt x="1830" y="323"/>
                  <a:pt x="1830" y="323"/>
                  <a:pt x="1830" y="323"/>
                </a:cubicBezTo>
                <a:cubicBezTo>
                  <a:pt x="2034" y="492"/>
                  <a:pt x="2034" y="492"/>
                  <a:pt x="2034" y="492"/>
                </a:cubicBezTo>
                <a:cubicBezTo>
                  <a:pt x="1956" y="570"/>
                  <a:pt x="1956" y="570"/>
                  <a:pt x="1956" y="570"/>
                </a:cubicBezTo>
                <a:cubicBezTo>
                  <a:pt x="1908" y="532"/>
                  <a:pt x="1908" y="532"/>
                  <a:pt x="1908" y="532"/>
                </a:cubicBezTo>
                <a:cubicBezTo>
                  <a:pt x="1799" y="661"/>
                  <a:pt x="1799" y="661"/>
                  <a:pt x="1799" y="661"/>
                </a:cubicBezTo>
                <a:cubicBezTo>
                  <a:pt x="2033" y="861"/>
                  <a:pt x="2181" y="1160"/>
                  <a:pt x="2181" y="1493"/>
                </a:cubicBezTo>
                <a:close/>
                <a:moveTo>
                  <a:pt x="1767" y="974"/>
                </a:moveTo>
                <a:cubicBezTo>
                  <a:pt x="1761" y="966"/>
                  <a:pt x="1653" y="1052"/>
                  <a:pt x="1653" y="1052"/>
                </a:cubicBezTo>
                <a:cubicBezTo>
                  <a:pt x="1595" y="982"/>
                  <a:pt x="1595" y="982"/>
                  <a:pt x="1595" y="982"/>
                </a:cubicBezTo>
                <a:cubicBezTo>
                  <a:pt x="1595" y="982"/>
                  <a:pt x="1671" y="912"/>
                  <a:pt x="1698" y="894"/>
                </a:cubicBezTo>
                <a:cubicBezTo>
                  <a:pt x="1545" y="741"/>
                  <a:pt x="1328" y="642"/>
                  <a:pt x="1094" y="642"/>
                </a:cubicBezTo>
                <a:cubicBezTo>
                  <a:pt x="856" y="642"/>
                  <a:pt x="641" y="741"/>
                  <a:pt x="486" y="897"/>
                </a:cubicBezTo>
                <a:cubicBezTo>
                  <a:pt x="499" y="913"/>
                  <a:pt x="574" y="973"/>
                  <a:pt x="574" y="973"/>
                </a:cubicBezTo>
                <a:cubicBezTo>
                  <a:pt x="510" y="1059"/>
                  <a:pt x="510" y="1059"/>
                  <a:pt x="510" y="1059"/>
                </a:cubicBezTo>
                <a:cubicBezTo>
                  <a:pt x="510" y="1059"/>
                  <a:pt x="420" y="964"/>
                  <a:pt x="415" y="970"/>
                </a:cubicBezTo>
                <a:cubicBezTo>
                  <a:pt x="320" y="1101"/>
                  <a:pt x="249" y="1284"/>
                  <a:pt x="241" y="1456"/>
                </a:cubicBezTo>
                <a:cubicBezTo>
                  <a:pt x="311" y="1454"/>
                  <a:pt x="404" y="1453"/>
                  <a:pt x="404" y="1453"/>
                </a:cubicBezTo>
                <a:cubicBezTo>
                  <a:pt x="402" y="1534"/>
                  <a:pt x="402" y="1534"/>
                  <a:pt x="402" y="1534"/>
                </a:cubicBezTo>
                <a:cubicBezTo>
                  <a:pt x="402" y="1534"/>
                  <a:pt x="240" y="1527"/>
                  <a:pt x="241" y="1532"/>
                </a:cubicBezTo>
                <a:cubicBezTo>
                  <a:pt x="248" y="1711"/>
                  <a:pt x="310" y="1875"/>
                  <a:pt x="411" y="2008"/>
                </a:cubicBezTo>
                <a:cubicBezTo>
                  <a:pt x="449" y="1983"/>
                  <a:pt x="518" y="1933"/>
                  <a:pt x="518" y="1933"/>
                </a:cubicBezTo>
                <a:cubicBezTo>
                  <a:pt x="578" y="1999"/>
                  <a:pt x="578" y="1999"/>
                  <a:pt x="578" y="1999"/>
                </a:cubicBezTo>
                <a:cubicBezTo>
                  <a:pt x="578" y="1999"/>
                  <a:pt x="479" y="2087"/>
                  <a:pt x="489" y="2096"/>
                </a:cubicBezTo>
                <a:cubicBezTo>
                  <a:pt x="513" y="2121"/>
                  <a:pt x="540" y="2144"/>
                  <a:pt x="567" y="2165"/>
                </a:cubicBezTo>
                <a:cubicBezTo>
                  <a:pt x="702" y="2270"/>
                  <a:pt x="868" y="2335"/>
                  <a:pt x="1050" y="2344"/>
                </a:cubicBezTo>
                <a:cubicBezTo>
                  <a:pt x="1049" y="2284"/>
                  <a:pt x="1053" y="2178"/>
                  <a:pt x="1053" y="2178"/>
                </a:cubicBezTo>
                <a:cubicBezTo>
                  <a:pt x="1129" y="2179"/>
                  <a:pt x="1129" y="2179"/>
                  <a:pt x="1129" y="2179"/>
                </a:cubicBezTo>
                <a:cubicBezTo>
                  <a:pt x="1129" y="2179"/>
                  <a:pt x="1125" y="2344"/>
                  <a:pt x="1131" y="2344"/>
                </a:cubicBezTo>
                <a:cubicBezTo>
                  <a:pt x="1352" y="2335"/>
                  <a:pt x="1550" y="2243"/>
                  <a:pt x="1696" y="2097"/>
                </a:cubicBezTo>
                <a:cubicBezTo>
                  <a:pt x="1710" y="2084"/>
                  <a:pt x="1599" y="2002"/>
                  <a:pt x="1599" y="2002"/>
                </a:cubicBezTo>
                <a:cubicBezTo>
                  <a:pt x="1647" y="1934"/>
                  <a:pt x="1647" y="1934"/>
                  <a:pt x="1647" y="1934"/>
                </a:cubicBezTo>
                <a:cubicBezTo>
                  <a:pt x="1647" y="1934"/>
                  <a:pt x="1764" y="2021"/>
                  <a:pt x="1771" y="2012"/>
                </a:cubicBezTo>
                <a:cubicBezTo>
                  <a:pt x="1873" y="1879"/>
                  <a:pt x="1936" y="1714"/>
                  <a:pt x="1944" y="1534"/>
                </a:cubicBezTo>
                <a:cubicBezTo>
                  <a:pt x="1944" y="1527"/>
                  <a:pt x="1776" y="1535"/>
                  <a:pt x="1776" y="1535"/>
                </a:cubicBezTo>
                <a:cubicBezTo>
                  <a:pt x="1773" y="1453"/>
                  <a:pt x="1773" y="1453"/>
                  <a:pt x="1773" y="1453"/>
                </a:cubicBezTo>
                <a:cubicBezTo>
                  <a:pt x="1773" y="1453"/>
                  <a:pt x="1909" y="1453"/>
                  <a:pt x="1944" y="1451"/>
                </a:cubicBezTo>
                <a:cubicBezTo>
                  <a:pt x="1934" y="1272"/>
                  <a:pt x="1870" y="1107"/>
                  <a:pt x="1767" y="974"/>
                </a:cubicBezTo>
                <a:close/>
                <a:moveTo>
                  <a:pt x="1087" y="1696"/>
                </a:moveTo>
                <a:cubicBezTo>
                  <a:pt x="1018" y="1696"/>
                  <a:pt x="967" y="1645"/>
                  <a:pt x="967" y="1576"/>
                </a:cubicBezTo>
                <a:cubicBezTo>
                  <a:pt x="967" y="1457"/>
                  <a:pt x="1050" y="1451"/>
                  <a:pt x="1050" y="1451"/>
                </a:cubicBezTo>
                <a:cubicBezTo>
                  <a:pt x="1050" y="1295"/>
                  <a:pt x="1050" y="767"/>
                  <a:pt x="1050" y="767"/>
                </a:cubicBezTo>
                <a:cubicBezTo>
                  <a:pt x="1050" y="745"/>
                  <a:pt x="1068" y="727"/>
                  <a:pt x="1090" y="727"/>
                </a:cubicBezTo>
                <a:cubicBezTo>
                  <a:pt x="1113" y="727"/>
                  <a:pt x="1131" y="745"/>
                  <a:pt x="1131" y="767"/>
                </a:cubicBezTo>
                <a:cubicBezTo>
                  <a:pt x="1131" y="767"/>
                  <a:pt x="1131" y="1289"/>
                  <a:pt x="1131" y="1449"/>
                </a:cubicBezTo>
                <a:cubicBezTo>
                  <a:pt x="1131" y="1449"/>
                  <a:pt x="1211" y="1460"/>
                  <a:pt x="1211" y="1576"/>
                </a:cubicBezTo>
                <a:cubicBezTo>
                  <a:pt x="1211" y="1645"/>
                  <a:pt x="1156" y="1696"/>
                  <a:pt x="1087" y="1696"/>
                </a:cubicBezTo>
                <a:close/>
              </a:path>
            </a:pathLst>
          </a:custGeom>
          <a:solidFill>
            <a:srgbClr val="4361C7"/>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latinLnBrk="0"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stStyle>
          <a:p/>
        </p:txBody>
      </p:sp>
      <p:sp>
        <p:nvSpPr>
          <p:cNvPr id="29" name="矩形 28"/>
          <p:cNvSpPr/>
          <p:nvPr/>
        </p:nvSpPr>
        <p:spPr>
          <a:xfrm>
            <a:off x="575841" y="1458699"/>
            <a:ext cx="3520367" cy="4647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defPPr>
              <a:defRPr lang="zh-CN"/>
            </a:defPPr>
            <a:lvl1pPr marL="0" marR="0" indent="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1pPr>
            <a:lvl2pPr marL="608330" marR="0" indent="-15113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2pPr>
            <a:lvl3pPr marL="1217930" marR="0" indent="-30353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3pPr>
            <a:lvl4pPr marL="1827530" marR="0" indent="-45593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4pPr>
            <a:lvl5pPr marL="2437130" marR="0" indent="-60833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9pPr>
          </a:lstStyle>
          <a:p>
            <a:pPr marL="457200" indent="-457200">
              <a:lnSpc>
                <a:spcPct val="150000"/>
              </a:lnSpc>
              <a:buFont typeface="Wingdings" panose="05000000000000000000" pitchFamily="2" charset="2"/>
              <a:buChar char="Ø"/>
            </a:pPr>
            <a:r>
              <a:rPr lang="zh-CN" altLang="en-US" sz="2000" b="0" i="0">
                <a:solidFill>
                  <a:srgbClr val="A7A7A7"/>
                </a:solidFill>
                <a:latin typeface="宋体" panose="02010600030101010101" pitchFamily="2" charset="-122"/>
                <a:ea typeface="幼圆" panose="02010509060101010101" pitchFamily="49" charset="-122"/>
                <a:sym typeface="宋体" panose="02010600030101010101" pitchFamily="2" charset="-122"/>
              </a:rPr>
              <a:t>危机指数：在检测到符合条件的“三年窗口”后，可额外定义一个“危机指数”来衡量严重程度。使用第 1 年的数值减去第 3 年的数值（若结果为负则置 0），并分别对“参与度”与“活跃度”累加，得到一个简单的“总降幅”。数值越大，说明从第一年至第三年的下跌越明显，危机越大</a:t>
            </a:r>
            <a:endParaRPr lang="zh-CN" altLang="en-US" sz="2000" b="0" i="0">
              <a:solidFill>
                <a:srgbClr val="A7A7A7"/>
              </a:solidFill>
              <a:latin typeface="宋体" panose="02010600030101010101" pitchFamily="2" charset="-122"/>
              <a:ea typeface="幼圆" panose="02010509060101010101" pitchFamily="49" charset="-122"/>
              <a:sym typeface="宋体" panose="02010600030101010101" pitchFamily="2" charset="-122"/>
            </a:endParaRPr>
          </a:p>
        </p:txBody>
      </p:sp>
      <p:sp>
        <p:nvSpPr>
          <p:cNvPr id="30" name="矩形 29"/>
          <p:cNvSpPr/>
          <p:nvPr/>
        </p:nvSpPr>
        <p:spPr>
          <a:xfrm>
            <a:off x="8069396" y="1441478"/>
            <a:ext cx="3520367" cy="4647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defPPr>
            <a:lvl1pPr marL="0" marR="0" indent="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1pPr>
            <a:lvl2pPr marL="608330" marR="0" indent="-15113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2pPr>
            <a:lvl3pPr marL="1217930" marR="0" indent="-30353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3pPr>
            <a:lvl4pPr marL="1827530" marR="0" indent="-45593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4pPr>
            <a:lvl5pPr marL="2437130" marR="0" indent="-608330" algn="l" defTabSz="1217295"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rgbClr val="FFFFFF"/>
                </a:solidFill>
                <a:uLnTx/>
                <a:uFillTx/>
                <a:latin typeface="等线" panose="02010600030101010101" charset="-122"/>
                <a:ea typeface="幼圆" panose="02010509060101010101" pitchFamily="49" charset="-122"/>
                <a:cs typeface="+mn-cs"/>
              </a:defRPr>
            </a:lvl9pPr>
          </a:lstStyle>
          <a:p>
            <a:pPr marL="457200" indent="-457200">
              <a:lnSpc>
                <a:spcPct val="150000"/>
              </a:lnSpc>
              <a:buFont typeface="Wingdings" panose="05000000000000000000" pitchFamily="2" charset="2"/>
              <a:buChar char="Ø"/>
            </a:pPr>
            <a:r>
              <a:rPr lang="zh-CN" altLang="en-US" sz="2000" b="0" i="0">
                <a:solidFill>
                  <a:srgbClr val="A7A7A7"/>
                </a:solidFill>
                <a:latin typeface="宋体" panose="02010600030101010101" pitchFamily="2" charset="-122"/>
                <a:ea typeface="幼圆" panose="02010509060101010101" pitchFamily="49" charset="-122"/>
                <a:sym typeface="宋体" panose="02010600030101010101" pitchFamily="2" charset="-122"/>
              </a:rPr>
              <a:t>最后我们设置一个异常指数的阈值，展示出异常指数超过阈值的项目</a:t>
            </a:r>
            <a:endParaRPr lang="zh-CN" altLang="en-US" sz="2000" b="0" i="0">
              <a:solidFill>
                <a:srgbClr val="A7A7A7"/>
              </a:solidFill>
              <a:latin typeface="宋体" panose="02010600030101010101" pitchFamily="2" charset="-122"/>
              <a:ea typeface="幼圆" panose="02010509060101010101" pitchFamily="49"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椭圆 3"/>
          <p:cNvSpPr/>
          <p:nvPr/>
        </p:nvSpPr>
        <p:spPr>
          <a:xfrm>
            <a:off x="1566281" y="1959285"/>
            <a:ext cx="2939430" cy="2939430"/>
          </a:xfrm>
          <a:prstGeom prst="ellipse">
            <a:avLst/>
          </a:prstGeom>
          <a:solidFill>
            <a:srgbClr val="404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sp>
        <p:nvSpPr>
          <p:cNvPr id="5" name="矩形 4"/>
          <p:cNvSpPr/>
          <p:nvPr/>
        </p:nvSpPr>
        <p:spPr>
          <a:xfrm>
            <a:off x="5041527" y="2328308"/>
            <a:ext cx="6190984" cy="830997"/>
          </a:xfrm>
          <a:prstGeom prst="rect">
            <a:avLst/>
          </a:prstGeom>
          <a:noFill/>
        </p:spPr>
        <p:txBody>
          <a:bodyPr wrap="square">
            <a:normAutofit fontScale="6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20000"/>
              </a:lnSpc>
            </a:pPr>
            <a:r>
              <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endPar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cxnSp>
        <p:nvCxnSpPr>
          <p:cNvPr id="6" name="直接连接符 5"/>
          <p:cNvCxnSpPr/>
          <p:nvPr/>
        </p:nvCxnSpPr>
        <p:spPr>
          <a:xfrm>
            <a:off x="5029056" y="3510454"/>
            <a:ext cx="620345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 name="图片 8" descr="图片包含 户外艺术系列, 网&#10;&#10;已生成高可信度的说明"/>
          <p:cNvPicPr>
            <a:picLocks noChangeAspect="1"/>
          </p:cNvPicPr>
          <p:nvPr/>
        </p:nvPicPr>
        <p:blipFill>
          <a:blip r:embed="rId2"/>
          <a:stretch>
            <a:fillRect/>
          </a:stretch>
        </p:blipFill>
        <p:spPr>
          <a:xfrm>
            <a:off x="678051" y="1360965"/>
            <a:ext cx="4363475" cy="4136069"/>
          </a:xfrm>
          <a:prstGeom prst="rect">
            <a:avLst/>
          </a:prstGeom>
        </p:spPr>
      </p:pic>
      <p:sp>
        <p:nvSpPr>
          <p:cNvPr id="8" name="MH_Number_1"/>
          <p:cNvSpPr/>
          <p:nvPr>
            <p:custDataLst>
              <p:tags r:id="rId3"/>
            </p:custDataLst>
          </p:nvPr>
        </p:nvSpPr>
        <p:spPr>
          <a:xfrm>
            <a:off x="1977268" y="2328307"/>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rLst="">
                                      <p:cBhvr>
                                        <p:cTn id="7" dur="500"/>
                                        <p:tgtEl>
                                          <p:spTgt spid="8"/>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wipe(left)" prLst="">
                                      <p:cBhvr>
                                        <p:cTn id="10" dur="500"/>
                                        <p:tgtEl>
                                          <p:spTgt spid="5"/>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活跃度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New picture"/>
          <p:cNvPicPr/>
          <p:nvPr/>
        </p:nvPicPr>
        <p:blipFill>
          <a:blip r:embed="rId3"/>
          <a:stretch>
            <a:fillRect/>
          </a:stretch>
        </p:blipFill>
        <p:spPr>
          <a:xfrm>
            <a:off x="3657600" y="1905000"/>
            <a:ext cx="7391400" cy="3746500"/>
          </a:xfrm>
          <a:prstGeom prst="rect">
            <a:avLst/>
          </a:prstGeom>
          <a:ln>
            <a:solidFill>
              <a:srgbClr val="FFFFFF">
                <a:alpha val="0"/>
              </a:srgbClr>
            </a:solidFill>
          </a:ln>
        </p:spPr>
      </p:pic>
      <p:sp>
        <p:nvSpPr>
          <p:cNvPr id="8" name="New shape"/>
          <p:cNvSpPr/>
          <p:nvPr/>
        </p:nvSpPr>
        <p:spPr>
          <a:xfrm>
            <a:off x="1055370" y="2781300"/>
            <a:ext cx="2336800" cy="13716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Autofit/>
          </a:bodyPr>
          <a:lstStyle/>
          <a:p>
            <a:pPr indent="0" algn="l">
              <a:lnSpc>
                <a:spcPct val="125000"/>
              </a:lnSpc>
            </a:pPr>
            <a:r>
              <a:rPr sz="2000" b="0">
                <a:solidFill>
                  <a:srgbClr val="FFFFFF"/>
                </a:solidFill>
                <a:latin typeface="宋体" panose="02010600030101010101" pitchFamily="2" charset="-122"/>
              </a:rPr>
              <a:t>通过柱状图展示各项目的平均活跃系数，并按照字母顺序呈现。</a:t>
            </a:r>
            <a:endParaRPr sz="2000" b="0">
              <a:solidFill>
                <a:srgbClr val="FFFFFF"/>
              </a:solidFill>
              <a:latin typeface="宋体" panose="02010600030101010101" pitchFamily="2" charset="-122"/>
            </a:endParaRPr>
          </a:p>
          <a:p>
            <a:pPr indent="0" algn="l">
              <a:lnSpc>
                <a:spcPct val="125000"/>
              </a:lnSpc>
            </a:pPr>
            <a:r>
              <a:rPr sz="2000" b="0">
                <a:solidFill>
                  <a:srgbClr val="FFFFFF"/>
                </a:solidFill>
                <a:latin typeface="宋体" panose="02010600030101010101" pitchFamily="2" charset="-122"/>
              </a:rPr>
              <a:t>数据洞察：绝大部分项目的活跃系数集中在30-50之间</a:t>
            </a:r>
            <a:endParaRPr sz="20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活跃度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New shape"/>
          <p:cNvSpPr/>
          <p:nvPr/>
        </p:nvSpPr>
        <p:spPr>
          <a:xfrm>
            <a:off x="1117600" y="1854200"/>
            <a:ext cx="3606800" cy="3771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87500" lnSpcReduction="20000"/>
          </a:bodyPr>
          <a:lstStyle/>
          <a:p>
            <a:pPr indent="0" algn="l">
              <a:lnSpc>
                <a:spcPct val="125000"/>
              </a:lnSpc>
            </a:pPr>
            <a:r>
              <a:rPr sz="2100" b="0">
                <a:solidFill>
                  <a:srgbClr val="FFFFFF"/>
                </a:solidFill>
                <a:latin typeface="宋体" panose="02010600030101010101" pitchFamily="2" charset="-122"/>
              </a:rPr>
              <a:t>通过折线图展示平均活跃系数排名前十的项目的年度活跃系数变化趋势。</a:t>
            </a:r>
            <a:endParaRPr sz="2100" b="0">
              <a:solidFill>
                <a:srgbClr val="FFFFFF"/>
              </a:solidFill>
              <a:latin typeface="宋体" panose="02010600030101010101" pitchFamily="2" charset="-122"/>
            </a:endParaRPr>
          </a:p>
          <a:p>
            <a:pPr indent="0" algn="l">
              <a:lnSpc>
                <a:spcPct val="125000"/>
              </a:lnSpc>
            </a:pPr>
            <a:r>
              <a:rPr sz="2100" b="0">
                <a:solidFill>
                  <a:srgbClr val="FFFFFF"/>
                </a:solidFill>
                <a:latin typeface="宋体" panose="02010600030101010101" pitchFamily="2" charset="-122"/>
              </a:rPr>
              <a:t>数据洞察：从2016年至2023年，大多数技术或服务的活跃度呈现出波动上升的趋势。某些技术或服务在某些年份的使用量出现下降，反映了市场竞争和技术迭代的复杂性。此外，不难发现2019年是多个技术或服务使用量达到或接近峰值的一年，反映了该年份在技术市场上的活跃度和竞争力</a:t>
            </a:r>
            <a:r>
              <a:rPr lang="en-US" sz="2100" b="0">
                <a:solidFill>
                  <a:srgbClr val="FFFFFF"/>
                </a:solidFill>
                <a:latin typeface="宋体" panose="02010600030101010101" pitchFamily="2" charset="-122"/>
              </a:rPr>
              <a:t>.</a:t>
            </a:r>
            <a:endParaRPr lang="en-US" sz="2100" b="0">
              <a:solidFill>
                <a:srgbClr val="FFFFFF"/>
              </a:solidFill>
              <a:latin typeface="宋体" panose="02010600030101010101" pitchFamily="2" charset="-122"/>
            </a:endParaRPr>
          </a:p>
        </p:txBody>
      </p:sp>
      <p:pic>
        <p:nvPicPr>
          <p:cNvPr id="3" name="图片 1"/>
          <p:cNvPicPr>
            <a:picLocks noChangeAspect="1"/>
          </p:cNvPicPr>
          <p:nvPr/>
        </p:nvPicPr>
        <p:blipFill>
          <a:blip r:embed="rId3"/>
          <a:stretch>
            <a:fillRect/>
          </a:stretch>
        </p:blipFill>
        <p:spPr>
          <a:xfrm>
            <a:off x="5167630" y="2051685"/>
            <a:ext cx="591312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3"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200" fill="hold"/>
                                        <p:tgtEl>
                                          <p:spTgt spid="8"/>
                                        </p:tgtEl>
                                        <p:attrNameLst>
                                          <p:attrName>ppt_w</p:attrName>
                                        </p:attrNameLst>
                                      </p:cBhvr>
                                      <p:tavLst>
                                        <p:tav tm="0">
                                          <p:val>
                                            <p:fltVal val="0"/>
                                          </p:val>
                                        </p:tav>
                                        <p:tav tm="100000">
                                          <p:val>
                                            <p:strVal val="#ppt_w"/>
                                          </p:val>
                                        </p:tav>
                                      </p:tavLst>
                                    </p:anim>
                                    <p:anim calcmode="lin" valueType="num">
                                      <p:cBhvr>
                                        <p:cTn id="18" dur="2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8" grpId="3"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椭圆 3"/>
          <p:cNvSpPr/>
          <p:nvPr/>
        </p:nvSpPr>
        <p:spPr>
          <a:xfrm>
            <a:off x="1566281" y="1959285"/>
            <a:ext cx="2939430" cy="2939430"/>
          </a:xfrm>
          <a:prstGeom prst="ellipse">
            <a:avLst/>
          </a:prstGeom>
          <a:solidFill>
            <a:srgbClr val="404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sp>
        <p:nvSpPr>
          <p:cNvPr id="5" name="矩形 4"/>
          <p:cNvSpPr/>
          <p:nvPr/>
        </p:nvSpPr>
        <p:spPr>
          <a:xfrm>
            <a:off x="5041527" y="2328308"/>
            <a:ext cx="6190984" cy="830997"/>
          </a:xfrm>
          <a:prstGeom prst="rect">
            <a:avLst/>
          </a:prstGeom>
          <a:noFill/>
        </p:spPr>
        <p:txBody>
          <a:bodyPr wrap="square">
            <a:normAutofit fontScale="6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20000"/>
              </a:lnSpc>
            </a:pPr>
            <a:r>
              <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rPr>
              <a:t>项目背景</a:t>
            </a:r>
            <a:endPar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cxnSp>
        <p:nvCxnSpPr>
          <p:cNvPr id="6" name="直接连接符 5"/>
          <p:cNvCxnSpPr/>
          <p:nvPr/>
        </p:nvCxnSpPr>
        <p:spPr>
          <a:xfrm>
            <a:off x="5029056" y="3510454"/>
            <a:ext cx="620345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 name="图片 8" descr="图片包含 户外艺术系列, 网&#10;&#10;已生成高可信度的说明"/>
          <p:cNvPicPr>
            <a:picLocks noChangeAspect="1"/>
          </p:cNvPicPr>
          <p:nvPr/>
        </p:nvPicPr>
        <p:blipFill>
          <a:blip r:embed="rId2"/>
          <a:stretch>
            <a:fillRect/>
          </a:stretch>
        </p:blipFill>
        <p:spPr>
          <a:xfrm>
            <a:off x="678051" y="1360965"/>
            <a:ext cx="4363475" cy="4136069"/>
          </a:xfrm>
          <a:prstGeom prst="rect">
            <a:avLst/>
          </a:prstGeom>
        </p:spPr>
      </p:pic>
      <p:sp>
        <p:nvSpPr>
          <p:cNvPr id="8" name="MH_Number_1"/>
          <p:cNvSpPr/>
          <p:nvPr>
            <p:custDataLst>
              <p:tags r:id="rId3"/>
            </p:custDataLst>
          </p:nvPr>
        </p:nvSpPr>
        <p:spPr>
          <a:xfrm>
            <a:off x="1977268" y="2328307"/>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1</a:t>
            </a:r>
            <a:endPar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rLst="">
                                      <p:cBhvr>
                                        <p:cTn id="7" dur="500"/>
                                        <p:tgtEl>
                                          <p:spTgt spid="8"/>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wipe(left)" prLst="">
                                      <p:cBhvr>
                                        <p:cTn id="10" dur="500"/>
                                        <p:tgtEl>
                                          <p:spTgt spid="5"/>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社区参与度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New picture"/>
          <p:cNvPicPr/>
          <p:nvPr/>
        </p:nvPicPr>
        <p:blipFill>
          <a:blip r:embed="rId3"/>
          <a:stretch>
            <a:fillRect/>
          </a:stretch>
        </p:blipFill>
        <p:spPr>
          <a:xfrm>
            <a:off x="3670300" y="2032000"/>
            <a:ext cx="7391400" cy="3479800"/>
          </a:xfrm>
          <a:prstGeom prst="rect">
            <a:avLst/>
          </a:prstGeom>
          <a:ln>
            <a:solidFill>
              <a:srgbClr val="FFFFFF">
                <a:alpha val="0"/>
              </a:srgbClr>
            </a:solidFill>
          </a:ln>
        </p:spPr>
      </p:pic>
      <p:sp>
        <p:nvSpPr>
          <p:cNvPr id="8" name="New shape"/>
          <p:cNvSpPr/>
          <p:nvPr/>
        </p:nvSpPr>
        <p:spPr>
          <a:xfrm>
            <a:off x="641350" y="1968500"/>
            <a:ext cx="2813050" cy="30861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Autofit/>
          </a:bodyPr>
          <a:lstStyle/>
          <a:p>
            <a:pPr indent="0" algn="l">
              <a:lnSpc>
                <a:spcPct val="125000"/>
              </a:lnSpc>
            </a:pPr>
            <a:r>
              <a:rPr sz="1900" b="0">
                <a:solidFill>
                  <a:srgbClr val="FFFFFF"/>
                </a:solidFill>
                <a:latin typeface="宋体" panose="02010600030101010101" pitchFamily="2" charset="-122"/>
              </a:rPr>
              <a:t>通过柱状图展现从2015年至2023年期间年平均参与者数量最多的TOP10项目</a:t>
            </a:r>
            <a:r>
              <a:rPr lang="zh-CN" sz="1900" b="0">
                <a:solidFill>
                  <a:srgbClr val="FFFFFF"/>
                </a:solidFill>
                <a:latin typeface="宋体" panose="02010600030101010101" pitchFamily="2" charset="-122"/>
              </a:rPr>
              <a:t>。</a:t>
            </a:r>
            <a:endParaRPr lang="zh-CN" sz="1900" b="0">
              <a:solidFill>
                <a:srgbClr val="FFFFFF"/>
              </a:solidFill>
              <a:latin typeface="宋体" panose="02010600030101010101" pitchFamily="2" charset="-122"/>
            </a:endParaRPr>
          </a:p>
          <a:p>
            <a:pPr indent="0" algn="l">
              <a:lnSpc>
                <a:spcPct val="125000"/>
              </a:lnSpc>
            </a:pPr>
            <a:endParaRPr sz="1900" b="0">
              <a:solidFill>
                <a:srgbClr val="FFFFFF"/>
              </a:solidFill>
              <a:latin typeface="宋体" panose="02010600030101010101" pitchFamily="2" charset="-122"/>
            </a:endParaRPr>
          </a:p>
          <a:p>
            <a:pPr indent="0" algn="l">
              <a:lnSpc>
                <a:spcPct val="125000"/>
              </a:lnSpc>
            </a:pPr>
            <a:r>
              <a:rPr sz="1900" b="0">
                <a:solidFill>
                  <a:srgbClr val="FFFFFF"/>
                </a:solidFill>
                <a:latin typeface="宋体" panose="02010600030101010101" pitchFamily="2" charset="-122"/>
              </a:rPr>
              <a:t>数据洞察：在年平均参与者数量最多的TOP10项目，绝大多数项目的参与者数量都是分布在1000上下，只有极个别项目参与者数量会到达1500以上</a:t>
            </a:r>
            <a:endParaRPr sz="19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社区关注度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New picture"/>
          <p:cNvPicPr/>
          <p:nvPr/>
        </p:nvPicPr>
        <p:blipFill>
          <a:blip r:embed="rId3"/>
          <a:stretch>
            <a:fillRect/>
          </a:stretch>
        </p:blipFill>
        <p:spPr>
          <a:xfrm>
            <a:off x="2711450" y="2708910"/>
            <a:ext cx="5345430" cy="3484245"/>
          </a:xfrm>
          <a:prstGeom prst="rect">
            <a:avLst/>
          </a:prstGeom>
          <a:ln>
            <a:solidFill>
              <a:srgbClr val="FFFFFF">
                <a:alpha val="0"/>
              </a:srgbClr>
            </a:solidFill>
          </a:ln>
        </p:spPr>
      </p:pic>
      <p:sp>
        <p:nvSpPr>
          <p:cNvPr id="8" name="New shape"/>
          <p:cNvSpPr/>
          <p:nvPr/>
        </p:nvSpPr>
        <p:spPr>
          <a:xfrm>
            <a:off x="1117600" y="1384300"/>
            <a:ext cx="9956800" cy="10287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lang="en-US" sz="2100" b="0">
                <a:solidFill>
                  <a:srgbClr val="FFFFFF"/>
                </a:solidFill>
                <a:latin typeface="宋体" panose="02010600030101010101" pitchFamily="2" charset="-122"/>
              </a:rPr>
              <a:t>    </a:t>
            </a:r>
            <a:r>
              <a:rPr sz="2100" b="0">
                <a:solidFill>
                  <a:srgbClr val="FFFFFF"/>
                </a:solidFill>
                <a:latin typeface="宋体" panose="02010600030101010101" pitchFamily="2" charset="-122"/>
              </a:rPr>
              <a:t>通过对称条形图分别展示项目的forks数量和stars数量。该图表能够清晰展示哪些项目在社区中获得了最多的关注和支持，并分析forks和stars数量之间的相关性，从而揭示社区对项目的关注度和认可度</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bldLvl="0" animBg="1"/>
      <p:bldP spid="8" grpId="3"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社区关注度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New picture"/>
          <p:cNvPicPr/>
          <p:nvPr/>
        </p:nvPicPr>
        <p:blipFill>
          <a:blip r:embed="rId3"/>
          <a:stretch>
            <a:fillRect/>
          </a:stretch>
        </p:blipFill>
        <p:spPr>
          <a:xfrm>
            <a:off x="1991360" y="3357245"/>
            <a:ext cx="7774305" cy="2763520"/>
          </a:xfrm>
          <a:prstGeom prst="rect">
            <a:avLst/>
          </a:prstGeom>
          <a:ln>
            <a:solidFill>
              <a:srgbClr val="FFFFFF">
                <a:alpha val="0"/>
              </a:srgbClr>
            </a:solidFill>
          </a:ln>
        </p:spPr>
      </p:pic>
      <p:sp>
        <p:nvSpPr>
          <p:cNvPr id="8" name="New shape"/>
          <p:cNvSpPr/>
          <p:nvPr/>
        </p:nvSpPr>
        <p:spPr>
          <a:xfrm>
            <a:off x="623570" y="1125220"/>
            <a:ext cx="1061085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25000"/>
          </a:bodyPr>
          <a:lstStyle/>
          <a:p>
            <a:pPr indent="0" algn="l">
              <a:lnSpc>
                <a:spcPct val="125000"/>
              </a:lnSpc>
            </a:pPr>
            <a:r>
              <a:rPr lang="en-US" sz="8000" b="0">
                <a:solidFill>
                  <a:srgbClr val="FFFFFF"/>
                </a:solidFill>
                <a:latin typeface="宋体" panose="02010600030101010101" pitchFamily="2" charset="-122"/>
              </a:rPr>
              <a:t>     </a:t>
            </a:r>
            <a:r>
              <a:rPr sz="8000" b="0">
                <a:solidFill>
                  <a:srgbClr val="FFFFFF"/>
                </a:solidFill>
                <a:latin typeface="宋体" panose="02010600030101010101" pitchFamily="2" charset="-122"/>
              </a:rPr>
              <a:t>通过表格展现出年均社区关注度的TOP10项目的年度关注度变化。</a:t>
            </a:r>
            <a:endParaRPr sz="8000" b="0">
              <a:solidFill>
                <a:srgbClr val="FFFFFF"/>
              </a:solidFill>
              <a:latin typeface="宋体" panose="02010600030101010101" pitchFamily="2" charset="-122"/>
            </a:endParaRPr>
          </a:p>
          <a:p>
            <a:pPr indent="0" algn="l">
              <a:lnSpc>
                <a:spcPct val="125000"/>
              </a:lnSpc>
            </a:pPr>
            <a:r>
              <a:rPr sz="8000" b="0">
                <a:solidFill>
                  <a:srgbClr val="FFFFFF"/>
                </a:solidFill>
                <a:latin typeface="宋体" panose="02010600030101010101" pitchFamily="2" charset="-122"/>
              </a:rPr>
              <a:t>数据洞察：stable - diffusion 的数据波动最为明显，从 2015 年的 12945.81254 下降到 2021 年的 1277.0，可能反映了该项目在这几年间经历了重大变化或发展方向的调整。Tensorflow 的数据在各年份间波动相对较小，在一定范围内变化，反映出该项目可能具有较为稳定的发展态势。其中，不乏有许多新起之秀，尽管起始时间较晚，其受社区关注度也十分的高。</a:t>
            </a:r>
            <a:endParaRPr sz="80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bldLvl="0" animBg="1"/>
      <p:bldP spid="8" grpId="3"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开发效率</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New picture"/>
          <p:cNvPicPr/>
          <p:nvPr/>
        </p:nvPicPr>
        <p:blipFill>
          <a:blip r:embed="rId3"/>
          <a:stretch>
            <a:fillRect/>
          </a:stretch>
        </p:blipFill>
        <p:spPr>
          <a:xfrm>
            <a:off x="3657600" y="1879600"/>
            <a:ext cx="7391400" cy="3784600"/>
          </a:xfrm>
          <a:prstGeom prst="rect">
            <a:avLst/>
          </a:prstGeom>
          <a:ln>
            <a:solidFill>
              <a:srgbClr val="FFFFFF">
                <a:alpha val="0"/>
              </a:srgbClr>
            </a:solidFill>
          </a:ln>
        </p:spPr>
      </p:pic>
      <p:sp>
        <p:nvSpPr>
          <p:cNvPr id="8" name="New shape"/>
          <p:cNvSpPr/>
          <p:nvPr/>
        </p:nvSpPr>
        <p:spPr>
          <a:xfrm>
            <a:off x="1117600" y="3225800"/>
            <a:ext cx="2336800" cy="10287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通过柱状图展示年均开发效率的TOP10项目</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开发效率</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New picture"/>
          <p:cNvPicPr/>
          <p:nvPr/>
        </p:nvPicPr>
        <p:blipFill>
          <a:blip r:embed="rId3"/>
          <a:stretch>
            <a:fillRect/>
          </a:stretch>
        </p:blipFill>
        <p:spPr>
          <a:xfrm>
            <a:off x="4927600" y="2159000"/>
            <a:ext cx="6121400" cy="3238500"/>
          </a:xfrm>
          <a:prstGeom prst="rect">
            <a:avLst/>
          </a:prstGeom>
          <a:ln>
            <a:solidFill>
              <a:srgbClr val="FFFFFF">
                <a:alpha val="0"/>
              </a:srgbClr>
            </a:solidFill>
          </a:ln>
        </p:spPr>
      </p:pic>
      <p:sp>
        <p:nvSpPr>
          <p:cNvPr id="8" name="New shape"/>
          <p:cNvSpPr/>
          <p:nvPr/>
        </p:nvSpPr>
        <p:spPr>
          <a:xfrm>
            <a:off x="1117600" y="1625600"/>
            <a:ext cx="3606800" cy="3771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indent="0" algn="l">
              <a:lnSpc>
                <a:spcPct val="125000"/>
              </a:lnSpc>
            </a:pPr>
            <a:r>
              <a:rPr sz="2100" b="0">
                <a:solidFill>
                  <a:srgbClr val="FFFFFF"/>
                </a:solidFill>
                <a:latin typeface="宋体" panose="02010600030101010101" pitchFamily="2" charset="-122"/>
              </a:rPr>
              <a:t>通过折线图展示出年均开发效率TOP10项目的年度开发效率变化趋势。折线图展现了这些高效项目在不同年度的开发效率变化，帮助我们理解哪些项目在某些年份表现更突出，哪些则有所下降，进而反映出项目管理、团队协作及技术进步等因素的影响，同时为项目团队提供参考</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问题解决能力</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New picture"/>
          <p:cNvPicPr/>
          <p:nvPr/>
        </p:nvPicPr>
        <p:blipFill>
          <a:blip r:embed="rId3"/>
          <a:stretch>
            <a:fillRect/>
          </a:stretch>
        </p:blipFill>
        <p:spPr>
          <a:xfrm>
            <a:off x="3657600" y="1841500"/>
            <a:ext cx="7404100" cy="3873500"/>
          </a:xfrm>
          <a:prstGeom prst="rect">
            <a:avLst/>
          </a:prstGeom>
          <a:ln>
            <a:solidFill>
              <a:srgbClr val="FFFFFF">
                <a:alpha val="0"/>
              </a:srgbClr>
            </a:solidFill>
          </a:ln>
        </p:spPr>
      </p:pic>
      <p:sp>
        <p:nvSpPr>
          <p:cNvPr id="8" name="New shape"/>
          <p:cNvSpPr/>
          <p:nvPr/>
        </p:nvSpPr>
        <p:spPr>
          <a:xfrm>
            <a:off x="1117600" y="2197100"/>
            <a:ext cx="2336800" cy="30861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indent="0" algn="l">
              <a:lnSpc>
                <a:spcPct val="125000"/>
              </a:lnSpc>
            </a:pPr>
            <a:r>
              <a:rPr sz="2100" b="0">
                <a:solidFill>
                  <a:srgbClr val="FFFFFF"/>
                </a:solidFill>
                <a:latin typeface="宋体" panose="02010600030101010101" pitchFamily="2" charset="-122"/>
              </a:rPr>
              <a:t>通过柱状图展示出问题解决能力TOP10的项目。此图能够直观展示哪些项目在处理问题和解决用户反馈方面最为高效，从而为项目优化和用户体验改进提供参考</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问题解决能力</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New picture"/>
          <p:cNvPicPr/>
          <p:nvPr/>
        </p:nvPicPr>
        <p:blipFill>
          <a:blip r:embed="rId3"/>
          <a:stretch>
            <a:fillRect/>
          </a:stretch>
        </p:blipFill>
        <p:spPr>
          <a:xfrm>
            <a:off x="3886200" y="2032000"/>
            <a:ext cx="6946900" cy="3479800"/>
          </a:xfrm>
          <a:prstGeom prst="rect">
            <a:avLst/>
          </a:prstGeom>
          <a:ln>
            <a:solidFill>
              <a:srgbClr val="FFFFFF">
                <a:alpha val="0"/>
              </a:srgbClr>
            </a:solidFill>
          </a:ln>
        </p:spPr>
      </p:pic>
      <p:sp>
        <p:nvSpPr>
          <p:cNvPr id="8" name="New shape"/>
          <p:cNvSpPr/>
          <p:nvPr/>
        </p:nvSpPr>
        <p:spPr>
          <a:xfrm>
            <a:off x="1117600" y="1968500"/>
            <a:ext cx="2336800" cy="30861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indent="0" algn="l">
              <a:lnSpc>
                <a:spcPct val="125000"/>
              </a:lnSpc>
            </a:pPr>
            <a:r>
              <a:rPr sz="2100" b="0">
                <a:solidFill>
                  <a:srgbClr val="FFFFFF"/>
                </a:solidFill>
                <a:latin typeface="宋体" panose="02010600030101010101" pitchFamily="2" charset="-122"/>
              </a:rPr>
              <a:t>通过柱状图展示各项目的问题解决能力。通过该柱状图，可以比较不同项目在问题解决上的能力差异，帮助识别哪些项目需要在问题反馈和处理上做出改进</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r>
              <a:rPr lang="en-US"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r>
              <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rPr>
              <a:t>健康度</a:t>
            </a:r>
            <a:endParaRPr lang="zh-CN" altLang="en-US"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4</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New picture"/>
          <p:cNvPicPr/>
          <p:nvPr/>
        </p:nvPicPr>
        <p:blipFill>
          <a:blip r:embed="rId3"/>
          <a:stretch>
            <a:fillRect/>
          </a:stretch>
        </p:blipFill>
        <p:spPr>
          <a:xfrm>
            <a:off x="5080000" y="2552700"/>
            <a:ext cx="5842000" cy="3594100"/>
          </a:xfrm>
          <a:prstGeom prst="rect">
            <a:avLst/>
          </a:prstGeom>
          <a:ln>
            <a:solidFill>
              <a:srgbClr val="FFFFFF">
                <a:alpha val="0"/>
              </a:srgbClr>
            </a:solidFill>
          </a:ln>
        </p:spPr>
      </p:pic>
      <p:sp>
        <p:nvSpPr>
          <p:cNvPr id="8" name="New shape"/>
          <p:cNvSpPr/>
          <p:nvPr/>
        </p:nvSpPr>
        <p:spPr>
          <a:xfrm>
            <a:off x="1117600" y="1333500"/>
            <a:ext cx="9956800" cy="10287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利用散点图展示各个项目的健康分数分布情况，并利用环形图展示出健康分数集中的分布区域。散点图能够有效展示项目健康分数的整体分布情况，而环形图则提供了更细化的视角，帮助我们识别出健康分数集中区域和潜在的风险项目</a:t>
            </a:r>
            <a:endParaRPr sz="2100" b="0">
              <a:solidFill>
                <a:srgbClr val="FFFFFF"/>
              </a:solidFill>
              <a:latin typeface="宋体" panose="02010600030101010101" pitchFamily="2" charset="-122"/>
            </a:endParaRPr>
          </a:p>
        </p:txBody>
      </p:sp>
      <p:sp>
        <p:nvSpPr>
          <p:cNvPr id="9" name="New shape"/>
          <p:cNvSpPr/>
          <p:nvPr/>
        </p:nvSpPr>
        <p:spPr>
          <a:xfrm>
            <a:off x="1117600" y="2489200"/>
            <a:ext cx="3606800" cy="27432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indent="0" algn="l">
              <a:lnSpc>
                <a:spcPct val="125000"/>
              </a:lnSpc>
            </a:pPr>
            <a:r>
              <a:rPr sz="2100" b="0">
                <a:solidFill>
                  <a:srgbClr val="FFFFFF"/>
                </a:solidFill>
                <a:latin typeface="宋体" panose="02010600030101010101" pitchFamily="2" charset="-122"/>
              </a:rPr>
              <a:t>通过明细表展示出处于异常健康状态的项目，并在旁边统计异常项目总数。该明细表将列出健康状态异常的项目，并提供其相关的详细信息，进一步帮助项目管理人员及时发现并解决项目健康状况的潜在问题</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 fill="hold"/>
                                        <p:tgtEl>
                                          <p:spTgt spid="8"/>
                                        </p:tgtEl>
                                        <p:attrNameLst>
                                          <p:attrName>ppt_w</p:attrName>
                                        </p:attrNameLst>
                                      </p:cBhvr>
                                      <p:tavLst>
                                        <p:tav tm="0">
                                          <p:val>
                                            <p:fltVal val="0"/>
                                          </p:val>
                                        </p:tav>
                                        <p:tav tm="100000">
                                          <p:val>
                                            <p:strVal val="#ppt_w"/>
                                          </p:val>
                                        </p:tav>
                                      </p:tavLst>
                                    </p:anim>
                                    <p:anim calcmode="lin" valueType="num">
                                      <p:cBhvr>
                                        <p:cTn id="23" dur="2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4"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fltVal val="0"/>
                                          </p:val>
                                        </p:tav>
                                        <p:tav tm="100000">
                                          <p:val>
                                            <p:strVal val="#ppt_w"/>
                                          </p:val>
                                        </p:tav>
                                      </p:tavLst>
                                    </p:anim>
                                    <p:anim calcmode="lin" valueType="num">
                                      <p:cBhvr>
                                        <p:cTn id="28" dur="2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P spid="9" grpId="4"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可视化大屏设计</a:t>
            </a:r>
            <a:endPar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127760" y="908685"/>
            <a:ext cx="10086975" cy="5674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4"/>
                                        </p:tgtEl>
                                        <p:attrNameLst>
                                          <p:attrName>style.visibility</p:attrName>
                                        </p:attrNameLst>
                                      </p:cBhvr>
                                      <p:to>
                                        <p:strVal val="visible"/>
                                      </p:to>
                                    </p:set>
                                    <p:animEffect transition="in" filter="wipe(left)" prLst="">
                                      <p:cBhvr>
                                        <p:cTn id="7" dur="500"/>
                                        <p:tgtEl>
                                          <p:spTgt spid="4"/>
                                        </p:tgtEl>
                                      </p:cBhvr>
                                    </p:animEffect>
                                  </p:childTnLst>
                                </p:cTn>
                              </p:par>
                              <p:par>
                                <p:cTn id="8" presetID="22" presetClass="entr" presetSubtype="8" fill="hold"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wipe(left)" prLs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椭圆 3"/>
          <p:cNvSpPr/>
          <p:nvPr/>
        </p:nvSpPr>
        <p:spPr>
          <a:xfrm>
            <a:off x="1566281" y="1959285"/>
            <a:ext cx="2939430" cy="2939430"/>
          </a:xfrm>
          <a:prstGeom prst="ellipse">
            <a:avLst/>
          </a:prstGeom>
          <a:solidFill>
            <a:srgbClr val="404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sp>
        <p:nvSpPr>
          <p:cNvPr id="5" name="矩形 4"/>
          <p:cNvSpPr/>
          <p:nvPr/>
        </p:nvSpPr>
        <p:spPr>
          <a:xfrm>
            <a:off x="5041527" y="2328308"/>
            <a:ext cx="6190984" cy="830997"/>
          </a:xfrm>
          <a:prstGeom prst="rect">
            <a:avLst/>
          </a:prstGeom>
          <a:noFill/>
        </p:spPr>
        <p:txBody>
          <a:bodyPr wrap="square">
            <a:normAutofit fontScale="6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20000"/>
              </a:lnSpc>
            </a:pPr>
            <a:r>
              <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rPr>
              <a:t>创新点</a:t>
            </a:r>
            <a:endPar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cxnSp>
        <p:nvCxnSpPr>
          <p:cNvPr id="6" name="直接连接符 5"/>
          <p:cNvCxnSpPr/>
          <p:nvPr/>
        </p:nvCxnSpPr>
        <p:spPr>
          <a:xfrm>
            <a:off x="5029056" y="3510454"/>
            <a:ext cx="620345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 name="图片 8" descr="图片包含 户外艺术系列, 网&#10;&#10;已生成高可信度的说明"/>
          <p:cNvPicPr>
            <a:picLocks noChangeAspect="1"/>
          </p:cNvPicPr>
          <p:nvPr/>
        </p:nvPicPr>
        <p:blipFill>
          <a:blip r:embed="rId2"/>
          <a:stretch>
            <a:fillRect/>
          </a:stretch>
        </p:blipFill>
        <p:spPr>
          <a:xfrm>
            <a:off x="678051" y="1360965"/>
            <a:ext cx="4363475" cy="4136069"/>
          </a:xfrm>
          <a:prstGeom prst="rect">
            <a:avLst/>
          </a:prstGeom>
        </p:spPr>
      </p:pic>
      <p:sp>
        <p:nvSpPr>
          <p:cNvPr id="8" name="MH_Number_1"/>
          <p:cNvSpPr/>
          <p:nvPr>
            <p:custDataLst>
              <p:tags r:id="rId3"/>
            </p:custDataLst>
          </p:nvPr>
        </p:nvSpPr>
        <p:spPr>
          <a:xfrm>
            <a:off x="1977268" y="2328307"/>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5</a:t>
            </a:r>
            <a:endPar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rLst="">
                                      <p:cBhvr>
                                        <p:cTn id="7" dur="500"/>
                                        <p:tgtEl>
                                          <p:spTgt spid="8"/>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wipe(left)" prLst="">
                                      <p:cBhvr>
                                        <p:cTn id="10" dur="500"/>
                                        <p:tgtEl>
                                          <p:spTgt spid="5"/>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71755"/>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项目背景</a:t>
            </a:r>
            <a:endPar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1</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New shape"/>
          <p:cNvSpPr/>
          <p:nvPr/>
        </p:nvSpPr>
        <p:spPr>
          <a:xfrm>
            <a:off x="1117600" y="2527300"/>
            <a:ext cx="9956800" cy="249301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indent="0" algn="l">
              <a:lnSpc>
                <a:spcPct val="125000"/>
              </a:lnSpc>
            </a:pPr>
            <a:r>
              <a:rPr lang="en-US" sz="2100" b="0">
                <a:solidFill>
                  <a:srgbClr val="FFFFFF"/>
                </a:solidFill>
                <a:latin typeface="宋体" panose="02010600030101010101" pitchFamily="2" charset="-122"/>
              </a:rPr>
              <a:t>    </a:t>
            </a:r>
            <a:r>
              <a:rPr sz="2100" b="0">
                <a:solidFill>
                  <a:srgbClr val="FFFFFF"/>
                </a:solidFill>
                <a:latin typeface="宋体" panose="02010600030101010101" pitchFamily="2" charset="-122"/>
              </a:rPr>
              <a:t>在现代软件开发进程中，开源软件占据着举足轻重的地位</a:t>
            </a:r>
            <a:r>
              <a:rPr lang="zh-CN" sz="2100" b="0">
                <a:solidFill>
                  <a:srgbClr val="FFFFFF"/>
                </a:solidFill>
                <a:latin typeface="宋体" panose="02010600030101010101" pitchFamily="2" charset="-122"/>
              </a:rPr>
              <a:t>，</a:t>
            </a:r>
            <a:r>
              <a:rPr sz="2100">
                <a:solidFill>
                  <a:srgbClr val="FFFFFF"/>
                </a:solidFill>
                <a:latin typeface="宋体" panose="02010600030101010101" pitchFamily="2" charset="-122"/>
                <a:sym typeface="+mn-ea"/>
              </a:rPr>
              <a:t>它不仅助力技术的广泛共享与创新，还能显著削减开发成本，提升软件质量</a:t>
            </a:r>
            <a:r>
              <a:rPr lang="zh-CN" sz="2100">
                <a:solidFill>
                  <a:srgbClr val="FFFFFF"/>
                </a:solidFill>
                <a:latin typeface="宋体" panose="02010600030101010101" pitchFamily="2" charset="-122"/>
                <a:sym typeface="+mn-ea"/>
              </a:rPr>
              <a:t>。</a:t>
            </a:r>
            <a:endParaRPr lang="zh-CN" sz="2100">
              <a:solidFill>
                <a:srgbClr val="FFFFFF"/>
              </a:solidFill>
              <a:latin typeface="宋体" panose="02010600030101010101" pitchFamily="2" charset="-122"/>
              <a:sym typeface="+mn-ea"/>
            </a:endParaRPr>
          </a:p>
          <a:p>
            <a:pPr indent="0" algn="l">
              <a:lnSpc>
                <a:spcPct val="125000"/>
              </a:lnSpc>
            </a:pPr>
            <a:r>
              <a:rPr lang="zh-CN" sz="2100">
                <a:solidFill>
                  <a:srgbClr val="FFFFFF"/>
                </a:solidFill>
                <a:latin typeface="宋体" panose="02010600030101010101" pitchFamily="2" charset="-122"/>
                <a:sym typeface="+mn-ea"/>
              </a:rPr>
              <a:t> </a:t>
            </a:r>
            <a:r>
              <a:rPr lang="en-US" altLang="zh-CN" sz="2100">
                <a:solidFill>
                  <a:srgbClr val="FFFFFF"/>
                </a:solidFill>
                <a:latin typeface="宋体" panose="02010600030101010101" pitchFamily="2" charset="-122"/>
                <a:sym typeface="+mn-ea"/>
              </a:rPr>
              <a:t>    </a:t>
            </a:r>
            <a:r>
              <a:rPr sz="2100">
                <a:solidFill>
                  <a:srgbClr val="FFFFFF"/>
                </a:solidFill>
                <a:latin typeface="宋体" panose="02010600030101010101" pitchFamily="2" charset="-122"/>
                <a:sym typeface="+mn-ea"/>
              </a:rPr>
              <a:t>GitHub 作为全球首屈一指的代码托管平台，汇聚了海量开源项目，其涵盖的编程语言与应用领域极为广泛</a:t>
            </a:r>
            <a:r>
              <a:rPr lang="zh-CN" sz="2100">
                <a:solidFill>
                  <a:srgbClr val="FFFFFF"/>
                </a:solidFill>
                <a:latin typeface="宋体" panose="02010600030101010101" pitchFamily="2" charset="-122"/>
                <a:sym typeface="+mn-ea"/>
              </a:rPr>
              <a:t>。</a:t>
            </a:r>
            <a:endParaRPr sz="2100" b="0">
              <a:solidFill>
                <a:srgbClr val="FFFFFF"/>
              </a:solidFill>
              <a:latin typeface="宋体" panose="02010600030101010101" pitchFamily="2" charset="-122"/>
            </a:endParaRPr>
          </a:p>
          <a:p>
            <a:pPr indent="0" algn="l">
              <a:lnSpc>
                <a:spcPct val="125000"/>
              </a:lnSpc>
            </a:pPr>
            <a:endParaRPr sz="2100" b="0">
              <a:solidFill>
                <a:srgbClr val="FFFFFF"/>
              </a:solidFill>
              <a:latin typeface="宋体" panose="02010600030101010101" pitchFamily="2" charset="-122"/>
            </a:endParaRPr>
          </a:p>
          <a:p>
            <a:pPr indent="0" algn="l">
              <a:lnSpc>
                <a:spcPct val="125000"/>
              </a:lnSpc>
            </a:pPr>
            <a:endParaRPr lang="zh-CN" sz="2100" b="0">
              <a:solidFill>
                <a:srgbClr val="FFFFFF"/>
              </a:solidFill>
              <a:latin typeface="宋体" panose="02010600030101010101" pitchFamily="2" charset="-122"/>
            </a:endParaRPr>
          </a:p>
        </p:txBody>
      </p:sp>
      <p:sp>
        <p:nvSpPr>
          <p:cNvPr id="10" name="New shape"/>
          <p:cNvSpPr/>
          <p:nvPr/>
        </p:nvSpPr>
        <p:spPr>
          <a:xfrm>
            <a:off x="1117600" y="4279900"/>
            <a:ext cx="9956800" cy="685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lang="en-US" sz="2100" b="0">
                <a:solidFill>
                  <a:srgbClr val="FFFFFF"/>
                </a:solidFill>
                <a:latin typeface="宋体" panose="02010600030101010101" pitchFamily="2" charset="-122"/>
              </a:rPr>
              <a:t>     </a:t>
            </a:r>
            <a:r>
              <a:rPr sz="2100" b="0">
                <a:solidFill>
                  <a:srgbClr val="FFFFFF"/>
                </a:solidFill>
                <a:latin typeface="宋体" panose="02010600030101010101" pitchFamily="2" charset="-122"/>
              </a:rPr>
              <a:t>其中，Top 300 项目凭借较高的星标数、活跃的社区以及广泛的使用基础，成为开发者与企业瞩目的焦点</a:t>
            </a:r>
            <a:r>
              <a:rPr lang="zh-CN" sz="2100" b="0">
                <a:solidFill>
                  <a:srgbClr val="FFFFFF"/>
                </a:solidFill>
                <a:latin typeface="宋体" panose="02010600030101010101" pitchFamily="2" charset="-122"/>
              </a:rPr>
              <a:t>。</a:t>
            </a:r>
            <a:endParaRPr lang="zh-CN"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200" fill="hold"/>
                                        <p:tgtEl>
                                          <p:spTgt spid="7"/>
                                        </p:tgtEl>
                                        <p:attrNameLst>
                                          <p:attrName>ppt_w</p:attrName>
                                        </p:attrNameLst>
                                      </p:cBhvr>
                                      <p:tavLst>
                                        <p:tav tm="0">
                                          <p:val>
                                            <p:fltVal val="0"/>
                                          </p:val>
                                        </p:tav>
                                        <p:tav tm="100000">
                                          <p:val>
                                            <p:strVal val="#ppt_w"/>
                                          </p:val>
                                        </p:tav>
                                      </p:tavLst>
                                    </p:anim>
                                    <p:anim calcmode="lin" valueType="num">
                                      <p:cBhvr>
                                        <p:cTn id="18" dur="2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5"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200" fill="hold"/>
                                        <p:tgtEl>
                                          <p:spTgt spid="10"/>
                                        </p:tgtEl>
                                        <p:attrNameLst>
                                          <p:attrName>ppt_w</p:attrName>
                                        </p:attrNameLst>
                                      </p:cBhvr>
                                      <p:tavLst>
                                        <p:tav tm="0">
                                          <p:val>
                                            <p:fltVal val="0"/>
                                          </p:val>
                                        </p:tav>
                                        <p:tav tm="100000">
                                          <p:val>
                                            <p:strVal val="#ppt_w"/>
                                          </p:val>
                                        </p:tav>
                                      </p:tavLst>
                                    </p:anim>
                                    <p:anim calcmode="lin" valueType="num">
                                      <p:cBhvr>
                                        <p:cTn id="23" dur="2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bldLvl="0" animBg="1"/>
      <p:bldP spid="10" grpId="5"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New picture"/>
          <p:cNvPicPr/>
          <p:nvPr/>
        </p:nvPicPr>
        <p:blipFill>
          <a:blip r:embed="rId1"/>
          <a:stretch>
            <a:fillRect/>
          </a:stretch>
        </p:blipFill>
        <p:spPr>
          <a:xfrm>
            <a:off x="0" y="0"/>
            <a:ext cx="12192000" cy="6858000"/>
          </a:xfrm>
          <a:prstGeom prst="rect">
            <a:avLst/>
          </a:prstGeom>
          <a:ln>
            <a:noFill/>
          </a:ln>
        </p:spPr>
      </p:pic>
      <p:sp>
        <p:nvSpPr>
          <p:cNvPr id="54" name="矩形 3"/>
          <p:cNvSpPr/>
          <p:nvPr/>
        </p:nvSpPr>
        <p:spPr>
          <a:xfrm>
            <a:off x="1449165" y="122494"/>
            <a:ext cx="9885090" cy="523220"/>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创新点</a:t>
            </a:r>
            <a:endPar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5"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5</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5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千图PPT彼岸天：ID 8661124库_等腰三角形 1"/>
          <p:cNvSpPr/>
          <p:nvPr>
            <p:custDataLst>
              <p:tags r:id="rId2"/>
            </p:custDataLst>
          </p:nvPr>
        </p:nvSpPr>
        <p:spPr>
          <a:xfrm>
            <a:off x="3113099" y="5984087"/>
            <a:ext cx="5921829" cy="873913"/>
          </a:xfrm>
          <a:prstGeom prst="triangle">
            <a:avLst/>
          </a:prstGeom>
          <a:solidFill>
            <a:srgbClr val="2D303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sp>
        <p:nvSpPr>
          <p:cNvPr id="13" name="千图PPT彼岸天：ID 8661124库_Arrow: Pentagon 2"/>
          <p:cNvSpPr/>
          <p:nvPr>
            <p:custDataLst>
              <p:tags r:id="rId3"/>
            </p:custDataLst>
          </p:nvPr>
        </p:nvSpPr>
        <p:spPr>
          <a:xfrm rot="16200000">
            <a:off x="3749038" y="3563409"/>
            <a:ext cx="4699228" cy="407229"/>
          </a:xfrm>
          <a:prstGeom prst="homePlate">
            <a:avLst/>
          </a:prstGeom>
          <a:solidFill>
            <a:srgbClr val="18191A"/>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grpSp>
        <p:nvGrpSpPr>
          <p:cNvPr id="15" name="Group 21"/>
          <p:cNvGrpSpPr/>
          <p:nvPr>
            <p:custDataLst>
              <p:tags r:id="rId4"/>
            </p:custDataLst>
          </p:nvPr>
        </p:nvGrpSpPr>
        <p:grpSpPr>
          <a:xfrm>
            <a:off x="5821386" y="5063085"/>
            <a:ext cx="2987330" cy="509034"/>
            <a:chOff x="5779770" y="4818415"/>
            <a:chExt cx="3407148" cy="580570"/>
          </a:xfrm>
        </p:grpSpPr>
        <p:sp>
          <p:nvSpPr>
            <p:cNvPr id="19" name="Arrow: Chevron 18"/>
            <p:cNvSpPr/>
            <p:nvPr>
              <p:custDataLst>
                <p:tags r:id="rId5"/>
              </p:custDataLst>
            </p:nvPr>
          </p:nvSpPr>
          <p:spPr>
            <a:xfrm flipH="1">
              <a:off x="6004740" y="4818415"/>
              <a:ext cx="3182178" cy="580570"/>
            </a:xfrm>
            <a:prstGeom prst="chevron">
              <a:avLst>
                <a:gd name="adj" fmla="val 31308"/>
              </a:avLst>
            </a:prstGeom>
            <a:solidFill>
              <a:srgbClr val="466FD7"/>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0" name="Rectangle: Rounded Corners 19"/>
            <p:cNvSpPr/>
            <p:nvPr>
              <p:custDataLst>
                <p:tags r:id="rId6"/>
              </p:custDataLst>
            </p:nvPr>
          </p:nvSpPr>
          <p:spPr>
            <a:xfrm flipH="1">
              <a:off x="5779770" y="4818415"/>
              <a:ext cx="1231900" cy="580570"/>
            </a:xfrm>
            <a:prstGeom prst="roundRect">
              <a:avLst>
                <a:gd name="adj" fmla="val 50000"/>
              </a:avLst>
            </a:prstGeom>
            <a:solidFill>
              <a:srgbClr val="466FD7"/>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1" name="Oval 20"/>
            <p:cNvSpPr/>
            <p:nvPr>
              <p:custDataLst>
                <p:tags r:id="rId7"/>
              </p:custDataLst>
            </p:nvPr>
          </p:nvSpPr>
          <p:spPr>
            <a:xfrm flipH="1">
              <a:off x="5825579" y="4861050"/>
              <a:ext cx="495300" cy="495300"/>
            </a:xfrm>
            <a:prstGeom prst="ellipse">
              <a:avLst/>
            </a:prstGeom>
            <a:solidFill>
              <a:srgbClr val="0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sp>
        <p:nvSpPr>
          <p:cNvPr id="16" name="Rectangle 31"/>
          <p:cNvSpPr/>
          <p:nvPr/>
        </p:nvSpPr>
        <p:spPr>
          <a:xfrm>
            <a:off x="6306799" y="5100467"/>
            <a:ext cx="2314812" cy="421023"/>
          </a:xfrm>
          <a:prstGeom prst="rect">
            <a:avLst/>
          </a:prstGeom>
        </p:spPr>
        <p:txBody>
          <a:bodyPr wrap="none" lIns="72000" tIns="0" rIns="7200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nvGrpSpPr>
          <p:cNvPr id="23" name="Group 8"/>
          <p:cNvGrpSpPr/>
          <p:nvPr>
            <p:custDataLst>
              <p:tags r:id="rId8"/>
            </p:custDataLst>
          </p:nvPr>
        </p:nvGrpSpPr>
        <p:grpSpPr>
          <a:xfrm>
            <a:off x="3510680" y="1809238"/>
            <a:ext cx="2888620" cy="509034"/>
            <a:chOff x="3144334" y="1810329"/>
            <a:chExt cx="3294566" cy="580570"/>
          </a:xfrm>
        </p:grpSpPr>
        <p:sp>
          <p:nvSpPr>
            <p:cNvPr id="27" name="Arrow: Chevron 3"/>
            <p:cNvSpPr/>
            <p:nvPr>
              <p:custDataLst>
                <p:tags r:id="rId9"/>
              </p:custDataLst>
            </p:nvPr>
          </p:nvSpPr>
          <p:spPr>
            <a:xfrm>
              <a:off x="3144334" y="1810329"/>
              <a:ext cx="3069596" cy="580570"/>
            </a:xfrm>
            <a:prstGeom prst="chevron">
              <a:avLst>
                <a:gd name="adj" fmla="val 31308"/>
              </a:avLst>
            </a:prstGeom>
            <a:solidFill>
              <a:srgbClr val="3B5CC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8" name="Rectangle: Rounded Corners 6"/>
            <p:cNvSpPr/>
            <p:nvPr>
              <p:custDataLst>
                <p:tags r:id="rId10"/>
              </p:custDataLst>
            </p:nvPr>
          </p:nvSpPr>
          <p:spPr>
            <a:xfrm>
              <a:off x="5207000" y="1810329"/>
              <a:ext cx="1231900" cy="580570"/>
            </a:xfrm>
            <a:prstGeom prst="roundRect">
              <a:avLst>
                <a:gd name="adj" fmla="val 50000"/>
              </a:avLst>
            </a:prstGeom>
            <a:solidFill>
              <a:srgbClr val="3B5CC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29" name="Oval 7"/>
            <p:cNvSpPr/>
            <p:nvPr>
              <p:custDataLst>
                <p:tags r:id="rId11"/>
              </p:custDataLst>
            </p:nvPr>
          </p:nvSpPr>
          <p:spPr>
            <a:xfrm>
              <a:off x="5897791" y="1852964"/>
              <a:ext cx="495300" cy="495300"/>
            </a:xfrm>
            <a:prstGeom prst="ellipse">
              <a:avLst/>
            </a:prstGeom>
            <a:solidFill>
              <a:srgbClr val="0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sp>
        <p:nvSpPr>
          <p:cNvPr id="24" name="TextBox 28"/>
          <p:cNvSpPr txBox="1"/>
          <p:nvPr>
            <p:custDataLst>
              <p:tags r:id="rId12"/>
            </p:custDataLst>
          </p:nvPr>
        </p:nvSpPr>
        <p:spPr>
          <a:xfrm>
            <a:off x="6466840" y="1290638"/>
            <a:ext cx="5170170" cy="1550035"/>
          </a:xfrm>
          <a:prstGeom prst="rect">
            <a:avLst/>
          </a:prstGeom>
          <a:noFill/>
        </p:spPr>
        <p:txBody>
          <a:bodyPr wrap="square" lIns="72000" tIns="0" rIns="72000" bIns="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defTabSz="914400">
              <a:lnSpc>
                <a:spcPct val="120000"/>
              </a:lnSpc>
              <a:defRPr/>
            </a:pPr>
            <a:r>
              <a:rPr lang="zh-CN" altLang="zh-CN" sz="1400">
                <a:solidFill>
                  <a:srgbClr val="FFFFFF"/>
                </a:solidFill>
                <a:latin typeface="宋体" panose="02010600030101010101" pitchFamily="2" charset="-122"/>
                <a:sym typeface="宋体" panose="02010600030101010101" pitchFamily="2" charset="-122"/>
              </a:rPr>
              <a:t>1.多维度评估体系创新：摒弃传统仅依靠星标数或 Fork 数的单一 评估模式，深度融合代码质量、社区活跃度、维护频率、用户参与度等多个维度，并依托专业的 Opendigger 指标体系进行综合考量。这一全面的评估方式打破了传统评估的片面性，能够从各个关键层面精准地衡量项目健康度，为项目评价提供了更客观、全面的视角，有效避免了因指标单一而导致的评估偏差。 </a:t>
            </a:r>
            <a:endParaRPr lang="zh-CN" altLang="zh-CN" sz="1400">
              <a:solidFill>
                <a:srgbClr val="FFFFFF"/>
              </a:solidFill>
              <a:latin typeface="宋体" panose="02010600030101010101" pitchFamily="2" charset="-122"/>
              <a:sym typeface="宋体" panose="02010600030101010101" pitchFamily="2" charset="-122"/>
            </a:endParaRPr>
          </a:p>
        </p:txBody>
      </p:sp>
      <p:sp>
        <p:nvSpPr>
          <p:cNvPr id="25" name="Rectangle 29"/>
          <p:cNvSpPr/>
          <p:nvPr/>
        </p:nvSpPr>
        <p:spPr>
          <a:xfrm>
            <a:off x="3733800" y="1885563"/>
            <a:ext cx="2157421" cy="338486"/>
          </a:xfrm>
          <a:prstGeom prst="rect">
            <a:avLst/>
          </a:prstGeom>
        </p:spPr>
        <p:txBody>
          <a:bodyPr wrap="none" lIns="72000" tIns="0" rIns="7200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nvGrpSpPr>
          <p:cNvPr id="31" name="Group 22"/>
          <p:cNvGrpSpPr/>
          <p:nvPr>
            <p:custDataLst>
              <p:tags r:id="rId13"/>
            </p:custDataLst>
          </p:nvPr>
        </p:nvGrpSpPr>
        <p:grpSpPr>
          <a:xfrm>
            <a:off x="3510680" y="3978470"/>
            <a:ext cx="2888620" cy="509034"/>
            <a:chOff x="3144334" y="3581375"/>
            <a:chExt cx="3294566" cy="580570"/>
          </a:xfrm>
        </p:grpSpPr>
        <p:sp>
          <p:nvSpPr>
            <p:cNvPr id="35" name="Arrow: Chevron 10"/>
            <p:cNvSpPr/>
            <p:nvPr>
              <p:custDataLst>
                <p:tags r:id="rId14"/>
              </p:custDataLst>
            </p:nvPr>
          </p:nvSpPr>
          <p:spPr>
            <a:xfrm>
              <a:off x="3144334" y="3581375"/>
              <a:ext cx="3069596" cy="580570"/>
            </a:xfrm>
            <a:prstGeom prst="chevron">
              <a:avLst>
                <a:gd name="adj" fmla="val 31308"/>
              </a:avLst>
            </a:prstGeom>
            <a:solidFill>
              <a:srgbClr val="4361C7"/>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36" name="Rectangle: Rounded Corners 11"/>
            <p:cNvSpPr/>
            <p:nvPr>
              <p:custDataLst>
                <p:tags r:id="rId15"/>
              </p:custDataLst>
            </p:nvPr>
          </p:nvSpPr>
          <p:spPr>
            <a:xfrm>
              <a:off x="5207000" y="3581375"/>
              <a:ext cx="1231900" cy="580570"/>
            </a:xfrm>
            <a:prstGeom prst="roundRect">
              <a:avLst>
                <a:gd name="adj" fmla="val 50000"/>
              </a:avLst>
            </a:prstGeom>
            <a:solidFill>
              <a:srgbClr val="4361C7"/>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37" name="Oval 12"/>
            <p:cNvSpPr/>
            <p:nvPr>
              <p:custDataLst>
                <p:tags r:id="rId16"/>
              </p:custDataLst>
            </p:nvPr>
          </p:nvSpPr>
          <p:spPr>
            <a:xfrm>
              <a:off x="5897791" y="3624010"/>
              <a:ext cx="495300" cy="495300"/>
            </a:xfrm>
            <a:prstGeom prst="ellipse">
              <a:avLst/>
            </a:prstGeom>
            <a:solidFill>
              <a:srgbClr val="0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sp>
        <p:nvSpPr>
          <p:cNvPr id="32" name="Rectangle 30"/>
          <p:cNvSpPr/>
          <p:nvPr/>
        </p:nvSpPr>
        <p:spPr>
          <a:xfrm>
            <a:off x="3680460" y="4015852"/>
            <a:ext cx="2210761" cy="415080"/>
          </a:xfrm>
          <a:prstGeom prst="rect">
            <a:avLst/>
          </a:prstGeom>
        </p:spPr>
        <p:txBody>
          <a:bodyPr wrap="none" lIns="72000" tIns="0" rIns="7200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nvGrpSpPr>
          <p:cNvPr id="39" name="Group 23"/>
          <p:cNvGrpSpPr/>
          <p:nvPr>
            <p:custDataLst>
              <p:tags r:id="rId17"/>
            </p:custDataLst>
          </p:nvPr>
        </p:nvGrpSpPr>
        <p:grpSpPr>
          <a:xfrm>
            <a:off x="5821389" y="2893854"/>
            <a:ext cx="2987332" cy="509034"/>
            <a:chOff x="5779770" y="2344334"/>
            <a:chExt cx="3407149" cy="580570"/>
          </a:xfrm>
        </p:grpSpPr>
        <p:sp>
          <p:nvSpPr>
            <p:cNvPr id="43" name="Arrow: Chevron 14"/>
            <p:cNvSpPr/>
            <p:nvPr>
              <p:custDataLst>
                <p:tags r:id="rId18"/>
              </p:custDataLst>
            </p:nvPr>
          </p:nvSpPr>
          <p:spPr>
            <a:xfrm flipH="1">
              <a:off x="6004740" y="2344334"/>
              <a:ext cx="3182179" cy="580570"/>
            </a:xfrm>
            <a:prstGeom prst="chevron">
              <a:avLst>
                <a:gd name="adj" fmla="val 31308"/>
              </a:avLst>
            </a:prstGeom>
            <a:solidFill>
              <a:srgbClr val="04318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4" name="Rectangle: Rounded Corners 15"/>
            <p:cNvSpPr/>
            <p:nvPr>
              <p:custDataLst>
                <p:tags r:id="rId19"/>
              </p:custDataLst>
            </p:nvPr>
          </p:nvSpPr>
          <p:spPr>
            <a:xfrm flipH="1">
              <a:off x="5779770" y="2344334"/>
              <a:ext cx="1231900" cy="580570"/>
            </a:xfrm>
            <a:prstGeom prst="roundRect">
              <a:avLst>
                <a:gd name="adj" fmla="val 50000"/>
              </a:avLst>
            </a:prstGeom>
            <a:solidFill>
              <a:srgbClr val="04318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5" name="Oval 16"/>
            <p:cNvSpPr/>
            <p:nvPr>
              <p:custDataLst>
                <p:tags r:id="rId20"/>
              </p:custDataLst>
            </p:nvPr>
          </p:nvSpPr>
          <p:spPr>
            <a:xfrm flipH="1">
              <a:off x="5825579" y="2386969"/>
              <a:ext cx="495300" cy="495300"/>
            </a:xfrm>
            <a:prstGeom prst="ellipse">
              <a:avLst/>
            </a:prstGeom>
            <a:solidFill>
              <a:srgbClr val="0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grpSp>
      <p:sp>
        <p:nvSpPr>
          <p:cNvPr id="41" name="Rectangle 26"/>
          <p:cNvSpPr/>
          <p:nvPr/>
        </p:nvSpPr>
        <p:spPr>
          <a:xfrm>
            <a:off x="6306798" y="2931236"/>
            <a:ext cx="2270667" cy="404765"/>
          </a:xfrm>
          <a:prstGeom prst="rect">
            <a:avLst/>
          </a:prstGeom>
        </p:spPr>
        <p:txBody>
          <a:bodyPr wrap="none" lIns="72000" tIns="0" rIns="7200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2" name="Freeform: Shape 37"/>
          <p:cNvSpPr>
            <a:spLocks noChangeAspect="1"/>
          </p:cNvSpPr>
          <p:nvPr>
            <p:custDataLst>
              <p:tags r:id="rId21"/>
            </p:custDataLst>
          </p:nvPr>
        </p:nvSpPr>
        <p:spPr>
          <a:xfrm>
            <a:off x="5945637" y="3015608"/>
            <a:ext cx="265802" cy="26552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rgbClr val="04318C"/>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7" name="Freeform: Shape 37"/>
          <p:cNvSpPr>
            <a:spLocks noChangeAspect="1"/>
          </p:cNvSpPr>
          <p:nvPr>
            <p:custDataLst>
              <p:tags r:id="rId22"/>
            </p:custDataLst>
          </p:nvPr>
        </p:nvSpPr>
        <p:spPr>
          <a:xfrm>
            <a:off x="6017134" y="1934436"/>
            <a:ext cx="265802" cy="26552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rgbClr val="3B5CC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8" name="Freeform: Shape 37"/>
          <p:cNvSpPr>
            <a:spLocks noChangeAspect="1"/>
          </p:cNvSpPr>
          <p:nvPr>
            <p:custDataLst>
              <p:tags r:id="rId23"/>
            </p:custDataLst>
          </p:nvPr>
        </p:nvSpPr>
        <p:spPr>
          <a:xfrm>
            <a:off x="5941113" y="5192525"/>
            <a:ext cx="265802" cy="26552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rgbClr val="466FD7"/>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9" name="Freeform: Shape 37"/>
          <p:cNvSpPr>
            <a:spLocks noChangeAspect="1"/>
          </p:cNvSpPr>
          <p:nvPr>
            <p:custDataLst>
              <p:tags r:id="rId24"/>
            </p:custDataLst>
          </p:nvPr>
        </p:nvSpPr>
        <p:spPr>
          <a:xfrm>
            <a:off x="6018142" y="4096979"/>
            <a:ext cx="265802" cy="26552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rgbClr val="4361C7"/>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50" name="TextBox 28"/>
          <p:cNvSpPr txBox="1"/>
          <p:nvPr>
            <p:custDataLst>
              <p:tags r:id="rId25"/>
            </p:custDataLst>
          </p:nvPr>
        </p:nvSpPr>
        <p:spPr>
          <a:xfrm>
            <a:off x="6467065" y="3630981"/>
            <a:ext cx="4489900" cy="1171603"/>
          </a:xfrm>
          <a:prstGeom prst="rect">
            <a:avLst/>
          </a:prstGeom>
          <a:noFill/>
        </p:spPr>
        <p:txBody>
          <a:bodyPr wrap="square" lIns="72000" tIns="0" rIns="72000" bIns="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defTabSz="914400">
              <a:lnSpc>
                <a:spcPct val="120000"/>
              </a:lnSpc>
              <a:defRPr/>
            </a:pPr>
            <a:r>
              <a:rPr lang="zh-CN" altLang="zh-CN" sz="1600">
                <a:solidFill>
                  <a:srgbClr val="FFFFFF"/>
                </a:solidFill>
                <a:latin typeface="宋体" panose="02010600030101010101" pitchFamily="2" charset="-122"/>
                <a:sym typeface="宋体" panose="02010600030101010101" pitchFamily="2" charset="-122"/>
              </a:rPr>
              <a:t>3. 可视化大屏与灵活的对比分析：通过直观的大屏仪表盘与可交互的图表，用户能迅速了解各个项目的健康度概况，并在需要时进行深度对比分析，极大提高了数据获取效率和决策效率</a:t>
            </a:r>
            <a:endParaRPr lang="zh-CN" altLang="zh-CN" sz="1600">
              <a:solidFill>
                <a:srgbClr val="FFFFFF"/>
              </a:solidFill>
              <a:latin typeface="宋体" panose="02010600030101010101" pitchFamily="2" charset="-122"/>
              <a:sym typeface="宋体" panose="02010600030101010101" pitchFamily="2" charset="-122"/>
            </a:endParaRPr>
          </a:p>
        </p:txBody>
      </p:sp>
      <p:sp>
        <p:nvSpPr>
          <p:cNvPr id="51" name="TextBox 28"/>
          <p:cNvSpPr txBox="1"/>
          <p:nvPr>
            <p:custDataLst>
              <p:tags r:id="rId26"/>
            </p:custDataLst>
          </p:nvPr>
        </p:nvSpPr>
        <p:spPr>
          <a:xfrm>
            <a:off x="1247104" y="2401367"/>
            <a:ext cx="4489900" cy="1464503"/>
          </a:xfrm>
          <a:prstGeom prst="rect">
            <a:avLst/>
          </a:prstGeom>
          <a:noFill/>
        </p:spPr>
        <p:txBody>
          <a:bodyPr wrap="square" lIns="72000" tIns="0" rIns="72000" bIns="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r" defTabSz="914400">
              <a:lnSpc>
                <a:spcPct val="120000"/>
              </a:lnSpc>
              <a:defRPr/>
            </a:pPr>
            <a:r>
              <a:rPr lang="zh-CN" altLang="zh-CN" sz="1600">
                <a:solidFill>
                  <a:srgbClr val="FFFFFF"/>
                </a:solidFill>
                <a:latin typeface="宋体" panose="02010600030101010101" pitchFamily="2" charset="-122"/>
                <a:sym typeface="宋体" panose="02010600030101010101" pitchFamily="2" charset="-122"/>
              </a:rPr>
              <a:t>2. 基于 Opendigger 指标的科学性：Opendigger 的指标经过广泛实践验证，能够有效反映项目的核心健康状况。本项目在此基础上进行二次整合，确保了数据来源的专业性与可靠性</a:t>
            </a:r>
            <a:endParaRPr lang="zh-CN" altLang="zh-CN" sz="1600">
              <a:solidFill>
                <a:srgbClr val="FFFFFF"/>
              </a:solidFill>
              <a:latin typeface="宋体" panose="02010600030101010101" pitchFamily="2" charset="-122"/>
              <a:sym typeface="宋体" panose="02010600030101010101" pitchFamily="2" charset="-122"/>
            </a:endParaRPr>
          </a:p>
        </p:txBody>
      </p:sp>
      <p:sp>
        <p:nvSpPr>
          <p:cNvPr id="52" name="TextBox 28"/>
          <p:cNvSpPr txBox="1"/>
          <p:nvPr>
            <p:custDataLst>
              <p:tags r:id="rId27"/>
            </p:custDataLst>
          </p:nvPr>
        </p:nvSpPr>
        <p:spPr>
          <a:xfrm>
            <a:off x="1240925" y="4653225"/>
            <a:ext cx="4489900" cy="1769745"/>
          </a:xfrm>
          <a:prstGeom prst="rect">
            <a:avLst/>
          </a:prstGeom>
          <a:noFill/>
        </p:spPr>
        <p:txBody>
          <a:bodyPr wrap="square" lIns="72000" tIns="0" rIns="72000" bIns="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r" defTabSz="914400">
              <a:lnSpc>
                <a:spcPct val="120000"/>
              </a:lnSpc>
              <a:defRPr/>
            </a:pPr>
            <a:r>
              <a:rPr lang="en-US" altLang="zh-CN" sz="1600">
                <a:solidFill>
                  <a:srgbClr val="FFFFFF"/>
                </a:solidFill>
                <a:latin typeface="宋体" panose="02010600030101010101" pitchFamily="2" charset="-122"/>
                <a:sym typeface="宋体" panose="02010600030101010101" pitchFamily="2" charset="-122"/>
              </a:rPr>
              <a:t>4</a:t>
            </a:r>
            <a:r>
              <a:rPr lang="zh-CN" altLang="zh-CN" sz="1600">
                <a:solidFill>
                  <a:srgbClr val="FFFFFF"/>
                </a:solidFill>
                <a:latin typeface="宋体" panose="02010600030101010101" pitchFamily="2" charset="-122"/>
                <a:sym typeface="宋体" panose="02010600030101010101" pitchFamily="2" charset="-122"/>
              </a:rPr>
              <a:t>. 健康分数计算方法创新：在健康分数计算上，摒弃传统的算术平均法，采用独特的几何平均与线性缩放相结合的方式。几何平均对指标分数的变化具有高度敏感性，只要四个指标中的任意一个处于较低水平，整体健康分数就会被显著拉低，有效避免了个别指标不佳却被平均掩盖的问题。</a:t>
            </a:r>
            <a:endParaRPr lang="zh-CN" altLang="zh-CN" sz="1600">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rLst="">
                                      <p:cBhvr>
                                        <p:cTn id="7" dur="500"/>
                                        <p:tgtEl>
                                          <p:spTgt spid="12"/>
                                        </p:tgtEl>
                                      </p:cBhvr>
                                    </p:animEffect>
                                  </p:childTnLst>
                                </p:cTn>
                              </p:par>
                            </p:childTnLst>
                          </p:cTn>
                        </p:par>
                        <p:par>
                          <p:cTn id="8" fill="hold">
                            <p:stCondLst>
                              <p:cond delay="500"/>
                            </p:stCondLst>
                            <p:childTnLst>
                              <p:par>
                                <p:cTn id="9" presetID="22" presetClass="entr" presetSubtype="4"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rLs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New picture"/>
          <p:cNvPicPr/>
          <p:nvPr/>
        </p:nvPicPr>
        <p:blipFill>
          <a:blip r:embed="rId1"/>
          <a:stretch>
            <a:fillRect/>
          </a:stretch>
        </p:blipFill>
        <p:spPr>
          <a:xfrm>
            <a:off x="0" y="0"/>
            <a:ext cx="12192000" cy="6858000"/>
          </a:xfrm>
          <a:prstGeom prst="rect">
            <a:avLst/>
          </a:prstGeom>
          <a:ln>
            <a:noFill/>
          </a:ln>
        </p:spPr>
      </p:pic>
      <p:sp>
        <p:nvSpPr>
          <p:cNvPr id="20" name="矩形 3"/>
          <p:cNvSpPr/>
          <p:nvPr/>
        </p:nvSpPr>
        <p:spPr>
          <a:xfrm>
            <a:off x="1449165" y="122494"/>
            <a:ext cx="9885090" cy="523220"/>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a:t>
            </a:r>
            <a:endPar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21"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22"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0371915">
            <a:off x="7527310" y="3632394"/>
            <a:ext cx="372546" cy="372546"/>
          </a:xfrm>
          <a:prstGeom prst="ellips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9pPr>
          </a:lstStyle>
          <a:p/>
        </p:txBody>
      </p:sp>
      <p:sp>
        <p:nvSpPr>
          <p:cNvPr id="9" name="TextBox 8"/>
          <p:cNvSpPr txBox="1"/>
          <p:nvPr/>
        </p:nvSpPr>
        <p:spPr>
          <a:xfrm>
            <a:off x="2918335" y="2084289"/>
            <a:ext cx="6355330"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lang="zh-CN" sz="9600" spc="600">
                <a:solidFill>
                  <a:srgbClr val="D9D9D9"/>
                </a:solidFill>
                <a:latin typeface="宋体" panose="02010600030101010101" pitchFamily="2" charset="-122"/>
                <a:sym typeface="宋体" panose="02010600030101010101" pitchFamily="2" charset="-122"/>
              </a:rPr>
              <a:t>THANKS</a:t>
            </a:r>
            <a:endParaRPr kumimoji="0" lang="zh-CN" sz="9600" b="0" i="0" u="none" strike="noStrike" kern="1200" cap="none" spc="600" normalizeH="0" baseline="0" noProof="0">
              <a:ln>
                <a:noFill/>
              </a:ln>
              <a:solidFill>
                <a:srgbClr val="D9D9D9"/>
              </a:solidFill>
              <a:effectLst/>
              <a:uLnTx/>
              <a:uFillTx/>
              <a:latin typeface="宋体" panose="02010600030101010101" pitchFamily="2" charset="-122"/>
              <a:ea typeface="+mn-ea"/>
              <a:cs typeface="+mn-cs"/>
              <a:sym typeface="宋体" panose="02010600030101010101" pitchFamily="2" charset="-122"/>
            </a:endParaRPr>
          </a:p>
        </p:txBody>
      </p:sp>
      <p:sp>
        <p:nvSpPr>
          <p:cNvPr id="12" name="Oval 11"/>
          <p:cNvSpPr/>
          <p:nvPr/>
        </p:nvSpPr>
        <p:spPr>
          <a:xfrm rot="1997738">
            <a:off x="8502186" y="1047629"/>
            <a:ext cx="886916" cy="898908"/>
          </a:xfrm>
          <a:prstGeom prst="ellipse">
            <a:avLst/>
          </a:prstGeom>
          <a:gradFill>
            <a:gsLst>
              <a:gs pos="0">
                <a:srgbClr val="3B5CC6">
                  <a:alpha val="28000"/>
                </a:srgbClr>
              </a:gs>
              <a:gs pos="100000">
                <a:srgbClr val="0501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9pPr>
          </a:lstStyle>
          <a:p/>
        </p:txBody>
      </p:sp>
      <p:sp>
        <p:nvSpPr>
          <p:cNvPr id="14" name="Oval 11"/>
          <p:cNvSpPr/>
          <p:nvPr/>
        </p:nvSpPr>
        <p:spPr>
          <a:xfrm rot="1997738">
            <a:off x="5294391" y="996875"/>
            <a:ext cx="472837" cy="479230"/>
          </a:xfrm>
          <a:prstGeom prst="ellipse">
            <a:avLst/>
          </a:prstGeom>
          <a:gradFill>
            <a:gsLst>
              <a:gs pos="0">
                <a:srgbClr val="3B5CC6">
                  <a:alpha val="46000"/>
                </a:srgbClr>
              </a:gs>
              <a:gs pos="100000">
                <a:srgbClr val="3B5CC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9pPr>
          </a:lstStyle>
          <a:p/>
        </p:txBody>
      </p:sp>
      <p:sp>
        <p:nvSpPr>
          <p:cNvPr id="16" name="Oval 11"/>
          <p:cNvSpPr/>
          <p:nvPr/>
        </p:nvSpPr>
        <p:spPr>
          <a:xfrm rot="1997738">
            <a:off x="1838860" y="5472752"/>
            <a:ext cx="472837" cy="479230"/>
          </a:xfrm>
          <a:prstGeom prst="ellipse">
            <a:avLst/>
          </a:prstGeom>
          <a:gradFill>
            <a:gsLst>
              <a:gs pos="0">
                <a:srgbClr val="3B5CC6">
                  <a:alpha val="71000"/>
                </a:srgbClr>
              </a:gs>
              <a:gs pos="100000">
                <a:srgbClr val="0501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9pPr>
          </a:lstStyle>
          <a:p/>
        </p:txBody>
      </p:sp>
      <p:sp>
        <p:nvSpPr>
          <p:cNvPr id="17" name="Oval 11"/>
          <p:cNvSpPr/>
          <p:nvPr/>
        </p:nvSpPr>
        <p:spPr>
          <a:xfrm rot="1997738">
            <a:off x="10487802" y="3936771"/>
            <a:ext cx="363677" cy="368594"/>
          </a:xfrm>
          <a:prstGeom prst="ellipse">
            <a:avLst/>
          </a:prstGeom>
          <a:gradFill>
            <a:gsLst>
              <a:gs pos="0">
                <a:srgbClr val="3B5CC6">
                  <a:alpha val="52000"/>
                </a:srgbClr>
              </a:gs>
              <a:gs pos="100000">
                <a:srgbClr val="0501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Lato"/>
                <a:ea typeface="Arial" panose="020B0604020202020204"/>
                <a:cs typeface="+mn-cs"/>
              </a:defRPr>
            </a:lvl9pPr>
          </a:lstStyle>
          <a:p/>
        </p:txBody>
      </p:sp>
      <p:sp>
        <p:nvSpPr>
          <p:cNvPr id="18" name="TextBox 8"/>
          <p:cNvSpPr txBox="1"/>
          <p:nvPr/>
        </p:nvSpPr>
        <p:spPr>
          <a:xfrm>
            <a:off x="3706696" y="3667049"/>
            <a:ext cx="4778608"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4000" b="0" i="0" u="none" strike="noStrike" kern="1200" cap="none" spc="600" normalizeH="0" baseline="0" noProof="0">
                <a:ln>
                  <a:noFill/>
                </a:ln>
                <a:solidFill>
                  <a:srgbClr val="D9D9D9"/>
                </a:solidFill>
                <a:effectLst/>
                <a:uLnTx/>
                <a:uFillTx/>
                <a:latin typeface="宋体" panose="02010600030101010101" pitchFamily="2" charset="-122"/>
                <a:ea typeface="仓耳明楷 W03" panose="00000500000000000000" pitchFamily="2" charset="-122"/>
                <a:cs typeface="+mn-cs"/>
                <a:sym typeface="宋体" panose="02010600030101010101" pitchFamily="2" charset="-122"/>
              </a:rPr>
              <a:t>感 谢 观 看</a:t>
            </a:r>
            <a:endParaRPr kumimoji="0" lang="zh-CN" sz="4000" b="0" i="0" u="none" strike="noStrike" kern="1200" cap="none" spc="600" normalizeH="0" baseline="0" noProof="0">
              <a:ln>
                <a:noFill/>
              </a:ln>
              <a:solidFill>
                <a:srgbClr val="D9D9D9"/>
              </a:solidFill>
              <a:effectLst/>
              <a:uLnTx/>
              <a:uFillTx/>
              <a:latin typeface="宋体" panose="02010600030101010101" pitchFamily="2" charset="-122"/>
              <a:ea typeface="仓耳明楷 W03" panose="00000500000000000000" pitchFamily="2" charset="-122"/>
              <a:cs typeface="+mn-cs"/>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3"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rLst="">
                                      <p:cBhvr>
                                        <p:cTn id="9" dur="500"/>
                                        <p:tgtEl>
                                          <p:spTgt spid="14"/>
                                        </p:tgtEl>
                                      </p:cBhvr>
                                    </p:animEffect>
                                  </p:childTnLst>
                                </p:cTn>
                              </p:par>
                              <p:par>
                                <p:cTn id="10" presetID="53" presetClass="entr" presetSubtype="16" fill="hold" grpId="2"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rLst="">
                                      <p:cBhvr>
                                        <p:cTn id="14" dur="500"/>
                                        <p:tgtEl>
                                          <p:spTgt spid="12"/>
                                        </p:tgtEl>
                                      </p:cBhvr>
                                    </p:animEffect>
                                  </p:childTnLst>
                                </p:cTn>
                              </p:par>
                              <p:par>
                                <p:cTn id="15" presetID="53" presetClass="entr" presetSubtype="16" fill="hold" grpId="5"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rLst="">
                                      <p:cBhvr>
                                        <p:cTn id="19" dur="500"/>
                                        <p:tgtEl>
                                          <p:spTgt spid="17"/>
                                        </p:tgtEl>
                                      </p:cBhvr>
                                    </p:animEffect>
                                  </p:childTnLst>
                                </p:cTn>
                              </p:par>
                              <p:par>
                                <p:cTn id="20" presetID="53" presetClass="entr" presetSubtype="16" fill="hold" grpId="4"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rLs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Scale>
                                      <p:cBhvr>
                                        <p:cTn id="29" dur="1"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rAng="0" ptsTypes="">
                                      <p:cBhvr>
                                        <p:cTn id="30" dur="1" decel="50000" fill="hold">
                                          <p:stCondLst>
                                            <p:cond delay="0"/>
                                          </p:stCondLst>
                                        </p:cTn>
                                        <p:tgtEl>
                                          <p:spTgt spid="9"/>
                                        </p:tgtEl>
                                        <p:attrNameLst>
                                          <p:attrName>ppt_x</p:attrName>
                                          <p:attrName>ppt_y</p:attrName>
                                        </p:attrNameLst>
                                      </p:cBhvr>
                                      <p:rCtr x="-2147483648" y="-2147483648"/>
                                    </p:animMotion>
                                    <p:animEffect transition="in" filter="fade" prLst="">
                                      <p:cBhvr>
                                        <p:cTn id="31" dur="1"/>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6"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rLst="">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2"/>
      <p:bldP spid="14" grpId="3"/>
      <p:bldP spid="16" grpId="4"/>
      <p:bldP spid="17" grpId="5"/>
      <p:bldP spid="18" grpId="6"/>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New picture"/>
          <p:cNvPicPr/>
          <p:nvPr/>
        </p:nvPicPr>
        <p:blipFill>
          <a:blip r:embed="rId1"/>
          <a:stretch>
            <a:fillRect/>
          </a:stretch>
        </p:blipFill>
        <p:spPr>
          <a:xfrm>
            <a:off x="0" y="0"/>
            <a:ext cx="12192000" cy="6858000"/>
          </a:xfrm>
          <a:prstGeom prst="rect">
            <a:avLst/>
          </a:prstGeom>
          <a:ln>
            <a:noFill/>
          </a:ln>
        </p:spPr>
      </p:pic>
      <p:sp>
        <p:nvSpPr>
          <p:cNvPr id="45" name="矩形 3"/>
          <p:cNvSpPr/>
          <p:nvPr/>
        </p:nvSpPr>
        <p:spPr>
          <a:xfrm>
            <a:off x="1449165" y="122494"/>
            <a:ext cx="9885090" cy="523220"/>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项目背景</a:t>
            </a:r>
            <a:endPar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46" name="MH_Number_1"/>
          <p:cNvSpPr/>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1</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47"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Group 17"/>
          <p:cNvGrpSpPr/>
          <p:nvPr/>
        </p:nvGrpSpPr>
        <p:grpSpPr>
          <a:xfrm>
            <a:off x="1454785" y="1590040"/>
            <a:ext cx="9692005" cy="4566920"/>
            <a:chOff x="0" y="0"/>
            <a:chExt cx="5474169" cy="7313316"/>
          </a:xfrm>
        </p:grpSpPr>
        <p:grpSp>
          <p:nvGrpSpPr>
            <p:cNvPr id="18" name="Group 18"/>
            <p:cNvGrpSpPr/>
            <p:nvPr/>
          </p:nvGrpSpPr>
          <p:grpSpPr>
            <a:xfrm>
              <a:off x="0" y="0"/>
              <a:ext cx="5474169" cy="7313316"/>
              <a:chOff x="0" y="0"/>
              <a:chExt cx="1081317" cy="1444606"/>
            </a:xfrm>
          </p:grpSpPr>
          <p:sp>
            <p:nvSpPr>
              <p:cNvPr id="19" name="Freeform 19"/>
              <p:cNvSpPr/>
              <p:nvPr/>
            </p:nvSpPr>
            <p:spPr>
              <a:xfrm>
                <a:off x="0" y="0"/>
                <a:ext cx="1081317" cy="1444606"/>
              </a:xfrm>
              <a:custGeom>
                <a:avLst/>
                <a:gdLst/>
                <a:ahLst/>
                <a:cxnLst/>
                <a:rect l="l" t="t" r="r" b="b"/>
                <a:pathLst>
                  <a:path w="1081317" h="1444606">
                    <a:moveTo>
                      <a:pt x="0" y="0"/>
                    </a:moveTo>
                    <a:lnTo>
                      <a:pt x="1081317" y="0"/>
                    </a:lnTo>
                    <a:lnTo>
                      <a:pt x="1081317" y="1444606"/>
                    </a:lnTo>
                    <a:lnTo>
                      <a:pt x="0" y="1444606"/>
                    </a:lnTo>
                    <a:close/>
                  </a:path>
                </a:pathLst>
              </a:custGeom>
              <a:solidFill>
                <a:srgbClr val="6F89CC">
                  <a:alpha val="73725"/>
                </a:srgbClr>
              </a:solidFill>
              <a:ln>
                <a:noFill/>
              </a:ln>
            </p:spPr>
            <p:txBody>
              <a:bodyPr/>
              <a:lstStyle/>
              <a:p/>
            </p:txBody>
          </p:sp>
          <p:sp>
            <p:nvSpPr>
              <p:cNvPr id="20" name="TextBox 20"/>
              <p:cNvSpPr txBox="1"/>
              <p:nvPr/>
            </p:nvSpPr>
            <p:spPr>
              <a:xfrm>
                <a:off x="0" y="-85725"/>
                <a:ext cx="812800" cy="898525"/>
              </a:xfrm>
              <a:prstGeom prst="rect">
                <a:avLst/>
              </a:prstGeom>
            </p:spPr>
            <p:txBody>
              <a:bodyPr lIns="33867" tIns="33867" rIns="33867" bIns="33867" rtlCol="0" anchor="ctr">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p:txBody>
          </p:sp>
        </p:grpSp>
        <p:grpSp>
          <p:nvGrpSpPr>
            <p:cNvPr id="21" name="Group 21"/>
            <p:cNvGrpSpPr/>
            <p:nvPr/>
          </p:nvGrpSpPr>
          <p:grpSpPr>
            <a:xfrm>
              <a:off x="0" y="533432"/>
              <a:ext cx="5474169" cy="1013895"/>
              <a:chOff x="0" y="0"/>
              <a:chExt cx="1081317" cy="200276"/>
            </a:xfrm>
          </p:grpSpPr>
          <p:sp>
            <p:nvSpPr>
              <p:cNvPr id="22" name="Freeform 22"/>
              <p:cNvSpPr/>
              <p:nvPr/>
            </p:nvSpPr>
            <p:spPr>
              <a:xfrm>
                <a:off x="0" y="0"/>
                <a:ext cx="1081317" cy="200276"/>
              </a:xfrm>
              <a:custGeom>
                <a:avLst/>
                <a:gdLst/>
                <a:ahLst/>
                <a:cxnLst/>
                <a:rect l="l" t="t" r="r" b="b"/>
                <a:pathLst>
                  <a:path w="1081317" h="200276">
                    <a:moveTo>
                      <a:pt x="0" y="0"/>
                    </a:moveTo>
                    <a:lnTo>
                      <a:pt x="1081317" y="0"/>
                    </a:lnTo>
                    <a:lnTo>
                      <a:pt x="1081317" y="200276"/>
                    </a:lnTo>
                    <a:lnTo>
                      <a:pt x="0" y="200276"/>
                    </a:lnTo>
                    <a:close/>
                  </a:path>
                </a:pathLst>
              </a:custGeom>
              <a:solidFill>
                <a:srgbClr val="6F89CC">
                  <a:alpha val="71765"/>
                </a:srgbClr>
              </a:solidFill>
            </p:spPr>
            <p:txBody>
              <a:bodyPr/>
              <a:lstStyle/>
              <a:p/>
            </p:txBody>
          </p:sp>
          <p:sp>
            <p:nvSpPr>
              <p:cNvPr id="23" name="TextBox 23"/>
              <p:cNvSpPr txBox="1"/>
              <p:nvPr/>
            </p:nvSpPr>
            <p:spPr>
              <a:xfrm>
                <a:off x="0" y="-85725"/>
                <a:ext cx="812800" cy="898525"/>
              </a:xfrm>
              <a:prstGeom prst="rect">
                <a:avLst/>
              </a:prstGeom>
            </p:spPr>
            <p:txBody>
              <a:bodyPr lIns="33867" tIns="33867" rIns="33867" bIns="33867" rtlCol="0" anchor="ctr">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p:txBody>
          </p:sp>
        </p:grpSp>
      </p:grpSp>
      <p:sp>
        <p:nvSpPr>
          <p:cNvPr id="24" name="TextBox 24"/>
          <p:cNvSpPr txBox="1"/>
          <p:nvPr/>
        </p:nvSpPr>
        <p:spPr>
          <a:xfrm>
            <a:off x="1791604" y="2216875"/>
            <a:ext cx="2005977" cy="355482"/>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p:txBody>
      </p:sp>
      <p:sp>
        <p:nvSpPr>
          <p:cNvPr id="25" name="TextBox 25"/>
          <p:cNvSpPr txBox="1"/>
          <p:nvPr/>
        </p:nvSpPr>
        <p:spPr>
          <a:xfrm>
            <a:off x="1939290" y="2708910"/>
            <a:ext cx="8723630" cy="2381250"/>
          </a:xfrm>
          <a:prstGeom prst="rect">
            <a:avLst/>
          </a:prstGeom>
        </p:spPr>
        <p:txBody>
          <a:bodyPr lIns="0" tIns="0" rIns="0" bIns="0" rtlCol="0" anchor="t">
            <a:no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a:pPr indent="0" algn="l" fontAlgn="auto">
              <a:lnSpc>
                <a:spcPct val="100000"/>
              </a:lnSpc>
            </a:pPr>
            <a:r>
              <a:rPr lang="en-US" altLang="zh-CN" sz="2400" spc="27">
                <a:solidFill>
                  <a:schemeClr val="bg1"/>
                </a:solidFill>
                <a:latin typeface="宋体" panose="02010600030101010101" pitchFamily="2" charset="-122"/>
                <a:ea typeface="思源宋体 Bold"/>
                <a:sym typeface="宋体" panose="02010600030101010101" pitchFamily="2" charset="-122"/>
              </a:rPr>
              <a:t>    </a:t>
            </a:r>
            <a:r>
              <a:rPr lang="zh-CN" sz="2400" spc="27">
                <a:solidFill>
                  <a:schemeClr val="bg1"/>
                </a:solidFill>
                <a:latin typeface="宋体" panose="02010600030101010101" pitchFamily="2" charset="-122"/>
                <a:ea typeface="思源宋体 Bold"/>
                <a:sym typeface="宋体" panose="02010600030101010101" pitchFamily="2" charset="-122"/>
              </a:rPr>
              <a:t>然而，GitHub 原生提供的诸如星标数、Fork 数等指标，在反映项目真实健康状况方面存在明显局限。</a:t>
            </a:r>
            <a:r>
              <a:rPr lang="zh-CN" sz="2400" spc="27">
                <a:solidFill>
                  <a:schemeClr val="bg1"/>
                </a:solidFill>
                <a:latin typeface="宋体" panose="02010600030101010101" pitchFamily="2" charset="-122"/>
                <a:ea typeface="思源宋体 Bold"/>
                <a:sym typeface="宋体" panose="02010600030101010101" pitchFamily="2" charset="-122"/>
              </a:rPr>
              <a:t>开发者若单纯依赖这些表面指标，极有可能错失潜力巨大但知名度欠佳的项目，或者误选社区活跃度低迷、维护不善的项目，最终对使用和贡献效率造成负面影响。</a:t>
            </a:r>
            <a:r>
              <a:rPr lang="en-US" altLang="zh-CN" sz="2400" spc="27">
                <a:solidFill>
                  <a:schemeClr val="bg1"/>
                </a:solidFill>
                <a:latin typeface="宋体" panose="02010600030101010101" pitchFamily="2" charset="-122"/>
                <a:ea typeface="思源宋体 Bold"/>
                <a:sym typeface="宋体" panose="02010600030101010101" pitchFamily="2" charset="-122"/>
              </a:rPr>
              <a:t>  </a:t>
            </a:r>
            <a:endParaRPr lang="zh-CN" sz="2400" spc="27">
              <a:solidFill>
                <a:schemeClr val="bg1"/>
              </a:solidFill>
              <a:latin typeface="宋体" panose="02010600030101010101" pitchFamily="2" charset="-122"/>
              <a:ea typeface="思源宋体 Bold"/>
              <a:sym typeface="宋体" panose="02010600030101010101" pitchFamily="2" charset="-122"/>
            </a:endParaRPr>
          </a:p>
          <a:p>
            <a:pPr indent="0" algn="l" fontAlgn="auto">
              <a:lnSpc>
                <a:spcPct val="100000"/>
              </a:lnSpc>
            </a:pPr>
            <a:r>
              <a:rPr lang="en-US" altLang="zh-CN" sz="2400" spc="27">
                <a:solidFill>
                  <a:schemeClr val="bg1"/>
                </a:solidFill>
                <a:latin typeface="宋体" panose="02010600030101010101" pitchFamily="2" charset="-122"/>
                <a:ea typeface="思源宋体 Bold"/>
                <a:sym typeface="宋体" panose="02010600030101010101" pitchFamily="2" charset="-122"/>
              </a:rPr>
              <a:t>    </a:t>
            </a:r>
            <a:r>
              <a:rPr lang="zh-CN" sz="2400" spc="27">
                <a:solidFill>
                  <a:schemeClr val="bg1"/>
                </a:solidFill>
                <a:latin typeface="宋体" panose="02010600030101010101" pitchFamily="2" charset="-122"/>
                <a:ea typeface="思源宋体 Bold"/>
                <a:sym typeface="宋体" panose="02010600030101010101" pitchFamily="2" charset="-122"/>
              </a:rPr>
              <a:t>基于此，本项目引入 Opendigger 指标数据，融合多维度评估视角，涵盖项目活跃度、问题解决能力、开发效率、社区关注度等方面，力求为 GitHub 上的热门项目（Top 300）打造一套更为全面、科学的健康度衡量方案。</a:t>
            </a:r>
            <a:endParaRPr lang="zh-CN" sz="2400" spc="27">
              <a:solidFill>
                <a:schemeClr val="bg1"/>
              </a:solidFill>
              <a:latin typeface="宋体" panose="02010600030101010101" pitchFamily="2" charset="-122"/>
              <a:ea typeface="思源宋体 Bold"/>
              <a:sym typeface="宋体" panose="02010600030101010101" pitchFamily="2" charset="-122"/>
            </a:endParaRPr>
          </a:p>
          <a:p>
            <a:pPr indent="0" algn="l" fontAlgn="auto">
              <a:lnSpc>
                <a:spcPct val="100000"/>
              </a:lnSpc>
            </a:pPr>
            <a:endParaRPr lang="zh-CN" sz="2400" spc="27">
              <a:solidFill>
                <a:schemeClr val="bg1"/>
              </a:solidFill>
              <a:latin typeface="宋体" panose="02010600030101010101" pitchFamily="2" charset="-122"/>
              <a:ea typeface="思源宋体 Bold"/>
              <a:sym typeface="宋体" panose="02010600030101010101" pitchFamily="2" charset="-122"/>
            </a:endParaRPr>
          </a:p>
          <a:p>
            <a:pPr indent="0" algn="l" fontAlgn="auto">
              <a:lnSpc>
                <a:spcPct val="100000"/>
              </a:lnSpc>
            </a:pPr>
            <a:endParaRPr lang="zh-CN" sz="2400" spc="27">
              <a:solidFill>
                <a:schemeClr val="bg1"/>
              </a:solidFill>
              <a:latin typeface="宋体" panose="02010600030101010101" pitchFamily="2" charset="-122"/>
              <a:ea typeface="思源宋体 Bold"/>
              <a:sym typeface="宋体" panose="02010600030101010101" pitchFamily="2" charset="-122"/>
            </a:endParaRPr>
          </a:p>
        </p:txBody>
      </p:sp>
      <p:sp>
        <p:nvSpPr>
          <p:cNvPr id="33" name="TextBox 33"/>
          <p:cNvSpPr txBox="1"/>
          <p:nvPr/>
        </p:nvSpPr>
        <p:spPr>
          <a:xfrm>
            <a:off x="5093012" y="2216875"/>
            <a:ext cx="2005977" cy="355482"/>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p:txBody>
      </p:sp>
      <p:sp>
        <p:nvSpPr>
          <p:cNvPr id="42" name="TextBox 42"/>
          <p:cNvSpPr txBox="1"/>
          <p:nvPr/>
        </p:nvSpPr>
        <p:spPr>
          <a:xfrm>
            <a:off x="8394419" y="2216875"/>
            <a:ext cx="2005977" cy="355482"/>
          </a:xfrm>
          <a:prstGeom prst="rect">
            <a:avLst/>
          </a:prstGeom>
        </p:spPr>
        <p:txBody>
          <a:bodyPr lIns="0" tIns="0" rIns="0" bIns="0" rtlCol="0" anchor="t">
            <a:normAutofit/>
          </a:bodyPr>
          <a:lst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stStyle>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椭圆 3"/>
          <p:cNvSpPr/>
          <p:nvPr/>
        </p:nvSpPr>
        <p:spPr>
          <a:xfrm>
            <a:off x="1566281" y="1959285"/>
            <a:ext cx="2939430" cy="2939430"/>
          </a:xfrm>
          <a:prstGeom prst="ellipse">
            <a:avLst/>
          </a:prstGeom>
          <a:solidFill>
            <a:srgbClr val="404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sp>
        <p:nvSpPr>
          <p:cNvPr id="5" name="矩形 4"/>
          <p:cNvSpPr/>
          <p:nvPr/>
        </p:nvSpPr>
        <p:spPr>
          <a:xfrm>
            <a:off x="5041527" y="2328308"/>
            <a:ext cx="6190984" cy="830997"/>
          </a:xfrm>
          <a:prstGeom prst="rect">
            <a:avLst/>
          </a:prstGeom>
          <a:noFill/>
        </p:spPr>
        <p:txBody>
          <a:bodyPr wrap="square">
            <a:normAutofit fontScale="6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20000"/>
              </a:lnSpc>
            </a:pPr>
            <a:r>
              <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rPr>
              <a:t>设计目标</a:t>
            </a:r>
            <a:endPar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cxnSp>
        <p:nvCxnSpPr>
          <p:cNvPr id="6" name="直接连接符 5"/>
          <p:cNvCxnSpPr/>
          <p:nvPr/>
        </p:nvCxnSpPr>
        <p:spPr>
          <a:xfrm>
            <a:off x="5029056" y="3510454"/>
            <a:ext cx="620345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 name="图片 8" descr="图片包含 户外艺术系列, 网&#10;&#10;已生成高可信度的说明"/>
          <p:cNvPicPr>
            <a:picLocks noChangeAspect="1"/>
          </p:cNvPicPr>
          <p:nvPr/>
        </p:nvPicPr>
        <p:blipFill>
          <a:blip r:embed="rId2"/>
          <a:stretch>
            <a:fillRect/>
          </a:stretch>
        </p:blipFill>
        <p:spPr>
          <a:xfrm>
            <a:off x="678051" y="1360965"/>
            <a:ext cx="4363475" cy="4136069"/>
          </a:xfrm>
          <a:prstGeom prst="rect">
            <a:avLst/>
          </a:prstGeom>
        </p:spPr>
      </p:pic>
      <p:sp>
        <p:nvSpPr>
          <p:cNvPr id="8" name="MH_Number_1"/>
          <p:cNvSpPr/>
          <p:nvPr>
            <p:custDataLst>
              <p:tags r:id="rId3"/>
            </p:custDataLst>
          </p:nvPr>
        </p:nvSpPr>
        <p:spPr>
          <a:xfrm>
            <a:off x="1977268" y="2328307"/>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2</a:t>
            </a:r>
            <a:endPar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rLst="">
                                      <p:cBhvr>
                                        <p:cTn id="7" dur="500"/>
                                        <p:tgtEl>
                                          <p:spTgt spid="8"/>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wipe(left)" prLst="">
                                      <p:cBhvr>
                                        <p:cTn id="10" dur="500"/>
                                        <p:tgtEl>
                                          <p:spTgt spid="5"/>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设计目标</a:t>
            </a:r>
            <a:endPar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2</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New shape"/>
          <p:cNvSpPr/>
          <p:nvPr/>
        </p:nvSpPr>
        <p:spPr>
          <a:xfrm>
            <a:off x="1117600" y="2146300"/>
            <a:ext cx="9956800" cy="596900"/>
          </a:xfrm>
          <a:prstGeom prst="roundRect">
            <a:avLst>
              <a:gd name="adj" fmla="val 8510"/>
            </a:avLst>
          </a:prstGeom>
          <a:solidFill>
            <a:srgbClr val="000000"/>
          </a:solidFill>
          <a:ln w="25400">
            <a:solidFill>
              <a:srgbClr val="1B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1117600" y="3873500"/>
            <a:ext cx="9956800" cy="596900"/>
          </a:xfrm>
          <a:prstGeom prst="roundRect">
            <a:avLst>
              <a:gd name="adj" fmla="val 8510"/>
            </a:avLst>
          </a:prstGeom>
          <a:solidFill>
            <a:srgbClr val="000000"/>
          </a:solidFill>
          <a:ln w="25400">
            <a:solidFill>
              <a:srgbClr val="1B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New picture"/>
          <p:cNvPicPr/>
          <p:nvPr/>
        </p:nvPicPr>
        <p:blipFill>
          <a:blip r:embed="rId3"/>
          <a:stretch>
            <a:fillRect/>
          </a:stretch>
        </p:blipFill>
        <p:spPr>
          <a:xfrm>
            <a:off x="1219200" y="2146300"/>
            <a:ext cx="381000" cy="762000"/>
          </a:xfrm>
          <a:prstGeom prst="rect">
            <a:avLst/>
          </a:prstGeom>
          <a:ln>
            <a:solidFill>
              <a:srgbClr val="FFFFFF">
                <a:alpha val="0"/>
              </a:srgbClr>
            </a:solidFill>
          </a:ln>
        </p:spPr>
      </p:pic>
      <p:pic>
        <p:nvPicPr>
          <p:cNvPr id="10" name="New picture"/>
          <p:cNvPicPr/>
          <p:nvPr/>
        </p:nvPicPr>
        <p:blipFill>
          <a:blip r:embed="rId4"/>
          <a:stretch>
            <a:fillRect/>
          </a:stretch>
        </p:blipFill>
        <p:spPr>
          <a:xfrm>
            <a:off x="10591800" y="1981200"/>
            <a:ext cx="381000" cy="762000"/>
          </a:xfrm>
          <a:prstGeom prst="rect">
            <a:avLst/>
          </a:prstGeom>
          <a:ln>
            <a:solidFill>
              <a:srgbClr val="FFFFFF">
                <a:alpha val="0"/>
              </a:srgbClr>
            </a:solidFill>
          </a:ln>
        </p:spPr>
      </p:pic>
      <p:pic>
        <p:nvPicPr>
          <p:cNvPr id="11" name="New picture"/>
          <p:cNvPicPr/>
          <p:nvPr/>
        </p:nvPicPr>
        <p:blipFill>
          <a:blip r:embed="rId3"/>
          <a:stretch>
            <a:fillRect/>
          </a:stretch>
        </p:blipFill>
        <p:spPr>
          <a:xfrm>
            <a:off x="1219200" y="3873500"/>
            <a:ext cx="381000" cy="762000"/>
          </a:xfrm>
          <a:prstGeom prst="rect">
            <a:avLst/>
          </a:prstGeom>
          <a:ln>
            <a:solidFill>
              <a:srgbClr val="FFFFFF">
                <a:alpha val="0"/>
              </a:srgbClr>
            </a:solidFill>
          </a:ln>
        </p:spPr>
      </p:pic>
      <p:pic>
        <p:nvPicPr>
          <p:cNvPr id="12" name="New picture"/>
          <p:cNvPicPr/>
          <p:nvPr/>
        </p:nvPicPr>
        <p:blipFill>
          <a:blip r:embed="rId4"/>
          <a:stretch>
            <a:fillRect/>
          </a:stretch>
        </p:blipFill>
        <p:spPr>
          <a:xfrm>
            <a:off x="10591800" y="3708400"/>
            <a:ext cx="381000" cy="762000"/>
          </a:xfrm>
          <a:prstGeom prst="rect">
            <a:avLst/>
          </a:prstGeom>
          <a:ln>
            <a:solidFill>
              <a:srgbClr val="FFFFFF">
                <a:alpha val="0"/>
              </a:srgbClr>
            </a:solidFill>
          </a:ln>
        </p:spPr>
      </p:pic>
      <p:sp>
        <p:nvSpPr>
          <p:cNvPr id="13" name="New shape"/>
          <p:cNvSpPr/>
          <p:nvPr/>
        </p:nvSpPr>
        <p:spPr>
          <a:xfrm>
            <a:off x="1498600" y="2273300"/>
            <a:ext cx="9194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87500" lnSpcReduction="20000"/>
          </a:bodyPr>
          <a:lstStyle/>
          <a:p>
            <a:pPr indent="0" algn="l">
              <a:lnSpc>
                <a:spcPct val="125000"/>
              </a:lnSpc>
            </a:pPr>
            <a:r>
              <a:rPr sz="2400" b="0">
                <a:solidFill>
                  <a:srgbClr val="FFFFFF"/>
                </a:solidFill>
                <a:latin typeface="宋体" panose="02010600030101010101" pitchFamily="2" charset="-122"/>
              </a:rPr>
              <a:t>1. 多维度健康度分析</a:t>
            </a:r>
            <a:endParaRPr sz="2400" b="0">
              <a:solidFill>
                <a:srgbClr val="FFFFFF"/>
              </a:solidFill>
              <a:latin typeface="宋体" panose="02010600030101010101" pitchFamily="2" charset="-122"/>
            </a:endParaRPr>
          </a:p>
        </p:txBody>
      </p:sp>
      <p:sp>
        <p:nvSpPr>
          <p:cNvPr id="14" name="New shape"/>
          <p:cNvSpPr/>
          <p:nvPr/>
        </p:nvSpPr>
        <p:spPr>
          <a:xfrm>
            <a:off x="1117600" y="2997200"/>
            <a:ext cx="9956800" cy="685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充分利用 Opendigger 提供的项目健康度指标，包括活跃人数，PR生命周期，贡献者数量等等，全方位综合评估项目的实际健康状况</a:t>
            </a:r>
            <a:endParaRPr sz="2100" b="0">
              <a:solidFill>
                <a:srgbClr val="FFFFFF"/>
              </a:solidFill>
              <a:latin typeface="宋体" panose="02010600030101010101" pitchFamily="2" charset="-122"/>
            </a:endParaRPr>
          </a:p>
        </p:txBody>
      </p:sp>
      <p:sp>
        <p:nvSpPr>
          <p:cNvPr id="15" name="New shape"/>
          <p:cNvSpPr/>
          <p:nvPr/>
        </p:nvSpPr>
        <p:spPr>
          <a:xfrm>
            <a:off x="1498600" y="4000500"/>
            <a:ext cx="9194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87500" lnSpcReduction="20000"/>
          </a:bodyPr>
          <a:lstStyle/>
          <a:p>
            <a:pPr indent="0" algn="l">
              <a:lnSpc>
                <a:spcPct val="125000"/>
              </a:lnSpc>
            </a:pPr>
            <a:r>
              <a:rPr sz="2400" b="0">
                <a:solidFill>
                  <a:srgbClr val="FFFFFF"/>
                </a:solidFill>
                <a:latin typeface="宋体" panose="02010600030101010101" pitchFamily="2" charset="-122"/>
              </a:rPr>
              <a:t>2. 直观的可视化展示：为用户精心打造清晰直观的可视化大屏，</a:t>
            </a:r>
            <a:endParaRPr sz="2400" b="0">
              <a:solidFill>
                <a:srgbClr val="FFFFFF"/>
              </a:solidFill>
              <a:latin typeface="宋体" panose="02010600030101010101" pitchFamily="2" charset="-122"/>
            </a:endParaRPr>
          </a:p>
        </p:txBody>
      </p:sp>
      <p:sp>
        <p:nvSpPr>
          <p:cNvPr id="16" name="New shape"/>
          <p:cNvSpPr/>
          <p:nvPr/>
        </p:nvSpPr>
        <p:spPr>
          <a:xfrm>
            <a:off x="1117600" y="4724400"/>
            <a:ext cx="9956800" cy="685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涵盖项目排名、各维度评分、趋势图、对比分析等内容，助力开发者及企业快速做出决策或选型</a:t>
            </a:r>
            <a:endParaRPr sz="21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300" fill="hold"/>
                                        <p:tgtEl>
                                          <p:spTgt spid="7"/>
                                        </p:tgtEl>
                                        <p:attrNameLst>
                                          <p:attrName>ppt_w</p:attrName>
                                        </p:attrNameLst>
                                      </p:cBhvr>
                                      <p:tavLst>
                                        <p:tav tm="0">
                                          <p:val>
                                            <p:fltVal val="0"/>
                                          </p:val>
                                        </p:tav>
                                        <p:tav tm="100000">
                                          <p:val>
                                            <p:strVal val="#ppt_w"/>
                                          </p:val>
                                        </p:tav>
                                      </p:tavLst>
                                    </p:anim>
                                    <p:anim calcmode="lin" valueType="num">
                                      <p:cBhvr>
                                        <p:cTn id="18" dur="3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300" fill="hold"/>
                                        <p:tgtEl>
                                          <p:spTgt spid="8"/>
                                        </p:tgtEl>
                                        <p:attrNameLst>
                                          <p:attrName>ppt_w</p:attrName>
                                        </p:attrNameLst>
                                      </p:cBhvr>
                                      <p:tavLst>
                                        <p:tav tm="0">
                                          <p:val>
                                            <p:fltVal val="0"/>
                                          </p:val>
                                        </p:tav>
                                        <p:tav tm="100000">
                                          <p:val>
                                            <p:strVal val="#ppt_w"/>
                                          </p:val>
                                        </p:tav>
                                      </p:tavLst>
                                    </p:anim>
                                    <p:anim calcmode="lin" valueType="num">
                                      <p:cBhvr>
                                        <p:cTn id="23" dur="3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4"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fltVal val="0"/>
                                          </p:val>
                                        </p:tav>
                                        <p:tav tm="100000">
                                          <p:val>
                                            <p:strVal val="#ppt_w"/>
                                          </p:val>
                                        </p:tav>
                                      </p:tavLst>
                                    </p:anim>
                                    <p:anim calcmode="lin" valueType="num">
                                      <p:cBhvr>
                                        <p:cTn id="28" dur="200" fill="hold"/>
                                        <p:tgtEl>
                                          <p:spTgt spid="9"/>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5"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200" fill="hold"/>
                                        <p:tgtEl>
                                          <p:spTgt spid="10"/>
                                        </p:tgtEl>
                                        <p:attrNameLst>
                                          <p:attrName>ppt_w</p:attrName>
                                        </p:attrNameLst>
                                      </p:cBhvr>
                                      <p:tavLst>
                                        <p:tav tm="0">
                                          <p:val>
                                            <p:fltVal val="0"/>
                                          </p:val>
                                        </p:tav>
                                        <p:tav tm="100000">
                                          <p:val>
                                            <p:strVal val="#ppt_w"/>
                                          </p:val>
                                        </p:tav>
                                      </p:tavLst>
                                    </p:anim>
                                    <p:anim calcmode="lin" valueType="num">
                                      <p:cBhvr>
                                        <p:cTn id="33" dur="200" fill="hold"/>
                                        <p:tgtEl>
                                          <p:spTgt spid="10"/>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6"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200" fill="hold"/>
                                        <p:tgtEl>
                                          <p:spTgt spid="11"/>
                                        </p:tgtEl>
                                        <p:attrNameLst>
                                          <p:attrName>ppt_w</p:attrName>
                                        </p:attrNameLst>
                                      </p:cBhvr>
                                      <p:tavLst>
                                        <p:tav tm="0">
                                          <p:val>
                                            <p:fltVal val="0"/>
                                          </p:val>
                                        </p:tav>
                                        <p:tav tm="100000">
                                          <p:val>
                                            <p:strVal val="#ppt_w"/>
                                          </p:val>
                                        </p:tav>
                                      </p:tavLst>
                                    </p:anim>
                                    <p:anim calcmode="lin" valueType="num">
                                      <p:cBhvr>
                                        <p:cTn id="38" dur="200" fill="hold"/>
                                        <p:tgtEl>
                                          <p:spTgt spid="11"/>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7"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200" fill="hold"/>
                                        <p:tgtEl>
                                          <p:spTgt spid="12"/>
                                        </p:tgtEl>
                                        <p:attrNameLst>
                                          <p:attrName>ppt_w</p:attrName>
                                        </p:attrNameLst>
                                      </p:cBhvr>
                                      <p:tavLst>
                                        <p:tav tm="0">
                                          <p:val>
                                            <p:fltVal val="0"/>
                                          </p:val>
                                        </p:tav>
                                        <p:tav tm="100000">
                                          <p:val>
                                            <p:strVal val="#ppt_w"/>
                                          </p:val>
                                        </p:tav>
                                      </p:tavLst>
                                    </p:anim>
                                    <p:anim calcmode="lin" valueType="num">
                                      <p:cBhvr>
                                        <p:cTn id="43" dur="200" fill="hold"/>
                                        <p:tgtEl>
                                          <p:spTgt spid="12"/>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grpId="8"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200" fill="hold"/>
                                        <p:tgtEl>
                                          <p:spTgt spid="13"/>
                                        </p:tgtEl>
                                        <p:attrNameLst>
                                          <p:attrName>ppt_w</p:attrName>
                                        </p:attrNameLst>
                                      </p:cBhvr>
                                      <p:tavLst>
                                        <p:tav tm="0">
                                          <p:val>
                                            <p:fltVal val="0"/>
                                          </p:val>
                                        </p:tav>
                                        <p:tav tm="100000">
                                          <p:val>
                                            <p:strVal val="#ppt_w"/>
                                          </p:val>
                                        </p:tav>
                                      </p:tavLst>
                                    </p:anim>
                                    <p:anim calcmode="lin" valueType="num">
                                      <p:cBhvr>
                                        <p:cTn id="48" dur="200" fill="hold"/>
                                        <p:tgtEl>
                                          <p:spTgt spid="13"/>
                                        </p:tgtEl>
                                        <p:attrNameLst>
                                          <p:attrName>ppt_h</p:attrName>
                                        </p:attrNameLst>
                                      </p:cBhvr>
                                      <p:tavLst>
                                        <p:tav tm="0">
                                          <p:val>
                                            <p:fltVal val="0"/>
                                          </p:val>
                                        </p:tav>
                                        <p:tav tm="100000">
                                          <p:val>
                                            <p:strVal val="#ppt_h"/>
                                          </p:val>
                                        </p:tav>
                                      </p:tavLst>
                                    </p:anim>
                                  </p:childTnLst>
                                </p:cTn>
                              </p:par>
                            </p:childTnLst>
                          </p:cTn>
                        </p:par>
                        <p:par>
                          <p:cTn id="49" fill="hold">
                            <p:stCondLst>
                              <p:cond delay="4500"/>
                            </p:stCondLst>
                            <p:childTnLst>
                              <p:par>
                                <p:cTn id="50" presetID="23" presetClass="entr" presetSubtype="16" fill="hold" grpId="9"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200" fill="hold"/>
                                        <p:tgtEl>
                                          <p:spTgt spid="14"/>
                                        </p:tgtEl>
                                        <p:attrNameLst>
                                          <p:attrName>ppt_w</p:attrName>
                                        </p:attrNameLst>
                                      </p:cBhvr>
                                      <p:tavLst>
                                        <p:tav tm="0">
                                          <p:val>
                                            <p:fltVal val="0"/>
                                          </p:val>
                                        </p:tav>
                                        <p:tav tm="100000">
                                          <p:val>
                                            <p:strVal val="#ppt_w"/>
                                          </p:val>
                                        </p:tav>
                                      </p:tavLst>
                                    </p:anim>
                                    <p:anim calcmode="lin" valueType="num">
                                      <p:cBhvr>
                                        <p:cTn id="53" dur="200" fill="hold"/>
                                        <p:tgtEl>
                                          <p:spTgt spid="14"/>
                                        </p:tgtEl>
                                        <p:attrNameLst>
                                          <p:attrName>ppt_h</p:attrName>
                                        </p:attrNameLst>
                                      </p:cBhvr>
                                      <p:tavLst>
                                        <p:tav tm="0">
                                          <p:val>
                                            <p:fltVal val="0"/>
                                          </p:val>
                                        </p:tav>
                                        <p:tav tm="100000">
                                          <p:val>
                                            <p:strVal val="#ppt_h"/>
                                          </p:val>
                                        </p:tav>
                                      </p:tavLst>
                                    </p:anim>
                                  </p:childTnLst>
                                </p:cTn>
                              </p:par>
                            </p:childTnLst>
                          </p:cTn>
                        </p:par>
                        <p:par>
                          <p:cTn id="54" fill="hold">
                            <p:stCondLst>
                              <p:cond delay="5000"/>
                            </p:stCondLst>
                            <p:childTnLst>
                              <p:par>
                                <p:cTn id="55" presetID="23" presetClass="entr" presetSubtype="16" fill="hold" grpId="1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200" fill="hold"/>
                                        <p:tgtEl>
                                          <p:spTgt spid="15"/>
                                        </p:tgtEl>
                                        <p:attrNameLst>
                                          <p:attrName>ppt_w</p:attrName>
                                        </p:attrNameLst>
                                      </p:cBhvr>
                                      <p:tavLst>
                                        <p:tav tm="0">
                                          <p:val>
                                            <p:fltVal val="0"/>
                                          </p:val>
                                        </p:tav>
                                        <p:tav tm="100000">
                                          <p:val>
                                            <p:strVal val="#ppt_w"/>
                                          </p:val>
                                        </p:tav>
                                      </p:tavLst>
                                    </p:anim>
                                    <p:anim calcmode="lin" valueType="num">
                                      <p:cBhvr>
                                        <p:cTn id="58" dur="200" fill="hold"/>
                                        <p:tgtEl>
                                          <p:spTgt spid="15"/>
                                        </p:tgtEl>
                                        <p:attrNameLst>
                                          <p:attrName>ppt_h</p:attrName>
                                        </p:attrNameLst>
                                      </p:cBhvr>
                                      <p:tavLst>
                                        <p:tav tm="0">
                                          <p:val>
                                            <p:fltVal val="0"/>
                                          </p:val>
                                        </p:tav>
                                        <p:tav tm="100000">
                                          <p:val>
                                            <p:strVal val="#ppt_h"/>
                                          </p:val>
                                        </p:tav>
                                      </p:tavLst>
                                    </p:anim>
                                  </p:childTnLst>
                                </p:cTn>
                              </p:par>
                            </p:childTnLst>
                          </p:cTn>
                        </p:par>
                        <p:par>
                          <p:cTn id="59" fill="hold">
                            <p:stCondLst>
                              <p:cond delay="5500"/>
                            </p:stCondLst>
                            <p:childTnLst>
                              <p:par>
                                <p:cTn id="60" presetID="23" presetClass="entr" presetSubtype="16" fill="hold" grpId="11"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200" fill="hold"/>
                                        <p:tgtEl>
                                          <p:spTgt spid="16"/>
                                        </p:tgtEl>
                                        <p:attrNameLst>
                                          <p:attrName>ppt_w</p:attrName>
                                        </p:attrNameLst>
                                      </p:cBhvr>
                                      <p:tavLst>
                                        <p:tav tm="0">
                                          <p:val>
                                            <p:fltVal val="0"/>
                                          </p:val>
                                        </p:tav>
                                        <p:tav tm="100000">
                                          <p:val>
                                            <p:strVal val="#ppt_w"/>
                                          </p:val>
                                        </p:tav>
                                      </p:tavLst>
                                    </p:anim>
                                    <p:anim calcmode="lin" valueType="num">
                                      <p:cBhvr>
                                        <p:cTn id="63" dur="2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P spid="9" grpId="4" animBg="1"/>
      <p:bldP spid="10" grpId="5" animBg="1"/>
      <p:bldP spid="11" grpId="6" animBg="1"/>
      <p:bldP spid="12" grpId="7" animBg="1"/>
      <p:bldP spid="13" grpId="8" animBg="1"/>
      <p:bldP spid="14" grpId="9" animBg="1"/>
      <p:bldP spid="15" grpId="10" animBg="1"/>
      <p:bldP spid="16" grpId="1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椭圆 3"/>
          <p:cNvSpPr/>
          <p:nvPr/>
        </p:nvSpPr>
        <p:spPr>
          <a:xfrm>
            <a:off x="1566281" y="1959285"/>
            <a:ext cx="2939430" cy="2939430"/>
          </a:xfrm>
          <a:prstGeom prst="ellipse">
            <a:avLst/>
          </a:prstGeom>
          <a:solidFill>
            <a:srgbClr val="404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p:txBody>
      </p:sp>
      <p:sp>
        <p:nvSpPr>
          <p:cNvPr id="5" name="矩形 4"/>
          <p:cNvSpPr/>
          <p:nvPr/>
        </p:nvSpPr>
        <p:spPr>
          <a:xfrm>
            <a:off x="5041527" y="2328308"/>
            <a:ext cx="6190984" cy="830997"/>
          </a:xfrm>
          <a:prstGeom prst="rect">
            <a:avLst/>
          </a:prstGeom>
          <a:noFill/>
        </p:spPr>
        <p:txBody>
          <a:bodyPr wrap="square">
            <a:normAutofit fontScale="6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lnSpc>
                <a:spcPct val="120000"/>
              </a:lnSpc>
            </a:pPr>
            <a:r>
              <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数据分析方法</a:t>
            </a:r>
            <a:endParaRPr lang="zh-CN" altLang="zh-CN" sz="71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cxnSp>
        <p:nvCxnSpPr>
          <p:cNvPr id="6" name="直接连接符 5"/>
          <p:cNvCxnSpPr/>
          <p:nvPr/>
        </p:nvCxnSpPr>
        <p:spPr>
          <a:xfrm>
            <a:off x="5029056" y="3510454"/>
            <a:ext cx="620345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 name="图片 8" descr="图片包含 户外艺术系列, 网&#10;&#10;已生成高可信度的说明"/>
          <p:cNvPicPr>
            <a:picLocks noChangeAspect="1"/>
          </p:cNvPicPr>
          <p:nvPr/>
        </p:nvPicPr>
        <p:blipFill>
          <a:blip r:embed="rId2"/>
          <a:stretch>
            <a:fillRect/>
          </a:stretch>
        </p:blipFill>
        <p:spPr>
          <a:xfrm>
            <a:off x="678051" y="1360965"/>
            <a:ext cx="4363475" cy="4136069"/>
          </a:xfrm>
          <a:prstGeom prst="rect">
            <a:avLst/>
          </a:prstGeom>
        </p:spPr>
      </p:pic>
      <p:sp>
        <p:nvSpPr>
          <p:cNvPr id="8" name="MH_Number_1"/>
          <p:cNvSpPr/>
          <p:nvPr>
            <p:custDataLst>
              <p:tags r:id="rId3"/>
            </p:custDataLst>
          </p:nvPr>
        </p:nvSpPr>
        <p:spPr>
          <a:xfrm>
            <a:off x="1977268" y="2328307"/>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3900" b="0" i="0">
              <a:solidFill>
                <a:srgbClr val="FFC00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rLst="">
                                      <p:cBhvr>
                                        <p:cTn id="7" dur="500"/>
                                        <p:tgtEl>
                                          <p:spTgt spid="8"/>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wipe(left)" prLst="">
                                      <p:cBhvr>
                                        <p:cTn id="10" dur="500"/>
                                        <p:tgtEl>
                                          <p:spTgt spid="5"/>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000" cy="6858000"/>
          </a:xfrm>
          <a:prstGeom prst="rect">
            <a:avLst/>
          </a:prstGeom>
        </p:spPr>
      </p:pic>
      <p:sp>
        <p:nvSpPr>
          <p:cNvPr id="4" name="矩形 3"/>
          <p:cNvSpPr/>
          <p:nvPr/>
        </p:nvSpPr>
        <p:spPr>
          <a:xfrm>
            <a:off x="1449165" y="122494"/>
            <a:ext cx="9885090" cy="523220"/>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rPr>
              <a:t>数据分析方法</a:t>
            </a:r>
            <a:endParaRPr lang="zh-CN" altLang="zh-CN" sz="2800">
              <a:solidFill>
                <a:schemeClr val="bg1"/>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5" name="MH_Number_1"/>
          <p:cNvSpPr/>
          <p:nvPr>
            <p:custDataLst>
              <p:tags r:id="rId2"/>
            </p:custDataLst>
          </p:nvPr>
        </p:nvSpPr>
        <p:spPr>
          <a:xfrm>
            <a:off x="124880" y="92443"/>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7500" lnSpcReduction="20000"/>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等线" panose="02010600030101010101" charset="-122"/>
                <a:ea typeface="Arial" panose="020B0604020202020204"/>
                <a:cs typeface="+mn-cs"/>
              </a:defRPr>
            </a:lvl9pPr>
          </a:lstStyle>
          <a:p>
            <a:pPr algn="ctr"/>
            <a:r>
              <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rPr>
              <a:t>3</a:t>
            </a:r>
            <a:endParaRPr lang="zh-CN" altLang="zh-CN" sz="2800" b="0" i="0">
              <a:solidFill>
                <a:srgbClr val="303030"/>
              </a:solidFill>
              <a:latin typeface="宋体" panose="02010600030101010101" pitchFamily="2" charset="-122"/>
              <a:ea typeface="微软雅黑" panose="020B0503020204020204" pitchFamily="34" charset="-122"/>
              <a:cs typeface="Times New Roman" panose="02020603050405020304" pitchFamily="18" charset="0"/>
              <a:sym typeface="宋体" panose="02010600030101010101" pitchFamily="2" charset="-122"/>
            </a:endParaRPr>
          </a:p>
        </p:txBody>
      </p:sp>
      <p:cxnSp>
        <p:nvCxnSpPr>
          <p:cNvPr id="6" name="直接连接符 5"/>
          <p:cNvCxnSpPr/>
          <p:nvPr/>
        </p:nvCxnSpPr>
        <p:spPr>
          <a:xfrm>
            <a:off x="857745" y="657816"/>
            <a:ext cx="10756500" cy="511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New shape"/>
          <p:cNvSpPr/>
          <p:nvPr/>
        </p:nvSpPr>
        <p:spPr>
          <a:xfrm>
            <a:off x="1117600" y="2209800"/>
            <a:ext cx="9956800" cy="596900"/>
          </a:xfrm>
          <a:prstGeom prst="roundRect">
            <a:avLst>
              <a:gd name="adj" fmla="val 8510"/>
            </a:avLst>
          </a:prstGeom>
          <a:solidFill>
            <a:srgbClr val="000000"/>
          </a:solidFill>
          <a:ln w="25400">
            <a:solidFill>
              <a:srgbClr val="1B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1117600" y="4622800"/>
            <a:ext cx="9956800" cy="596900"/>
          </a:xfrm>
          <a:prstGeom prst="roundRect">
            <a:avLst>
              <a:gd name="adj" fmla="val 8510"/>
            </a:avLst>
          </a:prstGeom>
          <a:solidFill>
            <a:srgbClr val="000000"/>
          </a:solidFill>
          <a:ln w="25400">
            <a:solidFill>
              <a:srgbClr val="1B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New picture"/>
          <p:cNvPicPr/>
          <p:nvPr/>
        </p:nvPicPr>
        <p:blipFill>
          <a:blip r:embed="rId3"/>
          <a:stretch>
            <a:fillRect/>
          </a:stretch>
        </p:blipFill>
        <p:spPr>
          <a:xfrm>
            <a:off x="1219200" y="2209800"/>
            <a:ext cx="381000" cy="762000"/>
          </a:xfrm>
          <a:prstGeom prst="rect">
            <a:avLst/>
          </a:prstGeom>
          <a:ln>
            <a:solidFill>
              <a:srgbClr val="FFFFFF">
                <a:alpha val="0"/>
              </a:srgbClr>
            </a:solidFill>
          </a:ln>
        </p:spPr>
      </p:pic>
      <p:pic>
        <p:nvPicPr>
          <p:cNvPr id="10" name="New picture"/>
          <p:cNvPicPr/>
          <p:nvPr/>
        </p:nvPicPr>
        <p:blipFill>
          <a:blip r:embed="rId4"/>
          <a:stretch>
            <a:fillRect/>
          </a:stretch>
        </p:blipFill>
        <p:spPr>
          <a:xfrm>
            <a:off x="10591800" y="2044700"/>
            <a:ext cx="381000" cy="762000"/>
          </a:xfrm>
          <a:prstGeom prst="rect">
            <a:avLst/>
          </a:prstGeom>
          <a:ln>
            <a:solidFill>
              <a:srgbClr val="FFFFFF">
                <a:alpha val="0"/>
              </a:srgbClr>
            </a:solidFill>
          </a:ln>
        </p:spPr>
      </p:pic>
      <p:pic>
        <p:nvPicPr>
          <p:cNvPr id="11" name="New picture"/>
          <p:cNvPicPr/>
          <p:nvPr/>
        </p:nvPicPr>
        <p:blipFill>
          <a:blip r:embed="rId3"/>
          <a:stretch>
            <a:fillRect/>
          </a:stretch>
        </p:blipFill>
        <p:spPr>
          <a:xfrm>
            <a:off x="1219200" y="4622800"/>
            <a:ext cx="381000" cy="762000"/>
          </a:xfrm>
          <a:prstGeom prst="rect">
            <a:avLst/>
          </a:prstGeom>
          <a:ln>
            <a:solidFill>
              <a:srgbClr val="FFFFFF">
                <a:alpha val="0"/>
              </a:srgbClr>
            </a:solidFill>
          </a:ln>
        </p:spPr>
      </p:pic>
      <p:pic>
        <p:nvPicPr>
          <p:cNvPr id="12" name="New picture"/>
          <p:cNvPicPr/>
          <p:nvPr/>
        </p:nvPicPr>
        <p:blipFill>
          <a:blip r:embed="rId4"/>
          <a:stretch>
            <a:fillRect/>
          </a:stretch>
        </p:blipFill>
        <p:spPr>
          <a:xfrm>
            <a:off x="10591800" y="4457700"/>
            <a:ext cx="381000" cy="762000"/>
          </a:xfrm>
          <a:prstGeom prst="rect">
            <a:avLst/>
          </a:prstGeom>
          <a:ln>
            <a:solidFill>
              <a:srgbClr val="FFFFFF">
                <a:alpha val="0"/>
              </a:srgbClr>
            </a:solidFill>
          </a:ln>
        </p:spPr>
      </p:pic>
      <p:sp>
        <p:nvSpPr>
          <p:cNvPr id="13" name="New shape"/>
          <p:cNvSpPr/>
          <p:nvPr/>
        </p:nvSpPr>
        <p:spPr>
          <a:xfrm>
            <a:off x="1498600" y="2336800"/>
            <a:ext cx="9194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87500" lnSpcReduction="20000"/>
          </a:bodyPr>
          <a:lstStyle/>
          <a:p>
            <a:pPr indent="0" algn="l">
              <a:lnSpc>
                <a:spcPct val="125000"/>
              </a:lnSpc>
            </a:pPr>
            <a:r>
              <a:rPr sz="2400" b="0">
                <a:solidFill>
                  <a:srgbClr val="FFFFFF"/>
                </a:solidFill>
                <a:latin typeface="宋体" panose="02010600030101010101" pitchFamily="2" charset="-122"/>
              </a:rPr>
              <a:t>1. 数据读取</a:t>
            </a:r>
            <a:endParaRPr sz="2400" b="0">
              <a:solidFill>
                <a:srgbClr val="FFFFFF"/>
              </a:solidFill>
              <a:latin typeface="宋体" panose="02010600030101010101" pitchFamily="2" charset="-122"/>
            </a:endParaRPr>
          </a:p>
        </p:txBody>
      </p:sp>
      <p:sp>
        <p:nvSpPr>
          <p:cNvPr id="14" name="New shape"/>
          <p:cNvSpPr/>
          <p:nvPr/>
        </p:nvSpPr>
        <p:spPr>
          <a:xfrm>
            <a:off x="1117600" y="3060700"/>
            <a:ext cx="9956800" cy="13716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lnSpcReduction="20000"/>
          </a:bodyPr>
          <a:lstStyle/>
          <a:p>
            <a:pPr indent="0" algn="l">
              <a:lnSpc>
                <a:spcPct val="125000"/>
              </a:lnSpc>
            </a:pPr>
            <a:r>
              <a:rPr sz="2100" b="0">
                <a:solidFill>
                  <a:srgbClr val="FFFFFF"/>
                </a:solidFill>
                <a:latin typeface="宋体" panose="02010600030101010101" pitchFamily="2" charset="-122"/>
              </a:rPr>
              <a:t>本项目选用 top300 数据文件夹，其文件结构呈现大文件夹套小文件夹，小文件夹内嵌套多个项目小文件夹的形式，且每个项目文件夹包含多个 json 文件。为此，先定义递归函数查找对应 json 文件，再遍历项目文件，以防在小文件夹内读取一个项目数据后便停止读取，确保数据的完整性</a:t>
            </a:r>
            <a:endParaRPr sz="2100" b="0">
              <a:solidFill>
                <a:srgbClr val="FFFFFF"/>
              </a:solidFill>
              <a:latin typeface="宋体" panose="02010600030101010101" pitchFamily="2" charset="-122"/>
            </a:endParaRPr>
          </a:p>
        </p:txBody>
      </p:sp>
      <p:sp>
        <p:nvSpPr>
          <p:cNvPr id="15" name="New shape"/>
          <p:cNvSpPr/>
          <p:nvPr/>
        </p:nvSpPr>
        <p:spPr>
          <a:xfrm>
            <a:off x="1498600" y="4749800"/>
            <a:ext cx="9194800" cy="34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87500" lnSpcReduction="20000"/>
          </a:bodyPr>
          <a:lstStyle/>
          <a:p>
            <a:pPr indent="0" algn="l">
              <a:lnSpc>
                <a:spcPct val="125000"/>
              </a:lnSpc>
            </a:pPr>
            <a:r>
              <a:rPr sz="2400" b="0">
                <a:solidFill>
                  <a:srgbClr val="FFFFFF"/>
                </a:solidFill>
                <a:latin typeface="宋体" panose="02010600030101010101" pitchFamily="2" charset="-122"/>
              </a:rPr>
              <a:t>2. 数据分析</a:t>
            </a:r>
            <a:endParaRPr sz="2400" b="0">
              <a:solidFill>
                <a:srgbClr val="FFFF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rLst="">
                                      <p:cBhvr>
                                        <p:cTn id="7" dur="500"/>
                                        <p:tgtEl>
                                          <p:spTgt spid="5"/>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rLst="">
                                      <p:cBhvr>
                                        <p:cTn id="10" dur="500"/>
                                        <p:tgtEl>
                                          <p:spTgt spid="4"/>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500"/>
                                        <p:tgtEl>
                                          <p:spTgt spid="6"/>
                                        </p:tgtEl>
                                      </p:cBhvr>
                                    </p:animEffect>
                                  </p:childTnLst>
                                </p:cTn>
                              </p:par>
                            </p:childTnLst>
                          </p:cTn>
                        </p:par>
                        <p:par>
                          <p:cTn id="14" fill="hold">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300" fill="hold"/>
                                        <p:tgtEl>
                                          <p:spTgt spid="7"/>
                                        </p:tgtEl>
                                        <p:attrNameLst>
                                          <p:attrName>ppt_w</p:attrName>
                                        </p:attrNameLst>
                                      </p:cBhvr>
                                      <p:tavLst>
                                        <p:tav tm="0">
                                          <p:val>
                                            <p:fltVal val="0"/>
                                          </p:val>
                                        </p:tav>
                                        <p:tav tm="100000">
                                          <p:val>
                                            <p:strVal val="#ppt_w"/>
                                          </p:val>
                                        </p:tav>
                                      </p:tavLst>
                                    </p:anim>
                                    <p:anim calcmode="lin" valueType="num">
                                      <p:cBhvr>
                                        <p:cTn id="18" dur="3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300" fill="hold"/>
                                        <p:tgtEl>
                                          <p:spTgt spid="8"/>
                                        </p:tgtEl>
                                        <p:attrNameLst>
                                          <p:attrName>ppt_w</p:attrName>
                                        </p:attrNameLst>
                                      </p:cBhvr>
                                      <p:tavLst>
                                        <p:tav tm="0">
                                          <p:val>
                                            <p:fltVal val="0"/>
                                          </p:val>
                                        </p:tav>
                                        <p:tav tm="100000">
                                          <p:val>
                                            <p:strVal val="#ppt_w"/>
                                          </p:val>
                                        </p:tav>
                                      </p:tavLst>
                                    </p:anim>
                                    <p:anim calcmode="lin" valueType="num">
                                      <p:cBhvr>
                                        <p:cTn id="23" dur="3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4"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fltVal val="0"/>
                                          </p:val>
                                        </p:tav>
                                        <p:tav tm="100000">
                                          <p:val>
                                            <p:strVal val="#ppt_w"/>
                                          </p:val>
                                        </p:tav>
                                      </p:tavLst>
                                    </p:anim>
                                    <p:anim calcmode="lin" valueType="num">
                                      <p:cBhvr>
                                        <p:cTn id="28" dur="200" fill="hold"/>
                                        <p:tgtEl>
                                          <p:spTgt spid="9"/>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5"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200" fill="hold"/>
                                        <p:tgtEl>
                                          <p:spTgt spid="10"/>
                                        </p:tgtEl>
                                        <p:attrNameLst>
                                          <p:attrName>ppt_w</p:attrName>
                                        </p:attrNameLst>
                                      </p:cBhvr>
                                      <p:tavLst>
                                        <p:tav tm="0">
                                          <p:val>
                                            <p:fltVal val="0"/>
                                          </p:val>
                                        </p:tav>
                                        <p:tav tm="100000">
                                          <p:val>
                                            <p:strVal val="#ppt_w"/>
                                          </p:val>
                                        </p:tav>
                                      </p:tavLst>
                                    </p:anim>
                                    <p:anim calcmode="lin" valueType="num">
                                      <p:cBhvr>
                                        <p:cTn id="33" dur="200" fill="hold"/>
                                        <p:tgtEl>
                                          <p:spTgt spid="10"/>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6"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200" fill="hold"/>
                                        <p:tgtEl>
                                          <p:spTgt spid="11"/>
                                        </p:tgtEl>
                                        <p:attrNameLst>
                                          <p:attrName>ppt_w</p:attrName>
                                        </p:attrNameLst>
                                      </p:cBhvr>
                                      <p:tavLst>
                                        <p:tav tm="0">
                                          <p:val>
                                            <p:fltVal val="0"/>
                                          </p:val>
                                        </p:tav>
                                        <p:tav tm="100000">
                                          <p:val>
                                            <p:strVal val="#ppt_w"/>
                                          </p:val>
                                        </p:tav>
                                      </p:tavLst>
                                    </p:anim>
                                    <p:anim calcmode="lin" valueType="num">
                                      <p:cBhvr>
                                        <p:cTn id="38" dur="200" fill="hold"/>
                                        <p:tgtEl>
                                          <p:spTgt spid="11"/>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7"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200" fill="hold"/>
                                        <p:tgtEl>
                                          <p:spTgt spid="12"/>
                                        </p:tgtEl>
                                        <p:attrNameLst>
                                          <p:attrName>ppt_w</p:attrName>
                                        </p:attrNameLst>
                                      </p:cBhvr>
                                      <p:tavLst>
                                        <p:tav tm="0">
                                          <p:val>
                                            <p:fltVal val="0"/>
                                          </p:val>
                                        </p:tav>
                                        <p:tav tm="100000">
                                          <p:val>
                                            <p:strVal val="#ppt_w"/>
                                          </p:val>
                                        </p:tav>
                                      </p:tavLst>
                                    </p:anim>
                                    <p:anim calcmode="lin" valueType="num">
                                      <p:cBhvr>
                                        <p:cTn id="43" dur="200" fill="hold"/>
                                        <p:tgtEl>
                                          <p:spTgt spid="12"/>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grpId="8"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200" fill="hold"/>
                                        <p:tgtEl>
                                          <p:spTgt spid="13"/>
                                        </p:tgtEl>
                                        <p:attrNameLst>
                                          <p:attrName>ppt_w</p:attrName>
                                        </p:attrNameLst>
                                      </p:cBhvr>
                                      <p:tavLst>
                                        <p:tav tm="0">
                                          <p:val>
                                            <p:fltVal val="0"/>
                                          </p:val>
                                        </p:tav>
                                        <p:tav tm="100000">
                                          <p:val>
                                            <p:strVal val="#ppt_w"/>
                                          </p:val>
                                        </p:tav>
                                      </p:tavLst>
                                    </p:anim>
                                    <p:anim calcmode="lin" valueType="num">
                                      <p:cBhvr>
                                        <p:cTn id="48" dur="200" fill="hold"/>
                                        <p:tgtEl>
                                          <p:spTgt spid="13"/>
                                        </p:tgtEl>
                                        <p:attrNameLst>
                                          <p:attrName>ppt_h</p:attrName>
                                        </p:attrNameLst>
                                      </p:cBhvr>
                                      <p:tavLst>
                                        <p:tav tm="0">
                                          <p:val>
                                            <p:fltVal val="0"/>
                                          </p:val>
                                        </p:tav>
                                        <p:tav tm="100000">
                                          <p:val>
                                            <p:strVal val="#ppt_h"/>
                                          </p:val>
                                        </p:tav>
                                      </p:tavLst>
                                    </p:anim>
                                  </p:childTnLst>
                                </p:cTn>
                              </p:par>
                            </p:childTnLst>
                          </p:cTn>
                        </p:par>
                        <p:par>
                          <p:cTn id="49" fill="hold">
                            <p:stCondLst>
                              <p:cond delay="4500"/>
                            </p:stCondLst>
                            <p:childTnLst>
                              <p:par>
                                <p:cTn id="50" presetID="23" presetClass="entr" presetSubtype="16" fill="hold" grpId="9"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200" fill="hold"/>
                                        <p:tgtEl>
                                          <p:spTgt spid="14"/>
                                        </p:tgtEl>
                                        <p:attrNameLst>
                                          <p:attrName>ppt_w</p:attrName>
                                        </p:attrNameLst>
                                      </p:cBhvr>
                                      <p:tavLst>
                                        <p:tav tm="0">
                                          <p:val>
                                            <p:fltVal val="0"/>
                                          </p:val>
                                        </p:tav>
                                        <p:tav tm="100000">
                                          <p:val>
                                            <p:strVal val="#ppt_w"/>
                                          </p:val>
                                        </p:tav>
                                      </p:tavLst>
                                    </p:anim>
                                    <p:anim calcmode="lin" valueType="num">
                                      <p:cBhvr>
                                        <p:cTn id="53" dur="200" fill="hold"/>
                                        <p:tgtEl>
                                          <p:spTgt spid="14"/>
                                        </p:tgtEl>
                                        <p:attrNameLst>
                                          <p:attrName>ppt_h</p:attrName>
                                        </p:attrNameLst>
                                      </p:cBhvr>
                                      <p:tavLst>
                                        <p:tav tm="0">
                                          <p:val>
                                            <p:fltVal val="0"/>
                                          </p:val>
                                        </p:tav>
                                        <p:tav tm="100000">
                                          <p:val>
                                            <p:strVal val="#ppt_h"/>
                                          </p:val>
                                        </p:tav>
                                      </p:tavLst>
                                    </p:anim>
                                  </p:childTnLst>
                                </p:cTn>
                              </p:par>
                            </p:childTnLst>
                          </p:cTn>
                        </p:par>
                        <p:par>
                          <p:cTn id="54" fill="hold">
                            <p:stCondLst>
                              <p:cond delay="5000"/>
                            </p:stCondLst>
                            <p:childTnLst>
                              <p:par>
                                <p:cTn id="55" presetID="23" presetClass="entr" presetSubtype="16" fill="hold" grpId="1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200" fill="hold"/>
                                        <p:tgtEl>
                                          <p:spTgt spid="15"/>
                                        </p:tgtEl>
                                        <p:attrNameLst>
                                          <p:attrName>ppt_w</p:attrName>
                                        </p:attrNameLst>
                                      </p:cBhvr>
                                      <p:tavLst>
                                        <p:tav tm="0">
                                          <p:val>
                                            <p:fltVal val="0"/>
                                          </p:val>
                                        </p:tav>
                                        <p:tav tm="100000">
                                          <p:val>
                                            <p:strVal val="#ppt_w"/>
                                          </p:val>
                                        </p:tav>
                                      </p:tavLst>
                                    </p:anim>
                                    <p:anim calcmode="lin" valueType="num">
                                      <p:cBhvr>
                                        <p:cTn id="58" dur="2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2" animBg="1"/>
      <p:bldP spid="8" grpId="3" animBg="1"/>
      <p:bldP spid="9" grpId="4" animBg="1"/>
      <p:bldP spid="10" grpId="5" animBg="1"/>
      <p:bldP spid="11" grpId="6" animBg="1"/>
      <p:bldP spid="12" grpId="7" animBg="1"/>
      <p:bldP spid="13" grpId="8" animBg="1"/>
      <p:bldP spid="14" grpId="9" animBg="1"/>
      <p:bldP spid="15" grpId="10" animBg="1"/>
    </p:bldLst>
  </p:timing>
</p:sld>
</file>

<file path=ppt/tags/tag1.xml><?xml version="1.0" encoding="utf-8"?>
<p:tagLst xmlns:p="http://schemas.openxmlformats.org/presentationml/2006/main">
  <p:tag name="ID" val="553516"/>
  <p:tag name="MH" val="20150715221728"/>
  <p:tag name="MH_LIBRARY" val="CONTENTS"/>
  <p:tag name="MH_ORDER" val="1"/>
  <p:tag name="MH_TYPE" val="NUMBER"/>
</p:tagLst>
</file>

<file path=ppt/tags/tag10.xml><?xml version="1.0" encoding="utf-8"?>
<p:tagLst xmlns:p="http://schemas.openxmlformats.org/presentationml/2006/main">
  <p:tag name="PA" val="v5.2.5"/>
</p:tagLst>
</file>

<file path=ppt/tags/tag100.xml><?xml version="1.0" encoding="utf-8"?>
<p:tagLst xmlns:p="http://schemas.openxmlformats.org/presentationml/2006/main">
  <p:tag name="KSO_WM_DIAGRAM_VIRTUALLY_FRAME" val="{&quot;height&quot;:499.4206692913385,&quot;left&quot;:97.71062992125982,&quot;top&quot;:58.15,&quot;width&quot;:818.5893700787402}"/>
</p:tagLst>
</file>

<file path=ppt/tags/tag101.xml><?xml version="1.0" encoding="utf-8"?>
<p:tagLst xmlns:p="http://schemas.openxmlformats.org/presentationml/2006/main">
  <p:tag name="KSO_WM_DIAGRAM_VIRTUALLY_FRAME" val="{&quot;height&quot;:499.4206692913385,&quot;left&quot;:97.71062992125982,&quot;top&quot;:58.15,&quot;width&quot;:818.5893700787402}"/>
</p:tagLst>
</file>

<file path=ppt/tags/tag102.xml><?xml version="1.0" encoding="utf-8"?>
<p:tagLst xmlns:p="http://schemas.openxmlformats.org/presentationml/2006/main">
  <p:tag name="KSO_WM_DIAGRAM_VIRTUALLY_FRAME" val="{&quot;height&quot;:499.4206692913385,&quot;left&quot;:97.71062992125982,&quot;top&quot;:58.15,&quot;width&quot;:818.5893700787402}"/>
</p:tagLst>
</file>

<file path=ppt/tags/tag103.xml><?xml version="1.0" encoding="utf-8"?>
<p:tagLst xmlns:p="http://schemas.openxmlformats.org/presentationml/2006/main">
  <p:tag name="KSO_WM_DIAGRAM_VIRTUALLY_FRAME" val="{&quot;height&quot;:499.4206692913385,&quot;left&quot;:97.71062992125982,&quot;top&quot;:58.15,&quot;width&quot;:818.5893700787402}"/>
</p:tagLst>
</file>

<file path=ppt/tags/tag104.xml><?xml version="1.0" encoding="utf-8"?>
<p:tagLst xmlns:p="http://schemas.openxmlformats.org/presentationml/2006/main">
  <p:tag name="KSO_WM_DIAGRAM_VIRTUALLY_FRAME" val="{&quot;height&quot;:499.4206692913385,&quot;left&quot;:97.71062992125982,&quot;top&quot;:58.15,&quot;width&quot;:818.5893700787402}"/>
</p:tagLst>
</file>

<file path=ppt/tags/tag105.xml><?xml version="1.0" encoding="utf-8"?>
<p:tagLst xmlns:p="http://schemas.openxmlformats.org/presentationml/2006/main">
  <p:tag name="KSO_WM_DIAGRAM_VIRTUALLY_FRAME" val="{&quot;height&quot;:499.4206692913385,&quot;left&quot;:97.71062992125982,&quot;top&quot;:58.15,&quot;width&quot;:818.5893700787402}"/>
</p:tagLst>
</file>

<file path=ppt/tags/tag106.xml><?xml version="1.0" encoding="utf-8"?>
<p:tagLst xmlns:p="http://schemas.openxmlformats.org/presentationml/2006/main">
  <p:tag name="KSO_WM_DIAGRAM_VIRTUALLY_FRAME" val="{&quot;height&quot;:499.4206692913385,&quot;left&quot;:97.71062992125982,&quot;top&quot;:58.15,&quot;width&quot;:818.5893700787402}"/>
</p:tagLst>
</file>

<file path=ppt/tags/tag107.xml><?xml version="1.0" encoding="utf-8"?>
<p:tagLst xmlns:p="http://schemas.openxmlformats.org/presentationml/2006/main">
  <p:tag name="KSO_WM_DIAGRAM_VIRTUALLY_FRAME" val="{&quot;height&quot;:499.4206692913385,&quot;left&quot;:97.71062992125982,&quot;top&quot;:58.15,&quot;width&quot;:818.5893700787402}"/>
</p:tagLst>
</file>

<file path=ppt/tags/tag108.xml><?xml version="1.0" encoding="utf-8"?>
<p:tagLst xmlns:p="http://schemas.openxmlformats.org/presentationml/2006/main">
  <p:tag name="KSO_WM_DIAGRAM_VIRTUALLY_FRAME" val="{&quot;height&quot;:499.4206692913385,&quot;left&quot;:97.71062992125982,&quot;top&quot;:58.15,&quot;width&quot;:818.5893700787402}"/>
</p:tagLst>
</file>

<file path=ppt/tags/tag109.xml><?xml version="1.0" encoding="utf-8"?>
<p:tagLst xmlns:p="http://schemas.openxmlformats.org/presentationml/2006/main">
  <p:tag name="KSO_WM_DIAGRAM_VIRTUALLY_FRAME" val="{&quot;height&quot;:499.4206692913385,&quot;left&quot;:97.71062992125982,&quot;top&quot;:58.15,&quot;width&quot;:818.5893700787402}"/>
</p:tagLst>
</file>

<file path=ppt/tags/tag11.xml><?xml version="1.0" encoding="utf-8"?>
<p:tagLst xmlns:p="http://schemas.openxmlformats.org/presentationml/2006/main">
  <p:tag name="PA" val="v5.2.5"/>
</p:tagLst>
</file>

<file path=ppt/tags/tag110.xml><?xml version="1.0" encoding="utf-8"?>
<p:tagLst xmlns:p="http://schemas.openxmlformats.org/presentationml/2006/main">
  <p:tag name="AS_NET" val="4.0.30319.42000"/>
  <p:tag name="AS_OS" val="Microsoft Windows NT 6.2.9200.0"/>
  <p:tag name="AS_RELEASE_DATE" val="2017.10.11"/>
  <p:tag name="AS_TITLE" val="Aspose.Slides for .NET 2.0"/>
  <p:tag name="AS_VERSION" val="17.9.1"/>
  <p:tag name="commondata" val="eyJoZGlkIjoiYWY5NGQ2ZTg5MDQyZWZkMGQyNzkzY2IzMWNjMWU5ZjgifQ=="/>
</p:tagLst>
</file>

<file path=ppt/tags/tag12.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i*1_1"/>
  <p:tag name="KSO_WM_UNIT_INDEX" val="1_1"/>
  <p:tag name="KSO_WM_UNIT_LAYERLEVEL" val="1_1"/>
  <p:tag name="KSO_WM_UNIT_LINE_FILL_TYPE" val="2"/>
  <p:tag name="KSO_WM_UNIT_LINE_FORE_SCHEMECOLOR_INDEX" val="14"/>
  <p:tag name="KSO_WM_UNIT_TYPE" val="l_i"/>
</p:tagLst>
</file>

<file path=ppt/tags/tag13.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i*1_2"/>
  <p:tag name="KSO_WM_UNIT_INDEX" val="1_2"/>
  <p:tag name="KSO_WM_UNIT_LAYERLEVEL" val="1_1"/>
  <p:tag name="KSO_WM_UNIT_LINE_FILL_TYPE" val="2"/>
  <p:tag name="KSO_WM_UNIT_LINE_FORE_SCHEMECOLOR_INDEX" val="14"/>
  <p:tag name="KSO_WM_UNIT_TYPE" val="l_i"/>
</p:tagLst>
</file>

<file path=ppt/tags/tag14.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i*1_3"/>
  <p:tag name="KSO_WM_UNIT_INDEX" val="1_3"/>
  <p:tag name="KSO_WM_UNIT_LAYERLEVEL" val="1_1"/>
  <p:tag name="KSO_WM_UNIT_LINE_FILL_TYPE" val="2"/>
  <p:tag name="KSO_WM_UNIT_LINE_FORE_SCHEMECOLOR_INDEX" val="14"/>
  <p:tag name="KSO_WM_UNIT_TYPE" val="l_i"/>
</p:tagLst>
</file>

<file path=ppt/tags/tag15.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1_1"/>
  <p:tag name="KSO_WM_UNIT_INDEX" val="1_1_1"/>
  <p:tag name="KSO_WM_UNIT_LAYERLEVEL" val="1_1_1"/>
  <p:tag name="KSO_WM_UNIT_LINE_FILL_TYPE" val="2"/>
  <p:tag name="KSO_WM_UNIT_LINE_FORE_SCHEMECOLOR_INDEX" val="5"/>
  <p:tag name="KSO_WM_UNIT_TEXT_FILL_FORE_SCHEMECOLOR_INDEX" val="13"/>
  <p:tag name="KSO_WM_UNIT_TEXT_FILL_TYPE" val="1"/>
  <p:tag name="KSO_WM_UNIT_TYPE" val="l_h_i"/>
</p:tagLst>
</file>

<file path=ppt/tags/tag16.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1_2"/>
  <p:tag name="KSO_WM_UNIT_INDEX" val="1_1_2"/>
  <p:tag name="KSO_WM_UNIT_LAYERLEVEL" val="1_1_1"/>
  <p:tag name="KSO_WM_UNIT_LINE_FILL_TYPE" val="2"/>
  <p:tag name="KSO_WM_UNIT_LINE_FORE_SCHEMECOLOR_INDEX" val="5"/>
  <p:tag name="KSO_WM_UNIT_TEXT_FILL_FORE_SCHEMECOLOR_INDEX" val="13"/>
  <p:tag name="KSO_WM_UNIT_TEXT_FILL_TYPE" val="1"/>
  <p:tag name="KSO_WM_UNIT_TYPE" val="l_h_i"/>
</p:tagLst>
</file>

<file path=ppt/tags/tag17.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2_1"/>
  <p:tag name="KSO_WM_UNIT_INDEX" val="1_2_1"/>
  <p:tag name="KSO_WM_UNIT_LAYERLEVEL" val="1_1_1"/>
  <p:tag name="KSO_WM_UNIT_LINE_FILL_TYPE" val="2"/>
  <p:tag name="KSO_WM_UNIT_LINE_FORE_SCHEMECOLOR_INDEX" val="6"/>
  <p:tag name="KSO_WM_UNIT_TEXT_FILL_FORE_SCHEMECOLOR_INDEX" val="13"/>
  <p:tag name="KSO_WM_UNIT_TEXT_FILL_TYPE" val="1"/>
  <p:tag name="KSO_WM_UNIT_TYPE" val="l_h_i"/>
</p:tagLst>
</file>

<file path=ppt/tags/tag18.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2_2"/>
  <p:tag name="KSO_WM_UNIT_INDEX" val="1_2_2"/>
  <p:tag name="KSO_WM_UNIT_LAYERLEVEL" val="1_1_1"/>
  <p:tag name="KSO_WM_UNIT_LINE_FILL_TYPE" val="2"/>
  <p:tag name="KSO_WM_UNIT_LINE_FORE_SCHEMECOLOR_INDEX" val="6"/>
  <p:tag name="KSO_WM_UNIT_TEXT_FILL_FORE_SCHEMECOLOR_INDEX" val="13"/>
  <p:tag name="KSO_WM_UNIT_TEXT_FILL_TYPE" val="1"/>
  <p:tag name="KSO_WM_UNIT_TYPE" val="l_h_i"/>
</p:tagLst>
</file>

<file path=ppt/tags/tag19.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2_3"/>
  <p:tag name="KSO_WM_UNIT_INDEX" val="1_2_3"/>
  <p:tag name="KSO_WM_UNIT_LAYERLEVEL" val="1_1_1"/>
  <p:tag name="KSO_WM_UNIT_LINE_FILL_TYPE" val="2"/>
  <p:tag name="KSO_WM_UNIT_LINE_FORE_SCHEMECOLOR_INDEX" val="6"/>
  <p:tag name="KSO_WM_UNIT_TEXT_FILL_FORE_SCHEMECOLOR_INDEX" val="13"/>
  <p:tag name="KSO_WM_UNIT_TEXT_FILL_TYPE" val="1"/>
  <p:tag name="KSO_WM_UNIT_TYPE" val="l_h_i"/>
</p:tagLst>
</file>

<file path=ppt/tags/tag2.xml><?xml version="1.0" encoding="utf-8"?>
<p:tagLst xmlns:p="http://schemas.openxmlformats.org/presentationml/2006/main">
  <p:tag name="ID" val="553516"/>
  <p:tag name="MH" val="20150715221728"/>
  <p:tag name="MH_LIBRARY" val="CONTENTS"/>
  <p:tag name="MH_ORDER" val="1"/>
  <p:tag name="MH_TYPE" val="NUMBER"/>
</p:tagLst>
</file>

<file path=ppt/tags/tag20.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2_4"/>
  <p:tag name="KSO_WM_UNIT_INDEX" val="1_2_4"/>
  <p:tag name="KSO_WM_UNIT_LAYERLEVEL" val="1_1_1"/>
  <p:tag name="KSO_WM_UNIT_LINE_FILL_TYPE" val="2"/>
  <p:tag name="KSO_WM_UNIT_LINE_FORE_SCHEMECOLOR_INDEX" val="6"/>
  <p:tag name="KSO_WM_UNIT_TEXT_FILL_FORE_SCHEMECOLOR_INDEX" val="13"/>
  <p:tag name="KSO_WM_UNIT_TEXT_FILL_TYPE" val="1"/>
  <p:tag name="KSO_WM_UNIT_TYPE" val="l_h_i"/>
</p:tagLst>
</file>

<file path=ppt/tags/tag21.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4_1"/>
  <p:tag name="KSO_WM_UNIT_INDEX" val="1_4_1"/>
  <p:tag name="KSO_WM_UNIT_LAYERLEVEL" val="1_1_1"/>
  <p:tag name="KSO_WM_UNIT_LINE_FILL_TYPE" val="2"/>
  <p:tag name="KSO_WM_UNIT_LINE_FORE_SCHEMECOLOR_INDEX" val="7"/>
  <p:tag name="KSO_WM_UNIT_TEXT_FILL_FORE_SCHEMECOLOR_INDEX" val="13"/>
  <p:tag name="KSO_WM_UNIT_TEXT_FILL_TYPE" val="1"/>
  <p:tag name="KSO_WM_UNIT_TYPE" val="l_h_i"/>
</p:tagLst>
</file>

<file path=ppt/tags/tag22.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4_2"/>
  <p:tag name="KSO_WM_UNIT_INDEX" val="1_4_2"/>
  <p:tag name="KSO_WM_UNIT_LAYERLEVEL" val="1_1_1"/>
  <p:tag name="KSO_WM_UNIT_LINE_FILL_TYPE" val="2"/>
  <p:tag name="KSO_WM_UNIT_LINE_FORE_SCHEMECOLOR_INDEX" val="7"/>
  <p:tag name="KSO_WM_UNIT_TEXT_FILL_FORE_SCHEMECOLOR_INDEX" val="13"/>
  <p:tag name="KSO_WM_UNIT_TEXT_FILL_TYPE" val="1"/>
  <p:tag name="KSO_WM_UNIT_TYPE" val="l_h_i"/>
</p:tagLst>
</file>

<file path=ppt/tags/tag23.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4_3"/>
  <p:tag name="KSO_WM_UNIT_INDEX" val="1_4_3"/>
  <p:tag name="KSO_WM_UNIT_LAYERLEVEL" val="1_1_1"/>
  <p:tag name="KSO_WM_UNIT_LINE_FILL_TYPE" val="2"/>
  <p:tag name="KSO_WM_UNIT_LINE_FORE_SCHEMECOLOR_INDEX" val="7"/>
  <p:tag name="KSO_WM_UNIT_TEXT_FILL_FORE_SCHEMECOLOR_INDEX" val="13"/>
  <p:tag name="KSO_WM_UNIT_TEXT_FILL_TYPE" val="1"/>
  <p:tag name="KSO_WM_UNIT_TYPE" val="l_h_i"/>
</p:tagLst>
</file>

<file path=ppt/tags/tag24.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4_4"/>
  <p:tag name="KSO_WM_UNIT_INDEX" val="1_4_4"/>
  <p:tag name="KSO_WM_UNIT_LAYERLEVEL" val="1_1_1"/>
  <p:tag name="KSO_WM_UNIT_LINE_FILL_TYPE" val="2"/>
  <p:tag name="KSO_WM_UNIT_LINE_FORE_SCHEMECOLOR_INDEX" val="7"/>
  <p:tag name="KSO_WM_UNIT_TEXT_FILL_FORE_SCHEMECOLOR_INDEX" val="13"/>
  <p:tag name="KSO_WM_UNIT_TEXT_FILL_TYPE" val="1"/>
  <p:tag name="KSO_WM_UNIT_TYPE" val="l_h_i"/>
</p:tagLst>
</file>

<file path=ppt/tags/tag25.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5_1"/>
  <p:tag name="KSO_WM_UNIT_INDEX" val="1_5_1"/>
  <p:tag name="KSO_WM_UNIT_LAYERLEVEL" val="1_1_1"/>
  <p:tag name="KSO_WM_UNIT_LINE_FILL_TYPE" val="2"/>
  <p:tag name="KSO_WM_UNIT_LINE_FORE_SCHEMECOLOR_INDEX" val="5"/>
  <p:tag name="KSO_WM_UNIT_TEXT_FILL_FORE_SCHEMECOLOR_INDEX" val="13"/>
  <p:tag name="KSO_WM_UNIT_TEXT_FILL_TYPE" val="1"/>
  <p:tag name="KSO_WM_UNIT_TYPE" val="l_h_i"/>
</p:tagLst>
</file>

<file path=ppt/tags/tag26.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5_2"/>
  <p:tag name="KSO_WM_UNIT_INDEX" val="1_5_2"/>
  <p:tag name="KSO_WM_UNIT_LAYERLEVEL" val="1_1_1"/>
  <p:tag name="KSO_WM_UNIT_LINE_FILL_TYPE" val="2"/>
  <p:tag name="KSO_WM_UNIT_LINE_FORE_SCHEMECOLOR_INDEX" val="5"/>
  <p:tag name="KSO_WM_UNIT_TEXT_FILL_FORE_SCHEMECOLOR_INDEX" val="13"/>
  <p:tag name="KSO_WM_UNIT_TEXT_FILL_TYPE" val="1"/>
  <p:tag name="KSO_WM_UNIT_TYPE" val="l_h_i"/>
</p:tagLst>
</file>

<file path=ppt/tags/tag27.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5_3"/>
  <p:tag name="KSO_WM_UNIT_INDEX" val="1_5_3"/>
  <p:tag name="KSO_WM_UNIT_LAYERLEVEL" val="1_1_1"/>
  <p:tag name="KSO_WM_UNIT_LINE_FILL_TYPE" val="2"/>
  <p:tag name="KSO_WM_UNIT_LINE_FORE_SCHEMECOLOR_INDEX" val="5"/>
  <p:tag name="KSO_WM_UNIT_TEXT_FILL_FORE_SCHEMECOLOR_INDEX" val="13"/>
  <p:tag name="KSO_WM_UNIT_TEXT_FILL_TYPE" val="1"/>
  <p:tag name="KSO_WM_UNIT_TYPE" val="l_h_i"/>
</p:tagLst>
</file>

<file path=ppt/tags/tag28.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5_4"/>
  <p:tag name="KSO_WM_UNIT_INDEX" val="1_5_4"/>
  <p:tag name="KSO_WM_UNIT_LAYERLEVEL" val="1_1_1"/>
  <p:tag name="KSO_WM_UNIT_LINE_FILL_TYPE" val="2"/>
  <p:tag name="KSO_WM_UNIT_LINE_FORE_SCHEMECOLOR_INDEX" val="5"/>
  <p:tag name="KSO_WM_UNIT_TEXT_FILL_FORE_SCHEMECOLOR_INDEX" val="13"/>
  <p:tag name="KSO_WM_UNIT_TEXT_FILL_TYPE" val="1"/>
  <p:tag name="KSO_WM_UNIT_TYPE" val="l_h_i"/>
</p:tagLst>
</file>

<file path=ppt/tags/tag29.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5_5"/>
  <p:tag name="KSO_WM_UNIT_INDEX" val="1_5_5"/>
  <p:tag name="KSO_WM_UNIT_LAYERLEVEL" val="1_1_1"/>
  <p:tag name="KSO_WM_UNIT_LINE_FILL_TYPE" val="2"/>
  <p:tag name="KSO_WM_UNIT_LINE_FORE_SCHEMECOLOR_INDEX" val="5"/>
  <p:tag name="KSO_WM_UNIT_TEXT_FILL_FORE_SCHEMECOLOR_INDEX" val="13"/>
  <p:tag name="KSO_WM_UNIT_TEXT_FILL_TYPE" val="1"/>
  <p:tag name="KSO_WM_UNIT_TYPE" val="l_h_i"/>
</p:tagLst>
</file>

<file path=ppt/tags/tag3.xml><?xml version="1.0" encoding="utf-8"?>
<p:tagLst xmlns:p="http://schemas.openxmlformats.org/presentationml/2006/main">
  <p:tag name="ID" val="553516"/>
  <p:tag name="MH" val="20150715221728"/>
  <p:tag name="MH_LIBRARY" val="CONTENTS"/>
  <p:tag name="MH_ORDER" val="1"/>
  <p:tag name="MH_TYPE" val="NUMBER"/>
</p:tagLst>
</file>

<file path=ppt/tags/tag30.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5_6"/>
  <p:tag name="KSO_WM_UNIT_INDEX" val="1_5_6"/>
  <p:tag name="KSO_WM_UNIT_LAYERLEVEL" val="1_1_1"/>
  <p:tag name="KSO_WM_UNIT_LINE_FILL_TYPE" val="2"/>
  <p:tag name="KSO_WM_UNIT_LINE_FORE_SCHEMECOLOR_INDEX" val="5"/>
  <p:tag name="KSO_WM_UNIT_TEXT_FILL_FORE_SCHEMECOLOR_INDEX" val="13"/>
  <p:tag name="KSO_WM_UNIT_TEXT_FILL_TYPE" val="1"/>
  <p:tag name="KSO_WM_UNIT_TYPE" val="l_h_i"/>
</p:tagLst>
</file>

<file path=ppt/tags/tag31.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3_1"/>
  <p:tag name="KSO_WM_UNIT_INDEX" val="1_3_1"/>
  <p:tag name="KSO_WM_UNIT_LAYERLEVEL" val="1_1_1"/>
  <p:tag name="KSO_WM_UNIT_LINE_FILL_TYPE" val="2"/>
  <p:tag name="KSO_WM_UNIT_LINE_FORE_SCHEMECOLOR_INDEX" val="6"/>
  <p:tag name="KSO_WM_UNIT_TEXT_FILL_FORE_SCHEMECOLOR_INDEX" val="14"/>
  <p:tag name="KSO_WM_UNIT_TEXT_FILL_TYPE" val="1"/>
  <p:tag name="KSO_WM_UNIT_TYPE" val="l_h_i"/>
</p:tagLst>
</file>

<file path=ppt/tags/tag32.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3_2"/>
  <p:tag name="KSO_WM_UNIT_INDEX" val="1_3_2"/>
  <p:tag name="KSO_WM_UNIT_LAYERLEVEL" val="1_1_1"/>
  <p:tag name="KSO_WM_UNIT_LINE_FILL_TYPE" val="2"/>
  <p:tag name="KSO_WM_UNIT_LINE_FORE_SCHEMECOLOR_INDEX" val="6"/>
  <p:tag name="KSO_WM_UNIT_TEXT_FILL_FORE_SCHEMECOLOR_INDEX" val="14"/>
  <p:tag name="KSO_WM_UNIT_TEXT_FILL_TYPE" val="1"/>
  <p:tag name="KSO_WM_UNIT_TYPE" val="l_h_i"/>
</p:tagLst>
</file>

<file path=ppt/tags/tag33.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3_3"/>
  <p:tag name="KSO_WM_UNIT_INDEX" val="1_3_3"/>
  <p:tag name="KSO_WM_UNIT_LAYERLEVEL" val="1_1_1"/>
  <p:tag name="KSO_WM_UNIT_LINE_FILL_TYPE" val="2"/>
  <p:tag name="KSO_WM_UNIT_LINE_FORE_SCHEMECOLOR_INDEX" val="6"/>
  <p:tag name="KSO_WM_UNIT_TEXT_FILL_FORE_SCHEMECOLOR_INDEX" val="14"/>
  <p:tag name="KSO_WM_UNIT_TEXT_FILL_TYPE" val="1"/>
  <p:tag name="KSO_WM_UNIT_TYPE" val="l_h_i"/>
</p:tagLst>
</file>

<file path=ppt/tags/tag34.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6_1"/>
  <p:tag name="KSO_WM_UNIT_INDEX" val="1_6_1"/>
  <p:tag name="KSO_WM_UNIT_LAYERLEVEL" val="1_1_1"/>
  <p:tag name="KSO_WM_UNIT_LINE_FILL_TYPE" val="2"/>
  <p:tag name="KSO_WM_UNIT_LINE_FORE_SCHEMECOLOR_INDEX" val="7"/>
  <p:tag name="KSO_WM_UNIT_TEXT_FILL_FORE_SCHEMECOLOR_INDEX" val="14"/>
  <p:tag name="KSO_WM_UNIT_TEXT_FILL_TYPE" val="1"/>
  <p:tag name="KSO_WM_UNIT_TYPE" val="l_h_i"/>
</p:tagLst>
</file>

<file path=ppt/tags/tag35.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6_2"/>
  <p:tag name="KSO_WM_UNIT_INDEX" val="1_6_2"/>
  <p:tag name="KSO_WM_UNIT_LAYERLEVEL" val="1_1_1"/>
  <p:tag name="KSO_WM_UNIT_LINE_FILL_TYPE" val="2"/>
  <p:tag name="KSO_WM_UNIT_LINE_FORE_SCHEMECOLOR_INDEX" val="7"/>
  <p:tag name="KSO_WM_UNIT_TEXT_FILL_FORE_SCHEMECOLOR_INDEX" val="14"/>
  <p:tag name="KSO_WM_UNIT_TEXT_FILL_TYPE" val="1"/>
  <p:tag name="KSO_WM_UNIT_TYPE" val="l_h_i"/>
</p:tagLst>
</file>

<file path=ppt/tags/tag36.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6_3"/>
  <p:tag name="KSO_WM_UNIT_INDEX" val="1_6_3"/>
  <p:tag name="KSO_WM_UNIT_LAYERLEVEL" val="1_1_1"/>
  <p:tag name="KSO_WM_UNIT_LINE_FILL_TYPE" val="2"/>
  <p:tag name="KSO_WM_UNIT_LINE_FORE_SCHEMECOLOR_INDEX" val="7"/>
  <p:tag name="KSO_WM_UNIT_TEXT_FILL_FORE_SCHEMECOLOR_INDEX" val="14"/>
  <p:tag name="KSO_WM_UNIT_TEXT_FILL_TYPE" val="1"/>
  <p:tag name="KSO_WM_UNIT_TYPE" val="l_h_i"/>
</p:tagLst>
</file>

<file path=ppt/tags/tag37.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6_4"/>
  <p:tag name="KSO_WM_UNIT_INDEX" val="1_6_4"/>
  <p:tag name="KSO_WM_UNIT_LAYERLEVEL" val="1_1_1"/>
  <p:tag name="KSO_WM_UNIT_LINE_FILL_TYPE" val="2"/>
  <p:tag name="KSO_WM_UNIT_LINE_FORE_SCHEMECOLOR_INDEX" val="7"/>
  <p:tag name="KSO_WM_UNIT_TEXT_FILL_FORE_SCHEMECOLOR_INDEX" val="14"/>
  <p:tag name="KSO_WM_UNIT_TEXT_FILL_TYPE" val="1"/>
  <p:tag name="KSO_WM_UNIT_TYPE" val="l_h_i"/>
</p:tagLst>
</file>

<file path=ppt/tags/tag38.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6_5"/>
  <p:tag name="KSO_WM_UNIT_INDEX" val="1_6_5"/>
  <p:tag name="KSO_WM_UNIT_LAYERLEVEL" val="1_1_1"/>
  <p:tag name="KSO_WM_UNIT_LINE_FILL_TYPE" val="2"/>
  <p:tag name="KSO_WM_UNIT_LINE_FORE_SCHEMECOLOR_INDEX" val="7"/>
  <p:tag name="KSO_WM_UNIT_TEXT_FILL_FORE_SCHEMECOLOR_INDEX" val="14"/>
  <p:tag name="KSO_WM_UNIT_TEXT_FILL_TYPE" val="1"/>
  <p:tag name="KSO_WM_UNIT_TYPE" val="l_h_i"/>
</p:tagLst>
</file>

<file path=ppt/tags/tag39.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6_6"/>
  <p:tag name="KSO_WM_UNIT_INDEX" val="1_6_6"/>
  <p:tag name="KSO_WM_UNIT_LAYERLEVEL" val="1_1_1"/>
  <p:tag name="KSO_WM_UNIT_LINE_FILL_TYPE" val="2"/>
  <p:tag name="KSO_WM_UNIT_LINE_FORE_SCHEMECOLOR_INDEX" val="7"/>
  <p:tag name="KSO_WM_UNIT_TEXT_FILL_FORE_SCHEMECOLOR_INDEX" val="14"/>
  <p:tag name="KSO_WM_UNIT_TEXT_FILL_TYPE" val="1"/>
  <p:tag name="KSO_WM_UNIT_TYPE" val="l_h_i"/>
</p:tagLst>
</file>

<file path=ppt/tags/tag4.xml><?xml version="1.0" encoding="utf-8"?>
<p:tagLst xmlns:p="http://schemas.openxmlformats.org/presentationml/2006/main">
  <p:tag name="ID" val="553516"/>
  <p:tag name="MH" val="20150715221728"/>
  <p:tag name="MH_LIBRARY" val="CONTENTS"/>
  <p:tag name="MH_ORDER" val="1"/>
  <p:tag name="MH_TYPE" val="NUMBER"/>
</p:tagLst>
</file>

<file path=ppt/tags/tag40.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6_7"/>
  <p:tag name="KSO_WM_UNIT_INDEX" val="1_6_7"/>
  <p:tag name="KSO_WM_UNIT_LAYERLEVEL" val="1_1_1"/>
  <p:tag name="KSO_WM_UNIT_LINE_FILL_TYPE" val="2"/>
  <p:tag name="KSO_WM_UNIT_LINE_FORE_SCHEMECOLOR_INDEX" val="7"/>
  <p:tag name="KSO_WM_UNIT_TEXT_FILL_FORE_SCHEMECOLOR_INDEX" val="14"/>
  <p:tag name="KSO_WM_UNIT_TEXT_FILL_TYPE" val="1"/>
  <p:tag name="KSO_WM_UNIT_TYPE" val="l_h_i"/>
</p:tagLst>
</file>

<file path=ppt/tags/tag41.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6_8"/>
  <p:tag name="KSO_WM_UNIT_INDEX" val="1_6_8"/>
  <p:tag name="KSO_WM_UNIT_LAYERLEVEL" val="1_1_1"/>
  <p:tag name="KSO_WM_UNIT_LINE_FILL_TYPE" val="2"/>
  <p:tag name="KSO_WM_UNIT_LINE_FORE_SCHEMECOLOR_INDEX" val="7"/>
  <p:tag name="KSO_WM_UNIT_TEXT_FILL_FORE_SCHEMECOLOR_INDEX" val="14"/>
  <p:tag name="KSO_WM_UNIT_TEXT_FILL_TYPE" val="1"/>
  <p:tag name="KSO_WM_UNIT_TYPE" val="l_h_i"/>
</p:tagLst>
</file>

<file path=ppt/tags/tag42.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i*1_6_9"/>
  <p:tag name="KSO_WM_UNIT_INDEX" val="1_6_9"/>
  <p:tag name="KSO_WM_UNIT_LAYERLEVEL" val="1_1_1"/>
  <p:tag name="KSO_WM_UNIT_LINE_FILL_TYPE" val="2"/>
  <p:tag name="KSO_WM_UNIT_LINE_FORE_SCHEMECOLOR_INDEX" val="7"/>
  <p:tag name="KSO_WM_UNIT_TEXT_FILL_FORE_SCHEMECOLOR_INDEX" val="14"/>
  <p:tag name="KSO_WM_UNIT_TEXT_FILL_TYPE" val="1"/>
  <p:tag name="KSO_WM_UNIT_TYPE" val="l_h_i"/>
</p:tagLst>
</file>

<file path=ppt/tags/tag43.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f*1_4_1"/>
  <p:tag name="KSO_WM_UNIT_INDEX" val="1_4_1"/>
  <p:tag name="KSO_WM_UNIT_LAYERLEVEL" val="1_1_1"/>
  <p:tag name="KSO_WM_UNIT_NOCLEAR" val="0"/>
  <p:tag name="KSO_WM_UNIT_PRESET_TEXT" val="单击此处添加文本具体内容，简明扼要的阐述您的观点。"/>
  <p:tag name="KSO_WM_UNIT_TEXT_FILL_FORE_SCHEMECOLOR_INDEX" val="13"/>
  <p:tag name="KSO_WM_UNIT_TEXT_FILL_TYPE" val="1"/>
  <p:tag name="KSO_WM_UNIT_TYPE" val="l_h_f"/>
  <p:tag name="KSO_WM_UNIT_VALUE" val="51"/>
</p:tagLst>
</file>

<file path=ppt/tags/tag44.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a*1_4_1"/>
  <p:tag name="KSO_WM_UNIT_INDEX" val="1_4_1"/>
  <p:tag name="KSO_WM_UNIT_ISCONTENTSTITLE" val="0"/>
  <p:tag name="KSO_WM_UNIT_LAYERLEVEL" val="1_1_1"/>
  <p:tag name="KSO_WM_UNIT_NOCLEAR" val="0"/>
  <p:tag name="KSO_WM_UNIT_PRESET_TEXT" val="添加标题"/>
  <p:tag name="KSO_WM_UNIT_TEXT_FILL_FORE_SCHEMECOLOR_INDEX" val="13"/>
  <p:tag name="KSO_WM_UNIT_TEXT_FILL_TYPE" val="1"/>
  <p:tag name="KSO_WM_UNIT_TYPE" val="l_h_a"/>
  <p:tag name="KSO_WM_UNIT_VALUE" val="10"/>
</p:tagLst>
</file>

<file path=ppt/tags/tag45.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f*1_5_1"/>
  <p:tag name="KSO_WM_UNIT_INDEX" val="1_5_1"/>
  <p:tag name="KSO_WM_UNIT_LAYERLEVEL" val="1_1_1"/>
  <p:tag name="KSO_WM_UNIT_NOCLEAR" val="0"/>
  <p:tag name="KSO_WM_UNIT_PRESET_TEXT" val="单击此处添加文本具体内容，简明扼要的阐述您的观点。"/>
  <p:tag name="KSO_WM_UNIT_TEXT_FILL_FORE_SCHEMECOLOR_INDEX" val="13"/>
  <p:tag name="KSO_WM_UNIT_TEXT_FILL_TYPE" val="1"/>
  <p:tag name="KSO_WM_UNIT_TYPE" val="l_h_f"/>
  <p:tag name="KSO_WM_UNIT_VALUE" val="51"/>
</p:tagLst>
</file>

<file path=ppt/tags/tag46.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a*1_5_1"/>
  <p:tag name="KSO_WM_UNIT_INDEX" val="1_5_1"/>
  <p:tag name="KSO_WM_UNIT_ISCONTENTSTITLE" val="0"/>
  <p:tag name="KSO_WM_UNIT_LAYERLEVEL" val="1_1_1"/>
  <p:tag name="KSO_WM_UNIT_NOCLEAR" val="0"/>
  <p:tag name="KSO_WM_UNIT_PRESET_TEXT" val="添加标题"/>
  <p:tag name="KSO_WM_UNIT_TEXT_FILL_FORE_SCHEMECOLOR_INDEX" val="13"/>
  <p:tag name="KSO_WM_UNIT_TEXT_FILL_TYPE" val="1"/>
  <p:tag name="KSO_WM_UNIT_TYPE" val="l_h_a"/>
  <p:tag name="KSO_WM_UNIT_VALUE" val="10"/>
</p:tagLst>
</file>

<file path=ppt/tags/tag47.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f*1_6_1"/>
  <p:tag name="KSO_WM_UNIT_INDEX" val="1_6_1"/>
  <p:tag name="KSO_WM_UNIT_LAYERLEVEL" val="1_1_1"/>
  <p:tag name="KSO_WM_UNIT_NOCLEAR" val="0"/>
  <p:tag name="KSO_WM_UNIT_PRESET_TEXT" val="单击此处添加文本具体内容，简明扼要的阐述您的观点。"/>
  <p:tag name="KSO_WM_UNIT_TEXT_FILL_FORE_SCHEMECOLOR_INDEX" val="13"/>
  <p:tag name="KSO_WM_UNIT_TEXT_FILL_TYPE" val="1"/>
  <p:tag name="KSO_WM_UNIT_TYPE" val="l_h_f"/>
  <p:tag name="KSO_WM_UNIT_VALUE" val="51"/>
</p:tagLst>
</file>

<file path=ppt/tags/tag48.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a*1_6_1"/>
  <p:tag name="KSO_WM_UNIT_INDEX" val="1_6_1"/>
  <p:tag name="KSO_WM_UNIT_ISCONTENTSTITLE" val="0"/>
  <p:tag name="KSO_WM_UNIT_LAYERLEVEL" val="1_1_1"/>
  <p:tag name="KSO_WM_UNIT_NOCLEAR" val="0"/>
  <p:tag name="KSO_WM_UNIT_PRESET_TEXT" val="添加标题"/>
  <p:tag name="KSO_WM_UNIT_TEXT_FILL_FORE_SCHEMECOLOR_INDEX" val="13"/>
  <p:tag name="KSO_WM_UNIT_TEXT_FILL_TYPE" val="1"/>
  <p:tag name="KSO_WM_UNIT_TYPE" val="l_h_a"/>
  <p:tag name="KSO_WM_UNIT_VALUE" val="10"/>
</p:tagLst>
</file>

<file path=ppt/tags/tag49.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f*1_1_1"/>
  <p:tag name="KSO_WM_UNIT_INDEX" val="1_1_1"/>
  <p:tag name="KSO_WM_UNIT_LAYERLEVEL" val="1_1_1"/>
  <p:tag name="KSO_WM_UNIT_NOCLEAR" val="0"/>
  <p:tag name="KSO_WM_UNIT_PRESET_TEXT" val="单击此处添加文本具体内容，简明扼要的阐述您的观点。"/>
  <p:tag name="KSO_WM_UNIT_TEXT_FILL_FORE_SCHEMECOLOR_INDEX" val="13"/>
  <p:tag name="KSO_WM_UNIT_TEXT_FILL_TYPE" val="1"/>
  <p:tag name="KSO_WM_UNIT_TYPE" val="l_h_f"/>
  <p:tag name="KSO_WM_UNIT_VALUE" val="51"/>
</p:tagLst>
</file>

<file path=ppt/tags/tag5.xml><?xml version="1.0" encoding="utf-8"?>
<p:tagLst xmlns:p="http://schemas.openxmlformats.org/presentationml/2006/main">
  <p:tag name="ID" val="553516"/>
  <p:tag name="MH" val="20150715221728"/>
  <p:tag name="MH_LIBRARY" val="CONTENTS"/>
  <p:tag name="MH_ORDER" val="1"/>
  <p:tag name="MH_TYPE" val="NUMBER"/>
</p:tagLst>
</file>

<file path=ppt/tags/tag50.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a*1_1_1"/>
  <p:tag name="KSO_WM_UNIT_INDEX" val="1_1_1"/>
  <p:tag name="KSO_WM_UNIT_ISCONTENTSTITLE" val="0"/>
  <p:tag name="KSO_WM_UNIT_LAYERLEVEL" val="1_1_1"/>
  <p:tag name="KSO_WM_UNIT_NOCLEAR" val="0"/>
  <p:tag name="KSO_WM_UNIT_PRESET_TEXT" val="添加标题"/>
  <p:tag name="KSO_WM_UNIT_TEXT_FILL_FORE_SCHEMECOLOR_INDEX" val="13"/>
  <p:tag name="KSO_WM_UNIT_TEXT_FILL_TYPE" val="1"/>
  <p:tag name="KSO_WM_UNIT_TYPE" val="l_h_a"/>
  <p:tag name="KSO_WM_UNIT_VALUE" val="10"/>
</p:tagLst>
</file>

<file path=ppt/tags/tag51.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f*1_2_1"/>
  <p:tag name="KSO_WM_UNIT_INDEX" val="1_2_1"/>
  <p:tag name="KSO_WM_UNIT_LAYERLEVEL" val="1_1_1"/>
  <p:tag name="KSO_WM_UNIT_NOCLEAR" val="0"/>
  <p:tag name="KSO_WM_UNIT_PRESET_TEXT" val="单击此处添加文本具体内容，简明扼要的阐述您的观点。"/>
  <p:tag name="KSO_WM_UNIT_TEXT_FILL_FORE_SCHEMECOLOR_INDEX" val="13"/>
  <p:tag name="KSO_WM_UNIT_TEXT_FILL_TYPE" val="1"/>
  <p:tag name="KSO_WM_UNIT_TYPE" val="l_h_f"/>
  <p:tag name="KSO_WM_UNIT_VALUE" val="51"/>
</p:tagLst>
</file>

<file path=ppt/tags/tag52.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a*1_2_1"/>
  <p:tag name="KSO_WM_UNIT_INDEX" val="1_2_1"/>
  <p:tag name="KSO_WM_UNIT_ISCONTENTSTITLE" val="0"/>
  <p:tag name="KSO_WM_UNIT_LAYERLEVEL" val="1_1_1"/>
  <p:tag name="KSO_WM_UNIT_NOCLEAR" val="0"/>
  <p:tag name="KSO_WM_UNIT_PRESET_TEXT" val="添加标题"/>
  <p:tag name="KSO_WM_UNIT_TEXT_FILL_FORE_SCHEMECOLOR_INDEX" val="13"/>
  <p:tag name="KSO_WM_UNIT_TEXT_FILL_TYPE" val="1"/>
  <p:tag name="KSO_WM_UNIT_TYPE" val="l_h_a"/>
  <p:tag name="KSO_WM_UNIT_VALUE" val="10"/>
</p:tagLst>
</file>

<file path=ppt/tags/tag53.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f*1_3_1"/>
  <p:tag name="KSO_WM_UNIT_INDEX" val="1_3_1"/>
  <p:tag name="KSO_WM_UNIT_LAYERLEVEL" val="1_1_1"/>
  <p:tag name="KSO_WM_UNIT_NOCLEAR" val="0"/>
  <p:tag name="KSO_WM_UNIT_PRESET_TEXT" val="单击此处添加文本具体内容，简明扼要的阐述您的观点。"/>
  <p:tag name="KSO_WM_UNIT_TEXT_FILL_FORE_SCHEMECOLOR_INDEX" val="13"/>
  <p:tag name="KSO_WM_UNIT_TEXT_FILL_TYPE" val="1"/>
  <p:tag name="KSO_WM_UNIT_TYPE" val="l_h_f"/>
  <p:tag name="KSO_WM_UNIT_VALUE" val="51"/>
</p:tagLst>
</file>

<file path=ppt/tags/tag54.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633"/>
  <p:tag name="KSO_WM_UNIT_COMPATIBLE" val="0"/>
  <p:tag name="KSO_WM_UNIT_DIAGRAM_ISNUMVISUAL" val="0"/>
  <p:tag name="KSO_WM_UNIT_DIAGRAM_ISREFERUNIT" val="0"/>
  <p:tag name="KSO_WM_UNIT_HIGHLIGHT" val="0"/>
  <p:tag name="KSO_WM_UNIT_ID" val="diagram633_6*l_h_a*1_3_1"/>
  <p:tag name="KSO_WM_UNIT_INDEX" val="1_3_1"/>
  <p:tag name="KSO_WM_UNIT_ISCONTENTSTITLE" val="0"/>
  <p:tag name="KSO_WM_UNIT_LAYERLEVEL" val="1_1_1"/>
  <p:tag name="KSO_WM_UNIT_NOCLEAR" val="0"/>
  <p:tag name="KSO_WM_UNIT_PRESET_TEXT" val="添加标题"/>
  <p:tag name="KSO_WM_UNIT_TEXT_FILL_FORE_SCHEMECOLOR_INDEX" val="13"/>
  <p:tag name="KSO_WM_UNIT_TEXT_FILL_TYPE" val="1"/>
  <p:tag name="KSO_WM_UNIT_TYPE" val="l_h_a"/>
  <p:tag name="KSO_WM_UNIT_VALUE" val="10"/>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ID" val="553516"/>
  <p:tag name="MH" val="20150715221728"/>
  <p:tag name="MH_LIBRARY" val="CONTENTS"/>
  <p:tag name="MH_ORDER" val="1"/>
  <p:tag name="MH_TYPE" val="NUMBER"/>
</p:tagLst>
</file>

<file path=ppt/tags/tag58.xml><?xml version="1.0" encoding="utf-8"?>
<p:tagLst xmlns:p="http://schemas.openxmlformats.org/presentationml/2006/main">
  <p:tag name="ID" val="553516"/>
  <p:tag name="MH" val="20150715221728"/>
  <p:tag name="MH_LIBRARY" val="CONTENTS"/>
  <p:tag name="MH_ORDER" val="1"/>
  <p:tag name="MH_TYPE" val="NUMBER"/>
</p:tagLst>
</file>

<file path=ppt/tags/tag59.xml><?xml version="1.0" encoding="utf-8"?>
<p:tagLst xmlns:p="http://schemas.openxmlformats.org/presentationml/2006/main">
  <p:tag name="ID" val="553516"/>
  <p:tag name="MH" val="20150715221728"/>
  <p:tag name="MH_LIBRARY" val="CONTENTS"/>
  <p:tag name="MH_ORDER" val="1"/>
  <p:tag name="MH_TYPE" val="NUMBER"/>
</p:tagLst>
</file>

<file path=ppt/tags/tag6.xml><?xml version="1.0" encoding="utf-8"?>
<p:tagLst xmlns:p="http://schemas.openxmlformats.org/presentationml/2006/main">
  <p:tag name="ID" val="553516"/>
  <p:tag name="MH" val="20150715221728"/>
  <p:tag name="MH_LIBRARY" val="CONTENTS"/>
  <p:tag name="MH_ORDER" val="1"/>
  <p:tag name="MH_TYPE" val="NUMBER"/>
</p:tagLst>
</file>

<file path=ppt/tags/tag60.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0197_1*l_h_i*1_2_2"/>
  <p:tag name="KSO_WM_UNIT_INDEX" val="1_2_2"/>
  <p:tag name="KSO_WM_UNIT_LAYERLEVEL" val="1_1_1"/>
  <p:tag name="KSO_WM_UNIT_TYPE" val="l_h_i"/>
</p:tagLst>
</file>

<file path=ppt/tags/tag61.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0197_1*l_i*1_1"/>
  <p:tag name="KSO_WM_UNIT_INDEX" val="1_1"/>
  <p:tag name="KSO_WM_UNIT_LAYERLEVEL" val="1_1"/>
  <p:tag name="KSO_WM_UNIT_TYPE" val="l_i"/>
</p:tagLst>
</file>

<file path=ppt/tags/tag62.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0197_1*l_h_i*1_1_2"/>
  <p:tag name="KSO_WM_UNIT_INDEX" val="1_1_2"/>
  <p:tag name="KSO_WM_UNIT_LAYERLEVEL" val="1_1_1"/>
  <p:tag name="KSO_WM_UNIT_TYPE" val="l_h_i"/>
</p:tagLst>
</file>

<file path=ppt/tags/tag63.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FILL_FORE_SCHEMECOLOR_INDEX" val="6"/>
  <p:tag name="KSO_WM_UNIT_FILL_TYPE" val="1"/>
  <p:tag name="KSO_WM_UNIT_HIGHLIGHT" val="0"/>
  <p:tag name="KSO_WM_UNIT_ID" val="diagram20200197_1*l_h_i*1_1_1"/>
  <p:tag name="KSO_WM_UNIT_INDEX" val="1_1_1"/>
  <p:tag name="KSO_WM_UNIT_LAYERLEVEL" val="1_1_1"/>
  <p:tag name="KSO_WM_UNIT_LINE_FILL_TYPE" val="2"/>
  <p:tag name="KSO_WM_UNIT_LINE_FORE_SCHEMECOLOR_INDEX" val="14"/>
  <p:tag name="KSO_WM_UNIT_TYPE" val="l_h_i"/>
</p:tagLst>
</file>

<file path=ppt/tags/tag64.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diagram20200197_1*l_h_i*1_2_1"/>
  <p:tag name="KSO_WM_UNIT_INDEX" val="1_2_1"/>
  <p:tag name="KSO_WM_UNIT_LAYERLEVEL" val="1_1_1"/>
  <p:tag name="KSO_WM_UNIT_LINE_FILL_TYPE" val="2"/>
  <p:tag name="KSO_WM_UNIT_LINE_FORE_SCHEMECOLOR_INDEX" val="14"/>
  <p:tag name="KSO_WM_UNIT_TYPE" val="l_h_i"/>
</p:tagLst>
</file>

<file path=ppt/tags/tag65.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diagram20200197_1*l_i*1_2"/>
  <p:tag name="KSO_WM_UNIT_INDEX" val="1_2"/>
  <p:tag name="KSO_WM_UNIT_LAYERLEVEL" val="1_1"/>
  <p:tag name="KSO_WM_UNIT_LINE_FILL_TYPE" val="2"/>
  <p:tag name="KSO_WM_UNIT_LINE_FORE_SCHEMECOLOR_INDEX" val="14"/>
  <p:tag name="KSO_WM_UNIT_TYPE" val="l_i"/>
</p:tagLst>
</file>

<file path=ppt/tags/tag66.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HIGHLIGHT" val="0"/>
  <p:tag name="KSO_WM_UNIT_ID" val="diagram20200197_1*l_h_a*1_1_1"/>
  <p:tag name="KSO_WM_UNIT_INDEX" val="1_1_1"/>
  <p:tag name="KSO_WM_UNIT_ISCONTENTSTITLE" val="0"/>
  <p:tag name="KSO_WM_UNIT_LAYERLEVEL" val="1_1_1"/>
  <p:tag name="KSO_WM_UNIT_NOCLEAR" val="0"/>
  <p:tag name="KSO_WM_UNIT_PRESET_TEXT" val="添加标题"/>
  <p:tag name="KSO_WM_UNIT_TEXT_FILL_FORE_SCHEMECOLOR_INDEX" val="14"/>
  <p:tag name="KSO_WM_UNIT_TEXT_FILL_TYPE" val="1"/>
  <p:tag name="KSO_WM_UNIT_TYPE" val="l_h_a"/>
  <p:tag name="KSO_WM_UNIT_VALUE" val="5"/>
</p:tagLst>
</file>

<file path=ppt/tags/tag67.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HIGHLIGHT" val="0"/>
  <p:tag name="KSO_WM_UNIT_ID" val="diagram20200197_1*l_h_a*1_2_1"/>
  <p:tag name="KSO_WM_UNIT_INDEX" val="1_2_1"/>
  <p:tag name="KSO_WM_UNIT_ISCONTENTSTITLE" val="0"/>
  <p:tag name="KSO_WM_UNIT_LAYERLEVEL" val="1_1_1"/>
  <p:tag name="KSO_WM_UNIT_NOCLEAR" val="0"/>
  <p:tag name="KSO_WM_UNIT_PRESET_TEXT" val="添加标题"/>
  <p:tag name="KSO_WM_UNIT_TEXT_FILL_FORE_SCHEMECOLOR_INDEX" val="14"/>
  <p:tag name="KSO_WM_UNIT_TEXT_FILL_TYPE" val="1"/>
  <p:tag name="KSO_WM_UNIT_TYPE" val="l_h_a"/>
  <p:tag name="KSO_WM_UNIT_VALUE" val="7"/>
</p:tagLst>
</file>

<file path=ppt/tags/tag68.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HIGHLIGHT" val="0"/>
  <p:tag name="KSO_WM_UNIT_ID" val="diagram20200197_1*l_w*1_1"/>
  <p:tag name="KSO_WM_UNIT_INDEX" val="1_1"/>
  <p:tag name="KSO_WM_UNIT_ISCONTENTSTITLE" val="0"/>
  <p:tag name="KSO_WM_UNIT_LAYERLEVEL" val="1_1"/>
  <p:tag name="KSO_WM_UNIT_NOCLEAR" val="0"/>
  <p:tag name="KSO_WM_UNIT_PRESET_TEXT" val="添加标题"/>
  <p:tag name="KSO_WM_UNIT_TEXT_FILL_FORE_SCHEMECOLOR_INDEX" val="14"/>
  <p:tag name="KSO_WM_UNIT_TEXT_FILL_TYPE" val="1"/>
  <p:tag name="KSO_WM_UNIT_TYPE" val="l_w"/>
  <p:tag name="KSO_WM_UNIT_VALUE" val="4"/>
</p:tagLst>
</file>

<file path=ppt/tags/tag69.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HIGHLIGHT" val="0"/>
  <p:tag name="KSO_WM_UNIT_ID" val="diagram20200197_1*l_h_f*1_1_1"/>
  <p:tag name="KSO_WM_UNIT_INDEX" val="1_1_1"/>
  <p:tag name="KSO_WM_UNIT_LAYERLEVEL" val="1_1_1"/>
  <p:tag name="KSO_WM_UNIT_NOCLEAR" val="0"/>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TYPE" val="l_h_f"/>
  <p:tag name="KSO_WM_UNIT_VALUE" val="70"/>
</p:tagLst>
</file>

<file path=ppt/tags/tag7.xml><?xml version="1.0" encoding="utf-8"?>
<p:tagLst xmlns:p="http://schemas.openxmlformats.org/presentationml/2006/main">
  <p:tag name="ID" val="553516"/>
  <p:tag name="MH" val="20150715221728"/>
  <p:tag name="MH_LIBRARY" val="CONTENTS"/>
  <p:tag name="MH_ORDER" val="1"/>
  <p:tag name="MH_TYPE" val="NUMBER"/>
</p:tagLst>
</file>

<file path=ppt/tags/tag70.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HIGHLIGHT" val="0"/>
  <p:tag name="KSO_WM_UNIT_ID" val="diagram20200197_1*l_w*1_2"/>
  <p:tag name="KSO_WM_UNIT_INDEX" val="1_2"/>
  <p:tag name="KSO_WM_UNIT_ISCONTENTSTITLE" val="0"/>
  <p:tag name="KSO_WM_UNIT_LAYERLEVEL" val="1_1"/>
  <p:tag name="KSO_WM_UNIT_NOCLEAR" val="0"/>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TYPE" val="l_w"/>
  <p:tag name="KSO_WM_UNIT_VALUE" val="70"/>
</p:tagLst>
</file>

<file path=ppt/tags/tag71.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00197"/>
  <p:tag name="KSO_WM_UNIT_COMPATIBLE" val="0"/>
  <p:tag name="KSO_WM_UNIT_DIAGRAM_ISNUMVISUAL" val="0"/>
  <p:tag name="KSO_WM_UNIT_DIAGRAM_ISREFERUNIT" val="0"/>
  <p:tag name="KSO_WM_UNIT_HIGHLIGHT" val="0"/>
  <p:tag name="KSO_WM_UNIT_ID" val="diagram20200197_1*l_h_f*1_2_1"/>
  <p:tag name="KSO_WM_UNIT_INDEX" val="1_2_1"/>
  <p:tag name="KSO_WM_UNIT_LAYERLEVEL" val="1_1_1"/>
  <p:tag name="KSO_WM_UNIT_NOCLEAR" val="0"/>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TYPE" val="l_h_f"/>
  <p:tag name="KSO_WM_UNIT_VALUE" val="70"/>
</p:tagLst>
</file>

<file path=ppt/tags/tag72.xml><?xml version="1.0" encoding="utf-8"?>
<p:tagLst xmlns:p="http://schemas.openxmlformats.org/presentationml/2006/main">
  <p:tag name="ID" val="553516"/>
  <p:tag name="MH" val="20150715221728"/>
  <p:tag name="MH_LIBRARY" val="CONTENTS"/>
  <p:tag name="MH_ORDER" val="1"/>
  <p:tag name="MH_TYPE" val="NUMBER"/>
</p:tagLst>
</file>

<file path=ppt/tags/tag73.xml><?xml version="1.0" encoding="utf-8"?>
<p:tagLst xmlns:p="http://schemas.openxmlformats.org/presentationml/2006/main">
  <p:tag name="ID" val="553516"/>
  <p:tag name="MH" val="20150715221728"/>
  <p:tag name="MH_LIBRARY" val="CONTENTS"/>
  <p:tag name="MH_ORDER" val="1"/>
  <p:tag name="MH_TYPE" val="NUMBER"/>
</p:tagLst>
</file>

<file path=ppt/tags/tag74.xml><?xml version="1.0" encoding="utf-8"?>
<p:tagLst xmlns:p="http://schemas.openxmlformats.org/presentationml/2006/main">
  <p:tag name="ID" val="553516"/>
  <p:tag name="MH" val="20150715221728"/>
  <p:tag name="MH_LIBRARY" val="CONTENTS"/>
  <p:tag name="MH_ORDER" val="1"/>
  <p:tag name="MH_TYPE" val="NUMBER"/>
</p:tagLst>
</file>

<file path=ppt/tags/tag75.xml><?xml version="1.0" encoding="utf-8"?>
<p:tagLst xmlns:p="http://schemas.openxmlformats.org/presentationml/2006/main">
  <p:tag name="ID" val="553516"/>
  <p:tag name="MH" val="20150715221728"/>
  <p:tag name="MH_LIBRARY" val="CONTENTS"/>
  <p:tag name="MH_ORDER" val="1"/>
  <p:tag name="MH_TYPE" val="NUMBER"/>
</p:tagLst>
</file>

<file path=ppt/tags/tag76.xml><?xml version="1.0" encoding="utf-8"?>
<p:tagLst xmlns:p="http://schemas.openxmlformats.org/presentationml/2006/main">
  <p:tag name="ID" val="553516"/>
  <p:tag name="MH" val="20150715221728"/>
  <p:tag name="MH_LIBRARY" val="CONTENTS"/>
  <p:tag name="MH_ORDER" val="1"/>
  <p:tag name="MH_TYPE" val="NUMBER"/>
</p:tagLst>
</file>

<file path=ppt/tags/tag77.xml><?xml version="1.0" encoding="utf-8"?>
<p:tagLst xmlns:p="http://schemas.openxmlformats.org/presentationml/2006/main">
  <p:tag name="ID" val="553516"/>
  <p:tag name="MH" val="20150715221728"/>
  <p:tag name="MH_LIBRARY" val="CONTENTS"/>
  <p:tag name="MH_ORDER" val="1"/>
  <p:tag name="MH_TYPE" val="NUMBER"/>
</p:tagLst>
</file>

<file path=ppt/tags/tag78.xml><?xml version="1.0" encoding="utf-8"?>
<p:tagLst xmlns:p="http://schemas.openxmlformats.org/presentationml/2006/main">
  <p:tag name="ID" val="553516"/>
  <p:tag name="MH" val="20150715221728"/>
  <p:tag name="MH_LIBRARY" val="CONTENTS"/>
  <p:tag name="MH_ORDER" val="1"/>
  <p:tag name="MH_TYPE" val="NUMBER"/>
</p:tagLst>
</file>

<file path=ppt/tags/tag79.xml><?xml version="1.0" encoding="utf-8"?>
<p:tagLst xmlns:p="http://schemas.openxmlformats.org/presentationml/2006/main">
  <p:tag name="ID" val="553516"/>
  <p:tag name="MH" val="20150715221728"/>
  <p:tag name="MH_LIBRARY" val="CONTENTS"/>
  <p:tag name="MH_ORDER" val="1"/>
  <p:tag name="MH_TYPE" val="NUMBER"/>
</p:tagLst>
</file>

<file path=ppt/tags/tag8.xml><?xml version="1.0" encoding="utf-8"?>
<p:tagLst xmlns:p="http://schemas.openxmlformats.org/presentationml/2006/main">
  <p:tag name="ID" val="553516"/>
  <p:tag name="MH" val="20150715221728"/>
  <p:tag name="MH_LIBRARY" val="CONTENTS"/>
  <p:tag name="MH_ORDER" val="1"/>
  <p:tag name="MH_TYPE" val="NUMBER"/>
</p:tagLst>
</file>

<file path=ppt/tags/tag80.xml><?xml version="1.0" encoding="utf-8"?>
<p:tagLst xmlns:p="http://schemas.openxmlformats.org/presentationml/2006/main">
  <p:tag name="ID" val="553516"/>
  <p:tag name="MH" val="20150715221728"/>
  <p:tag name="MH_LIBRARY" val="CONTENTS"/>
  <p:tag name="MH_ORDER" val="1"/>
  <p:tag name="MH_TYPE" val="NUMBER"/>
</p:tagLst>
</file>

<file path=ppt/tags/tag81.xml><?xml version="1.0" encoding="utf-8"?>
<p:tagLst xmlns:p="http://schemas.openxmlformats.org/presentationml/2006/main">
  <p:tag name="ID" val="553516"/>
  <p:tag name="MH" val="20150715221728"/>
  <p:tag name="MH_LIBRARY" val="CONTENTS"/>
  <p:tag name="MH_ORDER" val="1"/>
  <p:tag name="MH_TYPE" val="NUMBER"/>
</p:tagLst>
</file>

<file path=ppt/tags/tag82.xml><?xml version="1.0" encoding="utf-8"?>
<p:tagLst xmlns:p="http://schemas.openxmlformats.org/presentationml/2006/main">
  <p:tag name="ID" val="553516"/>
  <p:tag name="MH" val="20150715221728"/>
  <p:tag name="MH_LIBRARY" val="CONTENTS"/>
  <p:tag name="MH_ORDER" val="1"/>
  <p:tag name="MH_TYPE" val="NUMBER"/>
</p:tagLst>
</file>

<file path=ppt/tags/tag83.xml><?xml version="1.0" encoding="utf-8"?>
<p:tagLst xmlns:p="http://schemas.openxmlformats.org/presentationml/2006/main">
  <p:tag name="ID" val="553516"/>
  <p:tag name="MH" val="20150715221728"/>
  <p:tag name="MH_LIBRARY" val="CONTENTS"/>
  <p:tag name="MH_ORDER" val="1"/>
  <p:tag name="MH_TYPE" val="NUMBER"/>
</p:tagLst>
</file>

<file path=ppt/tags/tag84.xml><?xml version="1.0" encoding="utf-8"?>
<p:tagLst xmlns:p="http://schemas.openxmlformats.org/presentationml/2006/main">
  <p:tag name="PA" val="v4.0.0"/>
</p:tagLst>
</file>

<file path=ppt/tags/tag85.xml><?xml version="1.0" encoding="utf-8"?>
<p:tagLst xmlns:p="http://schemas.openxmlformats.org/presentationml/2006/main">
  <p:tag name="PA" val="v4.0.0"/>
  <p:tag name="KSO_WM_DIAGRAM_VIRTUALLY_FRAME" val="{&quot;height&quot;:499.4206692913385,&quot;left&quot;:97.71062992125982,&quot;top&quot;:58.15,&quot;width&quot;:818.5893700787402}"/>
</p:tagLst>
</file>

<file path=ppt/tags/tag86.xml><?xml version="1.0" encoding="utf-8"?>
<p:tagLst xmlns:p="http://schemas.openxmlformats.org/presentationml/2006/main">
  <p:tag name="KSO_WM_DIAGRAM_VIRTUALLY_FRAME" val="{&quot;height&quot;:499.4206692913385,&quot;left&quot;:97.71062992125982,&quot;top&quot;:58.15,&quot;width&quot;:818.5893700787402}"/>
</p:tagLst>
</file>

<file path=ppt/tags/tag87.xml><?xml version="1.0" encoding="utf-8"?>
<p:tagLst xmlns:p="http://schemas.openxmlformats.org/presentationml/2006/main">
  <p:tag name="KSO_WM_DIAGRAM_VIRTUALLY_FRAME" val="{&quot;height&quot;:499.4206692913385,&quot;left&quot;:97.71062992125982,&quot;top&quot;:58.15,&quot;width&quot;:818.5893700787402}"/>
</p:tagLst>
</file>

<file path=ppt/tags/tag88.xml><?xml version="1.0" encoding="utf-8"?>
<p:tagLst xmlns:p="http://schemas.openxmlformats.org/presentationml/2006/main">
  <p:tag name="KSO_WM_DIAGRAM_VIRTUALLY_FRAME" val="{&quot;height&quot;:499.4206692913385,&quot;left&quot;:97.71062992125982,&quot;top&quot;:58.15,&quot;width&quot;:818.5893700787402}"/>
</p:tagLst>
</file>

<file path=ppt/tags/tag89.xml><?xml version="1.0" encoding="utf-8"?>
<p:tagLst xmlns:p="http://schemas.openxmlformats.org/presentationml/2006/main">
  <p:tag name="KSO_WM_DIAGRAM_VIRTUALLY_FRAME" val="{&quot;height&quot;:499.4206692913385,&quot;left&quot;:97.71062992125982,&quot;top&quot;:58.15,&quot;width&quot;:818.5893700787402}"/>
</p:tagLst>
</file>

<file path=ppt/tags/tag9.xml><?xml version="1.0" encoding="utf-8"?>
<p:tagLst xmlns:p="http://schemas.openxmlformats.org/presentationml/2006/main">
  <p:tag name="ID" val="553516"/>
  <p:tag name="MH" val="20150715221728"/>
  <p:tag name="MH_LIBRARY" val="CONTENTS"/>
  <p:tag name="MH_ORDER" val="1"/>
  <p:tag name="MH_TYPE" val="NUMBER"/>
</p:tagLst>
</file>

<file path=ppt/tags/tag90.xml><?xml version="1.0" encoding="utf-8"?>
<p:tagLst xmlns:p="http://schemas.openxmlformats.org/presentationml/2006/main">
  <p:tag name="KSO_WM_DIAGRAM_VIRTUALLY_FRAME" val="{&quot;height&quot;:499.4206692913385,&quot;left&quot;:97.71062992125982,&quot;top&quot;:58.15,&quot;width&quot;:818.5893700787402}"/>
</p:tagLst>
</file>

<file path=ppt/tags/tag91.xml><?xml version="1.0" encoding="utf-8"?>
<p:tagLst xmlns:p="http://schemas.openxmlformats.org/presentationml/2006/main">
  <p:tag name="KSO_WM_DIAGRAM_VIRTUALLY_FRAME" val="{&quot;height&quot;:499.4206692913385,&quot;left&quot;:97.71062992125982,&quot;top&quot;:58.15,&quot;width&quot;:818.5893700787402}"/>
</p:tagLst>
</file>

<file path=ppt/tags/tag92.xml><?xml version="1.0" encoding="utf-8"?>
<p:tagLst xmlns:p="http://schemas.openxmlformats.org/presentationml/2006/main">
  <p:tag name="KSO_WM_DIAGRAM_VIRTUALLY_FRAME" val="{&quot;height&quot;:499.4206692913385,&quot;left&quot;:97.71062992125982,&quot;top&quot;:58.15,&quot;width&quot;:818.5893700787402}"/>
</p:tagLst>
</file>

<file path=ppt/tags/tag93.xml><?xml version="1.0" encoding="utf-8"?>
<p:tagLst xmlns:p="http://schemas.openxmlformats.org/presentationml/2006/main">
  <p:tag name="KSO_WM_DIAGRAM_VIRTUALLY_FRAME" val="{&quot;height&quot;:499.4206692913385,&quot;left&quot;:97.71062992125982,&quot;top&quot;:58.15,&quot;width&quot;:818.5893700787402}"/>
</p:tagLst>
</file>

<file path=ppt/tags/tag94.xml><?xml version="1.0" encoding="utf-8"?>
<p:tagLst xmlns:p="http://schemas.openxmlformats.org/presentationml/2006/main">
  <p:tag name="KSO_WM_DIAGRAM_VIRTUALLY_FRAME" val="{&quot;height&quot;:499.4206692913385,&quot;left&quot;:97.71062992125982,&quot;top&quot;:58.15,&quot;width&quot;:818.5893700787402}"/>
</p:tagLst>
</file>

<file path=ppt/tags/tag95.xml><?xml version="1.0" encoding="utf-8"?>
<p:tagLst xmlns:p="http://schemas.openxmlformats.org/presentationml/2006/main">
  <p:tag name="KSO_WM_DIAGRAM_VIRTUALLY_FRAME" val="{&quot;height&quot;:499.4206692913385,&quot;left&quot;:97.71062992125982,&quot;top&quot;:58.15,&quot;width&quot;:818.5893700787402}"/>
</p:tagLst>
</file>

<file path=ppt/tags/tag96.xml><?xml version="1.0" encoding="utf-8"?>
<p:tagLst xmlns:p="http://schemas.openxmlformats.org/presentationml/2006/main">
  <p:tag name="KSO_WM_DIAGRAM_VIRTUALLY_FRAME" val="{&quot;height&quot;:499.4206692913385,&quot;left&quot;:97.71062992125982,&quot;top&quot;:58.15,&quot;width&quot;:818.5893700787402}"/>
</p:tagLst>
</file>

<file path=ppt/tags/tag97.xml><?xml version="1.0" encoding="utf-8"?>
<p:tagLst xmlns:p="http://schemas.openxmlformats.org/presentationml/2006/main">
  <p:tag name="KSO_WM_DIAGRAM_VIRTUALLY_FRAME" val="{&quot;height&quot;:499.4206692913385,&quot;left&quot;:97.71062992125982,&quot;top&quot;:58.15,&quot;width&quot;:818.5893700787402}"/>
</p:tagLst>
</file>

<file path=ppt/tags/tag98.xml><?xml version="1.0" encoding="utf-8"?>
<p:tagLst xmlns:p="http://schemas.openxmlformats.org/presentationml/2006/main">
  <p:tag name="KSO_WM_DIAGRAM_VIRTUALLY_FRAME" val="{&quot;height&quot;:499.4206692913385,&quot;left&quot;:97.71062992125982,&quot;top&quot;:58.15,&quot;width&quot;:818.5893700787402}"/>
</p:tagLst>
</file>

<file path=ppt/tags/tag99.xml><?xml version="1.0" encoding="utf-8"?>
<p:tagLst xmlns:p="http://schemas.openxmlformats.org/presentationml/2006/main">
  <p:tag name="KSO_WM_DIAGRAM_VIRTUALLY_FRAME" val="{&quot;height&quot;:499.4206692913385,&quot;left&quot;:97.71062992125982,&quot;top&quot;:58.15,&quot;width&quot;:818.5893700787402}"/>
</p:tagLst>
</file>

<file path=ppt/theme/theme1.xml><?xml version="1.0" encoding="utf-8"?>
<a:theme xmlns:a="http://schemas.openxmlformats.org/drawingml/2006/main" name="Office 主题​​">
  <a:themeElements>
    <a:clrScheme name="科技展">
      <a:dk1>
        <a:sysClr val="windowText" lastClr="000000"/>
      </a:dk1>
      <a:lt1>
        <a:sysClr val="window" lastClr="FFFFFF"/>
      </a:lt1>
      <a:dk2>
        <a:srgbClr val="44546A"/>
      </a:dk2>
      <a:lt2>
        <a:srgbClr val="E7E6E6"/>
      </a:lt2>
      <a:accent1>
        <a:srgbClr val="3F3F3F"/>
      </a:accent1>
      <a:accent2>
        <a:srgbClr val="00B0F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科技展">
      <a:dk1>
        <a:sysClr val="windowText" lastClr="000000"/>
      </a:dk1>
      <a:lt1>
        <a:sysClr val="window" lastClr="FFFFFF"/>
      </a:lt1>
      <a:dk2>
        <a:srgbClr val="44546A"/>
      </a:dk2>
      <a:lt2>
        <a:srgbClr val="E7E6E6"/>
      </a:lt2>
      <a:accent1>
        <a:srgbClr val="3F3F3F"/>
      </a:accent1>
      <a:accent2>
        <a:srgbClr val="00B0F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overrid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7090</Words>
  <Application>WPS 演示</Application>
  <PresentationFormat>全屏显示(4:3)</PresentationFormat>
  <Paragraphs>349</Paragraphs>
  <Slides>41</Slides>
  <Notes>42</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41</vt:i4>
      </vt:variant>
    </vt:vector>
  </HeadingPairs>
  <TitlesOfParts>
    <vt:vector size="65" baseType="lpstr">
      <vt:lpstr>Arial</vt:lpstr>
      <vt:lpstr>宋体</vt:lpstr>
      <vt:lpstr>Wingdings</vt:lpstr>
      <vt:lpstr>Calibri</vt:lpstr>
      <vt:lpstr>微软雅黑</vt:lpstr>
      <vt:lpstr>等线</vt:lpstr>
      <vt:lpstr>Arial</vt:lpstr>
      <vt:lpstr>Times New Roman</vt:lpstr>
      <vt:lpstr>fnsystSCBold</vt:lpstr>
      <vt:lpstr>Segoe Print</vt:lpstr>
      <vt:lpstr>思源宋体 Bold</vt:lpstr>
      <vt:lpstr>Arial Unicode MS</vt:lpstr>
      <vt:lpstr>等线 Light</vt:lpstr>
      <vt:lpstr>思源宋体-超粗体 2</vt:lpstr>
      <vt:lpstr>Calibri</vt:lpstr>
      <vt:lpstr>思源黑体-粗体 1</vt:lpstr>
      <vt:lpstr>黑体</vt:lpstr>
      <vt:lpstr>仓耳青禾体-谷力 W05</vt:lpstr>
      <vt:lpstr>思源黑体 CN Normal</vt:lpstr>
      <vt:lpstr>幼圆</vt:lpstr>
      <vt:lpstr>Lato</vt:lpstr>
      <vt:lpstr>仓耳明楷 W03</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黄煜</cp:lastModifiedBy>
  <cp:revision>6</cp:revision>
  <dcterms:created xsi:type="dcterms:W3CDTF">2025-01-02T03:30:00Z</dcterms:created>
  <dcterms:modified xsi:type="dcterms:W3CDTF">2025-01-02T04:15:22Z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A0A627F990C84FACBCEE5B79AFCC6385_12</vt:lpwstr>
  </property>
  <property fmtid="{D5CDD505-2E9C-101B-9397-08002B2CF9AE}" pid="3" name="KSOProductBuildVer">
    <vt:lpwstr>2052-12.1.0.16929</vt:lpwstr>
  </property>
</Properties>
</file>