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7" r:id="rId4"/>
    <p:sldId id="308" r:id="rId5"/>
    <p:sldId id="309" r:id="rId6"/>
    <p:sldId id="306" r:id="rId7"/>
    <p:sldId id="305" r:id="rId8"/>
    <p:sldId id="310" r:id="rId9"/>
    <p:sldId id="311" r:id="rId10"/>
    <p:sldId id="314" r:id="rId11"/>
    <p:sldId id="313" r:id="rId12"/>
    <p:sldId id="312" r:id="rId13"/>
    <p:sldId id="290" r:id="rId14"/>
  </p:sldIdLst>
  <p:sldSz cx="9144000" cy="5143500" type="screen16x9"/>
  <p:notesSz cx="6858000" cy="9144000"/>
  <p:custDataLst>
    <p:tags r:id="rId1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8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>
      <p:cViewPr>
        <p:scale>
          <a:sx n="80" d="100"/>
          <a:sy n="80" d="100"/>
        </p:scale>
        <p:origin x="-1086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1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1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1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1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ED0C-DAEC-4513-8FE5-0BC66DC3AA12}" type="datetimeFigureOut">
              <a:rPr lang="pt-BR" smtClean="0"/>
              <a:pPr/>
              <a:t>23/02/2019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43942" y="2664931"/>
            <a:ext cx="5242637" cy="13849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solidFill>
                <a:srgbClr val="E2001A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2800" dirty="0" smtClean="0">
                <a:solidFill>
                  <a:srgbClr val="E2001A"/>
                </a:solidFill>
                <a:latin typeface="Arial Rounded MT Bold" panose="020F0704030504030204" pitchFamily="34" charset="0"/>
              </a:rPr>
              <a:t>Prof. Antonio Andrade</a:t>
            </a:r>
          </a:p>
          <a:p>
            <a:pPr algn="ctr"/>
            <a:r>
              <a:rPr lang="pt-BR" sz="2800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a.a.s@uni9.pro.br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79" y="2664931"/>
            <a:ext cx="1333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86289" y="710315"/>
            <a:ext cx="59806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E2001A"/>
                </a:solidFill>
                <a:latin typeface="Arial Rounded MT Bold" panose="020F0704030504030204" pitchFamily="34" charset="0"/>
              </a:rPr>
              <a:t>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11384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84047" y="7944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/>
              <a:t>COMO INSERIR GETTER E SETTER</a:t>
            </a:r>
            <a:endParaRPr lang="pt-B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050"/>
            <a:ext cx="60198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pic>
        <p:nvPicPr>
          <p:cNvPr id="1026" name="Picture 2" descr="Resultado de imagem para mere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51" y="843558"/>
            <a:ext cx="4846977" cy="32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22472" y="1779662"/>
            <a:ext cx="15573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Voltar:</a:t>
            </a:r>
          </a:p>
          <a:p>
            <a:r>
              <a:rPr lang="pt-BR" sz="2800" dirty="0" smtClean="0"/>
              <a:t>21:20h</a:t>
            </a:r>
          </a:p>
          <a:p>
            <a:endParaRPr lang="pt-BR" sz="2800" dirty="0"/>
          </a:p>
          <a:p>
            <a:r>
              <a:rPr lang="pt-BR" sz="2800" dirty="0" smtClean="0"/>
              <a:t>Para</a:t>
            </a:r>
          </a:p>
          <a:p>
            <a:r>
              <a:rPr lang="pt-BR" sz="2800" dirty="0" smtClean="0"/>
              <a:t>Atividade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01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84047" y="7944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/>
              <a:t>ATIVIDADE</a:t>
            </a:r>
            <a:endParaRPr lang="pt-BR" sz="20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27779" y="1347614"/>
            <a:ext cx="7032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Com base no modelo apresentado, fazer um programa que calcule o IMC</a:t>
            </a:r>
            <a:endParaRPr lang="pt-BR" sz="2000" dirty="0"/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/>
              <a:t>Onde se usa classe Aluno, usar classe Pessoa.</a:t>
            </a:r>
          </a:p>
          <a:p>
            <a:pPr marL="285750" indent="-285750">
              <a:buFont typeface="Arial" charset="0"/>
              <a:buChar char="•"/>
            </a:pPr>
            <a:endParaRPr lang="pt-BR" sz="2000" dirty="0"/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/>
              <a:t>Atributos (Classe Pessoa): 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2400" dirty="0"/>
              <a:t>n</a:t>
            </a:r>
            <a:r>
              <a:rPr lang="pt-BR" sz="2400" dirty="0" smtClean="0"/>
              <a:t>ome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2400" dirty="0"/>
              <a:t>p</a:t>
            </a:r>
            <a:r>
              <a:rPr lang="pt-BR" sz="2400" dirty="0" smtClean="0"/>
              <a:t>eso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/>
              <a:t>altura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err="1"/>
              <a:t>i</a:t>
            </a:r>
            <a:r>
              <a:rPr lang="pt-BR" sz="2400" dirty="0" err="1" smtClean="0"/>
              <a:t>mc</a:t>
            </a:r>
            <a:endParaRPr lang="pt-B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err="1" smtClean="0"/>
              <a:t>situacao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62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59632" y="339502"/>
            <a:ext cx="6912768" cy="4493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DICAS PARA ESTUDO: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URIOSO”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Procure revisar o que foi estudado.</a:t>
            </a:r>
          </a:p>
          <a:p>
            <a:pPr marL="800100" lvl="1" indent="-342900">
              <a:buFontTx/>
              <a:buChar char="-"/>
            </a:pPr>
            <a:r>
              <a:rPr lang="pt-BR" sz="1600" dirty="0">
                <a:latin typeface="Arial Rounded MT Bold" panose="020F0704030504030204" pitchFamily="34" charset="0"/>
              </a:rPr>
              <a:t>Pesquise as referências bibliográficas.</a:t>
            </a:r>
            <a:endParaRPr lang="pt-BR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NTENADO”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Leia a próxima aula pelo 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Seja “</a:t>
            </a:r>
            <a:r>
              <a:rPr lang="pt-BR" sz="28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</a:t>
            </a:r>
            <a:r>
              <a:rPr lang="pt-BR" sz="16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OLABORATIVO”</a:t>
            </a:r>
            <a:r>
              <a:rPr lang="pt-BR" sz="1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</a:t>
            </a:r>
            <a:endParaRPr lang="pt-BR" sz="16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Publique assuntos relevantes nos fóruns do AVA.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Coloque suas dúvidas relativas às aulas nos fóruns do AVA.</a:t>
            </a:r>
          </a:p>
          <a:p>
            <a:pPr marL="800100" lvl="1" indent="-342900">
              <a:buFontTx/>
              <a:buChar char="-"/>
            </a:pPr>
            <a:r>
              <a:rPr lang="pt-BR" sz="1600" dirty="0" smtClean="0">
                <a:latin typeface="Arial Rounded MT Bold" panose="020F0704030504030204" pitchFamily="34" charset="0"/>
              </a:rPr>
              <a:t>Responda à dúvidas dos colegas nos fóruns do AVA.</a:t>
            </a:r>
          </a:p>
          <a:p>
            <a:pPr marL="342900" indent="-342900">
              <a:buFontTx/>
              <a:buChar char="-"/>
            </a:pPr>
            <a:endParaRPr lang="pt-BR" sz="16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pt-BR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Prof. Antonio Andrade</a:t>
            </a:r>
          </a:p>
          <a:p>
            <a:pPr algn="ctr"/>
            <a:r>
              <a:rPr lang="pt-BR" sz="4000" b="1" dirty="0" smtClean="0">
                <a:latin typeface="Arial Rounded MT Bold" panose="020F0704030504030204" pitchFamily="34" charset="0"/>
              </a:rPr>
              <a:t>a.a.s@uni9.pro.br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70" y="3435732"/>
            <a:ext cx="1333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4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Servidores </a:t>
            </a:r>
            <a:r>
              <a:rPr lang="pt-BR" sz="2000" b="1" dirty="0"/>
              <a:t>de </a:t>
            </a:r>
            <a:r>
              <a:rPr lang="pt-BR" sz="2000" b="1" dirty="0" smtClean="0"/>
              <a:t>aplicação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54506" y="1923678"/>
            <a:ext cx="73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/>
              <a:t>mais conhecidos e utilizados servidores de aplicação para Java (ou J2EE</a:t>
            </a:r>
            <a:r>
              <a:rPr lang="pt-BR" dirty="0" smtClean="0"/>
              <a:t>), são o </a:t>
            </a:r>
            <a:r>
              <a:rPr lang="pt-BR" i="1" dirty="0" smtClean="0"/>
              <a:t>IBM </a:t>
            </a:r>
            <a:r>
              <a:rPr lang="pt-BR" i="1" dirty="0" err="1" smtClean="0"/>
              <a:t>WebSphere</a:t>
            </a:r>
            <a:r>
              <a:rPr lang="pt-BR" i="1" dirty="0" smtClean="0"/>
              <a:t> </a:t>
            </a:r>
            <a:r>
              <a:rPr lang="pt-BR" i="1" dirty="0" err="1"/>
              <a:t>Application</a:t>
            </a:r>
            <a:r>
              <a:rPr lang="pt-BR" i="1" dirty="0"/>
              <a:t> Server </a:t>
            </a:r>
            <a:r>
              <a:rPr lang="pt-BR" dirty="0"/>
              <a:t>e o </a:t>
            </a:r>
            <a:r>
              <a:rPr lang="pt-BR" i="1" dirty="0" err="1"/>
              <a:t>JBoss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Servidores gratuitos: </a:t>
            </a:r>
            <a:r>
              <a:rPr lang="pt-BR" b="1" i="1" dirty="0" err="1" smtClean="0"/>
              <a:t>GlassFish</a:t>
            </a:r>
            <a:r>
              <a:rPr lang="pt-BR" dirty="0"/>
              <a:t>, </a:t>
            </a:r>
            <a:r>
              <a:rPr lang="pt-BR" i="1" dirty="0"/>
              <a:t>Apache </a:t>
            </a:r>
            <a:r>
              <a:rPr lang="pt-BR" i="1" dirty="0" err="1"/>
              <a:t>Geronimo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Apache </a:t>
            </a:r>
            <a:r>
              <a:rPr lang="pt-BR" i="1" dirty="0" err="1"/>
              <a:t>Tomcat</a:t>
            </a:r>
            <a:r>
              <a:rPr lang="pt-BR" dirty="0"/>
              <a:t>, além do próprio </a:t>
            </a:r>
            <a:r>
              <a:rPr lang="pt-BR" i="1" dirty="0" err="1"/>
              <a:t>JBoss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4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Servidores </a:t>
            </a:r>
            <a:r>
              <a:rPr lang="pt-BR" sz="2000" b="1" dirty="0"/>
              <a:t>de </a:t>
            </a:r>
            <a:r>
              <a:rPr lang="pt-BR" sz="2000" b="1" dirty="0" smtClean="0"/>
              <a:t>aplicação - Tecnologias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1783" y="1403529"/>
            <a:ext cx="733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J2EE</a:t>
            </a:r>
            <a:r>
              <a:rPr lang="pt-BR" b="1" dirty="0"/>
              <a:t> (</a:t>
            </a:r>
            <a:r>
              <a:rPr lang="pt-BR" b="1" i="1" dirty="0"/>
              <a:t>Java Enterprise </a:t>
            </a:r>
            <a:r>
              <a:rPr lang="pt-BR" b="1" i="1" dirty="0" err="1"/>
              <a:t>Edition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Tecnologia Java para desenvolvimento de aplicações corporativas robustas e seguras.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RMI	 (</a:t>
            </a:r>
            <a:r>
              <a:rPr lang="pt-BR" b="1" i="1" dirty="0"/>
              <a:t>Remote </a:t>
            </a:r>
            <a:r>
              <a:rPr lang="pt-BR" b="1" i="1" dirty="0" err="1"/>
              <a:t>Method</a:t>
            </a:r>
            <a:r>
              <a:rPr lang="pt-BR" b="1" i="1" dirty="0"/>
              <a:t> </a:t>
            </a:r>
            <a:r>
              <a:rPr lang="pt-BR" b="1" i="1" dirty="0" err="1"/>
              <a:t>Invocation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Técnica de troca de mensagens entre componentes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JPA (</a:t>
            </a:r>
            <a:r>
              <a:rPr lang="pt-BR" b="1" i="1" dirty="0"/>
              <a:t>Java </a:t>
            </a:r>
            <a:r>
              <a:rPr lang="pt-BR" b="1" i="1" dirty="0" err="1"/>
              <a:t>Persistence</a:t>
            </a:r>
            <a:r>
              <a:rPr lang="pt-BR" b="1" i="1" dirty="0"/>
              <a:t> API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Técnica para mapeamento entre bancos de dados e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Corba</a:t>
            </a:r>
            <a:r>
              <a:rPr lang="pt-BR" b="1" dirty="0"/>
              <a:t> (</a:t>
            </a:r>
            <a:r>
              <a:rPr lang="pt-BR" b="1" i="1" dirty="0"/>
              <a:t>Common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Request</a:t>
            </a:r>
            <a:r>
              <a:rPr lang="pt-BR" b="1" i="1" dirty="0"/>
              <a:t> </a:t>
            </a:r>
            <a:r>
              <a:rPr lang="pt-BR" b="1" i="1" dirty="0" err="1"/>
              <a:t>Broker</a:t>
            </a:r>
            <a:r>
              <a:rPr lang="pt-BR" b="1" i="1" dirty="0"/>
              <a:t> </a:t>
            </a:r>
            <a:r>
              <a:rPr lang="pt-BR" b="1" i="1" dirty="0" err="1"/>
              <a:t>Architecture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Técnica de troca de mensagens entre aplicações orientadas a objetos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JSP</a:t>
            </a:r>
            <a:r>
              <a:rPr lang="pt-BR" b="1" dirty="0" smtClean="0"/>
              <a:t> (</a:t>
            </a:r>
            <a:r>
              <a:rPr lang="pt-BR" b="1" i="1" dirty="0" smtClean="0"/>
              <a:t>Java Server </a:t>
            </a:r>
            <a:r>
              <a:rPr lang="pt-BR" b="1" i="1" dirty="0" err="1" smtClean="0"/>
              <a:t>Pages</a:t>
            </a:r>
            <a:r>
              <a:rPr lang="pt-BR" b="1" dirty="0" smtClean="0"/>
              <a:t>)</a:t>
            </a:r>
          </a:p>
          <a:p>
            <a:pPr lvl="1"/>
            <a:r>
              <a:rPr lang="pt-BR" dirty="0" smtClean="0"/>
              <a:t>Inserção de código Java em documentos HTML. As páginas JSP são convertidas em </a:t>
            </a:r>
            <a:r>
              <a:rPr lang="pt-BR" b="1" dirty="0" err="1" smtClean="0">
                <a:solidFill>
                  <a:srgbClr val="FF0000"/>
                </a:solidFill>
              </a:rPr>
              <a:t>Servlets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2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Servidores </a:t>
            </a:r>
            <a:r>
              <a:rPr lang="pt-BR" sz="2000" b="1" dirty="0"/>
              <a:t>de </a:t>
            </a:r>
            <a:r>
              <a:rPr lang="pt-BR" sz="2000" b="1" dirty="0" smtClean="0"/>
              <a:t>aplicação - Tecnologias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54506" y="1419622"/>
            <a:ext cx="7333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EJB (</a:t>
            </a:r>
            <a:r>
              <a:rPr lang="pt-BR" b="1" i="1" dirty="0" smtClean="0"/>
              <a:t>Enterprise Java </a:t>
            </a:r>
            <a:r>
              <a:rPr lang="pt-BR" b="1" i="1" dirty="0" err="1" smtClean="0"/>
              <a:t>Beans</a:t>
            </a:r>
            <a:r>
              <a:rPr lang="pt-BR" b="1" dirty="0" smtClean="0"/>
              <a:t>)</a:t>
            </a:r>
          </a:p>
          <a:p>
            <a:pPr lvl="1"/>
            <a:r>
              <a:rPr lang="pt-BR" dirty="0" smtClean="0"/>
              <a:t>Componentes </a:t>
            </a:r>
            <a:r>
              <a:rPr lang="pt-BR" dirty="0"/>
              <a:t>para encapsulamento de regras de negócios e especificações de requisitos.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JTA (</a:t>
            </a:r>
            <a:r>
              <a:rPr lang="pt-BR" b="1" i="1" dirty="0"/>
              <a:t>Java </a:t>
            </a:r>
            <a:r>
              <a:rPr lang="pt-BR" b="1" i="1" dirty="0" err="1"/>
              <a:t>Transaction</a:t>
            </a:r>
            <a:r>
              <a:rPr lang="pt-BR" b="1" i="1" dirty="0"/>
              <a:t> API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Implementa transações, ou seja, sequências de comandos que devem ser executadas em conjunto, sem possibilidade de execução parcial.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JDBC</a:t>
            </a:r>
            <a:r>
              <a:rPr lang="pt-BR" b="1" dirty="0"/>
              <a:t>  (</a:t>
            </a:r>
            <a:r>
              <a:rPr lang="pt-BR" b="1" i="1" dirty="0"/>
              <a:t>Java </a:t>
            </a:r>
            <a:r>
              <a:rPr lang="pt-BR" b="1" i="1" dirty="0" err="1"/>
              <a:t>Database</a:t>
            </a:r>
            <a:r>
              <a:rPr lang="pt-BR" b="1" i="1" dirty="0"/>
              <a:t> </a:t>
            </a:r>
            <a:r>
              <a:rPr lang="pt-BR" b="1" i="1" dirty="0" err="1"/>
              <a:t>Connectivity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Tecnologia de acesso a bancos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FF0000"/>
                </a:solidFill>
              </a:rPr>
              <a:t>Servlets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Classes Java que implementam componentes de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1973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Servidores </a:t>
            </a:r>
            <a:r>
              <a:rPr lang="pt-BR" sz="2000" b="1" dirty="0"/>
              <a:t>de </a:t>
            </a:r>
            <a:r>
              <a:rPr lang="pt-BR" sz="2000" b="1" dirty="0" smtClean="0"/>
              <a:t>aplicação - Tecnologias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54506" y="1419622"/>
            <a:ext cx="73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JNDI </a:t>
            </a:r>
            <a:r>
              <a:rPr lang="pt-BR" b="1" dirty="0"/>
              <a:t>(</a:t>
            </a:r>
            <a:r>
              <a:rPr lang="pt-BR" b="1" i="1" dirty="0"/>
              <a:t>Java </a:t>
            </a:r>
            <a:r>
              <a:rPr lang="pt-BR" b="1" i="1" dirty="0" err="1"/>
              <a:t>Naming</a:t>
            </a:r>
            <a:r>
              <a:rPr lang="pt-BR" b="1" i="1" dirty="0"/>
              <a:t> </a:t>
            </a:r>
            <a:r>
              <a:rPr lang="pt-BR" b="1" i="1" dirty="0" err="1"/>
              <a:t>and</a:t>
            </a:r>
            <a:r>
              <a:rPr lang="pt-BR" b="1" i="1" dirty="0"/>
              <a:t> </a:t>
            </a:r>
            <a:r>
              <a:rPr lang="pt-BR" b="1" i="1" dirty="0" err="1"/>
              <a:t>Directory</a:t>
            </a:r>
            <a:r>
              <a:rPr lang="pt-BR" b="1" i="1" dirty="0"/>
              <a:t> Interface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Interface para localização e organização de componentes de aplicações distribuídas.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JCA (</a:t>
            </a:r>
            <a:r>
              <a:rPr lang="pt-BR" b="1" i="1" dirty="0"/>
              <a:t>Java </a:t>
            </a:r>
            <a:r>
              <a:rPr lang="pt-BR" b="1" i="1" dirty="0" err="1"/>
              <a:t>Connector</a:t>
            </a:r>
            <a:r>
              <a:rPr lang="pt-BR" b="1" i="1" dirty="0"/>
              <a:t> </a:t>
            </a:r>
            <a:r>
              <a:rPr lang="pt-BR" b="1" i="1" dirty="0" err="1"/>
              <a:t>Architecture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Arquitetura para conexão com aplicações legadas.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Java Security</a:t>
            </a:r>
          </a:p>
          <a:p>
            <a:pPr lvl="1"/>
            <a:r>
              <a:rPr lang="pt-BR" dirty="0"/>
              <a:t>Componente para garantir segurança das aplicações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243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JAVA </a:t>
            </a:r>
            <a:r>
              <a:rPr lang="pt-BR" sz="2000" b="1" dirty="0" err="1" smtClean="0"/>
              <a:t>Servlet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971600" y="4748808"/>
            <a:ext cx="6840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https://upload.wikimedia.org/wikipedia/commons/thumb/0/03/JSPLife.svg/450px-JSPLife.svg.png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504358"/>
            <a:ext cx="4896544" cy="292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pic>
        <p:nvPicPr>
          <p:cNvPr id="3074" name="Picture 2" descr="Resultado de imagem para Vamos prati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7574"/>
            <a:ext cx="40195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15615" y="1667626"/>
            <a:ext cx="294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Vamos praticar...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4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29" y="1203598"/>
            <a:ext cx="47720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84047" y="794411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Diagrama de ligação de aplicação exemplo – HTML, JSP e </a:t>
            </a:r>
            <a:r>
              <a:rPr lang="pt-BR" sz="2000" b="1" dirty="0" err="1" smtClean="0"/>
              <a:t>Servlet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2728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3" y="708086"/>
            <a:ext cx="3962400" cy="21812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1630"/>
            <a:ext cx="4191000" cy="217170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schemeClr val="tx2">
                <a:lumMod val="60000"/>
                <a:lumOff val="40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67" y="2427734"/>
            <a:ext cx="4152900" cy="2190750"/>
          </a:xfrm>
          <a:prstGeom prst="rect">
            <a:avLst/>
          </a:prstGeom>
          <a:noFill/>
          <a:ln>
            <a:noFill/>
          </a:ln>
          <a:effectLst>
            <a:innerShdw blurRad="114300">
              <a:srgbClr val="FF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63688" y="26749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4588"/>
                </a:solidFill>
                <a:latin typeface="Arial Rounded MT Bold" panose="020F0704030504030204" pitchFamily="34" charset="0"/>
              </a:rPr>
              <a:t>AOO - Aplicações Orientadas a Objetos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71600" y="4748808"/>
            <a:ext cx="6840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smtClean="0">
                <a:solidFill>
                  <a:srgbClr val="FF0000"/>
                </a:solidFill>
              </a:rPr>
              <a:t>* Fazer com apoio do tutoria da mesma aula</a:t>
            </a:r>
            <a:endParaRPr lang="pt-BR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41&quot;&gt;&lt;property id=&quot;20148&quot; value=&quot;5&quot;/&gt;&lt;property id=&quot;20300&quot; value=&quot;Slide 8&quot;/&gt;&lt;property id=&quot;20307&quot; value=&quot;265&quot;/&gt;&lt;/object&gt;&lt;object type=&quot;3&quot; unique_id=&quot;10042&quot;&gt;&lt;property id=&quot;20148&quot; value=&quot;5&quot;/&gt;&lt;property id=&quot;20300&quot; value=&quot;Slide 9&quot;/&gt;&lt;property id=&quot;20307&quot; value=&quot;26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371</Words>
  <Application>Microsoft Office PowerPoint</Application>
  <PresentationFormat>Apresentação na tela (16:9)</PresentationFormat>
  <Paragraphs>85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 Oliveira Andrade</dc:creator>
  <cp:lastModifiedBy>Antonio</cp:lastModifiedBy>
  <cp:revision>136</cp:revision>
  <dcterms:created xsi:type="dcterms:W3CDTF">2014-07-10T17:46:06Z</dcterms:created>
  <dcterms:modified xsi:type="dcterms:W3CDTF">2019-02-23T18:42:30Z</dcterms:modified>
</cp:coreProperties>
</file>