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2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Parallelizing K-means for Image Segmentation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Jordan</a:t>
            </a:r>
          </a:p>
          <a:p>
            <a:r>
              <a:rPr lang="en-US" dirty="0" smtClean="0"/>
              <a:t>Victor </a:t>
            </a:r>
            <a:r>
              <a:rPr lang="en-US" dirty="0" err="1" smtClean="0"/>
              <a:t>Janmey</a:t>
            </a:r>
            <a:endParaRPr lang="en-US" dirty="0" smtClean="0"/>
          </a:p>
          <a:p>
            <a:r>
              <a:rPr lang="en-US" dirty="0" smtClean="0"/>
              <a:t>Raymond </a:t>
            </a:r>
            <a:r>
              <a:rPr lang="en-US" dirty="0" err="1" smtClean="0"/>
              <a:t>Ko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Group points to clusters</a:t>
            </a:r>
          </a:p>
          <a:p>
            <a:r>
              <a:rPr lang="en-US" dirty="0" smtClean="0"/>
              <a:t>Fixed number of clusters (k)</a:t>
            </a:r>
          </a:p>
          <a:p>
            <a:r>
              <a:rPr lang="en-US" dirty="0" smtClean="0"/>
              <a:t>Machine learning</a:t>
            </a:r>
          </a:p>
          <a:p>
            <a:pPr lvl="1"/>
            <a:r>
              <a:rPr lang="en-US" dirty="0" smtClean="0"/>
              <a:t>Unsupervised learning methods</a:t>
            </a:r>
          </a:p>
          <a:p>
            <a:pPr lvl="1"/>
            <a:r>
              <a:rPr lang="en-US" dirty="0" smtClean="0"/>
              <a:t>Dividing data for more specific</a:t>
            </a:r>
            <a:br>
              <a:rPr lang="en-US" dirty="0" smtClean="0"/>
            </a:br>
            <a:r>
              <a:rPr lang="en-US" dirty="0" smtClean="0"/>
              <a:t>classifiers</a:t>
            </a:r>
          </a:p>
          <a:p>
            <a:pPr lvl="1"/>
            <a:r>
              <a:rPr lang="en-US" dirty="0" smtClean="0"/>
              <a:t>Selection of examples for k-nearest</a:t>
            </a:r>
            <a:br>
              <a:rPr lang="en-US" dirty="0" smtClean="0"/>
            </a:br>
            <a:r>
              <a:rPr lang="en-US" dirty="0" smtClean="0"/>
              <a:t>neighbors</a:t>
            </a:r>
          </a:p>
          <a:p>
            <a:r>
              <a:rPr lang="en-US" dirty="0" smtClean="0"/>
              <a:t>Computer vision</a:t>
            </a:r>
          </a:p>
          <a:p>
            <a:pPr lvl="1"/>
            <a:r>
              <a:rPr lang="en-US" sz="2400" dirty="0" smtClean="0"/>
              <a:t>Image segmentation</a:t>
            </a:r>
          </a:p>
          <a:p>
            <a:pPr lvl="1"/>
            <a:r>
              <a:rPr lang="en-US" sz="2400" dirty="0" smtClean="0"/>
              <a:t>Estimating object boundaries</a:t>
            </a:r>
          </a:p>
          <a:p>
            <a:pPr lvl="1"/>
            <a:r>
              <a:rPr lang="en-US" sz="2400" dirty="0" smtClean="0"/>
              <a:t>Cue for object recognition</a:t>
            </a:r>
          </a:p>
          <a:p>
            <a:r>
              <a:rPr lang="en-US" dirty="0" smtClean="0"/>
              <a:t>Network Analysis</a:t>
            </a:r>
          </a:p>
          <a:p>
            <a:pPr lvl="1"/>
            <a:r>
              <a:rPr lang="en-US" dirty="0" smtClean="0"/>
              <a:t>Finding communities</a:t>
            </a:r>
            <a:endParaRPr lang="en-US" dirty="0"/>
          </a:p>
        </p:txBody>
      </p:sp>
      <p:pic>
        <p:nvPicPr>
          <p:cNvPr id="4" name="Picture 3" descr="beach.png"/>
          <p:cNvPicPr>
            <a:picLocks noChangeAspect="1"/>
          </p:cNvPicPr>
          <p:nvPr/>
        </p:nvPicPr>
        <p:blipFill>
          <a:blip r:embed="rId2" cstate="print"/>
          <a:srcRect l="35778" t="9333" r="26889" b="53333"/>
          <a:stretch>
            <a:fillRect/>
          </a:stretch>
        </p:blipFill>
        <p:spPr>
          <a:xfrm>
            <a:off x="5943600" y="1143000"/>
            <a:ext cx="3200400" cy="2133600"/>
          </a:xfrm>
          <a:prstGeom prst="rect">
            <a:avLst/>
          </a:prstGeom>
        </p:spPr>
      </p:pic>
      <p:pic>
        <p:nvPicPr>
          <p:cNvPr id="5" name="Picture 4" descr="beach32.png"/>
          <p:cNvPicPr>
            <a:picLocks noChangeAspect="1"/>
          </p:cNvPicPr>
          <p:nvPr/>
        </p:nvPicPr>
        <p:blipFill>
          <a:blip r:embed="rId3" cstate="print"/>
          <a:srcRect l="37555" t="9333" r="22445" b="46667"/>
          <a:stretch>
            <a:fillRect/>
          </a:stretch>
        </p:blipFill>
        <p:spPr>
          <a:xfrm>
            <a:off x="5715000" y="4343400"/>
            <a:ext cx="3429000" cy="25146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rot="5400000">
            <a:off x="6972300" y="38481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r>
              <a:rPr lang="en-US" dirty="0" smtClean="0"/>
              <a:t>Step 1: Initialization</a:t>
            </a:r>
          </a:p>
          <a:p>
            <a:pPr lvl="1"/>
            <a:r>
              <a:rPr lang="en-US" dirty="0" smtClean="0"/>
              <a:t>Choose initial centers</a:t>
            </a:r>
          </a:p>
          <a:p>
            <a:pPr lvl="2"/>
            <a:r>
              <a:rPr lang="en-US" dirty="0" smtClean="0"/>
              <a:t>Naïve approach</a:t>
            </a:r>
          </a:p>
          <a:p>
            <a:pPr lvl="2"/>
            <a:r>
              <a:rPr lang="en-US" dirty="0" smtClean="0"/>
              <a:t>K-means++ (Significant speedup)</a:t>
            </a:r>
            <a:endParaRPr lang="en-US" dirty="0" smtClean="0"/>
          </a:p>
          <a:p>
            <a:r>
              <a:rPr lang="en-US" dirty="0" smtClean="0"/>
              <a:t>Step 2: Iteration</a:t>
            </a:r>
          </a:p>
          <a:p>
            <a:pPr lvl="1"/>
            <a:r>
              <a:rPr lang="en-US" dirty="0" smtClean="0"/>
              <a:t>Assign particle to centers (distance measure)</a:t>
            </a:r>
          </a:p>
          <a:p>
            <a:pPr lvl="1"/>
            <a:r>
              <a:rPr lang="en-US" dirty="0" smtClean="0"/>
              <a:t>Re-compute cluster centers (means of points)</a:t>
            </a:r>
          </a:p>
          <a:p>
            <a:pPr lvl="1"/>
            <a:r>
              <a:rPr lang="en-US" dirty="0" smtClean="0"/>
              <a:t>Terminate when assignments converge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and </a:t>
            </a:r>
            <a:r>
              <a:rPr lang="en-US" dirty="0" err="1" smtClean="0"/>
              <a:t>OpenCV</a:t>
            </a:r>
            <a:r>
              <a:rPr lang="en-US" dirty="0" smtClean="0"/>
              <a:t> image library</a:t>
            </a:r>
          </a:p>
          <a:p>
            <a:pPr lvl="1"/>
            <a:r>
              <a:rPr lang="en-US" dirty="0" smtClean="0"/>
              <a:t>Required for TBB, </a:t>
            </a:r>
            <a:r>
              <a:rPr lang="en-US" dirty="0" err="1" smtClean="0"/>
              <a:t>OpenCV</a:t>
            </a:r>
            <a:r>
              <a:rPr lang="en-US" dirty="0" smtClean="0"/>
              <a:t> has easy image manipulation, input, and output</a:t>
            </a:r>
          </a:p>
          <a:p>
            <a:r>
              <a:rPr lang="en-US" dirty="0" smtClean="0"/>
              <a:t>Parallel: Add TBB constructs to serial</a:t>
            </a:r>
          </a:p>
          <a:p>
            <a:r>
              <a:rPr lang="en-US" dirty="0" smtClean="0"/>
              <a:t>Parallel cluster assignment: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Parallel cluster center calculation: </a:t>
            </a:r>
            <a:r>
              <a:rPr lang="en-US" dirty="0" err="1" smtClean="0"/>
              <a:t>parallel_reduce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Sample run: 1,024,000 pixels, 3 dimensions (HSV)</a:t>
            </a:r>
          </a:p>
          <a:p>
            <a:r>
              <a:rPr lang="en-US" dirty="0" smtClean="0"/>
              <a:t>50 Iteration, 50 clusters</a:t>
            </a:r>
          </a:p>
          <a:p>
            <a:r>
              <a:rPr lang="en-US" dirty="0" smtClean="0"/>
              <a:t>Speedup: 4.4, Grain Size: 64,000</a:t>
            </a:r>
          </a:p>
          <a:p>
            <a:r>
              <a:rPr lang="en-US" dirty="0" smtClean="0"/>
              <a:t>Step 1 speedup: 4.42, grain size: 64,000</a:t>
            </a:r>
          </a:p>
          <a:p>
            <a:r>
              <a:rPr lang="en-US" dirty="0" smtClean="0"/>
              <a:t>Step 2 speedup: 2.89 grain size: 8,192</a:t>
            </a:r>
          </a:p>
          <a:p>
            <a:r>
              <a:rPr lang="en-US" dirty="0" smtClean="0"/>
              <a:t>Step 1 dominates since is it is (k*n) vs. O(n) for Step 2</a:t>
            </a:r>
          </a:p>
          <a:p>
            <a:r>
              <a:rPr lang="en-US" dirty="0" smtClean="0"/>
              <a:t>Similarly for k-means++ initial cluster selection, Step 1 (min distance to a cluster) is the dominating factor since it is also O(n)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Speedup vs. </a:t>
            </a:r>
            <a:r>
              <a:rPr lang="en-US" dirty="0" err="1" smtClean="0"/>
              <a:t>Grainsize</a:t>
            </a:r>
            <a:endParaRPr lang="en-US" dirty="0"/>
          </a:p>
        </p:txBody>
      </p:sp>
      <p:pic>
        <p:nvPicPr>
          <p:cNvPr id="4" name="Content Placeholder 3" descr="total_grap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295400"/>
            <a:ext cx="8077200" cy="530296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Investigate if similar performance is achievable with </a:t>
            </a:r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Speedup vs. Number of Particles</a:t>
            </a:r>
          </a:p>
          <a:p>
            <a:pPr lvl="2"/>
            <a:r>
              <a:rPr lang="en-US" dirty="0" smtClean="0"/>
              <a:t>Is there an optimal image size given today’s technology that balances speed </a:t>
            </a:r>
            <a:r>
              <a:rPr lang="en-US" smtClean="0"/>
              <a:t>and benefits?</a:t>
            </a:r>
            <a:endParaRPr lang="en-US" dirty="0" smtClean="0"/>
          </a:p>
          <a:p>
            <a:pPr lvl="1"/>
            <a:r>
              <a:rPr lang="en-US" dirty="0" smtClean="0"/>
              <a:t>Speedup vs. Number of Cores</a:t>
            </a:r>
          </a:p>
          <a:p>
            <a:pPr lvl="2"/>
            <a:r>
              <a:rPr lang="en-US" dirty="0" smtClean="0"/>
              <a:t>Does it scale well? When will performance gains be apparent?</a:t>
            </a:r>
          </a:p>
          <a:p>
            <a:pPr lvl="1"/>
            <a:r>
              <a:rPr lang="en-US" dirty="0" smtClean="0"/>
              <a:t>Speedup vs. Number of Clusters</a:t>
            </a:r>
          </a:p>
          <a:p>
            <a:pPr lvl="2"/>
            <a:r>
              <a:rPr lang="en-US" dirty="0" smtClean="0"/>
              <a:t>At what point does it become inefficient to use the algorithm, if any?</a:t>
            </a:r>
          </a:p>
          <a:p>
            <a:r>
              <a:rPr lang="en-US" dirty="0" smtClean="0"/>
              <a:t>Algorithm improvements</a:t>
            </a:r>
          </a:p>
          <a:p>
            <a:pPr lvl="1"/>
            <a:r>
              <a:rPr lang="en-US" dirty="0" smtClean="0"/>
              <a:t>K-means++</a:t>
            </a:r>
          </a:p>
          <a:p>
            <a:pPr lvl="1"/>
            <a:r>
              <a:rPr lang="en-US" dirty="0" smtClean="0"/>
              <a:t>Triangle inequality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83</TotalTime>
  <Words>285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Parallelizing K-means for Image Segmentation</vt:lpstr>
      <vt:lpstr>Problems and Applications</vt:lpstr>
      <vt:lpstr>K-means Algorithm</vt:lpstr>
      <vt:lpstr>Implementation</vt:lpstr>
      <vt:lpstr>Preliminary results</vt:lpstr>
      <vt:lpstr>Speedup vs. Grainsize</vt:lpstr>
      <vt:lpstr>Next steps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Parallelizing K-means for Image Segmentation</dc:title>
  <dc:creator>root</dc:creator>
  <cp:lastModifiedBy>root</cp:lastModifiedBy>
  <cp:revision>24</cp:revision>
  <dcterms:created xsi:type="dcterms:W3CDTF">2006-08-16T00:00:00Z</dcterms:created>
  <dcterms:modified xsi:type="dcterms:W3CDTF">2010-04-26T12:41:16Z</dcterms:modified>
</cp:coreProperties>
</file>