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5DD1-4EF7-473A-9003-37E9B51B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010293" cy="1858618"/>
          </a:xfrm>
        </p:spPr>
        <p:txBody>
          <a:bodyPr>
            <a:normAutofit/>
          </a:bodyPr>
          <a:lstStyle/>
          <a:p>
            <a:r>
              <a:rPr lang="en-US" dirty="0"/>
              <a:t>How to predict the outcome of a soccer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F58-06CA-4338-A1BD-81BC2C2D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544418"/>
            <a:ext cx="6551476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Beating the Odds</a:t>
            </a:r>
          </a:p>
        </p:txBody>
      </p:sp>
    </p:spTree>
    <p:extLst>
      <p:ext uri="{BB962C8B-B14F-4D97-AF65-F5344CB8AC3E}">
        <p14:creationId xmlns:p14="http://schemas.microsoft.com/office/powerpoint/2010/main" val="35768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flippinuke\AppData\Local\Microsoft\Windows\INetCache\Content.Word\multiPlot1.jpeg">
            <a:extLst>
              <a:ext uri="{FF2B5EF4-FFF2-40B4-BE49-F238E27FC236}">
                <a16:creationId xmlns:a16="http://schemas.microsoft.com/office/drawing/2014/main" id="{10437E41-F3B5-44F6-97B0-60D2F8C3D5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7" y="208722"/>
            <a:ext cx="9511865" cy="4959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0212C4-CD00-4628-A64A-CE76077C1CBA}"/>
              </a:ext>
            </a:extLst>
          </p:cNvPr>
          <p:cNvSpPr txBox="1">
            <a:spLocks/>
          </p:cNvSpPr>
          <p:nvPr/>
        </p:nvSpPr>
        <p:spPr>
          <a:xfrm>
            <a:off x="638142" y="535093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Viewing 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EBC4-3155-4116-9E81-F607D34B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5368601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B257-4F22-4170-84CD-1216767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C:\Users\flippinuke\AppData\Local\Microsoft\Windows\INetCache\Content.Word\plot1both.jpeg">
            <a:extLst>
              <a:ext uri="{FF2B5EF4-FFF2-40B4-BE49-F238E27FC236}">
                <a16:creationId xmlns:a16="http://schemas.microsoft.com/office/drawing/2014/main" id="{F6175B34-FF8C-4481-9489-26BEBD319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" y="320210"/>
            <a:ext cx="4745354" cy="250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flippinuke\AppData\Local\Microsoft\Windows\INetCache\Content.Word\plot2both.jpeg">
            <a:extLst>
              <a:ext uri="{FF2B5EF4-FFF2-40B4-BE49-F238E27FC236}">
                <a16:creationId xmlns:a16="http://schemas.microsoft.com/office/drawing/2014/main" id="{7690B989-BD21-4709-8B96-4BE7CED707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01" y="320210"/>
            <a:ext cx="4693654" cy="250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lippinuke\AppData\Local\Microsoft\Windows\INetCache\Content.Word\plot3both.jpeg">
            <a:extLst>
              <a:ext uri="{FF2B5EF4-FFF2-40B4-BE49-F238E27FC236}">
                <a16:creationId xmlns:a16="http://schemas.microsoft.com/office/drawing/2014/main" id="{4D2E3BDA-AB42-440E-94BD-DD07D4DEB3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4" y="3113820"/>
            <a:ext cx="4745354" cy="255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flippinuke\AppData\Local\Microsoft\Windows\INetCache\Content.Word\plot4both.jpeg">
            <a:extLst>
              <a:ext uri="{FF2B5EF4-FFF2-40B4-BE49-F238E27FC236}">
                <a16:creationId xmlns:a16="http://schemas.microsoft.com/office/drawing/2014/main" id="{F492EDA2-0A13-47CE-AAE1-522AD5054F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01" y="3113820"/>
            <a:ext cx="4693654" cy="25554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9B8BF-3BFE-4048-BDE0-8E0CA257525D}"/>
              </a:ext>
            </a:extLst>
          </p:cNvPr>
          <p:cNvSpPr txBox="1"/>
          <p:nvPr/>
        </p:nvSpPr>
        <p:spPr>
          <a:xfrm>
            <a:off x="8215532" y="5891301"/>
            <a:ext cx="385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(English Premier League)</a:t>
            </a:r>
          </a:p>
        </p:txBody>
      </p:sp>
    </p:spTree>
    <p:extLst>
      <p:ext uri="{BB962C8B-B14F-4D97-AF65-F5344CB8AC3E}">
        <p14:creationId xmlns:p14="http://schemas.microsoft.com/office/powerpoint/2010/main" val="131515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A-BAA9-4BAA-9887-A86DAEA7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865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7AA68-79BE-4582-B6FD-C0D8AACE043D}"/>
              </a:ext>
            </a:extLst>
          </p:cNvPr>
          <p:cNvSpPr/>
          <p:nvPr/>
        </p:nvSpPr>
        <p:spPr>
          <a:xfrm>
            <a:off x="8444642" y="5809732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(All Leagues, ‘15/16 season)</a:t>
            </a:r>
          </a:p>
        </p:txBody>
      </p:sp>
      <p:pic>
        <p:nvPicPr>
          <p:cNvPr id="5" name="Content Placeholder 4" descr="C:\Users\flippinuke\AppData\Local\Microsoft\Windows\INetCache\Content.Word\facet2trendlines.jpeg">
            <a:extLst>
              <a:ext uri="{FF2B5EF4-FFF2-40B4-BE49-F238E27FC236}">
                <a16:creationId xmlns:a16="http://schemas.microsoft.com/office/drawing/2014/main" id="{07E092D9-34D0-48E7-B3D0-5FAD24DAC6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27111"/>
            <a:ext cx="9268171" cy="4708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25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627F-34D4-4C5B-BD28-3D50E579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5328326"/>
            <a:ext cx="8534400" cy="1507067"/>
          </a:xfrm>
        </p:spPr>
        <p:txBody>
          <a:bodyPr/>
          <a:lstStyle/>
          <a:p>
            <a:r>
              <a:rPr lang="en-US" dirty="0"/>
              <a:t>Baseline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A0164-A4AA-489F-9C99-2E97845C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8785"/>
              </p:ext>
            </p:extLst>
          </p:nvPr>
        </p:nvGraphicFramePr>
        <p:xfrm>
          <a:off x="684213" y="685800"/>
          <a:ext cx="8534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4140077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1256307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844382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6188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6,070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2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132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8B874B-5636-45C2-963C-D6AF442B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122"/>
              </p:ext>
            </p:extLst>
          </p:nvPr>
        </p:nvGraphicFramePr>
        <p:xfrm>
          <a:off x="684212" y="2589106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46600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50719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94839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3081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41804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97593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38829819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r>
                        <a:rPr lang="en-US" dirty="0"/>
                        <a:t>H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558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2FD826-645F-4C88-B720-7859B1A0CD0F}"/>
              </a:ext>
            </a:extLst>
          </p:cNvPr>
          <p:cNvSpPr txBox="1"/>
          <p:nvPr/>
        </p:nvSpPr>
        <p:spPr>
          <a:xfrm>
            <a:off x="1083212" y="1955409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Baseline Model 1			W: 37%		D: 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A30EA-C6EA-4E0F-AAFC-B466D5D5D42F}"/>
              </a:ext>
            </a:extLst>
          </p:cNvPr>
          <p:cNvSpPr txBox="1"/>
          <p:nvPr/>
        </p:nvSpPr>
        <p:spPr>
          <a:xfrm>
            <a:off x="1083211" y="3994963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Baseline Model 2			W: 46%		D: 29%</a:t>
            </a:r>
          </a:p>
        </p:txBody>
      </p:sp>
    </p:spTree>
    <p:extLst>
      <p:ext uri="{BB962C8B-B14F-4D97-AF65-F5344CB8AC3E}">
        <p14:creationId xmlns:p14="http://schemas.microsoft.com/office/powerpoint/2010/main" val="70844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95D4-D9E1-47CC-B6E5-C8A6E7F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237" y="392411"/>
            <a:ext cx="3728763" cy="2443554"/>
          </a:xfrm>
        </p:spPr>
        <p:txBody>
          <a:bodyPr>
            <a:normAutofit/>
          </a:bodyPr>
          <a:lstStyle/>
          <a:p>
            <a:r>
              <a:rPr lang="en-US" sz="2800" dirty="0"/>
              <a:t>Beating the baseline models: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logistic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182FFC-15C5-4148-967A-9CF471F8A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67201"/>
              </p:ext>
            </p:extLst>
          </p:nvPr>
        </p:nvGraphicFramePr>
        <p:xfrm>
          <a:off x="166155" y="225285"/>
          <a:ext cx="828873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46">
                  <a:extLst>
                    <a:ext uri="{9D8B030D-6E8A-4147-A177-3AD203B41FA5}">
                      <a16:colId xmlns:a16="http://schemas.microsoft.com/office/drawing/2014/main" val="2745709990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2147414911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2500276119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1535240169"/>
                    </a:ext>
                  </a:extLst>
                </a:gridCol>
                <a:gridCol w="1657746">
                  <a:extLst>
                    <a:ext uri="{9D8B030D-6E8A-4147-A177-3AD203B41FA5}">
                      <a16:colId xmlns:a16="http://schemas.microsoft.com/office/drawing/2014/main" val="1523289973"/>
                    </a:ext>
                  </a:extLst>
                </a:gridCol>
              </a:tblGrid>
              <a:tr h="346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42768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408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1164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31703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5242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32164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26747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4057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8534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HTfouls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12402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35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htRcard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6855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ATfouls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0330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16059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r>
                        <a:rPr lang="en-US" dirty="0" err="1"/>
                        <a:t>atRcard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88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A7ACF2-98F6-4197-8603-371DE896802A}"/>
              </a:ext>
            </a:extLst>
          </p:cNvPr>
          <p:cNvSpPr txBox="1"/>
          <p:nvPr/>
        </p:nvSpPr>
        <p:spPr>
          <a:xfrm>
            <a:off x="8680174" y="2651299"/>
            <a:ext cx="2558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Variable:</a:t>
            </a:r>
          </a:p>
          <a:p>
            <a:endParaRPr lang="en-US" dirty="0"/>
          </a:p>
          <a:p>
            <a:r>
              <a:rPr lang="en-US" dirty="0"/>
              <a:t>Home Team Win</a:t>
            </a:r>
          </a:p>
          <a:p>
            <a:r>
              <a:rPr lang="en-US" dirty="0"/>
              <a:t>Home Team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29F02-219D-4D37-88B7-E2EE21D6408D}"/>
              </a:ext>
            </a:extLst>
          </p:cNvPr>
          <p:cNvSpPr txBox="1"/>
          <p:nvPr/>
        </p:nvSpPr>
        <p:spPr>
          <a:xfrm>
            <a:off x="2305878" y="5989983"/>
            <a:ext cx="55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 MODEL PAIRS (8 MODELS TOTAL)</a:t>
            </a:r>
          </a:p>
        </p:txBody>
      </p:sp>
    </p:spTree>
    <p:extLst>
      <p:ext uri="{BB962C8B-B14F-4D97-AF65-F5344CB8AC3E}">
        <p14:creationId xmlns:p14="http://schemas.microsoft.com/office/powerpoint/2010/main" val="40755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9B67-C05B-4BA2-90E8-D803701B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47" y="5350933"/>
            <a:ext cx="8534400" cy="1507067"/>
          </a:xfrm>
        </p:spPr>
        <p:txBody>
          <a:bodyPr/>
          <a:lstStyle/>
          <a:p>
            <a:r>
              <a:rPr lang="en-US" dirty="0"/>
              <a:t>Beating the baseline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A03559-C383-4676-ACC9-5CBBB944B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15252"/>
              </p:ext>
            </p:extLst>
          </p:nvPr>
        </p:nvGraphicFramePr>
        <p:xfrm>
          <a:off x="684212" y="685800"/>
          <a:ext cx="104343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92">
                  <a:extLst>
                    <a:ext uri="{9D8B030D-6E8A-4147-A177-3AD203B41FA5}">
                      <a16:colId xmlns:a16="http://schemas.microsoft.com/office/drawing/2014/main" val="339972874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439862215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3629287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1009285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502848649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1122444977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1203850637"/>
                    </a:ext>
                  </a:extLst>
                </a:gridCol>
                <a:gridCol w="3458815">
                  <a:extLst>
                    <a:ext uri="{9D8B030D-6E8A-4147-A177-3AD203B41FA5}">
                      <a16:colId xmlns:a16="http://schemas.microsoft.com/office/drawing/2014/main" val="338597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.4295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(out-of-sample)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6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(out-of-sample)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14683</a:t>
                      </a:r>
                    </a:p>
                    <a:p>
                      <a:r>
                        <a:rPr lang="en-US" dirty="0"/>
                        <a:t>13573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14810</a:t>
                      </a:r>
                    </a:p>
                    <a:p>
                      <a:r>
                        <a:rPr lang="en-US" dirty="0"/>
                        <a:t>13553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7810.3</a:t>
                      </a:r>
                    </a:p>
                    <a:p>
                      <a:r>
                        <a:rPr lang="en-US" dirty="0"/>
                        <a:t>6773.1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8011.5</a:t>
                      </a:r>
                    </a:p>
                    <a:p>
                      <a:r>
                        <a:rPr lang="en-US" dirty="0"/>
                        <a:t>6770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(win AIC)</a:t>
                      </a:r>
                    </a:p>
                    <a:p>
                      <a:r>
                        <a:rPr lang="en-US" dirty="0"/>
                        <a:t>(draw (AIC)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28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4AAF-B55F-4E5D-9DE1-B7E96716519C}"/>
              </a:ext>
            </a:extLst>
          </p:cNvPr>
          <p:cNvSpPr txBox="1"/>
          <p:nvPr/>
        </p:nvSpPr>
        <p:spPr>
          <a:xfrm>
            <a:off x="684212" y="4025667"/>
            <a:ext cx="1001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Models: B1 and B2</a:t>
            </a:r>
          </a:p>
          <a:p>
            <a:r>
              <a:rPr lang="en-US" dirty="0"/>
              <a:t>Initial logistic regressions: L1 and L2 (Not shown in previous slide)</a:t>
            </a:r>
          </a:p>
          <a:p>
            <a:r>
              <a:rPr lang="en-US" dirty="0"/>
              <a:t>Secondary logistic regressions: M3 and M4 (Shown in previous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71DED-209B-4D82-AE3B-BE6DD9A015D7}"/>
              </a:ext>
            </a:extLst>
          </p:cNvPr>
          <p:cNvSpPr txBox="1"/>
          <p:nvPr/>
        </p:nvSpPr>
        <p:spPr>
          <a:xfrm>
            <a:off x="1325217" y="3333169"/>
            <a:ext cx="936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ACCURATELY PREDICTING A WIN OR DRAW</a:t>
            </a:r>
          </a:p>
        </p:txBody>
      </p:sp>
    </p:spTree>
    <p:extLst>
      <p:ext uri="{BB962C8B-B14F-4D97-AF65-F5344CB8AC3E}">
        <p14:creationId xmlns:p14="http://schemas.microsoft.com/office/powerpoint/2010/main" val="144116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A974-FEB3-4C35-96D3-97648074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3" y="5350933"/>
            <a:ext cx="8534400" cy="1507067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731-AF32-4340-9268-4CEEC669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608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Games of simple match outcome (win/draw/loss)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Any secondary logistic regression is more accurate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Select Model 1 or Model 2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Model Complexity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Betting on game details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Linear Regression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Rearranged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800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F7FA-0204-4571-B32C-7882E59D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affected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AA36-4037-4928-A412-AAE9CE96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Professional Sport Leagues</a:t>
            </a:r>
          </a:p>
          <a:p>
            <a:r>
              <a:rPr lang="en-US" b="1" dirty="0">
                <a:solidFill>
                  <a:schemeClr val="tx1"/>
                </a:solidFill>
              </a:rPr>
              <a:t>Gambling Organizations</a:t>
            </a:r>
          </a:p>
          <a:p>
            <a:r>
              <a:rPr lang="en-US" b="1" dirty="0">
                <a:solidFill>
                  <a:schemeClr val="tx1"/>
                </a:solidFill>
              </a:rPr>
              <a:t>Regulatory Bodies</a:t>
            </a:r>
          </a:p>
          <a:p>
            <a:r>
              <a:rPr lang="en-US" b="1" dirty="0">
                <a:solidFill>
                  <a:schemeClr val="tx1"/>
                </a:solidFill>
              </a:rPr>
              <a:t>Game-Related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40952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ED51-FE69-4826-A48C-A71E5809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016379" cy="1507067"/>
          </a:xfrm>
        </p:spPr>
        <p:txBody>
          <a:bodyPr/>
          <a:lstStyle/>
          <a:p>
            <a:r>
              <a:rPr lang="en-US" dirty="0"/>
              <a:t>Betting houses &amp; gambling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AF59-AF54-4D69-8642-62B1FE0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model is based on odds</a:t>
            </a:r>
          </a:p>
          <a:p>
            <a:r>
              <a:rPr lang="en-US" b="1" dirty="0">
                <a:solidFill>
                  <a:schemeClr val="tx1"/>
                </a:solidFill>
              </a:rPr>
              <a:t>Effects are immediate</a:t>
            </a:r>
          </a:p>
          <a:p>
            <a:r>
              <a:rPr lang="en-US" b="1" dirty="0">
                <a:solidFill>
                  <a:schemeClr val="tx1"/>
                </a:solidFill>
              </a:rPr>
              <a:t>A better model means higher profits</a:t>
            </a:r>
          </a:p>
          <a:p>
            <a:r>
              <a:rPr lang="en-US" b="1" dirty="0">
                <a:solidFill>
                  <a:schemeClr val="tx1"/>
                </a:solidFill>
              </a:rPr>
              <a:t>Where to start?</a:t>
            </a:r>
          </a:p>
        </p:txBody>
      </p:sp>
    </p:spTree>
    <p:extLst>
      <p:ext uri="{BB962C8B-B14F-4D97-AF65-F5344CB8AC3E}">
        <p14:creationId xmlns:p14="http://schemas.microsoft.com/office/powerpoint/2010/main" val="15202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126-73B2-44F1-A4BA-2F6B7E46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72" y="5287651"/>
            <a:ext cx="8534400" cy="150706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FCB1AA-0732-48DF-8F9A-71FD628DD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06534"/>
              </p:ext>
            </p:extLst>
          </p:nvPr>
        </p:nvGraphicFramePr>
        <p:xfrm>
          <a:off x="1055274" y="195470"/>
          <a:ext cx="85344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7459475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6434803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16112641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058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playerattributes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teamattributes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match*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sqlitesequence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41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C0F6DA-149A-4725-90E0-10D188EF1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7955"/>
              </p:ext>
            </p:extLst>
          </p:nvPr>
        </p:nvGraphicFramePr>
        <p:xfrm>
          <a:off x="1055272" y="1768040"/>
          <a:ext cx="99705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92634">
                  <a:extLst>
                    <a:ext uri="{9D8B030D-6E8A-4147-A177-3AD203B41FA5}">
                      <a16:colId xmlns:a16="http://schemas.microsoft.com/office/drawing/2014/main" val="2689389743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2878664361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1175468499"/>
                    </a:ext>
                  </a:extLst>
                </a:gridCol>
                <a:gridCol w="2492634">
                  <a:extLst>
                    <a:ext uri="{9D8B030D-6E8A-4147-A177-3AD203B41FA5}">
                      <a16:colId xmlns:a16="http://schemas.microsoft.com/office/drawing/2014/main" val="3438075231"/>
                    </a:ext>
                  </a:extLst>
                </a:gridCol>
              </a:tblGrid>
              <a:tr h="234491">
                <a:tc>
                  <a:txBody>
                    <a:bodyPr/>
                    <a:lstStyle/>
                    <a:p>
                      <a:r>
                        <a:rPr lang="en-US" dirty="0"/>
                        <a:t>Base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Player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Betting House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393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C85EBF-37E4-4D99-967F-143523AA7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3094"/>
              </p:ext>
            </p:extLst>
          </p:nvPr>
        </p:nvGraphicFramePr>
        <p:xfrm>
          <a:off x="1055272" y="2964691"/>
          <a:ext cx="4709424" cy="23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54712">
                  <a:extLst>
                    <a:ext uri="{9D8B030D-6E8A-4147-A177-3AD203B41FA5}">
                      <a16:colId xmlns:a16="http://schemas.microsoft.com/office/drawing/2014/main" val="2198304842"/>
                    </a:ext>
                  </a:extLst>
                </a:gridCol>
                <a:gridCol w="2354712">
                  <a:extLst>
                    <a:ext uri="{9D8B030D-6E8A-4147-A177-3AD203B41FA5}">
                      <a16:colId xmlns:a16="http://schemas.microsoft.com/office/drawing/2014/main" val="3128354655"/>
                    </a:ext>
                  </a:extLst>
                </a:gridCol>
              </a:tblGrid>
              <a:tr h="387160">
                <a:tc>
                  <a:txBody>
                    <a:bodyPr/>
                    <a:lstStyle/>
                    <a:p>
                      <a:r>
                        <a:rPr lang="en-US" b="0" dirty="0" err="1"/>
                        <a:t>country_id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league_id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5795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5339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match_api_id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1893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home_team_api_id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away_team_api_id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93964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home_team_goal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away_team_goal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4037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r>
                        <a:rPr lang="en-US" dirty="0" err="1"/>
                        <a:t>goalDiff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130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11A3C7-A253-451C-A2A2-5AF413CC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65798"/>
              </p:ext>
            </p:extLst>
          </p:nvPr>
        </p:nvGraphicFramePr>
        <p:xfrm>
          <a:off x="6040540" y="2964691"/>
          <a:ext cx="5252298" cy="34641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0766">
                  <a:extLst>
                    <a:ext uri="{9D8B030D-6E8A-4147-A177-3AD203B41FA5}">
                      <a16:colId xmlns:a16="http://schemas.microsoft.com/office/drawing/2014/main" val="3481152313"/>
                    </a:ext>
                  </a:extLst>
                </a:gridCol>
                <a:gridCol w="1750766">
                  <a:extLst>
                    <a:ext uri="{9D8B030D-6E8A-4147-A177-3AD203B41FA5}">
                      <a16:colId xmlns:a16="http://schemas.microsoft.com/office/drawing/2014/main" val="2084524706"/>
                    </a:ext>
                  </a:extLst>
                </a:gridCol>
                <a:gridCol w="1750766">
                  <a:extLst>
                    <a:ext uri="{9D8B030D-6E8A-4147-A177-3AD203B41FA5}">
                      <a16:colId xmlns:a16="http://schemas.microsoft.com/office/drawing/2014/main" val="3201059522"/>
                    </a:ext>
                  </a:extLst>
                </a:gridCol>
              </a:tblGrid>
              <a:tr h="384902">
                <a:tc>
                  <a:txBody>
                    <a:bodyPr/>
                    <a:lstStyle/>
                    <a:p>
                      <a:r>
                        <a:rPr lang="en-US" b="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goals*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oppgoals</a:t>
                      </a:r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34508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shoton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shotson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oppShotson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7086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shotoff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shotsoff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oppShotsoff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02954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 err="1"/>
                        <a:t>foulcommit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fouls*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oppFouls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71171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oppYcards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2527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oppRcards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25445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oppCrosses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361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corner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corners*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oppCorners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07872"/>
                  </a:ext>
                </a:extLst>
              </a:tr>
              <a:tr h="384902">
                <a:tc>
                  <a:txBody>
                    <a:bodyPr/>
                    <a:lstStyle/>
                    <a:p>
                      <a:r>
                        <a:rPr lang="en-US" dirty="0"/>
                        <a:t>possession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homePoss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awayPoss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3446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453DB16F-0346-473E-B8C2-8D84E0D6F741}"/>
              </a:ext>
            </a:extLst>
          </p:cNvPr>
          <p:cNvSpPr/>
          <p:nvPr/>
        </p:nvSpPr>
        <p:spPr>
          <a:xfrm rot="5400000">
            <a:off x="3138666" y="215275"/>
            <a:ext cx="542638" cy="4709426"/>
          </a:xfrm>
          <a:prstGeom prst="leftBrace">
            <a:avLst>
              <a:gd name="adj1" fmla="val 79032"/>
              <a:gd name="adj2" fmla="val 72512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FFF13C3-55DD-4488-9A97-52F68F15132C}"/>
              </a:ext>
            </a:extLst>
          </p:cNvPr>
          <p:cNvSpPr/>
          <p:nvPr/>
        </p:nvSpPr>
        <p:spPr>
          <a:xfrm rot="5400000">
            <a:off x="8395369" y="-56163"/>
            <a:ext cx="542641" cy="5252299"/>
          </a:xfrm>
          <a:prstGeom prst="leftBrace">
            <a:avLst>
              <a:gd name="adj1" fmla="val 79032"/>
              <a:gd name="adj2" fmla="val 76044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B63599-0C8E-4295-8379-98318475090C}"/>
              </a:ext>
            </a:extLst>
          </p:cNvPr>
          <p:cNvSpPr/>
          <p:nvPr/>
        </p:nvSpPr>
        <p:spPr>
          <a:xfrm rot="5400000">
            <a:off x="5769221" y="-3611930"/>
            <a:ext cx="542638" cy="9970536"/>
          </a:xfrm>
          <a:prstGeom prst="leftBrace">
            <a:avLst>
              <a:gd name="adj1" fmla="val 79032"/>
              <a:gd name="adj2" fmla="val 49651"/>
            </a:avLst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3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93A-A208-4D51-85F1-86E2FA0D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307928" cy="1507067"/>
          </a:xfrm>
        </p:spPr>
        <p:txBody>
          <a:bodyPr/>
          <a:lstStyle/>
          <a:p>
            <a:r>
              <a:rPr lang="en-US" dirty="0"/>
              <a:t>Pulling the Base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DC2-F162-42E5-995F-B4E1A7C2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2542"/>
            <a:ext cx="10457400" cy="55426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statsMB3 &lt;-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matchMB3 %&gt;%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group_by</a:t>
            </a:r>
            <a:r>
              <a:rPr lang="en-US" sz="1600" b="1" dirty="0">
                <a:solidFill>
                  <a:schemeClr val="tx1"/>
                </a:solidFill>
              </a:rPr>
              <a:t>(team, season, </a:t>
            </a:r>
            <a:r>
              <a:rPr lang="en-US" sz="1600" b="1" dirty="0" err="1">
                <a:solidFill>
                  <a:schemeClr val="tx1"/>
                </a:solidFill>
              </a:rPr>
              <a:t>league_id</a:t>
            </a:r>
            <a:r>
              <a:rPr lang="en-US" sz="1600" b="1" dirty="0">
                <a:solidFill>
                  <a:schemeClr val="tx1"/>
                </a:solidFill>
              </a:rPr>
              <a:t>) %&gt;% # if add "season" here, it affects the </a:t>
            </a:r>
            <a:r>
              <a:rPr lang="en-US" sz="1600" b="1" dirty="0" err="1">
                <a:solidFill>
                  <a:schemeClr val="tx1"/>
                </a:solidFill>
              </a:rPr>
              <a:t>ggplot</a:t>
            </a:r>
            <a:r>
              <a:rPr lang="en-US" sz="1600" b="1" dirty="0">
                <a:solidFill>
                  <a:schemeClr val="tx1"/>
                </a:solidFill>
              </a:rPr>
              <a:t> (and we probably want to)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summarise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sgoals</a:t>
            </a:r>
            <a:r>
              <a:rPr lang="en-US" sz="1600" b="1" dirty="0">
                <a:solidFill>
                  <a:schemeClr val="tx1"/>
                </a:solidFill>
              </a:rPr>
              <a:t> = sum(goals), </a:t>
            </a:r>
            <a:r>
              <a:rPr lang="en-US" sz="1600" b="1" dirty="0" err="1">
                <a:solidFill>
                  <a:schemeClr val="tx1"/>
                </a:solidFill>
              </a:rPr>
              <a:t>soppgoals</a:t>
            </a:r>
            <a:r>
              <a:rPr lang="en-US" sz="1600" b="1" dirty="0">
                <a:solidFill>
                  <a:schemeClr val="tx1"/>
                </a:solidFill>
              </a:rPr>
              <a:t> = sum(</a:t>
            </a:r>
            <a:r>
              <a:rPr lang="en-US" sz="1600" b="1" dirty="0" err="1">
                <a:solidFill>
                  <a:schemeClr val="tx1"/>
                </a:solidFill>
              </a:rPr>
              <a:t>opponent_goals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b="1" dirty="0" err="1">
                <a:solidFill>
                  <a:schemeClr val="tx1"/>
                </a:solidFill>
              </a:rPr>
              <a:t>swins</a:t>
            </a:r>
            <a:r>
              <a:rPr lang="en-US" sz="1600" b="1" dirty="0">
                <a:solidFill>
                  <a:schemeClr val="tx1"/>
                </a:solidFill>
              </a:rPr>
              <a:t> = sum(win),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</a:rPr>
              <a:t>slosses</a:t>
            </a:r>
            <a:r>
              <a:rPr lang="en-US" sz="1600" b="1" dirty="0">
                <a:solidFill>
                  <a:schemeClr val="tx1"/>
                </a:solidFill>
              </a:rPr>
              <a:t> = sum(loss), </a:t>
            </a:r>
            <a:r>
              <a:rPr lang="en-US" sz="1600" b="1" dirty="0" err="1">
                <a:solidFill>
                  <a:schemeClr val="tx1"/>
                </a:solidFill>
              </a:rPr>
              <a:t>sdraws</a:t>
            </a:r>
            <a:r>
              <a:rPr lang="en-US" sz="1600" b="1" dirty="0">
                <a:solidFill>
                  <a:schemeClr val="tx1"/>
                </a:solidFill>
              </a:rPr>
              <a:t> = sum(draw), </a:t>
            </a:r>
            <a:r>
              <a:rPr lang="en-US" sz="1600" b="1" dirty="0" err="1">
                <a:solidFill>
                  <a:schemeClr val="tx1"/>
                </a:solidFill>
              </a:rPr>
              <a:t>sgdiff</a:t>
            </a:r>
            <a:r>
              <a:rPr lang="en-US" sz="1600" b="1" dirty="0">
                <a:solidFill>
                  <a:schemeClr val="tx1"/>
                </a:solidFill>
              </a:rPr>
              <a:t> = sum(</a:t>
            </a:r>
            <a:r>
              <a:rPr lang="en-US" sz="1600" b="1" dirty="0" err="1">
                <a:solidFill>
                  <a:schemeClr val="tx1"/>
                </a:solidFill>
              </a:rPr>
              <a:t>goal_dif</a:t>
            </a:r>
            <a:r>
              <a:rPr lang="en-US" sz="1600" b="1" dirty="0">
                <a:solidFill>
                  <a:schemeClr val="tx1"/>
                </a:solidFill>
              </a:rPr>
              <a:t>),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</a:rPr>
              <a:t>spoints</a:t>
            </a:r>
            <a:r>
              <a:rPr lang="en-US" sz="1600" b="1" dirty="0">
                <a:solidFill>
                  <a:schemeClr val="tx1"/>
                </a:solidFill>
              </a:rPr>
              <a:t> = sum(points), </a:t>
            </a:r>
            <a:r>
              <a:rPr lang="en-US" sz="1600" b="1" dirty="0" err="1">
                <a:solidFill>
                  <a:schemeClr val="tx1"/>
                </a:solidFill>
              </a:rPr>
              <a:t>maxStage</a:t>
            </a:r>
            <a:r>
              <a:rPr lang="en-US" sz="1600" b="1" dirty="0">
                <a:solidFill>
                  <a:schemeClr val="tx1"/>
                </a:solidFill>
              </a:rPr>
              <a:t> = (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&lt; 31, '30 matches',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&gt; 30 &amp; max(stage) &lt; 35, '34 matches',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sz="1600" b="1" dirty="0" err="1">
                <a:solidFill>
                  <a:schemeClr val="tx1"/>
                </a:solidFill>
              </a:rPr>
              <a:t>ifelse</a:t>
            </a:r>
            <a:r>
              <a:rPr lang="en-US" sz="1600" b="1" dirty="0">
                <a:solidFill>
                  <a:schemeClr val="tx1"/>
                </a:solidFill>
              </a:rPr>
              <a:t>(max(stage) &gt; 34 &amp; max(stage) &lt; 37, '36 matches', ‘38 										matches')))))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43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A3F6-54C5-46B6-91EC-09961A46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56" y="5350933"/>
            <a:ext cx="8534400" cy="1507067"/>
          </a:xfrm>
        </p:spPr>
        <p:txBody>
          <a:bodyPr/>
          <a:lstStyle/>
          <a:p>
            <a:r>
              <a:rPr lang="en-US" dirty="0"/>
              <a:t>selecting a dependent variable</a:t>
            </a:r>
          </a:p>
        </p:txBody>
      </p:sp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57BF409-8960-4A5C-AF94-220BE5C9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19" y="115955"/>
            <a:ext cx="8877459" cy="4756979"/>
          </a:xfrm>
        </p:spPr>
      </p:pic>
    </p:spTree>
    <p:extLst>
      <p:ext uri="{BB962C8B-B14F-4D97-AF65-F5344CB8AC3E}">
        <p14:creationId xmlns:p14="http://schemas.microsoft.com/office/powerpoint/2010/main" val="25867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8FD1-2D27-4E41-AA4E-3DD640B6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Parsing the xml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95F5-43E2-4A18-B344-37C48876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Select desired columns using </a:t>
            </a:r>
            <a:r>
              <a:rPr lang="en-US" dirty="0" err="1">
                <a:solidFill>
                  <a:schemeClr val="tx1"/>
                </a:solidFill>
              </a:rPr>
              <a:t>dplyr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Remove incomplete data using base R</a:t>
            </a:r>
          </a:p>
          <a:p>
            <a:r>
              <a:rPr lang="en-US" dirty="0">
                <a:solidFill>
                  <a:schemeClr val="tx1"/>
                </a:solidFill>
              </a:rPr>
              <a:t>Extract XML data: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For-loop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XML package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dplyr</a:t>
            </a:r>
            <a:r>
              <a:rPr lang="en-US" dirty="0">
                <a:solidFill>
                  <a:schemeClr val="tx1"/>
                </a:solidFill>
              </a:rPr>
              <a:t> package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magrittr</a:t>
            </a:r>
            <a:r>
              <a:rPr lang="en-US" dirty="0">
                <a:solidFill>
                  <a:schemeClr val="tx1"/>
                </a:solidFill>
              </a:rPr>
              <a:t> package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conditional statements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02B3-20BE-4AB6-850A-510C9345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334010"/>
            <a:ext cx="11030710" cy="1507067"/>
          </a:xfrm>
        </p:spPr>
        <p:txBody>
          <a:bodyPr/>
          <a:lstStyle/>
          <a:p>
            <a:r>
              <a:rPr lang="en-US" dirty="0"/>
              <a:t>Parsing the xml data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C2FF-1B9D-4266-AB4D-1277CE15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07963"/>
            <a:ext cx="9444527" cy="455793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for (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 in 1: length(</a:t>
            </a:r>
            <a:r>
              <a:rPr lang="en-US" sz="1400" b="1" dirty="0" err="1">
                <a:solidFill>
                  <a:schemeClr val="tx1"/>
                </a:solidFill>
              </a:rPr>
              <a:t>testALL$foulcommit</a:t>
            </a:r>
            <a:r>
              <a:rPr lang="en-US" sz="1400" b="1" dirty="0">
                <a:solidFill>
                  <a:schemeClr val="tx1"/>
                </a:solidFill>
              </a:rPr>
              <a:t>)){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temp &lt;- </a:t>
            </a:r>
            <a:r>
              <a:rPr lang="en-US" sz="1400" b="1" dirty="0" err="1">
                <a:solidFill>
                  <a:schemeClr val="tx1"/>
                </a:solidFill>
              </a:rPr>
              <a:t>as.data.frame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do.call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rbind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1"/>
                </a:solidFill>
              </a:rPr>
              <a:t>xmlToList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as.character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testALL$foulcommit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]))))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if('player1' %in% </a:t>
            </a:r>
            <a:r>
              <a:rPr lang="en-US" sz="1400" b="1" dirty="0" err="1">
                <a:solidFill>
                  <a:schemeClr val="tx1"/>
                </a:solidFill>
              </a:rPr>
              <a:t>colnames</a:t>
            </a:r>
            <a:r>
              <a:rPr lang="en-US" sz="1400" b="1" dirty="0">
                <a:solidFill>
                  <a:schemeClr val="tx1"/>
                </a:solidFill>
              </a:rPr>
              <a:t>(temp)) 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temp %&lt;&gt;%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filter(player1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</a:t>
            </a:r>
            <a:r>
              <a:rPr lang="en-US" sz="1400" b="1" dirty="0" err="1">
                <a:solidFill>
                  <a:schemeClr val="tx1"/>
                </a:solidFill>
              </a:rPr>
              <a:t>sortorder</a:t>
            </a:r>
            <a:r>
              <a:rPr lang="en-US" sz="1400" b="1" dirty="0">
                <a:solidFill>
                  <a:schemeClr val="tx1"/>
                </a:solidFill>
              </a:rPr>
              <a:t>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team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n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 } else {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temp %&lt;&gt;%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filter(</a:t>
            </a:r>
            <a:r>
              <a:rPr lang="en-US" sz="1400" b="1" dirty="0" err="1">
                <a:solidFill>
                  <a:schemeClr val="tx1"/>
                </a:solidFill>
              </a:rPr>
              <a:t>sortorder</a:t>
            </a:r>
            <a:r>
              <a:rPr lang="en-US" sz="1400" b="1" dirty="0">
                <a:solidFill>
                  <a:schemeClr val="tx1"/>
                </a:solidFill>
              </a:rPr>
              <a:t>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         team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|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             n == </a:t>
            </a:r>
            <a:r>
              <a:rPr lang="en-US" sz="1400" b="1" dirty="0" err="1">
                <a:solidFill>
                  <a:schemeClr val="tx1"/>
                </a:solidFill>
              </a:rPr>
              <a:t>testALL$home_team_api_id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])}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</a:t>
            </a:r>
            <a:r>
              <a:rPr lang="en-US" sz="1400" b="1" dirty="0" err="1">
                <a:solidFill>
                  <a:schemeClr val="tx1"/>
                </a:solidFill>
              </a:rPr>
              <a:t>testALL$HTfouls</a:t>
            </a:r>
            <a:r>
              <a:rPr lang="en-US" sz="1400" b="1" dirty="0">
                <a:solidFill>
                  <a:schemeClr val="tx1"/>
                </a:solidFill>
              </a:rPr>
              <a:t>[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] &lt;- </a:t>
            </a:r>
            <a:r>
              <a:rPr lang="en-US" sz="1400" b="1" dirty="0" err="1">
                <a:solidFill>
                  <a:schemeClr val="tx1"/>
                </a:solidFill>
              </a:rPr>
              <a:t>nrow</a:t>
            </a:r>
            <a:r>
              <a:rPr lang="en-US" sz="1400" b="1" dirty="0">
                <a:solidFill>
                  <a:schemeClr val="tx1"/>
                </a:solidFill>
              </a:rPr>
              <a:t>(temp)}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917E-D179-47B6-8D6D-46458AAD78AA}"/>
              </a:ext>
            </a:extLst>
          </p:cNvPr>
          <p:cNvSpPr txBox="1"/>
          <p:nvPr/>
        </p:nvSpPr>
        <p:spPr>
          <a:xfrm>
            <a:off x="7621836" y="1700694"/>
            <a:ext cx="475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</a:t>
            </a:r>
          </a:p>
          <a:p>
            <a:r>
              <a:rPr lang="en-US" sz="3200" dirty="0"/>
              <a:t>Home team fouls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HTfouls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45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B54-F4B5-463D-B1EE-81ADD6D0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42" y="5350933"/>
            <a:ext cx="8534400" cy="1507067"/>
          </a:xfrm>
        </p:spPr>
        <p:txBody>
          <a:bodyPr/>
          <a:lstStyle/>
          <a:p>
            <a:r>
              <a:rPr lang="en-US" dirty="0"/>
              <a:t>Viewing independent variables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F84CEF-A76E-4464-96D2-20430F543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37994"/>
              </p:ext>
            </p:extLst>
          </p:nvPr>
        </p:nvGraphicFramePr>
        <p:xfrm>
          <a:off x="492369" y="225083"/>
          <a:ext cx="11155680" cy="469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94">
                  <a:extLst>
                    <a:ext uri="{9D8B030D-6E8A-4147-A177-3AD203B41FA5}">
                      <a16:colId xmlns:a16="http://schemas.microsoft.com/office/drawing/2014/main" val="2503971047"/>
                    </a:ext>
                  </a:extLst>
                </a:gridCol>
                <a:gridCol w="1029286">
                  <a:extLst>
                    <a:ext uri="{9D8B030D-6E8A-4147-A177-3AD203B41FA5}">
                      <a16:colId xmlns:a16="http://schemas.microsoft.com/office/drawing/2014/main" val="312289167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8094503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25750373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851222768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91685646"/>
                    </a:ext>
                  </a:extLst>
                </a:gridCol>
                <a:gridCol w="991773">
                  <a:extLst>
                    <a:ext uri="{9D8B030D-6E8A-4147-A177-3AD203B41FA5}">
                      <a16:colId xmlns:a16="http://schemas.microsoft.com/office/drawing/2014/main" val="2101267071"/>
                    </a:ext>
                  </a:extLst>
                </a:gridCol>
                <a:gridCol w="867507">
                  <a:extLst>
                    <a:ext uri="{9D8B030D-6E8A-4147-A177-3AD203B41FA5}">
                      <a16:colId xmlns:a16="http://schemas.microsoft.com/office/drawing/2014/main" val="549815300"/>
                    </a:ext>
                  </a:extLst>
                </a:gridCol>
                <a:gridCol w="989428">
                  <a:extLst>
                    <a:ext uri="{9D8B030D-6E8A-4147-A177-3AD203B41FA5}">
                      <a16:colId xmlns:a16="http://schemas.microsoft.com/office/drawing/2014/main" val="1425548908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775752782"/>
                    </a:ext>
                  </a:extLst>
                </a:gridCol>
                <a:gridCol w="871024">
                  <a:extLst>
                    <a:ext uri="{9D8B030D-6E8A-4147-A177-3AD203B41FA5}">
                      <a16:colId xmlns:a16="http://schemas.microsoft.com/office/drawing/2014/main" val="34137793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926212913"/>
                    </a:ext>
                  </a:extLst>
                </a:gridCol>
              </a:tblGrid>
              <a:tr h="618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C-kick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02744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1978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85908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26466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51528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3091"/>
                  </a:ext>
                </a:extLst>
              </a:tr>
              <a:tr h="568860">
                <a:tc>
                  <a:txBody>
                    <a:bodyPr/>
                    <a:lstStyle/>
                    <a:p>
                      <a:r>
                        <a:rPr lang="en-US" dirty="0"/>
                        <a:t>% of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900"/>
                  </a:ext>
                </a:extLst>
              </a:tr>
              <a:tr h="61810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0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18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7023</TotalTime>
  <Words>980</Words>
  <Application>Microsoft Office PowerPoint</Application>
  <PresentationFormat>Widescreen</PresentationFormat>
  <Paragraphs>344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How to predict the outcome of a soccer game</vt:lpstr>
      <vt:lpstr>Industries affected</vt:lpstr>
      <vt:lpstr>Betting houses &amp; gambling websites</vt:lpstr>
      <vt:lpstr>The data</vt:lpstr>
      <vt:lpstr>Pulling the Base data</vt:lpstr>
      <vt:lpstr>selecting a dependent variable</vt:lpstr>
      <vt:lpstr>Parsing the xml data</vt:lpstr>
      <vt:lpstr>Parsing the xml data</vt:lpstr>
      <vt:lpstr>Viewing independent variables</vt:lpstr>
      <vt:lpstr>PowerPoint Presentation</vt:lpstr>
      <vt:lpstr>Viewing independent variables</vt:lpstr>
      <vt:lpstr>Viewing independent variables</vt:lpstr>
      <vt:lpstr>Baseline models</vt:lpstr>
      <vt:lpstr>Beating the baseline models:  logistic regression</vt:lpstr>
      <vt:lpstr>Beating the baseline models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a soccer match</dc:title>
  <dc:creator>Bohdan Kosenko</dc:creator>
  <cp:lastModifiedBy>Bohdan Kosenko</cp:lastModifiedBy>
  <cp:revision>26</cp:revision>
  <dcterms:created xsi:type="dcterms:W3CDTF">2017-06-27T05:47:04Z</dcterms:created>
  <dcterms:modified xsi:type="dcterms:W3CDTF">2017-07-05T02:09:30Z</dcterms:modified>
</cp:coreProperties>
</file>